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80" r:id="rId13"/>
    <p:sldId id="272" r:id="rId14"/>
    <p:sldId id="281" r:id="rId15"/>
    <p:sldId id="266" r:id="rId16"/>
    <p:sldId id="282" r:id="rId17"/>
    <p:sldId id="267" r:id="rId18"/>
    <p:sldId id="283" r:id="rId19"/>
    <p:sldId id="273" r:id="rId20"/>
    <p:sldId id="284" r:id="rId21"/>
    <p:sldId id="285" r:id="rId22"/>
    <p:sldId id="286" r:id="rId23"/>
    <p:sldId id="268" r:id="rId24"/>
    <p:sldId id="269" r:id="rId25"/>
    <p:sldId id="270" r:id="rId26"/>
    <p:sldId id="287" r:id="rId27"/>
    <p:sldId id="271" r:id="rId28"/>
  </p:sldIdLst>
  <p:sldSz cx="9144000" cy="5143500"/>
  <p:notesSz cx="6858000" cy="9144000"/>
  <p:embeddedFontLst>
    <p:embeddedFont>
      <p:font typeface="Raleway" charset="0"/>
      <p:regular r:id="rId32"/>
      <p:bold r:id="rId33"/>
      <p:italic r:id="rId34"/>
    </p:embeddedFont>
    <p:embeddedFont>
      <p:font typeface="Lato" panose="020F0502020204030203" charset="0"/>
      <p:regular r:id="rId35"/>
    </p:embeddedFont>
    <p:embeddedFont>
      <p:font typeface="Raleway ExtraBold" panose="020B0604020202020204" charset="0"/>
      <p:regular r:id="rId36"/>
      <p:bold r:id="rId37"/>
      <p:italic r:id="rId38"/>
      <p:boldItalic r:id="rId39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88" y="421"/>
      </p:cViewPr>
      <p:guideLst>
        <p:guide orient="horz" pos="162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288" y="421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/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1" cap="none" spc="0" baseline="0">
        <a:solidFill>
          <a:srgbClr val="000000"/>
        </a:solidFill>
        <a:effectLst/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4;p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10b4c4580b7_0_26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10b4c4580b7_0_26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10b4c4580b7_0_26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10b4c4580b7_0_26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10b4c4580b7_0_26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10b4c4580b7_0_26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10b4c4580b7_0_269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8;g10b4c4580b7_0_269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10b4c4580b7_0_269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8;g10b4c4580b7_0_269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g10b4c45846f_0_370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3;g10b4c45846f_0_370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10b4c4580b7_0_28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5;g10b4c4580b7_0_28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g10b4c4580b7_0_295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2;g10b4c4580b7_0_295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10b4c45846f_0_419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8;g10b4c45846f_0_419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g10b4c4580b7_0_300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4;g10b4c4580b7_0_300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g10b4c4580b7_0_300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4;g10b4c4580b7_0_300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g10b4c45846f_0_39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4;g10b4c45846f_0_39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g10b4c45846f_0_45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9;g10b4c45846f_0_45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g10b4c45846f_0_342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5;g10b4c45846f_0_342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g10b4c45846f_0_35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1;g10b4c45846f_0_35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g10b4c45846f_0_375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7;g10b4c45846f_0_375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10b4c4580b7_0_8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3;g10b4c4580b7_0_8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g10b4c4580b7_0_250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9;g10b4c4580b7_0_250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10b4c4580b7_0_261:notes"/>
          <p:cNvSpPr>
            <a:spLocks noGrp="1" noChangeArrowhead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10b4c4580b7_0_261:notes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0"/>
            <a:ext cx="9144000" cy="487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11;p2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12;p2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3;p2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;p2"/>
          <p:cNvSpPr>
            <a:spLocks noGrp="1" noChangeArrowheads="1"/>
          </p:cNvSpPr>
          <p:nvPr>
            <p:ph type="ctrTitle"/>
          </p:nvPr>
        </p:nvSpPr>
        <p:spPr>
          <a:xfrm>
            <a:off x="729615" y="1322705"/>
            <a:ext cx="7687945" cy="1664335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/>
        </p:txBody>
      </p:sp>
      <p:sp>
        <p:nvSpPr>
          <p:cNvPr id="7" name="Google Shape;15;p2"/>
          <p:cNvSpPr>
            <a:spLocks noGrp="1" noChangeArrowheads="1"/>
          </p:cNvSpPr>
          <p:nvPr>
            <p:ph type="subTitle" idx="1"/>
          </p:nvPr>
        </p:nvSpPr>
        <p:spPr>
          <a:xfrm>
            <a:off x="729615" y="3173095"/>
            <a:ext cx="7687945" cy="541020"/>
          </a:xfrm>
        </p:spPr>
        <p:txBody>
          <a:bodyPr vert="horz" wrap="square" lIns="91440" tIns="91440" rIns="91440" bIns="91440" numCol="1" spcCol="215900"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9pPr>
          </a:lstStyle>
          <a:p/>
        </p:txBody>
      </p:sp>
      <p:sp>
        <p:nvSpPr>
          <p:cNvPr id="8" name="Google Shape;16;p2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3736-78D2-ACC1-9C41-8E94790F6ADB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;p11"/>
          <p:cNvGrpSpPr/>
          <p:nvPr/>
        </p:nvGrpSpPr>
        <p:grpSpPr>
          <a:xfrm>
            <a:off x="830580" y="4169410"/>
            <a:ext cx="745490" cy="45720"/>
            <a:chOff x="830580" y="4169410"/>
            <a:chExt cx="745490" cy="45720"/>
          </a:xfrm>
        </p:grpSpPr>
        <p:sp>
          <p:nvSpPr>
            <p:cNvPr id="4" name="Google Shape;75;p11"/>
            <p:cNvSpPr/>
            <p:nvPr/>
          </p:nvSpPr>
          <p:spPr>
            <a:xfrm rot="16200000">
              <a:off x="1366520" y="4006215"/>
              <a:ext cx="45720" cy="372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76;p11"/>
            <p:cNvSpPr/>
            <p:nvPr/>
          </p:nvSpPr>
          <p:spPr>
            <a:xfrm rot="16200000">
              <a:off x="995680" y="4004310"/>
              <a:ext cx="45720" cy="375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Google Shape;77;p11"/>
          <p:cNvSpPr>
            <a:spLocks noGrp="1" noChangeArrowheads="1"/>
          </p:cNvSpPr>
          <p:nvPr>
            <p:ph type="title" hasCustomPrompt="1"/>
          </p:nvPr>
        </p:nvSpPr>
        <p:spPr>
          <a:xfrm>
            <a:off x="729615" y="734060"/>
            <a:ext cx="7687945" cy="1244600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" name="Google Shape;78;p11"/>
          <p:cNvSpPr>
            <a:spLocks noGrp="1" noChangeArrowheads="1"/>
          </p:cNvSpPr>
          <p:nvPr>
            <p:ph idx="1"/>
          </p:nvPr>
        </p:nvSpPr>
        <p:spPr>
          <a:xfrm>
            <a:off x="729615" y="2272665"/>
            <a:ext cx="7687945" cy="158051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cap="none">
                <a:solidFill>
                  <a:srgbClr val="FFFFFF"/>
                </a:solidFill>
              </a:defRPr>
            </a:lvl1pPr>
            <a:lvl2pPr marL="9144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cap="none">
                <a:solidFill>
                  <a:srgbClr val="FFFFFF"/>
                </a:solidFill>
              </a:defRPr>
            </a:lvl2pPr>
            <a:lvl3pPr marL="13716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cap="none">
                <a:solidFill>
                  <a:srgbClr val="FFFFFF"/>
                </a:solidFill>
              </a:defRPr>
            </a:lvl3pPr>
            <a:lvl4pPr marL="18288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cap="none">
                <a:solidFill>
                  <a:srgbClr val="FFFFFF"/>
                </a:solidFill>
              </a:defRPr>
            </a:lvl4pPr>
            <a:lvl5pPr marL="22860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cap="none">
                <a:solidFill>
                  <a:srgbClr val="FFFFFF"/>
                </a:solidFill>
              </a:defRPr>
            </a:lvl5pPr>
            <a:lvl6pPr marL="27432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cap="none">
                <a:solidFill>
                  <a:srgbClr val="FFFFFF"/>
                </a:solidFill>
              </a:defRPr>
            </a:lvl6pPr>
            <a:lvl7pPr marL="32004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cap="none">
                <a:solidFill>
                  <a:srgbClr val="FFFFFF"/>
                </a:solidFill>
              </a:defRPr>
            </a:lvl7pPr>
            <a:lvl8pPr marL="36576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cap="none">
                <a:solidFill>
                  <a:srgbClr val="FFFFFF"/>
                </a:solidFill>
              </a:defRPr>
            </a:lvl8pPr>
            <a:lvl9pPr marL="4114800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cap="non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9;p11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  <a:defRPr cap="none">
                <a:solidFill>
                  <a:srgbClr val="FFFFFF"/>
                </a:solidFill>
              </a:defRPr>
            </a:lvl1pPr>
            <a:lvl2pPr>
              <a:buNone/>
              <a:defRPr cap="none">
                <a:solidFill>
                  <a:srgbClr val="FFFFFF"/>
                </a:solidFill>
              </a:defRPr>
            </a:lvl2pPr>
            <a:lvl3pPr>
              <a:buNone/>
              <a:defRPr cap="none">
                <a:solidFill>
                  <a:srgbClr val="FFFFFF"/>
                </a:solidFill>
              </a:defRPr>
            </a:lvl3pPr>
            <a:lvl4pPr>
              <a:buNone/>
              <a:defRPr cap="none">
                <a:solidFill>
                  <a:srgbClr val="FFFFFF"/>
                </a:solidFill>
              </a:defRPr>
            </a:lvl4pPr>
            <a:lvl5pPr>
              <a:buNone/>
              <a:defRPr cap="none">
                <a:solidFill>
                  <a:srgbClr val="FFFFFF"/>
                </a:solidFill>
              </a:defRPr>
            </a:lvl5pPr>
            <a:lvl6pPr>
              <a:buNone/>
              <a:defRPr cap="none">
                <a:solidFill>
                  <a:srgbClr val="FFFFFF"/>
                </a:solidFill>
              </a:defRPr>
            </a:lvl6pPr>
            <a:lvl7pPr>
              <a:buNone/>
              <a:defRPr cap="none">
                <a:solidFill>
                  <a:srgbClr val="FFFFFF"/>
                </a:solidFill>
              </a:defRPr>
            </a:lvl7pPr>
            <a:lvl8pPr>
              <a:buNone/>
              <a:defRPr cap="none">
                <a:solidFill>
                  <a:srgbClr val="FFFFFF"/>
                </a:solidFill>
              </a:defRPr>
            </a:lvl8pPr>
            <a:lvl9pPr>
              <a:buNone/>
              <a:defRPr cap="none">
                <a:solidFill>
                  <a:srgbClr val="FFFFFF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70CE-80D2-AC86-9C41-76D33E0F6A23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12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68FA-B4D2-AC9E-9C41-42CB260F6A17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;p3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4" name="Google Shape;19;p3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20;p3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Google Shape;21;p3"/>
          <p:cNvSpPr>
            <a:spLocks noGrp="1" noChangeArrowheads="1"/>
          </p:cNvSpPr>
          <p:nvPr>
            <p:ph type="title"/>
          </p:nvPr>
        </p:nvSpPr>
        <p:spPr>
          <a:xfrm>
            <a:off x="729615" y="1322705"/>
            <a:ext cx="7687945" cy="1518285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" name="Google Shape;22;p3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  <a:defRPr cap="none">
                <a:solidFill>
                  <a:srgbClr val="FFFFFF"/>
                </a:solidFill>
              </a:defRPr>
            </a:lvl1pPr>
            <a:lvl2pPr>
              <a:buNone/>
              <a:defRPr cap="none">
                <a:solidFill>
                  <a:srgbClr val="FFFFFF"/>
                </a:solidFill>
              </a:defRPr>
            </a:lvl2pPr>
            <a:lvl3pPr>
              <a:buNone/>
              <a:defRPr cap="none">
                <a:solidFill>
                  <a:srgbClr val="FFFFFF"/>
                </a:solidFill>
              </a:defRPr>
            </a:lvl3pPr>
            <a:lvl4pPr>
              <a:buNone/>
              <a:defRPr cap="none">
                <a:solidFill>
                  <a:srgbClr val="FFFFFF"/>
                </a:solidFill>
              </a:defRPr>
            </a:lvl4pPr>
            <a:lvl5pPr>
              <a:buNone/>
              <a:defRPr cap="none">
                <a:solidFill>
                  <a:srgbClr val="FFFFFF"/>
                </a:solidFill>
              </a:defRPr>
            </a:lvl5pPr>
            <a:lvl6pPr>
              <a:buNone/>
              <a:defRPr cap="none">
                <a:solidFill>
                  <a:srgbClr val="FFFFFF"/>
                </a:solidFill>
              </a:defRPr>
            </a:lvl6pPr>
            <a:lvl7pPr>
              <a:buNone/>
              <a:defRPr cap="none">
                <a:solidFill>
                  <a:srgbClr val="FFFFFF"/>
                </a:solidFill>
              </a:defRPr>
            </a:lvl7pPr>
            <a:lvl8pPr>
              <a:buNone/>
              <a:defRPr cap="none">
                <a:solidFill>
                  <a:srgbClr val="FFFFFF"/>
                </a:solidFill>
              </a:defRPr>
            </a:lvl8pPr>
            <a:lvl9pPr>
              <a:buNone/>
              <a:defRPr cap="none">
                <a:solidFill>
                  <a:srgbClr val="FFFFFF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45D5-9BD2-ACB3-9C41-6DE60B0F6A38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4"/>
          <p:cNvSpPr/>
          <p:nvPr/>
        </p:nvSpPr>
        <p:spPr>
          <a:xfrm>
            <a:off x="0" y="0"/>
            <a:ext cx="9144000" cy="487680"/>
          </a:xfrm>
          <a:prstGeom prst="rect">
            <a:avLst/>
          </a:prstGeom>
          <a:solidFill>
            <a:srgbClr val="E9ED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25;p4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26;p4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27;p4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28;p4"/>
          <p:cNvSpPr>
            <a:spLocks noGrp="1" noChangeArrowheads="1"/>
          </p:cNvSpPr>
          <p:nvPr>
            <p:ph type="title"/>
          </p:nvPr>
        </p:nvSpPr>
        <p:spPr>
          <a:xfrm>
            <a:off x="729615" y="1318895"/>
            <a:ext cx="7688580" cy="534670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600" cap="none"/>
            </a:lvl9pPr>
          </a:lstStyle>
          <a:p/>
        </p:txBody>
      </p:sp>
      <p:sp>
        <p:nvSpPr>
          <p:cNvPr id="7" name="Google Shape;29;p4"/>
          <p:cNvSpPr>
            <a:spLocks noGrp="1" noChangeArrowheads="1"/>
          </p:cNvSpPr>
          <p:nvPr>
            <p:ph idx="1"/>
          </p:nvPr>
        </p:nvSpPr>
        <p:spPr>
          <a:xfrm>
            <a:off x="729615" y="2078990"/>
            <a:ext cx="7688580" cy="226123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8" name="Google Shape;30;p4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633C-72D2-AC95-9C41-84C02D0F6AD1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5"/>
          <p:cNvSpPr/>
          <p:nvPr/>
        </p:nvSpPr>
        <p:spPr>
          <a:xfrm>
            <a:off x="0" y="0"/>
            <a:ext cx="9144000" cy="487680"/>
          </a:xfrm>
          <a:prstGeom prst="rect">
            <a:avLst/>
          </a:prstGeom>
          <a:solidFill>
            <a:srgbClr val="E9ED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33;p5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34;p5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35;p5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36;p5"/>
          <p:cNvSpPr>
            <a:spLocks noGrp="1" noChangeArrowheads="1"/>
          </p:cNvSpPr>
          <p:nvPr>
            <p:ph type="title"/>
          </p:nvPr>
        </p:nvSpPr>
        <p:spPr>
          <a:xfrm>
            <a:off x="729615" y="1318895"/>
            <a:ext cx="7687945" cy="534670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600" cap="none"/>
            </a:lvl9pPr>
          </a:lstStyle>
          <a:p/>
        </p:txBody>
      </p:sp>
      <p:sp>
        <p:nvSpPr>
          <p:cNvPr id="7" name="Google Shape;37;p5"/>
          <p:cNvSpPr>
            <a:spLocks noGrp="1" noChangeArrowheads="1"/>
          </p:cNvSpPr>
          <p:nvPr>
            <p:ph idx="1"/>
          </p:nvPr>
        </p:nvSpPr>
        <p:spPr>
          <a:xfrm>
            <a:off x="729615" y="2078990"/>
            <a:ext cx="3773805" cy="226123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8" name="Google Shape;38;p5"/>
          <p:cNvSpPr>
            <a:spLocks noGrp="1" noChangeArrowheads="1"/>
          </p:cNvSpPr>
          <p:nvPr>
            <p:ph idx="2"/>
          </p:nvPr>
        </p:nvSpPr>
        <p:spPr>
          <a:xfrm>
            <a:off x="4643755" y="2078990"/>
            <a:ext cx="3774440" cy="226123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9" name="Google Shape;39;p5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7B86-C8D2-AC8D-9C41-3ED8350F6A6B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0"/>
            <a:ext cx="9144000" cy="487680"/>
          </a:xfrm>
          <a:prstGeom prst="rect">
            <a:avLst/>
          </a:prstGeom>
          <a:solidFill>
            <a:srgbClr val="E9ED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42;p6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43;p6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45;p6"/>
          <p:cNvSpPr>
            <a:spLocks noGrp="1" noChangeArrowheads="1"/>
          </p:cNvSpPr>
          <p:nvPr>
            <p:ph type="title"/>
          </p:nvPr>
        </p:nvSpPr>
        <p:spPr>
          <a:xfrm>
            <a:off x="729615" y="1318895"/>
            <a:ext cx="7687945" cy="534670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600" cap="none"/>
            </a:lvl9pPr>
          </a:lstStyle>
          <a:p/>
        </p:txBody>
      </p:sp>
      <p:sp>
        <p:nvSpPr>
          <p:cNvPr id="7" name="Google Shape;46;p6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626D-23D2-AC94-9C41-D5C12C0F6A80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7"/>
          <p:cNvSpPr/>
          <p:nvPr/>
        </p:nvSpPr>
        <p:spPr>
          <a:xfrm>
            <a:off x="0" y="0"/>
            <a:ext cx="9144000" cy="487680"/>
          </a:xfrm>
          <a:prstGeom prst="rect">
            <a:avLst/>
          </a:prstGeom>
          <a:solidFill>
            <a:srgbClr val="E9ED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49;p7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50;p7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51;p7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52;p7"/>
          <p:cNvSpPr>
            <a:spLocks noGrp="1" noChangeArrowheads="1"/>
          </p:cNvSpPr>
          <p:nvPr>
            <p:ph type="title"/>
          </p:nvPr>
        </p:nvSpPr>
        <p:spPr>
          <a:xfrm>
            <a:off x="730250" y="1318895"/>
            <a:ext cx="3300730" cy="1381125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600" cap="none"/>
            </a:lvl9pPr>
          </a:lstStyle>
          <a:p/>
        </p:txBody>
      </p:sp>
      <p:sp>
        <p:nvSpPr>
          <p:cNvPr id="7" name="Google Shape;53;p7"/>
          <p:cNvSpPr>
            <a:spLocks noGrp="1" noChangeArrowheads="1"/>
          </p:cNvSpPr>
          <p:nvPr>
            <p:ph idx="1"/>
          </p:nvPr>
        </p:nvSpPr>
        <p:spPr>
          <a:xfrm>
            <a:off x="721360" y="2781935"/>
            <a:ext cx="3300730" cy="159702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8" name="Google Shape;54;p7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2FA9-E7D2-ACD9-9C41-118C610F6A44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6;p8"/>
          <p:cNvGrpSpPr/>
          <p:nvPr/>
        </p:nvGrpSpPr>
        <p:grpSpPr>
          <a:xfrm>
            <a:off x="830580" y="4169410"/>
            <a:ext cx="745490" cy="45720"/>
            <a:chOff x="830580" y="4169410"/>
            <a:chExt cx="745490" cy="45720"/>
          </a:xfrm>
        </p:grpSpPr>
        <p:sp>
          <p:nvSpPr>
            <p:cNvPr id="4" name="Google Shape;57;p8"/>
            <p:cNvSpPr/>
            <p:nvPr/>
          </p:nvSpPr>
          <p:spPr>
            <a:xfrm rot="16200000">
              <a:off x="1366520" y="4006215"/>
              <a:ext cx="45720" cy="372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58;p8"/>
            <p:cNvSpPr/>
            <p:nvPr/>
          </p:nvSpPr>
          <p:spPr>
            <a:xfrm rot="16200000">
              <a:off x="995680" y="4004310"/>
              <a:ext cx="45720" cy="375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Google Shape;59;p8"/>
          <p:cNvSpPr>
            <a:spLocks noGrp="1" noChangeArrowheads="1"/>
          </p:cNvSpPr>
          <p:nvPr>
            <p:ph type="title"/>
          </p:nvPr>
        </p:nvSpPr>
        <p:spPr>
          <a:xfrm>
            <a:off x="729615" y="864235"/>
            <a:ext cx="7021195" cy="2985135"/>
          </a:xfrm>
        </p:spPr>
        <p:txBody>
          <a:bodyPr vert="horz" wrap="square" lIns="91440" tIns="91440" rIns="91440" bIns="91440" numCol="1" spcCol="215900" anchor="ctr"/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" name="Google Shape;60;p8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  <a:defRPr cap="none">
                <a:solidFill>
                  <a:srgbClr val="FFFFFF"/>
                </a:solidFill>
              </a:defRPr>
            </a:lvl1pPr>
            <a:lvl2pPr>
              <a:buNone/>
              <a:defRPr cap="none">
                <a:solidFill>
                  <a:srgbClr val="FFFFFF"/>
                </a:solidFill>
              </a:defRPr>
            </a:lvl2pPr>
            <a:lvl3pPr>
              <a:buNone/>
              <a:defRPr cap="none">
                <a:solidFill>
                  <a:srgbClr val="FFFFFF"/>
                </a:solidFill>
              </a:defRPr>
            </a:lvl3pPr>
            <a:lvl4pPr>
              <a:buNone/>
              <a:defRPr cap="none">
                <a:solidFill>
                  <a:srgbClr val="FFFFFF"/>
                </a:solidFill>
              </a:defRPr>
            </a:lvl4pPr>
            <a:lvl5pPr>
              <a:buNone/>
              <a:defRPr cap="none">
                <a:solidFill>
                  <a:srgbClr val="FFFFFF"/>
                </a:solidFill>
              </a:defRPr>
            </a:lvl5pPr>
            <a:lvl6pPr>
              <a:buNone/>
              <a:defRPr cap="none">
                <a:solidFill>
                  <a:srgbClr val="FFFFFF"/>
                </a:solidFill>
              </a:defRPr>
            </a:lvl6pPr>
            <a:lvl7pPr>
              <a:buNone/>
              <a:defRPr cap="none">
                <a:solidFill>
                  <a:srgbClr val="FFFFFF"/>
                </a:solidFill>
              </a:defRPr>
            </a:lvl7pPr>
            <a:lvl8pPr>
              <a:buNone/>
              <a:defRPr cap="none">
                <a:solidFill>
                  <a:srgbClr val="FFFFFF"/>
                </a:solidFill>
              </a:defRPr>
            </a:lvl8pPr>
            <a:lvl9pPr>
              <a:buNone/>
              <a:defRPr cap="none">
                <a:solidFill>
                  <a:srgbClr val="FFFFFF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5FEF-A1D2-ACA9-9C41-57FC110F6A02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63;p9"/>
          <p:cNvGrpSpPr/>
          <p:nvPr/>
        </p:nvGrpSpPr>
        <p:grpSpPr>
          <a:xfrm>
            <a:off x="830580" y="1191260"/>
            <a:ext cx="745490" cy="45720"/>
            <a:chOff x="830580" y="1191260"/>
            <a:chExt cx="745490" cy="45720"/>
          </a:xfrm>
        </p:grpSpPr>
        <p:sp>
          <p:nvSpPr>
            <p:cNvPr id="5" name="Google Shape;64;p9"/>
            <p:cNvSpPr/>
            <p:nvPr/>
          </p:nvSpPr>
          <p:spPr>
            <a:xfrm rot="16200000">
              <a:off x="1366520" y="1028065"/>
              <a:ext cx="45720" cy="372745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65;p9"/>
            <p:cNvSpPr/>
            <p:nvPr/>
          </p:nvSpPr>
          <p:spPr>
            <a:xfrm rot="16200000">
              <a:off x="995680" y="1026160"/>
              <a:ext cx="45720" cy="37592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66;p9"/>
          <p:cNvSpPr>
            <a:spLocks noGrp="1" noChangeArrowheads="1"/>
          </p:cNvSpPr>
          <p:nvPr>
            <p:ph type="title"/>
          </p:nvPr>
        </p:nvSpPr>
        <p:spPr>
          <a:xfrm>
            <a:off x="730250" y="1318895"/>
            <a:ext cx="3300730" cy="1687195"/>
          </a:xfrm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600" cap="none"/>
            </a:lvl9pPr>
          </a:lstStyle>
          <a:p/>
        </p:txBody>
      </p:sp>
      <p:sp>
        <p:nvSpPr>
          <p:cNvPr id="7" name="Google Shape;67;p9"/>
          <p:cNvSpPr>
            <a:spLocks noGrp="1" noChangeArrowheads="1"/>
          </p:cNvSpPr>
          <p:nvPr>
            <p:ph type="subTitle" idx="1"/>
          </p:nvPr>
        </p:nvSpPr>
        <p:spPr>
          <a:xfrm>
            <a:off x="725170" y="3161665"/>
            <a:ext cx="3300730" cy="758825"/>
          </a:xfrm>
        </p:spPr>
        <p:txBody>
          <a:bodyPr vert="horz" wrap="square" lIns="91440" tIns="91440" rIns="91440" bIns="91440" numCol="1" spcCol="215900"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/>
            </a:lvl9pPr>
          </a:lstStyle>
          <a:p/>
        </p:txBody>
      </p:sp>
      <p:sp>
        <p:nvSpPr>
          <p:cNvPr id="8" name="Google Shape;68;p9"/>
          <p:cNvSpPr>
            <a:spLocks noGrp="1" noChangeArrowheads="1"/>
          </p:cNvSpPr>
          <p:nvPr>
            <p:ph idx="2"/>
          </p:nvPr>
        </p:nvSpPr>
        <p:spPr>
          <a:xfrm>
            <a:off x="5173980" y="1352550"/>
            <a:ext cx="3374390" cy="3025775"/>
          </a:xfrm>
        </p:spPr>
        <p:txBody>
          <a:bodyPr vert="horz" wrap="square" lIns="91440" tIns="91440" rIns="91440" bIns="91440" numCol="1" spcCol="215900" anchor="t"/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9" name="Google Shape;69;p9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0C49-07D2-ACFA-9C41-F1AF420F6AA4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0"/>
          <p:cNvSpPr>
            <a:spLocks noGrp="1" noChangeArrowheads="1"/>
          </p:cNvSpPr>
          <p:nvPr>
            <p:ph idx="1"/>
          </p:nvPr>
        </p:nvSpPr>
        <p:spPr>
          <a:xfrm>
            <a:off x="725170" y="4372610"/>
            <a:ext cx="7697470" cy="460375"/>
          </a:xfrm>
        </p:spPr>
        <p:txBody>
          <a:bodyPr vert="horz" wrap="square" lIns="91440" tIns="91440" rIns="91440" bIns="91440" numCol="1" spcCol="215900" anchor="ctr"/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/>
        </p:txBody>
      </p:sp>
      <p:sp>
        <p:nvSpPr>
          <p:cNvPr id="3" name="Google Shape;72;p10"/>
          <p:cNvSpPr>
            <a:spLocks noGrp="1" noChangeArrowheads="1"/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/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28F6-B8D2-ACDE-9C41-4E8B660F6A1B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 cap="none">
                <a:solidFill>
                  <a:srgbClr val="1A1A1A"/>
                </a:solidFill>
                <a:latin typeface="Raleway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3" name="Google Shape;7;p1"/>
          <p:cNvSpPr>
            <a:spLocks noGrp="1" noChangeArrowheads="1"/>
          </p:cNvSpPr>
          <p:nvPr>
            <p:ph type="body" idx="1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/>
          <a:lstStyle>
            <a:lvl1pPr marL="45720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 charset="0"/>
              <a:buChar char="●"/>
              <a:defRPr sz="13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○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716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■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8288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●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860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○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7432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■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32004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●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6576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○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41148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 charset="0"/>
              <a:buChar char="■"/>
              <a:defRPr sz="11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/>
        </p:txBody>
      </p:sp>
      <p:sp>
        <p:nvSpPr>
          <p:cNvPr id="4" name="Google Shape;8;p1"/>
          <p:cNvSpPr>
            <a:spLocks noGrp="1" noChangeArrowheads="1"/>
          </p:cNvSpPr>
          <p:nvPr>
            <p:ph type="sldNum" idx="12"/>
          </p:nvPr>
        </p:nvSpPr>
        <p:spPr>
          <a:xfrm>
            <a:off x="8536305" y="474980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/>
          <a:lstStyle>
            <a:lvl1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algn="r">
              <a:buNone/>
              <a:defRPr sz="1000" cap="none">
                <a:solidFill>
                  <a:schemeClr val="accent1"/>
                </a:solidFill>
                <a:latin typeface="Lato" panose="020F0502020204030203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F90B1A-54D2-ACFD-9C41-A2A8450F6AF7}" type="slidenum">
              <a:rPr lang="en-US" cap="none"/>
            </a:fld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kern="1" cap="none" spc="0" baseline="0">
          <a:solidFill>
            <a:srgbClr val="000000"/>
          </a:solidFill>
          <a:effectLst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i.org/10.3390/su1304227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3"/>
          <p:cNvSpPr>
            <a:spLocks noGrp="1" noChangeArrowheads="1"/>
          </p:cNvSpPr>
          <p:nvPr>
            <p:ph type="ctrTitle"/>
          </p:nvPr>
        </p:nvSpPr>
        <p:spPr>
          <a:xfrm>
            <a:off x="675640" y="1492250"/>
            <a:ext cx="7688580" cy="158305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Extracting Knowledge Graph of COVID-19 through mining of unstructured Biomedical Corpora</a:t>
            </a:r>
            <a:r>
              <a:rPr lang="en-US" sz="3000" cap="none"/>
              <a:t> </a:t>
            </a:r>
            <a:endParaRPr sz="3000" cap="none"/>
          </a:p>
        </p:txBody>
      </p:sp>
      <p:sp>
        <p:nvSpPr>
          <p:cNvPr id="3" name="Google Shape;87;p13"/>
          <p:cNvSpPr/>
          <p:nvPr/>
        </p:nvSpPr>
        <p:spPr>
          <a:xfrm>
            <a:off x="5132705" y="3304540"/>
            <a:ext cx="2903855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cap="none"/>
              <a:t>TEAM MEMBERS</a:t>
            </a:r>
            <a:endParaRPr sz="1900" b="1" cap="none"/>
          </a:p>
        </p:txBody>
      </p:sp>
      <p:sp>
        <p:nvSpPr>
          <p:cNvPr id="4" name="Google Shape;88;p13"/>
          <p:cNvSpPr/>
          <p:nvPr/>
        </p:nvSpPr>
        <p:spPr>
          <a:xfrm>
            <a:off x="366395" y="3304540"/>
            <a:ext cx="2904490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cap="none"/>
              <a:t>GUIDED BY</a:t>
            </a:r>
            <a:r>
              <a:rPr lang="en-US" sz="1900" cap="none">
                <a:latin typeface="Raleway ExtraBold" panose="020B0604020202020204" charset="0"/>
                <a:ea typeface="Raleway ExtraBold" panose="020B0604020202020204" charset="0"/>
                <a:cs typeface="Raleway ExtraBold" panose="020B0604020202020204" charset="0"/>
              </a:rPr>
              <a:t> </a:t>
            </a:r>
            <a:endParaRPr sz="1900" cap="none">
              <a:latin typeface="Raleway ExtraBold" panose="020B0604020202020204" charset="0"/>
              <a:ea typeface="Raleway ExtraBold" panose="020B0604020202020204" charset="0"/>
              <a:cs typeface="Raleway ExtraBold" panose="020B0604020202020204" charset="0"/>
            </a:endParaRPr>
          </a:p>
        </p:txBody>
      </p:sp>
      <p:sp>
        <p:nvSpPr>
          <p:cNvPr id="5" name="Google Shape;89;p13"/>
          <p:cNvSpPr/>
          <p:nvPr/>
        </p:nvSpPr>
        <p:spPr>
          <a:xfrm>
            <a:off x="5132705" y="3782060"/>
            <a:ext cx="4011295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/>
              <a:t>Athiban T - 2018103013</a:t>
            </a:r>
            <a:endParaRPr sz="1500" cap="none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/>
              <a:t>Prathesh N - 2018103576</a:t>
            </a:r>
            <a:endParaRPr sz="1500" cap="none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/>
              <a:t>Syed Mohammed Asif M - 2018103612</a:t>
            </a:r>
            <a:endParaRPr sz="1500" cap="none"/>
          </a:p>
        </p:txBody>
      </p:sp>
      <p:sp>
        <p:nvSpPr>
          <p:cNvPr id="6" name="Google Shape;90;p13"/>
          <p:cNvSpPr/>
          <p:nvPr/>
        </p:nvSpPr>
        <p:spPr>
          <a:xfrm>
            <a:off x="366395" y="3761105"/>
            <a:ext cx="2904490" cy="446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cap="none"/>
              <a:t>Dr. G. Sudhakaran</a:t>
            </a:r>
            <a:endParaRPr sz="17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2"/>
          <p:cNvSpPr>
            <a:spLocks noGrp="1" noChangeArrowheads="1"/>
          </p:cNvSpPr>
          <p:nvPr>
            <p:ph type="title"/>
          </p:nvPr>
        </p:nvSpPr>
        <p:spPr>
          <a:xfrm>
            <a:off x="721360" y="76136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PREPROCESSING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preprocess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" y="2326005"/>
            <a:ext cx="8848090" cy="177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2"/>
          <p:cNvSpPr>
            <a:spLocks noGrp="1" noChangeArrowheads="1"/>
          </p:cNvSpPr>
          <p:nvPr>
            <p:ph type="title"/>
          </p:nvPr>
        </p:nvSpPr>
        <p:spPr>
          <a:xfrm>
            <a:off x="72771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44;p22"/>
          <p:cNvSpPr>
            <a:spLocks noGrp="1" noChangeArrowheads="1"/>
          </p:cNvSpPr>
          <p:nvPr>
            <p:ph type="body" idx="1"/>
          </p:nvPr>
        </p:nvSpPr>
        <p:spPr>
          <a:xfrm>
            <a:off x="727710" y="2692400"/>
            <a:ext cx="7688580" cy="226123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this module, the datasets needed for Named Entity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Recognition Module is fed as input.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Then we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contextual word embedding techiques such as ElMo or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Transformer based word embeddings.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global word embedding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used for averaging multiple uses of same word in different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contexts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Character embedding maps each character into corresponding vectors.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45;p22"/>
          <p:cNvSpPr/>
          <p:nvPr/>
        </p:nvSpPr>
        <p:spPr>
          <a:xfrm>
            <a:off x="2236470" y="1366520"/>
            <a:ext cx="4671060" cy="1258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US" cap="none">
                <a:solidFill>
                  <a:schemeClr val="accent3"/>
                </a:solidFill>
              </a:rPr>
              <a:t>NCBI-Disease, CHEMDNER, JNLPBA, </a:t>
            </a:r>
            <a:r>
              <a:rPr lang="en-US" cap="none">
                <a:solidFill>
                  <a:schemeClr val="accent3"/>
                </a:solidFill>
              </a:rPr>
              <a:t>	  </a:t>
            </a:r>
            <a:r>
              <a:rPr lang="en-US" cap="none">
                <a:solidFill>
                  <a:schemeClr val="accent3"/>
                </a:solidFill>
              </a:rPr>
              <a:t>Processed</a:t>
            </a:r>
            <a:r>
              <a:rPr lang="en-US" cap="none">
                <a:solidFill>
                  <a:schemeClr val="accent3"/>
                </a:solidFill>
              </a:rPr>
              <a:t> </a:t>
            </a:r>
            <a:r>
              <a:rPr lang="en-US" cap="none">
                <a:solidFill>
                  <a:schemeClr val="accent3"/>
                </a:solidFill>
              </a:rPr>
              <a:t>CORD-19</a:t>
            </a: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 </a:t>
            </a:r>
            <a:r>
              <a:rPr lang="en-US" cap="none">
                <a:solidFill>
                  <a:schemeClr val="accent3"/>
                </a:solidFill>
              </a:rPr>
              <a:t>Contextual Word Embedding, Global Word</a:t>
            </a: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chemeClr val="accent3"/>
                </a:solidFill>
              </a:rPr>
              <a:t>	  </a:t>
            </a:r>
            <a:r>
              <a:rPr lang="en-US" cap="none">
                <a:solidFill>
                  <a:schemeClr val="accent3"/>
                </a:solidFill>
              </a:rPr>
              <a:t>Embedding, Character Embedding of input</a:t>
            </a:r>
            <a:endParaRPr lang="en-US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2"/>
          <p:cNvSpPr>
            <a:spLocks noGrp="1" noChangeArrowheads="1"/>
          </p:cNvSpPr>
          <p:nvPr>
            <p:ph type="title"/>
          </p:nvPr>
        </p:nvSpPr>
        <p:spPr>
          <a:xfrm>
            <a:off x="722630" y="76644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C:\Users\capta\Downloads\feature_extraction.pngfeature_extrac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48030" y="1899285"/>
            <a:ext cx="7974965" cy="273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23"/>
          <p:cNvSpPr>
            <a:spLocks noGrp="1" noChangeArrowheads="1"/>
          </p:cNvSpPr>
          <p:nvPr>
            <p:ph type="title"/>
          </p:nvPr>
        </p:nvSpPr>
        <p:spPr>
          <a:xfrm>
            <a:off x="727710" y="757555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NAMED ENTITY RECOGNITION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51;p23"/>
          <p:cNvSpPr>
            <a:spLocks noGrp="1" noChangeArrowheads="1"/>
          </p:cNvSpPr>
          <p:nvPr>
            <p:ph type="body" idx="1"/>
          </p:nvPr>
        </p:nvSpPr>
        <p:spPr>
          <a:xfrm>
            <a:off x="727710" y="2321560"/>
            <a:ext cx="7688580" cy="226123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tags are for each word token that are encoded in BIO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NCBI, CHEMDNER, JNLPBA dataset embeddings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fed into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BiLSTM-CRF model, and the results are tested. Now there are 3 models.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Processed CORD-19 is fed into each model and the disease, drug, protein mentions of CORD-19 dataset are found.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52;p23"/>
          <p:cNvSpPr/>
          <p:nvPr/>
        </p:nvSpPr>
        <p:spPr>
          <a:xfrm>
            <a:off x="1438275" y="1391920"/>
            <a:ext cx="6267450" cy="1043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US" cap="none">
                <a:solidFill>
                  <a:schemeClr val="accent3"/>
                </a:solidFill>
              </a:rPr>
              <a:t>Word and Character embeddings of</a:t>
            </a:r>
            <a:r>
              <a:rPr lang="en-US" cap="none">
                <a:solidFill>
                  <a:schemeClr val="accent3"/>
                </a:solidFill>
              </a:rPr>
              <a:t> </a:t>
            </a:r>
            <a:r>
              <a:rPr lang="en-US" cap="none">
                <a:solidFill>
                  <a:schemeClr val="accent3"/>
                </a:solidFill>
              </a:rPr>
              <a:t>NCBI-Disease,</a:t>
            </a:r>
            <a:r>
              <a:rPr lang="en-US" cap="none">
                <a:solidFill>
                  <a:schemeClr val="accent3"/>
                </a:solidFill>
              </a:rPr>
              <a:t> 		  </a:t>
            </a:r>
            <a:r>
              <a:rPr lang="en-US" cap="none">
                <a:solidFill>
                  <a:schemeClr val="accent3"/>
                </a:solidFill>
              </a:rPr>
              <a:t>CHEMDNER, JNLPBA, Processed CORD-19</a:t>
            </a: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</a:t>
            </a:r>
            <a:r>
              <a:rPr lang="en-US" b="1" cap="none">
                <a:solidFill>
                  <a:schemeClr val="accent3"/>
                </a:solidFill>
              </a:rPr>
              <a:t> </a:t>
            </a:r>
            <a:r>
              <a:rPr lang="en-US" cap="none">
                <a:solidFill>
                  <a:schemeClr val="accent3"/>
                </a:solidFill>
              </a:rPr>
              <a:t>CORD-19 with Disease, Drug, Protein Mentions</a:t>
            </a:r>
            <a:endParaRPr lang="en-US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2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NAMED ENTITY RECOGNITION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C:\Users\capta\Downloads\ner.pngner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1455" y="1959293"/>
            <a:ext cx="8702675" cy="249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0090" y="74676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RELATION EXTRACTION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58;p24"/>
          <p:cNvSpPr>
            <a:spLocks noGrp="1" noChangeArrowheads="1"/>
          </p:cNvSpPr>
          <p:nvPr>
            <p:ph type="body" idx="1"/>
          </p:nvPr>
        </p:nvSpPr>
        <p:spPr>
          <a:xfrm>
            <a:off x="727710" y="2310765"/>
            <a:ext cx="7844790" cy="2443480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2 datasets are preprocessed where the tokens are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associated with its entities, and the sentences are processed as the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first sentence contains the relation entities and the second sentence contains the text containing the relations.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BC5CDR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dataset is fed into the SciBERT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with 1d-CNN output layer which produces the relations.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CHEMPROT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datasets are fed into SciBERT model and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fine-tuned.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CORD-19 with entity mentions is fed into the two models and tuples are found.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59;p24"/>
          <p:cNvSpPr/>
          <p:nvPr/>
        </p:nvSpPr>
        <p:spPr>
          <a:xfrm>
            <a:off x="1516380" y="1381125"/>
            <a:ext cx="6267450" cy="827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US" cap="none">
                <a:solidFill>
                  <a:schemeClr val="accent3"/>
                </a:solidFill>
              </a:rPr>
              <a:t>BC5CDR, CHEMPROT, CORD-19 with entity mentions</a:t>
            </a: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 </a:t>
            </a:r>
            <a:r>
              <a:rPr lang="en-US" cap="none">
                <a:solidFill>
                  <a:schemeClr val="accent3"/>
                </a:solidFill>
              </a:rPr>
              <a:t>Relation tuples of CORD-19</a:t>
            </a:r>
            <a:endParaRPr lang="en-US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3265" y="76644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RELATION EXTRACTION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0" y="1801495"/>
            <a:ext cx="8597265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0090" y="74676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GRAPH CONSTRUCTION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58;p24"/>
          <p:cNvSpPr>
            <a:spLocks noGrp="1" noChangeArrowheads="1"/>
          </p:cNvSpPr>
          <p:nvPr>
            <p:ph type="body" idx="1"/>
          </p:nvPr>
        </p:nvSpPr>
        <p:spPr>
          <a:xfrm>
            <a:off x="727710" y="2310765"/>
            <a:ext cx="7844790" cy="2443480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construct a KG which is defined as KG = (E, R, G), where,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E: a set of nodes representing disease/ protein/ drug entities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R: a set of labels representing chemical-protein relation or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chemical-disease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relation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 ( E × R × E ) : a set of edges that represent facts connecting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entity pairs.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ntities with no relations or in-degree less than 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can be removed which helps with the density of the</a:t>
            </a: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resultant knowledge graph.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59;p24"/>
          <p:cNvSpPr/>
          <p:nvPr/>
        </p:nvSpPr>
        <p:spPr>
          <a:xfrm>
            <a:off x="1516380" y="1381125"/>
            <a:ext cx="6267450" cy="827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US" cap="none">
                <a:solidFill>
                  <a:schemeClr val="accent3"/>
                </a:solidFill>
              </a:rPr>
              <a:t>CORD-19 Relations along with their entities</a:t>
            </a: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 </a:t>
            </a:r>
            <a:r>
              <a:rPr lang="en-US" cap="none">
                <a:solidFill>
                  <a:schemeClr val="accent3"/>
                </a:solidFill>
              </a:rPr>
              <a:t>COVID-19 Knowledge Graph</a:t>
            </a:r>
            <a:endParaRPr lang="en-US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9615" y="76009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GRAPH CONSTRUCTION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graph_construc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2087245"/>
            <a:ext cx="8565515" cy="183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0090" y="74676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IN" alt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REPRESENTATION LEARNING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58;p24"/>
          <p:cNvSpPr>
            <a:spLocks noGrp="1" noChangeArrowheads="1"/>
          </p:cNvSpPr>
          <p:nvPr>
            <p:ph type="body" idx="1"/>
          </p:nvPr>
        </p:nvSpPr>
        <p:spPr>
          <a:xfrm>
            <a:off x="727710" y="2310765"/>
            <a:ext cx="7844790" cy="2443480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reduce the noise by removing entities with less in-degree than N.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embed the obtained graph using geometric method such as TransD.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 a result, we get the entity vectors of certain dimensions.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get COVID-19 vector and compare entities with that to find whether they are similar or not.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Hence the top COVID-19 related entities as found as output.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59;p24"/>
          <p:cNvSpPr/>
          <p:nvPr/>
        </p:nvSpPr>
        <p:spPr>
          <a:xfrm>
            <a:off x="1516380" y="1381125"/>
            <a:ext cx="6267450" cy="827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IN" altLang="en-US" cap="none">
                <a:solidFill>
                  <a:schemeClr val="accent3"/>
                </a:solidFill>
              </a:rPr>
              <a:t>COVID-19 Knowledge Graph</a:t>
            </a:r>
            <a:endParaRPr lang="en-US"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 </a:t>
            </a:r>
            <a:r>
              <a:rPr lang="en-IN" altLang="en-US" cap="none">
                <a:solidFill>
                  <a:schemeClr val="accent3"/>
                </a:solidFill>
              </a:rPr>
              <a:t>Top Diseases, Chemicals, Proteins related to COVID-19</a:t>
            </a:r>
            <a:endParaRPr lang="en-IN" altLang="en-US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WhatsApp Image 2022-01-05 at 14.01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0"/>
            <a:ext cx="3531870" cy="5143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5" descr="WhatsApp Image 2022-01-05 at 14.02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0"/>
            <a:ext cx="3648075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01;p15"/>
          <p:cNvSpPr>
            <a:spLocks noGrp="1" noChangeArrowheads="1"/>
          </p:cNvSpPr>
          <p:nvPr>
            <p:ph type="title"/>
          </p:nvPr>
        </p:nvSpPr>
        <p:spPr>
          <a:xfrm>
            <a:off x="717550" y="78105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BASE</a:t>
            </a:r>
            <a:b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4"/>
          <p:cNvSpPr>
            <a:spLocks noGrp="1" noChangeArrowheads="1"/>
          </p:cNvSpPr>
          <p:nvPr>
            <p:ph type="title"/>
          </p:nvPr>
        </p:nvSpPr>
        <p:spPr>
          <a:xfrm>
            <a:off x="722630" y="76263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IN" alt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REPRESENTATION LEARNING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:\Users\capta\Downloads\representation.pngrepresenta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5343" y="2190115"/>
            <a:ext cx="7473950" cy="203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25"/>
          <p:cNvSpPr>
            <a:spLocks noGrp="1" noChangeArrowheads="1"/>
          </p:cNvSpPr>
          <p:nvPr>
            <p:ph type="title"/>
          </p:nvPr>
        </p:nvSpPr>
        <p:spPr>
          <a:xfrm>
            <a:off x="72771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65;p25"/>
          <p:cNvSpPr>
            <a:spLocks noGrp="1" noChangeArrowheads="1"/>
          </p:cNvSpPr>
          <p:nvPr>
            <p:ph type="body" idx="1"/>
          </p:nvPr>
        </p:nvSpPr>
        <p:spPr>
          <a:xfrm>
            <a:off x="314325" y="1465580"/>
            <a:ext cx="8515350" cy="3086100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365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700"/>
              <a:buChar char="●"/>
            </a:pPr>
            <a:r>
              <a:rPr lang="en-US" sz="1700" b="1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CORD-19</a:t>
            </a:r>
            <a:r>
              <a:rPr lang="en-US" sz="17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sz="17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500,000 articles related to COVID-19. With over 200,000 full text articles.</a:t>
            </a:r>
            <a:endParaRPr sz="17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65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9988"/>
              </a:buClr>
              <a:buSzPts val="1700"/>
              <a:buChar char="●"/>
            </a:pPr>
            <a:r>
              <a:rPr lang="en-US" sz="1700" b="1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NCBI-DISEASE</a:t>
            </a:r>
            <a:r>
              <a:rPr lang="en-US" sz="17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sz="1700" b="1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Corpus with annotated 6,892 disease mentions of over 793 Abstracts.</a:t>
            </a:r>
            <a:endParaRPr sz="17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65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9988"/>
              </a:buClr>
              <a:buSzPts val="1700"/>
              <a:buChar char="●"/>
            </a:pPr>
            <a:r>
              <a:rPr lang="en-US" sz="1700" b="1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CHEMDNER</a:t>
            </a:r>
            <a:r>
              <a:rPr lang="en-US" sz="17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	</a:t>
            </a:r>
            <a:endParaRPr sz="1700" b="1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Corpus with annotated 84,355 chemical mentions of 10,000 Abstracts.</a:t>
            </a:r>
            <a:endParaRPr sz="17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26"/>
          <p:cNvSpPr>
            <a:spLocks noGrp="1" noChangeArrowheads="1"/>
          </p:cNvSpPr>
          <p:nvPr>
            <p:ph type="title"/>
          </p:nvPr>
        </p:nvSpPr>
        <p:spPr>
          <a:xfrm>
            <a:off x="72771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71;p26"/>
          <p:cNvSpPr/>
          <p:nvPr/>
        </p:nvSpPr>
        <p:spPr>
          <a:xfrm>
            <a:off x="307340" y="1462405"/>
            <a:ext cx="8131175" cy="3570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457200" indent="-3365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700"/>
              <a:buFont typeface="Lato" panose="020F0502020204030203" charset="0"/>
              <a:buChar char="●"/>
            </a:pPr>
            <a:r>
              <a:rPr lang="en-US" sz="1700" b="1" cap="none">
                <a:solidFill>
                  <a:schemeClr val="accent3"/>
                </a:solidFill>
              </a:rPr>
              <a:t>JNLPBA			</a:t>
            </a:r>
            <a:endParaRPr sz="1700" b="1" cap="none">
              <a:solidFill>
                <a:schemeClr val="accent3"/>
              </a:solidFill>
            </a:endParaRPr>
          </a:p>
          <a:p>
            <a:pPr marL="45720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cap="none">
                <a:solidFill>
                  <a:srgbClr val="1A9988"/>
                </a:solidFill>
              </a:rPr>
              <a:t>Text Corpus with annotated protein mentions of over 2,000 abstracts.</a:t>
            </a:r>
            <a:endParaRPr sz="1700" cap="none">
              <a:solidFill>
                <a:srgbClr val="1A9988"/>
              </a:solidFill>
            </a:endParaRPr>
          </a:p>
          <a:p>
            <a:pPr marL="457200" indent="-3365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9988"/>
              </a:buClr>
              <a:buSzPts val="1700"/>
              <a:buFont typeface="Lato" panose="020F0502020204030203" charset="0"/>
              <a:buChar char="●"/>
            </a:pPr>
            <a:r>
              <a:rPr lang="en-US" sz="1700" b="1" cap="none">
                <a:solidFill>
                  <a:schemeClr val="accent3"/>
                </a:solidFill>
              </a:rPr>
              <a:t>BC5CDR</a:t>
            </a:r>
            <a:r>
              <a:rPr lang="en-US" sz="1700" b="1" cap="none">
                <a:solidFill>
                  <a:srgbClr val="1A9988"/>
                </a:solidFill>
              </a:rPr>
              <a:t>	</a:t>
            </a:r>
            <a:endParaRPr sz="1700" b="1" cap="none">
              <a:solidFill>
                <a:srgbClr val="1A9988"/>
              </a:solidFill>
            </a:endParaRPr>
          </a:p>
          <a:p>
            <a:pPr marL="45720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cap="none">
                <a:solidFill>
                  <a:srgbClr val="1A9988"/>
                </a:solidFill>
              </a:rPr>
              <a:t>Text Corpus with annotated 3116 chemical-disease interactions.</a:t>
            </a:r>
            <a:endParaRPr sz="1700" cap="none">
              <a:solidFill>
                <a:srgbClr val="1A9988"/>
              </a:solidFill>
            </a:endParaRPr>
          </a:p>
          <a:p>
            <a:pPr marL="457200" indent="-3365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9988"/>
              </a:buClr>
              <a:buSzPts val="1700"/>
              <a:buFont typeface="Lato" panose="020F0502020204030203" charset="0"/>
              <a:buChar char="●"/>
            </a:pPr>
            <a:r>
              <a:rPr lang="en-US" sz="1700" b="1" cap="none">
                <a:solidFill>
                  <a:schemeClr val="accent3"/>
                </a:solidFill>
              </a:rPr>
              <a:t>CHEMPROT</a:t>
            </a:r>
            <a:endParaRPr sz="1700" b="1" cap="none">
              <a:solidFill>
                <a:srgbClr val="1A9988"/>
              </a:solidFill>
            </a:endParaRPr>
          </a:p>
          <a:p>
            <a:pPr marL="45720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cap="none">
                <a:solidFill>
                  <a:srgbClr val="1A9988"/>
                </a:solidFill>
              </a:rPr>
              <a:t>Text Corpus with annotated drug-protein relations of over 1,820 PubMed abstracts</a:t>
            </a:r>
            <a:endParaRPr lang="en-US" sz="1700" cap="none">
              <a:solidFill>
                <a:srgbClr val="1A99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27"/>
          <p:cNvSpPr>
            <a:spLocks noGrp="1" noChangeArrowheads="1"/>
          </p:cNvSpPr>
          <p:nvPr>
            <p:ph type="title"/>
          </p:nvPr>
        </p:nvSpPr>
        <p:spPr>
          <a:xfrm>
            <a:off x="72517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PERFORMANCE MEASURES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77;p27"/>
          <p:cNvSpPr>
            <a:spLocks noGrp="1" noChangeArrowheads="1"/>
          </p:cNvSpPr>
          <p:nvPr>
            <p:ph type="body" idx="1"/>
          </p:nvPr>
        </p:nvSpPr>
        <p:spPr>
          <a:xfrm>
            <a:off x="727710" y="1361440"/>
            <a:ext cx="7688580" cy="286067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●"/>
            </a:pPr>
            <a:r>
              <a:rPr lang="en-US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Named Entity Recognition and Relation Extraction are classification problems.</a:t>
            </a:r>
            <a:endParaRPr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Char char="●"/>
            </a:pPr>
            <a:r>
              <a:rPr lang="en-US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Confusion Matrix </a:t>
            </a:r>
            <a:r>
              <a:rPr lang="en-US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can be built.</a:t>
            </a:r>
            <a:endParaRPr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Char char="●"/>
            </a:pPr>
            <a:r>
              <a:rPr lang="en-US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Hence </a:t>
            </a:r>
            <a:r>
              <a:rPr lang="en-US" sz="1600" b="1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Precision, Recall, F1-Score, Accuracy </a:t>
            </a:r>
            <a:r>
              <a:rPr lang="en-US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measures can be used.</a:t>
            </a:r>
            <a:endParaRPr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178;p27"/>
          <p:cNvPicPr/>
          <p:nvPr/>
        </p:nvPicPr>
        <p:blipFill>
          <a:blip r:embed="rId1"/>
          <a:stretch>
            <a:fillRect/>
          </a:stretch>
        </p:blipFill>
        <p:spPr>
          <a:xfrm>
            <a:off x="690880" y="2881630"/>
            <a:ext cx="3881120" cy="6883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79;p27"/>
          <p:cNvPicPr/>
          <p:nvPr/>
        </p:nvPicPr>
        <p:blipFill>
          <a:blip r:embed="rId2"/>
          <a:srcRect b="56670"/>
          <a:stretch>
            <a:fillRect/>
          </a:stretch>
        </p:blipFill>
        <p:spPr>
          <a:xfrm>
            <a:off x="4434840" y="2881630"/>
            <a:ext cx="3981450" cy="6108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80;p27"/>
          <p:cNvPicPr/>
          <p:nvPr/>
        </p:nvPicPr>
        <p:blipFill>
          <a:blip r:embed="rId3"/>
          <a:stretch>
            <a:fillRect/>
          </a:stretch>
        </p:blipFill>
        <p:spPr>
          <a:xfrm>
            <a:off x="727710" y="3555365"/>
            <a:ext cx="2686050" cy="666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181;p27"/>
          <p:cNvPicPr/>
          <p:nvPr/>
        </p:nvPicPr>
        <p:blipFill>
          <a:blip r:embed="rId4"/>
          <a:stretch>
            <a:fillRect/>
          </a:stretch>
        </p:blipFill>
        <p:spPr>
          <a:xfrm>
            <a:off x="4434840" y="3569335"/>
            <a:ext cx="3162300" cy="6381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27"/>
          <p:cNvSpPr>
            <a:spLocks noGrp="1" noChangeArrowheads="1"/>
          </p:cNvSpPr>
          <p:nvPr>
            <p:ph type="title"/>
          </p:nvPr>
        </p:nvSpPr>
        <p:spPr>
          <a:xfrm>
            <a:off x="72517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PERFORMANCE MEASURES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77;p27"/>
          <p:cNvSpPr>
            <a:spLocks noGrp="1" noChangeArrowheads="1"/>
          </p:cNvSpPr>
          <p:nvPr>
            <p:ph type="body" idx="1"/>
          </p:nvPr>
        </p:nvSpPr>
        <p:spPr>
          <a:xfrm>
            <a:off x="727710" y="1361440"/>
            <a:ext cx="7688580" cy="286067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●"/>
            </a:pPr>
            <a:r>
              <a:rPr lang="en-IN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CORD-19 dataset lacks ground truth.</a:t>
            </a:r>
            <a:endParaRPr lang="en-IN"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●"/>
            </a:pPr>
            <a:r>
              <a:rPr lang="en-IN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validating the resultant Knowledge Graph, we can try to verify the relation, by fact checking sites like http://ctdbase.org/.</a:t>
            </a:r>
            <a:endParaRPr lang="en-IN"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●"/>
            </a:pPr>
            <a:r>
              <a:rPr lang="en-IN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Relation Extraction task’s performance is final.</a:t>
            </a:r>
            <a:endParaRPr lang="en-IN"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30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●"/>
            </a:pPr>
            <a:r>
              <a:rPr lang="en-IN" sz="16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Also, the finally obtained Top COVID-19 related diseases, chemicals and proteins can also be manually verified.</a:t>
            </a:r>
            <a:endParaRPr lang="en-IN" sz="16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28"/>
          <p:cNvSpPr>
            <a:spLocks noGrp="1" noChangeArrowheads="1"/>
          </p:cNvSpPr>
          <p:nvPr>
            <p:ph type="title"/>
          </p:nvPr>
        </p:nvSpPr>
        <p:spPr>
          <a:xfrm>
            <a:off x="72517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87;p28"/>
          <p:cNvSpPr>
            <a:spLocks noGrp="1" noChangeArrowheads="1"/>
          </p:cNvSpPr>
          <p:nvPr>
            <p:ph type="body" idx="1"/>
          </p:nvPr>
        </p:nvSpPr>
        <p:spPr>
          <a:xfrm>
            <a:off x="729615" y="1450340"/>
            <a:ext cx="7688580" cy="341947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11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●"/>
              <a:defRPr sz="1170" cap="none"/>
            </a:pP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Ayoub Harnoune, Maryem Rhanoui, Mounia Mikram, Siham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Yousfi, Zineb Elkaimbillah, Bouchra El Asri, BERT based clinical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knowledge extraction for biomedical knowledge graph construction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analysis, Computer Methods and Programs in Biomedicine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Update, Volume 1, 2021, 100042,ISSN2666-9900, https://doi.org/10.1016/j.cmpbup.2021.100042.</a:t>
            </a:r>
            <a:endParaRPr lang="en-US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11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●"/>
              <a:defRPr sz="1170" cap="none"/>
            </a:pP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Minsoo Cho, Jihwan Ha, Chihyun Park, Sanghyun Park, Combinatorial feature embedding based on CNN and LSTM for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biomedical named entity recognition, Journal of Biomedical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Informatics, Volume 103, 2020, 103381, ISSN 1532-0464, https://doi.org/10.1016/j.jbi.2020.103381.</a:t>
            </a:r>
            <a:endParaRPr lang="en-US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11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●"/>
              <a:defRPr sz="1170" cap="none"/>
            </a:pP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Perera, N., Dehmer, M., &amp; Emmert-Streib, F. (2020). Named Entity Recognition and Relation Detection for Biomedical Information Extraction. Frontiers in cell and developmental biology, 8, 673. https://doi.org/10.3389/fcell.2020.00673</a:t>
            </a:r>
            <a:endParaRPr lang="en-US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defRPr sz="1170" cap="none"/>
            </a:pP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Daniel Domingo-Fernandez, Shounak Baksi, Bruce´ Schultz, Yojana Gadiya, Reagon Karki, Tamara Raschka, Christian Ebeling, Martin Hofmann Apitius, and Alpha Tom Kodamullil. 2020. Covid19 knowledge graph: a computable, multimodal, cause-and-effect knowledge model of covid-19 pathophysiology. bioRxiv.</a:t>
            </a:r>
            <a:endParaRPr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11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Arial" panose="020B0604020202020204" pitchFamily="34" charset="0"/>
              <a:buChar char="●"/>
              <a:defRPr sz="1170" cap="none"/>
            </a:pP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Kim, T.; Yun, Y.; Kim, N. Deep Learning-Based Knowledge Graph Generation for COVID-19. Sustainability 2021, 13, 2276. </a:t>
            </a:r>
            <a:r>
              <a:rPr lang="en-US" u="sng" cap="none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1"/>
              </a:rPr>
              <a:t>https://doi.org/10.3390/su13042276</a:t>
            </a:r>
            <a:r>
              <a:rPr lang="en-US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endParaRPr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15"/>
          <p:cNvSpPr>
            <a:spLocks noGrp="1" noChangeArrowheads="1"/>
          </p:cNvSpPr>
          <p:nvPr>
            <p:ph type="title"/>
          </p:nvPr>
        </p:nvSpPr>
        <p:spPr>
          <a:xfrm>
            <a:off x="71755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02;p15"/>
          <p:cNvSpPr>
            <a:spLocks noGrp="1" noChangeArrowheads="1"/>
          </p:cNvSpPr>
          <p:nvPr>
            <p:ph type="body" idx="1"/>
          </p:nvPr>
        </p:nvSpPr>
        <p:spPr>
          <a:xfrm>
            <a:off x="729615" y="1907540"/>
            <a:ext cx="7688580" cy="2646680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COVID-19 is a global epidemic with a considerable fatality rate and a high transmission rate, affecting millions of people worldwide since its outbreak.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search for treatments and possible cures for the novel Coronavirus has led to an exponential increase in scientific publications.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Scientific publications regarding COVID-19 contains various data about related diseases, genes, drugs and so on.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data in such publications are vastly unstructured.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These publications are gathered under the CORD-19 dataset.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16"/>
          <p:cNvSpPr>
            <a:spLocks noGrp="1" noChangeArrowheads="1"/>
          </p:cNvSpPr>
          <p:nvPr>
            <p:ph type="title"/>
          </p:nvPr>
        </p:nvSpPr>
        <p:spPr>
          <a:xfrm>
            <a:off x="73025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 OBJECTIVES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08;p16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/>
          <a:lstStyle/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extract information from CORD-19 in a fully autonomous way using NLP techniques.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gather named entities such as diseases, genes, drugs from the CORD-19 dataset.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extract relations between entities (i.e., drug-induced-disease relations, drug-protein interactions) from the CORD-19 dataset.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organize the found entities and relations in the form of Knowledge Graph.</a:t>
            </a:r>
            <a:endParaRPr lang="en-US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IN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demonstrate the uses of the extracted Knowledge Graph via Representation Learning.</a:t>
            </a:r>
            <a:endParaRPr lang="en-IN"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17"/>
          <p:cNvSpPr>
            <a:spLocks noGrp="1" noChangeArrowheads="1"/>
          </p:cNvSpPr>
          <p:nvPr>
            <p:ph type="title"/>
          </p:nvPr>
        </p:nvSpPr>
        <p:spPr>
          <a:xfrm>
            <a:off x="715645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1785" y="1307465"/>
          <a:ext cx="8521700" cy="3796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1190"/>
                <a:gridCol w="2777490"/>
                <a:gridCol w="1704340"/>
                <a:gridCol w="1704340"/>
                <a:gridCol w="1704340"/>
              </a:tblGrid>
              <a:tr h="443865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cap="none"/>
                        <a:t>S.No</a:t>
                      </a:r>
                      <a:endParaRPr sz="1100"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Name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Methodology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Advantages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Disadvantages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43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1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Zheng, S., Rao, J., Song, Y., Zhang, J., Xiao, X., Fang, E., Yang, Y. and Niu, Z., 2020. PharmKG: a dedicated knowledge graph benchmark for biomedical data mining. Briefings in Bioinformatics,.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Extract Knowledge Graph From drugs, diseases and genes databases and also their relations.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Large Knowledge Graph can be obtained.</a:t>
                      </a:r>
                      <a:endParaRPr lang="en-US" cap="none"/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Generic Knowledge Graph is obtained.</a:t>
                      </a:r>
                      <a:endParaRPr lang="en-US" cap="none"/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Input is structured data which is not common.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2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Domingo-Fernández, D., Baksi, S., Schultz, B., COVID-19 Knowledge Graph: a computable, multimodal, cause-and-effect knowledge model of COVID-19 pathophysiology.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Evidence text from the prioritized corpus was manually encoded as a triple. (source-relation- target)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Extracted information is mostly correct apart from Human errors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Small Knowledge Graph is obtained.</a:t>
                      </a:r>
                      <a:endParaRPr lang="en-US" cap="none"/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Manual Annotations are time-consuming.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/>
          <p:cNvSpPr>
            <a:spLocks noGrp="1" noChangeArrowheads="1"/>
          </p:cNvSpPr>
          <p:nvPr>
            <p:ph type="title"/>
          </p:nvPr>
        </p:nvSpPr>
        <p:spPr>
          <a:xfrm>
            <a:off x="715645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1785" y="1307465"/>
          <a:ext cx="8521700" cy="3702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7685"/>
                <a:gridCol w="2880995"/>
                <a:gridCol w="1704340"/>
                <a:gridCol w="1704340"/>
                <a:gridCol w="1704340"/>
              </a:tblGrid>
              <a:tr h="563245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1" cap="none"/>
                        <a:t>S.No</a:t>
                      </a:r>
                      <a:endParaRPr sz="1100"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Name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Methodology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Advantages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cap="none"/>
                        <a:t>Disadvantages</a:t>
                      </a:r>
                      <a:endParaRPr b="1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8445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3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Repke T., Krestel R. (2021) Extraction and Representation of Financial Entities from Text. In: Consoli S., Reforgiato Recupero D., Saisana M. (eds) Data Science for Economics and Finance. Springer, Cham.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Extract Knowledge Graph From Financial text corpus using NER and RE tasks.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Decision Support System, QA System can be easily built.</a:t>
                      </a:r>
                      <a:endParaRPr lang="en-US" cap="none"/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Lack of Gold Standard Corpus for result evaluation.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545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4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Kim, T.; Yun, Y.; Kim, N. Deep Learning-Based Knowledge Graph Generation for COVID-19. Sustainability 2021, 13, 2276. https://doi.org/10.3390/su13042276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Finding entity dictionary related to COVID-19 and extracting relations from corpus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Unsupervised Method to build Knowledge Graph.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cap="none">
                          <a:solidFill>
                            <a:srgbClr val="000000"/>
                          </a:solidFill>
                        </a:defRPr>
                      </a:pPr>
                      <a:r>
                        <a:rPr lang="en-US" cap="none"/>
                        <a:t>Results can vary massively based on the unsupervised model used.</a:t>
                      </a:r>
                      <a:endParaRPr lang="en-US" cap="none"/>
                    </a:p>
                  </a:txBody>
                  <a:tcPr marT="91440" marB="91440" vert="horz">
                    <a:lnL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19"/>
          <p:cNvSpPr>
            <a:spLocks noGrp="1" noChangeArrowheads="1"/>
          </p:cNvSpPr>
          <p:nvPr>
            <p:ph type="title"/>
          </p:nvPr>
        </p:nvSpPr>
        <p:spPr>
          <a:xfrm>
            <a:off x="742315" y="772795"/>
            <a:ext cx="7688580" cy="534670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ARCHITECTURE DIAGRAM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C:\Users\capta\Downloads\architecture.pngarchitectur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34665" y="1189673"/>
            <a:ext cx="3013075" cy="395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20"/>
          <p:cNvSpPr>
            <a:spLocks noGrp="1" noChangeArrowheads="1"/>
          </p:cNvSpPr>
          <p:nvPr>
            <p:ph type="title"/>
          </p:nvPr>
        </p:nvSpPr>
        <p:spPr>
          <a:xfrm>
            <a:off x="71755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 OF MODULES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32;p20"/>
          <p:cNvSpPr>
            <a:spLocks noGrp="1" noChangeArrowheads="1"/>
          </p:cNvSpPr>
          <p:nvPr>
            <p:ph type="body" idx="1"/>
          </p:nvPr>
        </p:nvSpPr>
        <p:spPr>
          <a:xfrm>
            <a:off x="717550" y="1662430"/>
            <a:ext cx="7688580" cy="2859405"/>
          </a:xfrm>
        </p:spPr>
        <p:txBody>
          <a:bodyPr vert="horz" wrap="square" lIns="91440" tIns="91440" rIns="91440" bIns="91440" numCol="1" spcCol="215900" anchor="t"/>
          <a:lstStyle/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Preprocessing Module</a:t>
            </a:r>
            <a:endParaRPr 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Extraction Module</a:t>
            </a:r>
            <a:endParaRPr 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Named Entity Recognition Module</a:t>
            </a:r>
            <a:endParaRPr 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Relation Extraction Module</a:t>
            </a:r>
            <a:endParaRPr 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Graph Construction Module</a:t>
            </a:r>
            <a:endParaRPr 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B5600"/>
              </a:buClr>
            </a:pPr>
            <a:r>
              <a:rPr lang="en-IN" altLang="en-US" sz="2400" cap="none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Representation Learning Module</a:t>
            </a:r>
            <a:endParaRPr lang="en-IN" altLang="en-US" sz="2400" cap="none">
              <a:solidFill>
                <a:schemeClr val="accent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2"/>
          <p:cNvSpPr>
            <a:spLocks noGrp="1" noChangeArrowheads="1"/>
          </p:cNvSpPr>
          <p:nvPr>
            <p:ph type="title"/>
          </p:nvPr>
        </p:nvSpPr>
        <p:spPr>
          <a:xfrm>
            <a:off x="727710" y="762000"/>
            <a:ext cx="7688580" cy="535305"/>
          </a:xfrm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340" cap="none"/>
            </a:pPr>
            <a:r>
              <a:rPr lang="en-US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PREPROCESSING MODULE</a:t>
            </a:r>
            <a:endParaRPr cap="none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44;p22"/>
          <p:cNvSpPr>
            <a:spLocks noGrp="1" noChangeArrowheads="1"/>
          </p:cNvSpPr>
          <p:nvPr>
            <p:ph type="body" idx="1"/>
          </p:nvPr>
        </p:nvSpPr>
        <p:spPr>
          <a:xfrm>
            <a:off x="727710" y="2266950"/>
            <a:ext cx="7688580" cy="2261235"/>
          </a:xfrm>
        </p:spPr>
        <p:txBody>
          <a:bodyPr vert="horz" wrap="square" lIns="91440" tIns="91440" rIns="91440" bIns="91440" numCol="1" spcCol="215900" anchor="t"/>
          <a:lstStyle/>
          <a:p>
            <a:pPr marL="45720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this module, the CORD-19 Dataset is tokenized using Sentence and Word Tokenizer.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POS Tags for the tokens are also found.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Since the dataset contains large amount of text, this processed result needs to be cached for future use.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●"/>
            </a:pPr>
            <a:r>
              <a:rPr lang="en-US" sz="1400" cap="none">
                <a:solidFill>
                  <a:srgbClr val="1A99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processed CORD-19’s abstract and full text are passed to the next module.</a:t>
            </a:r>
            <a:endParaRPr sz="1400" cap="none">
              <a:solidFill>
                <a:srgbClr val="1A998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45;p22"/>
          <p:cNvSpPr/>
          <p:nvPr/>
        </p:nvSpPr>
        <p:spPr>
          <a:xfrm>
            <a:off x="2236470" y="1366520"/>
            <a:ext cx="4671060" cy="827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Input	: </a:t>
            </a:r>
            <a:r>
              <a:rPr lang="en-US" cap="none">
                <a:solidFill>
                  <a:schemeClr val="accent3"/>
                </a:solidFill>
              </a:rPr>
              <a:t>CORD-19 Dataset</a:t>
            </a: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chemeClr val="accent3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chemeClr val="accent3"/>
                </a:solidFill>
              </a:rPr>
              <a:t>Output	: </a:t>
            </a:r>
            <a:r>
              <a:rPr lang="en-US" cap="none">
                <a:solidFill>
                  <a:schemeClr val="accent3"/>
                </a:solidFill>
              </a:rPr>
              <a:t>Tokenized and Processed CORD-19</a:t>
            </a:r>
            <a:endParaRPr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1A9988"/>
      </a:dk1>
      <a:lt1>
        <a:srgbClr val="FFFFFF"/>
      </a:lt1>
      <a:dk2>
        <a:srgbClr val="E9EDEE"/>
      </a:dk2>
      <a:lt2>
        <a:srgbClr val="1A1A1A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1A9988"/>
        </a:dk1>
        <a:lt1>
          <a:srgbClr val="FFFFFF"/>
        </a:lt1>
        <a:dk2>
          <a:srgbClr val="E9EDEE"/>
        </a:dk2>
        <a:lt2>
          <a:srgbClr val="1A1A1A"/>
        </a:lt2>
        <a:accent1>
          <a:srgbClr val="595959"/>
        </a:accent1>
        <a:accent2>
          <a:srgbClr val="6AA4C8"/>
        </a:accent2>
        <a:accent3>
          <a:srgbClr val="EB5600"/>
        </a:accent3>
        <a:accent4>
          <a:srgbClr val="A2FFE8"/>
        </a:accent4>
        <a:accent5>
          <a:srgbClr val="1C3678"/>
        </a:accent5>
        <a:accent6>
          <a:srgbClr val="FFB8A2"/>
        </a:accent6>
        <a:hlink>
          <a:srgbClr val="1C3678"/>
        </a:hlink>
        <a:folHlink>
          <a:srgbClr val="1C36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8539</Words>
  <Application>WPS Presentation</Application>
  <PresentationFormat/>
  <Paragraphs>230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Raleway</vt:lpstr>
      <vt:lpstr>Lato</vt:lpstr>
      <vt:lpstr>Raleway ExtraBold</vt:lpstr>
      <vt:lpstr>Microsoft YaHei</vt:lpstr>
      <vt:lpstr>Arial Unicode MS</vt:lpstr>
      <vt:lpstr>Presentation</vt:lpstr>
      <vt:lpstr>Extracting Knowledge Graph of COVID-19 through mining of unstructured Biomedical Corpora </vt:lpstr>
      <vt:lpstr>BASE PAPERS</vt:lpstr>
      <vt:lpstr>INTRODUCTION</vt:lpstr>
      <vt:lpstr>OVERALL OBJECTIVES</vt:lpstr>
      <vt:lpstr>LITERATURE SURVEY</vt:lpstr>
      <vt:lpstr>LITERATURE SURVEY</vt:lpstr>
      <vt:lpstr>ARCHITECTURE DIAGRAM</vt:lpstr>
      <vt:lpstr>LIST OF MODULES</vt:lpstr>
      <vt:lpstr>PREPROCESSING MODULE</vt:lpstr>
      <vt:lpstr>PREPROCESSING MODULE</vt:lpstr>
      <vt:lpstr>FEATURE EXTRACTION MODULE</vt:lpstr>
      <vt:lpstr>FEATURE EXTRACTION MODULE</vt:lpstr>
      <vt:lpstr>NAMED ENTITY RECOGNITION MODULE</vt:lpstr>
      <vt:lpstr>NAMED ENTITY RECOGNITION MODULE</vt:lpstr>
      <vt:lpstr>RELATION EXTRACTION MODULE</vt:lpstr>
      <vt:lpstr>RELATION EXTRACTION MODULE</vt:lpstr>
      <vt:lpstr>GRAPH CONSTRUCTION MODULE</vt:lpstr>
      <vt:lpstr>GRAPH CONSTRUCTION MODULE</vt:lpstr>
      <vt:lpstr>GRAPH CONSTRUCTION MODULE</vt:lpstr>
      <vt:lpstr>REPRESENTATION LEARNING MODULE</vt:lpstr>
      <vt:lpstr>DATASET</vt:lpstr>
      <vt:lpstr>DATASET</vt:lpstr>
      <vt:lpstr>PERFORMANCE MEASURES</vt:lpstr>
      <vt:lpstr>PERFORMANCE MEASURES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Knowledge Graph of COVID-19 through mining of unstructured Biomedical Corpora </dc:title>
  <dc:creator/>
  <cp:lastModifiedBy>capta</cp:lastModifiedBy>
  <cp:revision>3</cp:revision>
  <dcterms:created xsi:type="dcterms:W3CDTF">2022-01-05T08:59:00Z</dcterms:created>
  <dcterms:modified xsi:type="dcterms:W3CDTF">2022-01-19T09:32:20Z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457CA2AC76674FA0AFF430C7C112517B</vt:lpwstr>
  </property>
  <property fmtid="{D5CDD505-2E9C-101B-9397-08002B2CF9AE}" pid="3" name="KSOProductBuildVer">
    <vt:lpwstr>1033-11.2.0.10443</vt:lpwstr>
  </property>
</Properties>
</file>