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Lst>
  <p:sldSz cy="5143500" cx="9144000"/>
  <p:notesSz cx="6858000" cy="9144000"/>
  <p:embeddedFontLst>
    <p:embeddedFont>
      <p:font typeface="Raleway"/>
      <p:regular r:id="rId59"/>
      <p:bold r:id="rId60"/>
      <p:italic r:id="rId61"/>
      <p:boldItalic r:id="rId62"/>
    </p:embeddedFont>
    <p:embeddedFont>
      <p:font typeface="Raleway ExtraBold"/>
      <p:bold r:id="rId63"/>
      <p:boldItalic r:id="rId64"/>
    </p:embeddedFont>
    <p:embeddedFont>
      <p:font typeface="Lato"/>
      <p:regular r:id="rId65"/>
      <p:bold r:id="rId66"/>
      <p:italic r:id="rId67"/>
      <p:boldItalic r:id="rId68"/>
    </p:embeddedFont>
    <p:embeddedFont>
      <p:font typeface="Roboto Mon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BF9159-99D6-4731-B064-60A485ED8FEA}">
  <a:tblStyle styleId="{B4BF9159-99D6-4731-B064-60A485ED8FE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70C3E1-15F4-4DC1-A7DD-65331CA5532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2" Type="http://schemas.openxmlformats.org/officeDocument/2006/relationships/font" Target="fonts/RobotoMono-bold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RobotoMono-italic.fntdata"/><Relationship Id="rId70" Type="http://schemas.openxmlformats.org/officeDocument/2006/relationships/font" Target="fonts/RobotoMono-bold.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2.xml"/><Relationship Id="rId64" Type="http://schemas.openxmlformats.org/officeDocument/2006/relationships/font" Target="fonts/RalewayExtraBold-boldItalic.fntdata"/><Relationship Id="rId63" Type="http://schemas.openxmlformats.org/officeDocument/2006/relationships/font" Target="fonts/RalewayExtraBold-bold.fntdata"/><Relationship Id="rId22" Type="http://schemas.openxmlformats.org/officeDocument/2006/relationships/slide" Target="slides/slide14.xml"/><Relationship Id="rId66" Type="http://schemas.openxmlformats.org/officeDocument/2006/relationships/font" Target="fonts/Lato-bold.fntdata"/><Relationship Id="rId21" Type="http://schemas.openxmlformats.org/officeDocument/2006/relationships/slide" Target="slides/slide13.xml"/><Relationship Id="rId65" Type="http://schemas.openxmlformats.org/officeDocument/2006/relationships/font" Target="fonts/Lato-regular.fntdata"/><Relationship Id="rId24" Type="http://schemas.openxmlformats.org/officeDocument/2006/relationships/slide" Target="slides/slide16.xml"/><Relationship Id="rId68" Type="http://schemas.openxmlformats.org/officeDocument/2006/relationships/font" Target="fonts/Lato-boldItalic.fntdata"/><Relationship Id="rId23" Type="http://schemas.openxmlformats.org/officeDocument/2006/relationships/slide" Target="slides/slide15.xml"/><Relationship Id="rId67" Type="http://schemas.openxmlformats.org/officeDocument/2006/relationships/font" Target="fonts/Lato-italic.fntdata"/><Relationship Id="rId60" Type="http://schemas.openxmlformats.org/officeDocument/2006/relationships/font" Target="fonts/Raleway-bold.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Mono-regular.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font" Target="fonts/Raleway-regular.fntdata"/><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f55a7b1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f55a7b1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f5258f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f5258f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f5258f2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f5258f2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f5258f23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f5258f23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f5258f23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f5258f23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f5258f23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f5258f23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f5258f23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f5258f23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f5258f23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f5258f23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f5258f23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f5258f23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f5258f23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f5258f23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f506826f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f506826f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7936c96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7936c96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7936c96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7936c96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7936c96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7936c96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f5258f231_1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1f5258f231_1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f5258f231_1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1f5258f231_1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7936c968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7936c968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c47605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c4760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f5258f231_1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11f5258f231_1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f5258f231_1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1f5258f231_1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f5258f231_1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11f5258f231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7936c9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7936c9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f5258f231_1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1f5258f231_1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f55a7b13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11f55a7b13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f55a7b139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1f55a7b13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f55a7b139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1f55a7b139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f55a7b139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1f55a7b139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f55a7b139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11f55a7b139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f55a7b139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11f55a7b139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1f6646155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11f6646155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27936c968e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127936c968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27c476052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127c476052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f506826f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f506826f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7c4760529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127c476052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7c4760529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127c4760529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20d1bd687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20d1bd687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20d1bd687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20d1bd687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1f5258f231_1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11f5258f231_1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f5258f231_1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11f5258f231_1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f55a7b139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1f55a7b139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27c4760529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127c4760529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27c476052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127c476052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1f55a7b139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11f55a7b139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f506827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1f5068275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1f55a7b139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11f55a7b139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100"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f5068275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1f50682751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f5068275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1f50682751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f5068275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1f50682751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f506827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f506827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Arial"/>
              <a:buNone/>
              <a:defRPr sz="3000">
                <a:latin typeface="Arial"/>
                <a:ea typeface="Arial"/>
                <a:cs typeface="Arial"/>
                <a:sym typeface="Arial"/>
              </a:defRPr>
            </a:lvl1pPr>
            <a:lvl2pPr lvl="1">
              <a:spcBef>
                <a:spcPts val="0"/>
              </a:spcBef>
              <a:spcAft>
                <a:spcPts val="0"/>
              </a:spcAft>
              <a:buSzPts val="4200"/>
              <a:buFont typeface="Arial"/>
              <a:buNone/>
              <a:defRPr sz="4200">
                <a:latin typeface="Arial"/>
                <a:ea typeface="Arial"/>
                <a:cs typeface="Arial"/>
                <a:sym typeface="Arial"/>
              </a:defRPr>
            </a:lvl2pPr>
            <a:lvl3pPr lvl="2">
              <a:spcBef>
                <a:spcPts val="0"/>
              </a:spcBef>
              <a:spcAft>
                <a:spcPts val="0"/>
              </a:spcAft>
              <a:buSzPts val="4200"/>
              <a:buFont typeface="Arial"/>
              <a:buNone/>
              <a:defRPr sz="4200">
                <a:latin typeface="Arial"/>
                <a:ea typeface="Arial"/>
                <a:cs typeface="Arial"/>
                <a:sym typeface="Arial"/>
              </a:defRPr>
            </a:lvl3pPr>
            <a:lvl4pPr lvl="3">
              <a:spcBef>
                <a:spcPts val="0"/>
              </a:spcBef>
              <a:spcAft>
                <a:spcPts val="0"/>
              </a:spcAft>
              <a:buSzPts val="4200"/>
              <a:buFont typeface="Arial"/>
              <a:buNone/>
              <a:defRPr sz="4200">
                <a:latin typeface="Arial"/>
                <a:ea typeface="Arial"/>
                <a:cs typeface="Arial"/>
                <a:sym typeface="Arial"/>
              </a:defRPr>
            </a:lvl4pPr>
            <a:lvl5pPr lvl="4">
              <a:spcBef>
                <a:spcPts val="0"/>
              </a:spcBef>
              <a:spcAft>
                <a:spcPts val="0"/>
              </a:spcAft>
              <a:buSzPts val="4200"/>
              <a:buFont typeface="Arial"/>
              <a:buNone/>
              <a:defRPr sz="4200">
                <a:latin typeface="Arial"/>
                <a:ea typeface="Arial"/>
                <a:cs typeface="Arial"/>
                <a:sym typeface="Arial"/>
              </a:defRPr>
            </a:lvl5pPr>
            <a:lvl6pPr lvl="5">
              <a:spcBef>
                <a:spcPts val="0"/>
              </a:spcBef>
              <a:spcAft>
                <a:spcPts val="0"/>
              </a:spcAft>
              <a:buSzPts val="4200"/>
              <a:buFont typeface="Arial"/>
              <a:buNone/>
              <a:defRPr sz="4200">
                <a:latin typeface="Arial"/>
                <a:ea typeface="Arial"/>
                <a:cs typeface="Arial"/>
                <a:sym typeface="Arial"/>
              </a:defRPr>
            </a:lvl6pPr>
            <a:lvl7pPr lvl="6">
              <a:spcBef>
                <a:spcPts val="0"/>
              </a:spcBef>
              <a:spcAft>
                <a:spcPts val="0"/>
              </a:spcAft>
              <a:buSzPts val="4200"/>
              <a:buFont typeface="Arial"/>
              <a:buNone/>
              <a:defRPr sz="4200">
                <a:latin typeface="Arial"/>
                <a:ea typeface="Arial"/>
                <a:cs typeface="Arial"/>
                <a:sym typeface="Arial"/>
              </a:defRPr>
            </a:lvl7pPr>
            <a:lvl8pPr lvl="7">
              <a:spcBef>
                <a:spcPts val="0"/>
              </a:spcBef>
              <a:spcAft>
                <a:spcPts val="0"/>
              </a:spcAft>
              <a:buSzPts val="4200"/>
              <a:buFont typeface="Arial"/>
              <a:buNone/>
              <a:defRPr sz="4200">
                <a:latin typeface="Arial"/>
                <a:ea typeface="Arial"/>
                <a:cs typeface="Arial"/>
                <a:sym typeface="Arial"/>
              </a:defRPr>
            </a:lvl8pPr>
            <a:lvl9pPr lvl="8">
              <a:spcBef>
                <a:spcPts val="0"/>
              </a:spcBef>
              <a:spcAft>
                <a:spcPts val="0"/>
              </a:spcAft>
              <a:buSzPts val="4200"/>
              <a:buFont typeface="Arial"/>
              <a:buNone/>
              <a:defRPr sz="4200">
                <a:latin typeface="Arial"/>
                <a:ea typeface="Arial"/>
                <a:cs typeface="Arial"/>
                <a:sym typeface="Aria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Font typeface="Arial"/>
              <a:buNone/>
              <a:defRPr sz="1600">
                <a:latin typeface="Arial"/>
                <a:ea typeface="Arial"/>
                <a:cs typeface="Arial"/>
                <a:sym typeface="Aria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4"/>
          <p:cNvGrpSpPr/>
          <p:nvPr/>
        </p:nvGrpSpPr>
        <p:grpSpPr>
          <a:xfrm>
            <a:off x="830394" y="1191276"/>
            <a:ext cx="745764"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92" name="Google Shape;92;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15"/>
          <p:cNvGrpSpPr/>
          <p:nvPr/>
        </p:nvGrpSpPr>
        <p:grpSpPr>
          <a:xfrm>
            <a:off x="830394" y="1191276"/>
            <a:ext cx="745764"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00" name="Google Shape;100;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1" name="Google Shape;101;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02" name="Shape 102"/>
        <p:cNvGrpSpPr/>
        <p:nvPr/>
      </p:nvGrpSpPr>
      <p:grpSpPr>
        <a:xfrm>
          <a:off x="0" y="0"/>
          <a:ext cx="0" cy="0"/>
          <a:chOff x="0" y="0"/>
          <a:chExt cx="0" cy="0"/>
        </a:xfrm>
      </p:grpSpPr>
      <p:grpSp>
        <p:nvGrpSpPr>
          <p:cNvPr id="103" name="Google Shape;103;p16"/>
          <p:cNvGrpSpPr/>
          <p:nvPr/>
        </p:nvGrpSpPr>
        <p:grpSpPr>
          <a:xfrm>
            <a:off x="830394" y="1191276"/>
            <a:ext cx="745764"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07" name="Google Shape;107;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17"/>
          <p:cNvGrpSpPr/>
          <p:nvPr/>
        </p:nvGrpSpPr>
        <p:grpSpPr>
          <a:xfrm>
            <a:off x="830394" y="1191276"/>
            <a:ext cx="745764"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14" name="Google Shape;114;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18"/>
          <p:cNvGrpSpPr/>
          <p:nvPr/>
        </p:nvGrpSpPr>
        <p:grpSpPr>
          <a:xfrm>
            <a:off x="830394" y="1191276"/>
            <a:ext cx="745764"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23" name="Google Shape;123;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9"/>
          <p:cNvGrpSpPr/>
          <p:nvPr/>
        </p:nvGrpSpPr>
        <p:grpSpPr>
          <a:xfrm>
            <a:off x="830394" y="1191276"/>
            <a:ext cx="745764"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30" name="Google Shape;130;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4" y="4169150"/>
            <a:ext cx="745764"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21"/>
          <p:cNvGrpSpPr/>
          <p:nvPr/>
        </p:nvGrpSpPr>
        <p:grpSpPr>
          <a:xfrm>
            <a:off x="830394" y="1191276"/>
            <a:ext cx="745764"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44" name="Google Shape;144;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4" y="4169150"/>
            <a:ext cx="745764"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0"/>
              </a:spcBef>
              <a:spcAft>
                <a:spcPts val="0"/>
              </a:spcAft>
              <a:buClr>
                <a:schemeClr val="lt1"/>
              </a:buClr>
              <a:buSzPts val="1100"/>
              <a:buChar char="○"/>
              <a:defRPr>
                <a:solidFill>
                  <a:schemeClr val="lt1"/>
                </a:solidFill>
              </a:defRPr>
            </a:lvl2pPr>
            <a:lvl3pPr indent="-298450" lvl="2" marL="1371600" rtl="0" algn="l">
              <a:lnSpc>
                <a:spcPct val="115000"/>
              </a:lnSpc>
              <a:spcBef>
                <a:spcPts val="0"/>
              </a:spcBef>
              <a:spcAft>
                <a:spcPts val="0"/>
              </a:spcAft>
              <a:buClr>
                <a:schemeClr val="lt1"/>
              </a:buClr>
              <a:buSzPts val="1100"/>
              <a:buChar char="■"/>
              <a:defRPr>
                <a:solidFill>
                  <a:schemeClr val="lt1"/>
                </a:solidFill>
              </a:defRPr>
            </a:lvl3pPr>
            <a:lvl4pPr indent="-298450" lvl="3" marL="1828800" rtl="0" algn="l">
              <a:lnSpc>
                <a:spcPct val="115000"/>
              </a:lnSpc>
              <a:spcBef>
                <a:spcPts val="0"/>
              </a:spcBef>
              <a:spcAft>
                <a:spcPts val="0"/>
              </a:spcAft>
              <a:buClr>
                <a:schemeClr val="lt1"/>
              </a:buClr>
              <a:buSzPts val="1100"/>
              <a:buChar char="●"/>
              <a:defRPr>
                <a:solidFill>
                  <a:schemeClr val="lt1"/>
                </a:solidFill>
              </a:defRPr>
            </a:lvl4pPr>
            <a:lvl5pPr indent="-298450" lvl="4" marL="2286000" rtl="0" algn="l">
              <a:lnSpc>
                <a:spcPct val="115000"/>
              </a:lnSpc>
              <a:spcBef>
                <a:spcPts val="0"/>
              </a:spcBef>
              <a:spcAft>
                <a:spcPts val="0"/>
              </a:spcAft>
              <a:buClr>
                <a:schemeClr val="lt1"/>
              </a:buClr>
              <a:buSzPts val="1100"/>
              <a:buChar char="○"/>
              <a:defRPr>
                <a:solidFill>
                  <a:schemeClr val="lt1"/>
                </a:solidFill>
              </a:defRPr>
            </a:lvl5pPr>
            <a:lvl6pPr indent="-298450" lvl="5" marL="2743200" rtl="0" algn="l">
              <a:lnSpc>
                <a:spcPct val="115000"/>
              </a:lnSpc>
              <a:spcBef>
                <a:spcPts val="0"/>
              </a:spcBef>
              <a:spcAft>
                <a:spcPts val="0"/>
              </a:spcAft>
              <a:buClr>
                <a:schemeClr val="lt1"/>
              </a:buClr>
              <a:buSzPts val="1100"/>
              <a:buChar char="■"/>
              <a:defRPr>
                <a:solidFill>
                  <a:schemeClr val="lt1"/>
                </a:solidFill>
              </a:defRPr>
            </a:lvl6pPr>
            <a:lvl7pPr indent="-298450" lvl="6" marL="3200400" rtl="0" algn="l">
              <a:lnSpc>
                <a:spcPct val="115000"/>
              </a:lnSpc>
              <a:spcBef>
                <a:spcPts val="0"/>
              </a:spcBef>
              <a:spcAft>
                <a:spcPts val="0"/>
              </a:spcAft>
              <a:buClr>
                <a:schemeClr val="lt1"/>
              </a:buClr>
              <a:buSzPts val="1100"/>
              <a:buChar char="●"/>
              <a:defRPr>
                <a:solidFill>
                  <a:schemeClr val="lt1"/>
                </a:solidFill>
              </a:defRPr>
            </a:lvl7pPr>
            <a:lvl8pPr indent="-298450" lvl="7" marL="3657600" rtl="0" algn="l">
              <a:lnSpc>
                <a:spcPct val="115000"/>
              </a:lnSpc>
              <a:spcBef>
                <a:spcPts val="0"/>
              </a:spcBef>
              <a:spcAft>
                <a:spcPts val="0"/>
              </a:spcAft>
              <a:buClr>
                <a:schemeClr val="lt1"/>
              </a:buClr>
              <a:buSzPts val="1100"/>
              <a:buChar char="○"/>
              <a:defRPr>
                <a:solidFill>
                  <a:schemeClr val="lt1"/>
                </a:solidFill>
              </a:defRPr>
            </a:lvl8pPr>
            <a:lvl9pPr indent="-298450" lvl="8" marL="4114800" rtl="0" algn="l">
              <a:lnSpc>
                <a:spcPct val="115000"/>
              </a:lnSpc>
              <a:spcBef>
                <a:spcPts val="0"/>
              </a:spcBef>
              <a:spcAft>
                <a:spcPts val="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E9EDEE"/>
        </a:solidFill>
      </p:bgPr>
    </p:bg>
    <p:spTree>
      <p:nvGrpSpPr>
        <p:cNvPr id="163" name="Shape 163"/>
        <p:cNvGrpSpPr/>
        <p:nvPr/>
      </p:nvGrpSpPr>
      <p:grpSpPr>
        <a:xfrm>
          <a:off x="0" y="0"/>
          <a:ext cx="0" cy="0"/>
          <a:chOff x="0" y="0"/>
          <a:chExt cx="0" cy="0"/>
        </a:xfrm>
      </p:grpSpPr>
      <p:sp>
        <p:nvSpPr>
          <p:cNvPr id="164" name="Google Shape;164;p26"/>
          <p:cNvSpPr/>
          <p:nvPr/>
        </p:nvSpPr>
        <p:spPr>
          <a:xfrm>
            <a:off x="0" y="0"/>
            <a:ext cx="9144000" cy="487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26"/>
          <p:cNvGrpSpPr/>
          <p:nvPr/>
        </p:nvGrpSpPr>
        <p:grpSpPr>
          <a:xfrm>
            <a:off x="830580" y="1191380"/>
            <a:ext cx="745028" cy="45918"/>
            <a:chOff x="830580" y="1191380"/>
            <a:chExt cx="745028" cy="45918"/>
          </a:xfrm>
        </p:grpSpPr>
        <p:sp>
          <p:nvSpPr>
            <p:cNvPr id="166" name="Google Shape;166;p26"/>
            <p:cNvSpPr/>
            <p:nvPr/>
          </p:nvSpPr>
          <p:spPr>
            <a:xfrm rot="-5400000">
              <a:off x="1366508" y="1028198"/>
              <a:ext cx="45600" cy="372600"/>
            </a:xfrm>
            <a:prstGeom prst="rect">
              <a:avLst/>
            </a:prstGeom>
            <a:solidFill>
              <a:srgbClr val="EB5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rot="-5400000">
              <a:off x="995730" y="1026230"/>
              <a:ext cx="45600" cy="375900"/>
            </a:xfrm>
            <a:prstGeom prst="rect">
              <a:avLst/>
            </a:prstGeom>
            <a:solidFill>
              <a:srgbClr val="1A99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6"/>
          <p:cNvSpPr txBox="1"/>
          <p:nvPr>
            <p:ph type="ctrTitle"/>
          </p:nvPr>
        </p:nvSpPr>
        <p:spPr>
          <a:xfrm>
            <a:off x="729615" y="1322705"/>
            <a:ext cx="7687800" cy="166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A1A1A"/>
              </a:buClr>
              <a:buSzPts val="4200"/>
              <a:buFont typeface="Raleway"/>
              <a:buNone/>
              <a:defRPr sz="4200" cap="none"/>
            </a:lvl1pPr>
            <a:lvl2pPr lvl="1" rtl="0" algn="l">
              <a:lnSpc>
                <a:spcPct val="100000"/>
              </a:lnSpc>
              <a:spcBef>
                <a:spcPts val="0"/>
              </a:spcBef>
              <a:spcAft>
                <a:spcPts val="0"/>
              </a:spcAft>
              <a:buClr>
                <a:srgbClr val="1A1A1A"/>
              </a:buClr>
              <a:buSzPts val="4200"/>
              <a:buFont typeface="Raleway"/>
              <a:buNone/>
              <a:defRPr sz="4200" cap="none"/>
            </a:lvl2pPr>
            <a:lvl3pPr lvl="2" rtl="0" algn="l">
              <a:lnSpc>
                <a:spcPct val="100000"/>
              </a:lnSpc>
              <a:spcBef>
                <a:spcPts val="0"/>
              </a:spcBef>
              <a:spcAft>
                <a:spcPts val="0"/>
              </a:spcAft>
              <a:buClr>
                <a:srgbClr val="1A1A1A"/>
              </a:buClr>
              <a:buSzPts val="4200"/>
              <a:buFont typeface="Raleway"/>
              <a:buNone/>
              <a:defRPr sz="4200" cap="none"/>
            </a:lvl3pPr>
            <a:lvl4pPr lvl="3" rtl="0" algn="l">
              <a:lnSpc>
                <a:spcPct val="100000"/>
              </a:lnSpc>
              <a:spcBef>
                <a:spcPts val="0"/>
              </a:spcBef>
              <a:spcAft>
                <a:spcPts val="0"/>
              </a:spcAft>
              <a:buClr>
                <a:srgbClr val="1A1A1A"/>
              </a:buClr>
              <a:buSzPts val="4200"/>
              <a:buFont typeface="Raleway"/>
              <a:buNone/>
              <a:defRPr sz="4200" cap="none"/>
            </a:lvl4pPr>
            <a:lvl5pPr lvl="4" rtl="0" algn="l">
              <a:lnSpc>
                <a:spcPct val="100000"/>
              </a:lnSpc>
              <a:spcBef>
                <a:spcPts val="0"/>
              </a:spcBef>
              <a:spcAft>
                <a:spcPts val="0"/>
              </a:spcAft>
              <a:buClr>
                <a:srgbClr val="1A1A1A"/>
              </a:buClr>
              <a:buSzPts val="4200"/>
              <a:buFont typeface="Raleway"/>
              <a:buNone/>
              <a:defRPr sz="4200" cap="none"/>
            </a:lvl5pPr>
            <a:lvl6pPr lvl="5" rtl="0" algn="l">
              <a:lnSpc>
                <a:spcPct val="100000"/>
              </a:lnSpc>
              <a:spcBef>
                <a:spcPts val="0"/>
              </a:spcBef>
              <a:spcAft>
                <a:spcPts val="0"/>
              </a:spcAft>
              <a:buClr>
                <a:srgbClr val="1A1A1A"/>
              </a:buClr>
              <a:buSzPts val="4200"/>
              <a:buFont typeface="Raleway"/>
              <a:buNone/>
              <a:defRPr sz="4200" cap="none"/>
            </a:lvl6pPr>
            <a:lvl7pPr lvl="6" rtl="0" algn="l">
              <a:lnSpc>
                <a:spcPct val="100000"/>
              </a:lnSpc>
              <a:spcBef>
                <a:spcPts val="0"/>
              </a:spcBef>
              <a:spcAft>
                <a:spcPts val="0"/>
              </a:spcAft>
              <a:buClr>
                <a:srgbClr val="1A1A1A"/>
              </a:buClr>
              <a:buSzPts val="4200"/>
              <a:buFont typeface="Raleway"/>
              <a:buNone/>
              <a:defRPr sz="4200" cap="none"/>
            </a:lvl7pPr>
            <a:lvl8pPr lvl="7" rtl="0" algn="l">
              <a:lnSpc>
                <a:spcPct val="100000"/>
              </a:lnSpc>
              <a:spcBef>
                <a:spcPts val="0"/>
              </a:spcBef>
              <a:spcAft>
                <a:spcPts val="0"/>
              </a:spcAft>
              <a:buClr>
                <a:srgbClr val="1A1A1A"/>
              </a:buClr>
              <a:buSzPts val="4200"/>
              <a:buFont typeface="Raleway"/>
              <a:buNone/>
              <a:defRPr sz="4200" cap="none"/>
            </a:lvl8pPr>
            <a:lvl9pPr lvl="8" rtl="0" algn="l">
              <a:lnSpc>
                <a:spcPct val="100000"/>
              </a:lnSpc>
              <a:spcBef>
                <a:spcPts val="0"/>
              </a:spcBef>
              <a:spcAft>
                <a:spcPts val="0"/>
              </a:spcAft>
              <a:buClr>
                <a:srgbClr val="1A1A1A"/>
              </a:buClr>
              <a:buSzPts val="4200"/>
              <a:buFont typeface="Raleway"/>
              <a:buNone/>
              <a:defRPr sz="4200" cap="none"/>
            </a:lvl9pPr>
          </a:lstStyle>
          <a:p/>
        </p:txBody>
      </p:sp>
      <p:sp>
        <p:nvSpPr>
          <p:cNvPr id="169" name="Google Shape;169;p26"/>
          <p:cNvSpPr txBox="1"/>
          <p:nvPr>
            <p:ph idx="1" type="subTitle"/>
          </p:nvPr>
        </p:nvSpPr>
        <p:spPr>
          <a:xfrm>
            <a:off x="729615" y="3173095"/>
            <a:ext cx="7687800" cy="540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sz="1600" cap="none"/>
            </a:lvl1pPr>
            <a:lvl2pPr lvl="1" rtl="0" algn="l">
              <a:lnSpc>
                <a:spcPct val="100000"/>
              </a:lnSpc>
              <a:spcBef>
                <a:spcPts val="0"/>
              </a:spcBef>
              <a:spcAft>
                <a:spcPts val="0"/>
              </a:spcAft>
              <a:buSzPts val="1100"/>
              <a:buNone/>
              <a:defRPr sz="1600" cap="none"/>
            </a:lvl2pPr>
            <a:lvl3pPr lvl="2" rtl="0" algn="l">
              <a:lnSpc>
                <a:spcPct val="100000"/>
              </a:lnSpc>
              <a:spcBef>
                <a:spcPts val="0"/>
              </a:spcBef>
              <a:spcAft>
                <a:spcPts val="0"/>
              </a:spcAft>
              <a:buSzPts val="1100"/>
              <a:buNone/>
              <a:defRPr sz="1600" cap="none"/>
            </a:lvl3pPr>
            <a:lvl4pPr lvl="3" rtl="0" algn="l">
              <a:lnSpc>
                <a:spcPct val="100000"/>
              </a:lnSpc>
              <a:spcBef>
                <a:spcPts val="0"/>
              </a:spcBef>
              <a:spcAft>
                <a:spcPts val="0"/>
              </a:spcAft>
              <a:buSzPts val="1100"/>
              <a:buNone/>
              <a:defRPr sz="1600" cap="none"/>
            </a:lvl4pPr>
            <a:lvl5pPr lvl="4" rtl="0" algn="l">
              <a:lnSpc>
                <a:spcPct val="100000"/>
              </a:lnSpc>
              <a:spcBef>
                <a:spcPts val="0"/>
              </a:spcBef>
              <a:spcAft>
                <a:spcPts val="0"/>
              </a:spcAft>
              <a:buSzPts val="1100"/>
              <a:buNone/>
              <a:defRPr sz="1600" cap="none"/>
            </a:lvl5pPr>
            <a:lvl6pPr lvl="5" rtl="0" algn="l">
              <a:lnSpc>
                <a:spcPct val="100000"/>
              </a:lnSpc>
              <a:spcBef>
                <a:spcPts val="0"/>
              </a:spcBef>
              <a:spcAft>
                <a:spcPts val="0"/>
              </a:spcAft>
              <a:buSzPts val="1100"/>
              <a:buNone/>
              <a:defRPr sz="1600" cap="none"/>
            </a:lvl6pPr>
            <a:lvl7pPr lvl="6" rtl="0" algn="l">
              <a:lnSpc>
                <a:spcPct val="100000"/>
              </a:lnSpc>
              <a:spcBef>
                <a:spcPts val="0"/>
              </a:spcBef>
              <a:spcAft>
                <a:spcPts val="0"/>
              </a:spcAft>
              <a:buSzPts val="1100"/>
              <a:buNone/>
              <a:defRPr sz="1600" cap="none"/>
            </a:lvl7pPr>
            <a:lvl8pPr lvl="7" rtl="0" algn="l">
              <a:lnSpc>
                <a:spcPct val="100000"/>
              </a:lnSpc>
              <a:spcBef>
                <a:spcPts val="0"/>
              </a:spcBef>
              <a:spcAft>
                <a:spcPts val="0"/>
              </a:spcAft>
              <a:buSzPts val="1100"/>
              <a:buNone/>
              <a:defRPr sz="1600" cap="none"/>
            </a:lvl8pPr>
            <a:lvl9pPr lvl="8" rtl="0" algn="l">
              <a:lnSpc>
                <a:spcPct val="100000"/>
              </a:lnSpc>
              <a:spcBef>
                <a:spcPts val="0"/>
              </a:spcBef>
              <a:spcAft>
                <a:spcPts val="0"/>
              </a:spcAft>
              <a:buSzPts val="1100"/>
              <a:buNone/>
              <a:defRPr sz="1600" cap="none"/>
            </a:lvl9pPr>
          </a:lstStyle>
          <a:p/>
        </p:txBody>
      </p:sp>
      <p:sp>
        <p:nvSpPr>
          <p:cNvPr id="170" name="Google Shape;170;p26"/>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71" name="Shape 171"/>
        <p:cNvGrpSpPr/>
        <p:nvPr/>
      </p:nvGrpSpPr>
      <p:grpSpPr>
        <a:xfrm>
          <a:off x="0" y="0"/>
          <a:ext cx="0" cy="0"/>
          <a:chOff x="0" y="0"/>
          <a:chExt cx="0" cy="0"/>
        </a:xfrm>
      </p:grpSpPr>
      <p:sp>
        <p:nvSpPr>
          <p:cNvPr id="172" name="Google Shape;172;p27"/>
          <p:cNvSpPr/>
          <p:nvPr/>
        </p:nvSpPr>
        <p:spPr>
          <a:xfrm>
            <a:off x="0" y="0"/>
            <a:ext cx="9144000" cy="487800"/>
          </a:xfrm>
          <a:prstGeom prst="rect">
            <a:avLst/>
          </a:prstGeom>
          <a:solidFill>
            <a:srgbClr val="E9ED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 name="Google Shape;173;p27"/>
          <p:cNvGrpSpPr/>
          <p:nvPr/>
        </p:nvGrpSpPr>
        <p:grpSpPr>
          <a:xfrm>
            <a:off x="830580" y="1191380"/>
            <a:ext cx="745028" cy="45918"/>
            <a:chOff x="830580" y="1191380"/>
            <a:chExt cx="745028" cy="45918"/>
          </a:xfrm>
        </p:grpSpPr>
        <p:sp>
          <p:nvSpPr>
            <p:cNvPr id="174" name="Google Shape;174;p27"/>
            <p:cNvSpPr/>
            <p:nvPr/>
          </p:nvSpPr>
          <p:spPr>
            <a:xfrm rot="-5400000">
              <a:off x="1366508" y="1028198"/>
              <a:ext cx="45600" cy="372600"/>
            </a:xfrm>
            <a:prstGeom prst="rect">
              <a:avLst/>
            </a:prstGeom>
            <a:solidFill>
              <a:srgbClr val="EB5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p:nvPr/>
          </p:nvSpPr>
          <p:spPr>
            <a:xfrm rot="-5400000">
              <a:off x="995730" y="1026230"/>
              <a:ext cx="45600" cy="375900"/>
            </a:xfrm>
            <a:prstGeom prst="rect">
              <a:avLst/>
            </a:prstGeom>
            <a:solidFill>
              <a:srgbClr val="1A99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27"/>
          <p:cNvSpPr txBox="1"/>
          <p:nvPr>
            <p:ph type="title"/>
          </p:nvPr>
        </p:nvSpPr>
        <p:spPr>
          <a:xfrm>
            <a:off x="729615" y="1318895"/>
            <a:ext cx="7688700" cy="53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A1A1A"/>
              </a:buClr>
              <a:buSzPts val="2600"/>
              <a:buFont typeface="Raleway"/>
              <a:buNone/>
              <a:defRPr sz="2600" cap="none"/>
            </a:lvl1pPr>
            <a:lvl2pPr lvl="1" rtl="0" algn="l">
              <a:lnSpc>
                <a:spcPct val="100000"/>
              </a:lnSpc>
              <a:spcBef>
                <a:spcPts val="0"/>
              </a:spcBef>
              <a:spcAft>
                <a:spcPts val="0"/>
              </a:spcAft>
              <a:buClr>
                <a:srgbClr val="1A1A1A"/>
              </a:buClr>
              <a:buSzPts val="2600"/>
              <a:buFont typeface="Raleway"/>
              <a:buNone/>
              <a:defRPr sz="2600" cap="none"/>
            </a:lvl2pPr>
            <a:lvl3pPr lvl="2" rtl="0" algn="l">
              <a:lnSpc>
                <a:spcPct val="100000"/>
              </a:lnSpc>
              <a:spcBef>
                <a:spcPts val="0"/>
              </a:spcBef>
              <a:spcAft>
                <a:spcPts val="0"/>
              </a:spcAft>
              <a:buClr>
                <a:srgbClr val="1A1A1A"/>
              </a:buClr>
              <a:buSzPts val="2600"/>
              <a:buFont typeface="Raleway"/>
              <a:buNone/>
              <a:defRPr sz="2600" cap="none"/>
            </a:lvl3pPr>
            <a:lvl4pPr lvl="3" rtl="0" algn="l">
              <a:lnSpc>
                <a:spcPct val="100000"/>
              </a:lnSpc>
              <a:spcBef>
                <a:spcPts val="0"/>
              </a:spcBef>
              <a:spcAft>
                <a:spcPts val="0"/>
              </a:spcAft>
              <a:buClr>
                <a:srgbClr val="1A1A1A"/>
              </a:buClr>
              <a:buSzPts val="2600"/>
              <a:buFont typeface="Raleway"/>
              <a:buNone/>
              <a:defRPr sz="2600" cap="none"/>
            </a:lvl4pPr>
            <a:lvl5pPr lvl="4" rtl="0" algn="l">
              <a:lnSpc>
                <a:spcPct val="100000"/>
              </a:lnSpc>
              <a:spcBef>
                <a:spcPts val="0"/>
              </a:spcBef>
              <a:spcAft>
                <a:spcPts val="0"/>
              </a:spcAft>
              <a:buClr>
                <a:srgbClr val="1A1A1A"/>
              </a:buClr>
              <a:buSzPts val="2600"/>
              <a:buFont typeface="Raleway"/>
              <a:buNone/>
              <a:defRPr sz="2600" cap="none"/>
            </a:lvl5pPr>
            <a:lvl6pPr lvl="5" rtl="0" algn="l">
              <a:lnSpc>
                <a:spcPct val="100000"/>
              </a:lnSpc>
              <a:spcBef>
                <a:spcPts val="0"/>
              </a:spcBef>
              <a:spcAft>
                <a:spcPts val="0"/>
              </a:spcAft>
              <a:buClr>
                <a:srgbClr val="1A1A1A"/>
              </a:buClr>
              <a:buSzPts val="2600"/>
              <a:buFont typeface="Raleway"/>
              <a:buNone/>
              <a:defRPr sz="2600" cap="none"/>
            </a:lvl6pPr>
            <a:lvl7pPr lvl="6" rtl="0" algn="l">
              <a:lnSpc>
                <a:spcPct val="100000"/>
              </a:lnSpc>
              <a:spcBef>
                <a:spcPts val="0"/>
              </a:spcBef>
              <a:spcAft>
                <a:spcPts val="0"/>
              </a:spcAft>
              <a:buClr>
                <a:srgbClr val="1A1A1A"/>
              </a:buClr>
              <a:buSzPts val="2600"/>
              <a:buFont typeface="Raleway"/>
              <a:buNone/>
              <a:defRPr sz="2600" cap="none"/>
            </a:lvl7pPr>
            <a:lvl8pPr lvl="7" rtl="0" algn="l">
              <a:lnSpc>
                <a:spcPct val="100000"/>
              </a:lnSpc>
              <a:spcBef>
                <a:spcPts val="0"/>
              </a:spcBef>
              <a:spcAft>
                <a:spcPts val="0"/>
              </a:spcAft>
              <a:buClr>
                <a:srgbClr val="1A1A1A"/>
              </a:buClr>
              <a:buSzPts val="2600"/>
              <a:buFont typeface="Raleway"/>
              <a:buNone/>
              <a:defRPr sz="2600" cap="none"/>
            </a:lvl8pPr>
            <a:lvl9pPr lvl="8" rtl="0" algn="l">
              <a:lnSpc>
                <a:spcPct val="100000"/>
              </a:lnSpc>
              <a:spcBef>
                <a:spcPts val="0"/>
              </a:spcBef>
              <a:spcAft>
                <a:spcPts val="0"/>
              </a:spcAft>
              <a:buClr>
                <a:srgbClr val="1A1A1A"/>
              </a:buClr>
              <a:buSzPts val="2600"/>
              <a:buFont typeface="Raleway"/>
              <a:buNone/>
              <a:defRPr sz="2600" cap="none"/>
            </a:lvl9pPr>
          </a:lstStyle>
          <a:p/>
        </p:txBody>
      </p:sp>
      <p:sp>
        <p:nvSpPr>
          <p:cNvPr id="177" name="Google Shape;177;p27"/>
          <p:cNvSpPr txBox="1"/>
          <p:nvPr>
            <p:ph idx="1" type="body"/>
          </p:nvPr>
        </p:nvSpPr>
        <p:spPr>
          <a:xfrm>
            <a:off x="729615" y="2078990"/>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78" name="Google Shape;178;p27"/>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rgbClr val="1A9988"/>
        </a:solidFill>
      </p:bgPr>
    </p:bg>
    <p:spTree>
      <p:nvGrpSpPr>
        <p:cNvPr id="179" name="Shape 179"/>
        <p:cNvGrpSpPr/>
        <p:nvPr/>
      </p:nvGrpSpPr>
      <p:grpSpPr>
        <a:xfrm>
          <a:off x="0" y="0"/>
          <a:ext cx="0" cy="0"/>
          <a:chOff x="0" y="0"/>
          <a:chExt cx="0" cy="0"/>
        </a:xfrm>
      </p:grpSpPr>
      <p:grpSp>
        <p:nvGrpSpPr>
          <p:cNvPr id="180" name="Google Shape;180;p28"/>
          <p:cNvGrpSpPr/>
          <p:nvPr/>
        </p:nvGrpSpPr>
        <p:grpSpPr>
          <a:xfrm>
            <a:off x="830580" y="1191380"/>
            <a:ext cx="745028" cy="45918"/>
            <a:chOff x="830580" y="1191380"/>
            <a:chExt cx="745028" cy="45918"/>
          </a:xfrm>
        </p:grpSpPr>
        <p:sp>
          <p:nvSpPr>
            <p:cNvPr id="181" name="Google Shape;181;p28"/>
            <p:cNvSpPr/>
            <p:nvPr/>
          </p:nvSpPr>
          <p:spPr>
            <a:xfrm rot="-5400000">
              <a:off x="1366508" y="1028198"/>
              <a:ext cx="45600" cy="372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8"/>
            <p:cNvSpPr/>
            <p:nvPr/>
          </p:nvSpPr>
          <p:spPr>
            <a:xfrm rot="-5400000">
              <a:off x="995730" y="1026230"/>
              <a:ext cx="45600" cy="37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28"/>
          <p:cNvSpPr txBox="1"/>
          <p:nvPr>
            <p:ph type="title"/>
          </p:nvPr>
        </p:nvSpPr>
        <p:spPr>
          <a:xfrm>
            <a:off x="729615" y="1322705"/>
            <a:ext cx="7687800" cy="151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3600"/>
              <a:buFont typeface="Raleway"/>
              <a:buNone/>
              <a:defRPr sz="3600" cap="none">
                <a:solidFill>
                  <a:srgbClr val="FFFFFF"/>
                </a:solidFill>
              </a:defRPr>
            </a:lvl1pPr>
            <a:lvl2pPr lvl="1" rtl="0" algn="l">
              <a:lnSpc>
                <a:spcPct val="100000"/>
              </a:lnSpc>
              <a:spcBef>
                <a:spcPts val="0"/>
              </a:spcBef>
              <a:spcAft>
                <a:spcPts val="0"/>
              </a:spcAft>
              <a:buClr>
                <a:srgbClr val="FFFFFF"/>
              </a:buClr>
              <a:buSzPts val="3600"/>
              <a:buFont typeface="Raleway"/>
              <a:buNone/>
              <a:defRPr sz="3600" cap="none">
                <a:solidFill>
                  <a:srgbClr val="FFFFFF"/>
                </a:solidFill>
              </a:defRPr>
            </a:lvl2pPr>
            <a:lvl3pPr lvl="2" rtl="0" algn="l">
              <a:lnSpc>
                <a:spcPct val="100000"/>
              </a:lnSpc>
              <a:spcBef>
                <a:spcPts val="0"/>
              </a:spcBef>
              <a:spcAft>
                <a:spcPts val="0"/>
              </a:spcAft>
              <a:buClr>
                <a:srgbClr val="FFFFFF"/>
              </a:buClr>
              <a:buSzPts val="3600"/>
              <a:buFont typeface="Raleway"/>
              <a:buNone/>
              <a:defRPr sz="3600" cap="none">
                <a:solidFill>
                  <a:srgbClr val="FFFFFF"/>
                </a:solidFill>
              </a:defRPr>
            </a:lvl3pPr>
            <a:lvl4pPr lvl="3" rtl="0" algn="l">
              <a:lnSpc>
                <a:spcPct val="100000"/>
              </a:lnSpc>
              <a:spcBef>
                <a:spcPts val="0"/>
              </a:spcBef>
              <a:spcAft>
                <a:spcPts val="0"/>
              </a:spcAft>
              <a:buClr>
                <a:srgbClr val="FFFFFF"/>
              </a:buClr>
              <a:buSzPts val="3600"/>
              <a:buFont typeface="Raleway"/>
              <a:buNone/>
              <a:defRPr sz="3600" cap="none">
                <a:solidFill>
                  <a:srgbClr val="FFFFFF"/>
                </a:solidFill>
              </a:defRPr>
            </a:lvl4pPr>
            <a:lvl5pPr lvl="4" rtl="0" algn="l">
              <a:lnSpc>
                <a:spcPct val="100000"/>
              </a:lnSpc>
              <a:spcBef>
                <a:spcPts val="0"/>
              </a:spcBef>
              <a:spcAft>
                <a:spcPts val="0"/>
              </a:spcAft>
              <a:buClr>
                <a:srgbClr val="FFFFFF"/>
              </a:buClr>
              <a:buSzPts val="3600"/>
              <a:buFont typeface="Raleway"/>
              <a:buNone/>
              <a:defRPr sz="3600" cap="none">
                <a:solidFill>
                  <a:srgbClr val="FFFFFF"/>
                </a:solidFill>
              </a:defRPr>
            </a:lvl5pPr>
            <a:lvl6pPr lvl="5" rtl="0" algn="l">
              <a:lnSpc>
                <a:spcPct val="100000"/>
              </a:lnSpc>
              <a:spcBef>
                <a:spcPts val="0"/>
              </a:spcBef>
              <a:spcAft>
                <a:spcPts val="0"/>
              </a:spcAft>
              <a:buClr>
                <a:srgbClr val="FFFFFF"/>
              </a:buClr>
              <a:buSzPts val="3600"/>
              <a:buFont typeface="Raleway"/>
              <a:buNone/>
              <a:defRPr sz="3600" cap="none">
                <a:solidFill>
                  <a:srgbClr val="FFFFFF"/>
                </a:solidFill>
              </a:defRPr>
            </a:lvl6pPr>
            <a:lvl7pPr lvl="6" rtl="0" algn="l">
              <a:lnSpc>
                <a:spcPct val="100000"/>
              </a:lnSpc>
              <a:spcBef>
                <a:spcPts val="0"/>
              </a:spcBef>
              <a:spcAft>
                <a:spcPts val="0"/>
              </a:spcAft>
              <a:buClr>
                <a:srgbClr val="FFFFFF"/>
              </a:buClr>
              <a:buSzPts val="3600"/>
              <a:buFont typeface="Raleway"/>
              <a:buNone/>
              <a:defRPr sz="3600" cap="none">
                <a:solidFill>
                  <a:srgbClr val="FFFFFF"/>
                </a:solidFill>
              </a:defRPr>
            </a:lvl7pPr>
            <a:lvl8pPr lvl="7" rtl="0" algn="l">
              <a:lnSpc>
                <a:spcPct val="100000"/>
              </a:lnSpc>
              <a:spcBef>
                <a:spcPts val="0"/>
              </a:spcBef>
              <a:spcAft>
                <a:spcPts val="0"/>
              </a:spcAft>
              <a:buClr>
                <a:srgbClr val="FFFFFF"/>
              </a:buClr>
              <a:buSzPts val="3600"/>
              <a:buFont typeface="Raleway"/>
              <a:buNone/>
              <a:defRPr sz="3600" cap="none">
                <a:solidFill>
                  <a:srgbClr val="FFFFFF"/>
                </a:solidFill>
              </a:defRPr>
            </a:lvl8pPr>
            <a:lvl9pPr lvl="8" rtl="0" algn="l">
              <a:lnSpc>
                <a:spcPct val="100000"/>
              </a:lnSpc>
              <a:spcBef>
                <a:spcPts val="0"/>
              </a:spcBef>
              <a:spcAft>
                <a:spcPts val="0"/>
              </a:spcAft>
              <a:buClr>
                <a:srgbClr val="FFFFFF"/>
              </a:buClr>
              <a:buSzPts val="3600"/>
              <a:buFont typeface="Raleway"/>
              <a:buNone/>
              <a:defRPr sz="3600" cap="none">
                <a:solidFill>
                  <a:srgbClr val="FFFFFF"/>
                </a:solidFill>
              </a:defRPr>
            </a:lvl9pPr>
          </a:lstStyle>
          <a:p/>
        </p:txBody>
      </p:sp>
      <p:sp>
        <p:nvSpPr>
          <p:cNvPr id="184" name="Google Shape;184;p28"/>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85" name="Shape 185"/>
        <p:cNvGrpSpPr/>
        <p:nvPr/>
      </p:nvGrpSpPr>
      <p:grpSpPr>
        <a:xfrm>
          <a:off x="0" y="0"/>
          <a:ext cx="0" cy="0"/>
          <a:chOff x="0" y="0"/>
          <a:chExt cx="0" cy="0"/>
        </a:xfrm>
      </p:grpSpPr>
      <p:sp>
        <p:nvSpPr>
          <p:cNvPr id="186" name="Google Shape;186;p29"/>
          <p:cNvSpPr/>
          <p:nvPr/>
        </p:nvSpPr>
        <p:spPr>
          <a:xfrm>
            <a:off x="0" y="0"/>
            <a:ext cx="9144000" cy="487800"/>
          </a:xfrm>
          <a:prstGeom prst="rect">
            <a:avLst/>
          </a:prstGeom>
          <a:solidFill>
            <a:srgbClr val="E9ED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29"/>
          <p:cNvGrpSpPr/>
          <p:nvPr/>
        </p:nvGrpSpPr>
        <p:grpSpPr>
          <a:xfrm>
            <a:off x="830580" y="1191380"/>
            <a:ext cx="745028" cy="45918"/>
            <a:chOff x="830580" y="1191380"/>
            <a:chExt cx="745028" cy="45918"/>
          </a:xfrm>
        </p:grpSpPr>
        <p:sp>
          <p:nvSpPr>
            <p:cNvPr id="188" name="Google Shape;188;p29"/>
            <p:cNvSpPr/>
            <p:nvPr/>
          </p:nvSpPr>
          <p:spPr>
            <a:xfrm rot="-5400000">
              <a:off x="1366508" y="1028198"/>
              <a:ext cx="45600" cy="372600"/>
            </a:xfrm>
            <a:prstGeom prst="rect">
              <a:avLst/>
            </a:prstGeom>
            <a:solidFill>
              <a:srgbClr val="EB5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9"/>
            <p:cNvSpPr/>
            <p:nvPr/>
          </p:nvSpPr>
          <p:spPr>
            <a:xfrm rot="-5400000">
              <a:off x="995730" y="1026230"/>
              <a:ext cx="45600" cy="375900"/>
            </a:xfrm>
            <a:prstGeom prst="rect">
              <a:avLst/>
            </a:prstGeom>
            <a:solidFill>
              <a:srgbClr val="1A99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29"/>
          <p:cNvSpPr txBox="1"/>
          <p:nvPr>
            <p:ph type="title"/>
          </p:nvPr>
        </p:nvSpPr>
        <p:spPr>
          <a:xfrm>
            <a:off x="729615" y="1318895"/>
            <a:ext cx="7687800" cy="53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A1A1A"/>
              </a:buClr>
              <a:buSzPts val="2600"/>
              <a:buFont typeface="Raleway"/>
              <a:buNone/>
              <a:defRPr sz="2600" cap="none"/>
            </a:lvl1pPr>
            <a:lvl2pPr lvl="1" rtl="0" algn="l">
              <a:lnSpc>
                <a:spcPct val="100000"/>
              </a:lnSpc>
              <a:spcBef>
                <a:spcPts val="0"/>
              </a:spcBef>
              <a:spcAft>
                <a:spcPts val="0"/>
              </a:spcAft>
              <a:buClr>
                <a:srgbClr val="1A1A1A"/>
              </a:buClr>
              <a:buSzPts val="2600"/>
              <a:buFont typeface="Raleway"/>
              <a:buNone/>
              <a:defRPr sz="2600" cap="none"/>
            </a:lvl2pPr>
            <a:lvl3pPr lvl="2" rtl="0" algn="l">
              <a:lnSpc>
                <a:spcPct val="100000"/>
              </a:lnSpc>
              <a:spcBef>
                <a:spcPts val="0"/>
              </a:spcBef>
              <a:spcAft>
                <a:spcPts val="0"/>
              </a:spcAft>
              <a:buClr>
                <a:srgbClr val="1A1A1A"/>
              </a:buClr>
              <a:buSzPts val="2600"/>
              <a:buFont typeface="Raleway"/>
              <a:buNone/>
              <a:defRPr sz="2600" cap="none"/>
            </a:lvl3pPr>
            <a:lvl4pPr lvl="3" rtl="0" algn="l">
              <a:lnSpc>
                <a:spcPct val="100000"/>
              </a:lnSpc>
              <a:spcBef>
                <a:spcPts val="0"/>
              </a:spcBef>
              <a:spcAft>
                <a:spcPts val="0"/>
              </a:spcAft>
              <a:buClr>
                <a:srgbClr val="1A1A1A"/>
              </a:buClr>
              <a:buSzPts val="2600"/>
              <a:buFont typeface="Raleway"/>
              <a:buNone/>
              <a:defRPr sz="2600" cap="none"/>
            </a:lvl4pPr>
            <a:lvl5pPr lvl="4" rtl="0" algn="l">
              <a:lnSpc>
                <a:spcPct val="100000"/>
              </a:lnSpc>
              <a:spcBef>
                <a:spcPts val="0"/>
              </a:spcBef>
              <a:spcAft>
                <a:spcPts val="0"/>
              </a:spcAft>
              <a:buClr>
                <a:srgbClr val="1A1A1A"/>
              </a:buClr>
              <a:buSzPts val="2600"/>
              <a:buFont typeface="Raleway"/>
              <a:buNone/>
              <a:defRPr sz="2600" cap="none"/>
            </a:lvl5pPr>
            <a:lvl6pPr lvl="5" rtl="0" algn="l">
              <a:lnSpc>
                <a:spcPct val="100000"/>
              </a:lnSpc>
              <a:spcBef>
                <a:spcPts val="0"/>
              </a:spcBef>
              <a:spcAft>
                <a:spcPts val="0"/>
              </a:spcAft>
              <a:buClr>
                <a:srgbClr val="1A1A1A"/>
              </a:buClr>
              <a:buSzPts val="2600"/>
              <a:buFont typeface="Raleway"/>
              <a:buNone/>
              <a:defRPr sz="2600" cap="none"/>
            </a:lvl6pPr>
            <a:lvl7pPr lvl="6" rtl="0" algn="l">
              <a:lnSpc>
                <a:spcPct val="100000"/>
              </a:lnSpc>
              <a:spcBef>
                <a:spcPts val="0"/>
              </a:spcBef>
              <a:spcAft>
                <a:spcPts val="0"/>
              </a:spcAft>
              <a:buClr>
                <a:srgbClr val="1A1A1A"/>
              </a:buClr>
              <a:buSzPts val="2600"/>
              <a:buFont typeface="Raleway"/>
              <a:buNone/>
              <a:defRPr sz="2600" cap="none"/>
            </a:lvl7pPr>
            <a:lvl8pPr lvl="7" rtl="0" algn="l">
              <a:lnSpc>
                <a:spcPct val="100000"/>
              </a:lnSpc>
              <a:spcBef>
                <a:spcPts val="0"/>
              </a:spcBef>
              <a:spcAft>
                <a:spcPts val="0"/>
              </a:spcAft>
              <a:buClr>
                <a:srgbClr val="1A1A1A"/>
              </a:buClr>
              <a:buSzPts val="2600"/>
              <a:buFont typeface="Raleway"/>
              <a:buNone/>
              <a:defRPr sz="2600" cap="none"/>
            </a:lvl8pPr>
            <a:lvl9pPr lvl="8" rtl="0" algn="l">
              <a:lnSpc>
                <a:spcPct val="100000"/>
              </a:lnSpc>
              <a:spcBef>
                <a:spcPts val="0"/>
              </a:spcBef>
              <a:spcAft>
                <a:spcPts val="0"/>
              </a:spcAft>
              <a:buClr>
                <a:srgbClr val="1A1A1A"/>
              </a:buClr>
              <a:buSzPts val="2600"/>
              <a:buFont typeface="Raleway"/>
              <a:buNone/>
              <a:defRPr sz="2600" cap="none"/>
            </a:lvl9pPr>
          </a:lstStyle>
          <a:p/>
        </p:txBody>
      </p:sp>
      <p:sp>
        <p:nvSpPr>
          <p:cNvPr id="191" name="Google Shape;191;p29"/>
          <p:cNvSpPr txBox="1"/>
          <p:nvPr>
            <p:ph idx="1" type="body"/>
          </p:nvPr>
        </p:nvSpPr>
        <p:spPr>
          <a:xfrm>
            <a:off x="729615" y="2078990"/>
            <a:ext cx="3773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92" name="Google Shape;192;p29"/>
          <p:cNvSpPr txBox="1"/>
          <p:nvPr>
            <p:ph idx="2" type="body"/>
          </p:nvPr>
        </p:nvSpPr>
        <p:spPr>
          <a:xfrm>
            <a:off x="4643755" y="2078990"/>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93" name="Google Shape;193;p29"/>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94" name="Shape 194"/>
        <p:cNvGrpSpPr/>
        <p:nvPr/>
      </p:nvGrpSpPr>
      <p:grpSpPr>
        <a:xfrm>
          <a:off x="0" y="0"/>
          <a:ext cx="0" cy="0"/>
          <a:chOff x="0" y="0"/>
          <a:chExt cx="0" cy="0"/>
        </a:xfrm>
      </p:grpSpPr>
      <p:sp>
        <p:nvSpPr>
          <p:cNvPr id="195" name="Google Shape;195;p30"/>
          <p:cNvSpPr/>
          <p:nvPr/>
        </p:nvSpPr>
        <p:spPr>
          <a:xfrm>
            <a:off x="0" y="0"/>
            <a:ext cx="9144000" cy="487800"/>
          </a:xfrm>
          <a:prstGeom prst="rect">
            <a:avLst/>
          </a:prstGeom>
          <a:solidFill>
            <a:srgbClr val="E9ED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30"/>
          <p:cNvGrpSpPr/>
          <p:nvPr/>
        </p:nvGrpSpPr>
        <p:grpSpPr>
          <a:xfrm>
            <a:off x="830580" y="1191380"/>
            <a:ext cx="745028" cy="45918"/>
            <a:chOff x="830580" y="1191380"/>
            <a:chExt cx="745028" cy="45918"/>
          </a:xfrm>
        </p:grpSpPr>
        <p:sp>
          <p:nvSpPr>
            <p:cNvPr id="197" name="Google Shape;197;p30"/>
            <p:cNvSpPr/>
            <p:nvPr/>
          </p:nvSpPr>
          <p:spPr>
            <a:xfrm rot="-5400000">
              <a:off x="1366508" y="1028198"/>
              <a:ext cx="45600" cy="372600"/>
            </a:xfrm>
            <a:prstGeom prst="rect">
              <a:avLst/>
            </a:prstGeom>
            <a:solidFill>
              <a:srgbClr val="EB5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0"/>
            <p:cNvSpPr/>
            <p:nvPr/>
          </p:nvSpPr>
          <p:spPr>
            <a:xfrm rot="-5400000">
              <a:off x="995730" y="1026230"/>
              <a:ext cx="45600" cy="375900"/>
            </a:xfrm>
            <a:prstGeom prst="rect">
              <a:avLst/>
            </a:prstGeom>
            <a:solidFill>
              <a:srgbClr val="1A99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30"/>
          <p:cNvSpPr txBox="1"/>
          <p:nvPr>
            <p:ph type="title"/>
          </p:nvPr>
        </p:nvSpPr>
        <p:spPr>
          <a:xfrm>
            <a:off x="729615" y="1318895"/>
            <a:ext cx="7687800" cy="53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A1A1A"/>
              </a:buClr>
              <a:buSzPts val="2600"/>
              <a:buFont typeface="Raleway"/>
              <a:buNone/>
              <a:defRPr sz="2600" cap="none"/>
            </a:lvl1pPr>
            <a:lvl2pPr lvl="1" rtl="0" algn="l">
              <a:lnSpc>
                <a:spcPct val="100000"/>
              </a:lnSpc>
              <a:spcBef>
                <a:spcPts val="0"/>
              </a:spcBef>
              <a:spcAft>
                <a:spcPts val="0"/>
              </a:spcAft>
              <a:buClr>
                <a:srgbClr val="1A1A1A"/>
              </a:buClr>
              <a:buSzPts val="2600"/>
              <a:buFont typeface="Raleway"/>
              <a:buNone/>
              <a:defRPr sz="2600" cap="none"/>
            </a:lvl2pPr>
            <a:lvl3pPr lvl="2" rtl="0" algn="l">
              <a:lnSpc>
                <a:spcPct val="100000"/>
              </a:lnSpc>
              <a:spcBef>
                <a:spcPts val="0"/>
              </a:spcBef>
              <a:spcAft>
                <a:spcPts val="0"/>
              </a:spcAft>
              <a:buClr>
                <a:srgbClr val="1A1A1A"/>
              </a:buClr>
              <a:buSzPts val="2600"/>
              <a:buFont typeface="Raleway"/>
              <a:buNone/>
              <a:defRPr sz="2600" cap="none"/>
            </a:lvl3pPr>
            <a:lvl4pPr lvl="3" rtl="0" algn="l">
              <a:lnSpc>
                <a:spcPct val="100000"/>
              </a:lnSpc>
              <a:spcBef>
                <a:spcPts val="0"/>
              </a:spcBef>
              <a:spcAft>
                <a:spcPts val="0"/>
              </a:spcAft>
              <a:buClr>
                <a:srgbClr val="1A1A1A"/>
              </a:buClr>
              <a:buSzPts val="2600"/>
              <a:buFont typeface="Raleway"/>
              <a:buNone/>
              <a:defRPr sz="2600" cap="none"/>
            </a:lvl4pPr>
            <a:lvl5pPr lvl="4" rtl="0" algn="l">
              <a:lnSpc>
                <a:spcPct val="100000"/>
              </a:lnSpc>
              <a:spcBef>
                <a:spcPts val="0"/>
              </a:spcBef>
              <a:spcAft>
                <a:spcPts val="0"/>
              </a:spcAft>
              <a:buClr>
                <a:srgbClr val="1A1A1A"/>
              </a:buClr>
              <a:buSzPts val="2600"/>
              <a:buFont typeface="Raleway"/>
              <a:buNone/>
              <a:defRPr sz="2600" cap="none"/>
            </a:lvl5pPr>
            <a:lvl6pPr lvl="5" rtl="0" algn="l">
              <a:lnSpc>
                <a:spcPct val="100000"/>
              </a:lnSpc>
              <a:spcBef>
                <a:spcPts val="0"/>
              </a:spcBef>
              <a:spcAft>
                <a:spcPts val="0"/>
              </a:spcAft>
              <a:buClr>
                <a:srgbClr val="1A1A1A"/>
              </a:buClr>
              <a:buSzPts val="2600"/>
              <a:buFont typeface="Raleway"/>
              <a:buNone/>
              <a:defRPr sz="2600" cap="none"/>
            </a:lvl6pPr>
            <a:lvl7pPr lvl="6" rtl="0" algn="l">
              <a:lnSpc>
                <a:spcPct val="100000"/>
              </a:lnSpc>
              <a:spcBef>
                <a:spcPts val="0"/>
              </a:spcBef>
              <a:spcAft>
                <a:spcPts val="0"/>
              </a:spcAft>
              <a:buClr>
                <a:srgbClr val="1A1A1A"/>
              </a:buClr>
              <a:buSzPts val="2600"/>
              <a:buFont typeface="Raleway"/>
              <a:buNone/>
              <a:defRPr sz="2600" cap="none"/>
            </a:lvl7pPr>
            <a:lvl8pPr lvl="7" rtl="0" algn="l">
              <a:lnSpc>
                <a:spcPct val="100000"/>
              </a:lnSpc>
              <a:spcBef>
                <a:spcPts val="0"/>
              </a:spcBef>
              <a:spcAft>
                <a:spcPts val="0"/>
              </a:spcAft>
              <a:buClr>
                <a:srgbClr val="1A1A1A"/>
              </a:buClr>
              <a:buSzPts val="2600"/>
              <a:buFont typeface="Raleway"/>
              <a:buNone/>
              <a:defRPr sz="2600" cap="none"/>
            </a:lvl8pPr>
            <a:lvl9pPr lvl="8" rtl="0" algn="l">
              <a:lnSpc>
                <a:spcPct val="100000"/>
              </a:lnSpc>
              <a:spcBef>
                <a:spcPts val="0"/>
              </a:spcBef>
              <a:spcAft>
                <a:spcPts val="0"/>
              </a:spcAft>
              <a:buClr>
                <a:srgbClr val="1A1A1A"/>
              </a:buClr>
              <a:buSzPts val="2600"/>
              <a:buFont typeface="Raleway"/>
              <a:buNone/>
              <a:defRPr sz="2600" cap="none"/>
            </a:lvl9pPr>
          </a:lstStyle>
          <a:p/>
        </p:txBody>
      </p:sp>
      <p:sp>
        <p:nvSpPr>
          <p:cNvPr id="200" name="Google Shape;200;p30"/>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type="blank">
  <p:cSld name="BLANK">
    <p:spTree>
      <p:nvGrpSpPr>
        <p:cNvPr id="201" name="Shape 201"/>
        <p:cNvGrpSpPr/>
        <p:nvPr/>
      </p:nvGrpSpPr>
      <p:grpSpPr>
        <a:xfrm>
          <a:off x="0" y="0"/>
          <a:ext cx="0" cy="0"/>
          <a:chOff x="0" y="0"/>
          <a:chExt cx="0" cy="0"/>
        </a:xfrm>
      </p:grpSpPr>
      <p:sp>
        <p:nvSpPr>
          <p:cNvPr id="202" name="Google Shape;202;p31"/>
          <p:cNvSpPr/>
          <p:nvPr/>
        </p:nvSpPr>
        <p:spPr>
          <a:xfrm>
            <a:off x="0" y="0"/>
            <a:ext cx="9144000" cy="487800"/>
          </a:xfrm>
          <a:prstGeom prst="rect">
            <a:avLst/>
          </a:prstGeom>
          <a:solidFill>
            <a:srgbClr val="E9ED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1"/>
          <p:cNvGrpSpPr/>
          <p:nvPr/>
        </p:nvGrpSpPr>
        <p:grpSpPr>
          <a:xfrm>
            <a:off x="830580" y="1191380"/>
            <a:ext cx="745028" cy="45918"/>
            <a:chOff x="830580" y="1191380"/>
            <a:chExt cx="745028" cy="45918"/>
          </a:xfrm>
        </p:grpSpPr>
        <p:sp>
          <p:nvSpPr>
            <p:cNvPr id="204" name="Google Shape;204;p31"/>
            <p:cNvSpPr/>
            <p:nvPr/>
          </p:nvSpPr>
          <p:spPr>
            <a:xfrm rot="-5400000">
              <a:off x="1366508" y="1028198"/>
              <a:ext cx="45600" cy="372600"/>
            </a:xfrm>
            <a:prstGeom prst="rect">
              <a:avLst/>
            </a:prstGeom>
            <a:solidFill>
              <a:srgbClr val="EB5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rot="-5400000">
              <a:off x="995730" y="1026230"/>
              <a:ext cx="45600" cy="375900"/>
            </a:xfrm>
            <a:prstGeom prst="rect">
              <a:avLst/>
            </a:prstGeom>
            <a:solidFill>
              <a:srgbClr val="1A99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31"/>
          <p:cNvSpPr txBox="1"/>
          <p:nvPr>
            <p:ph type="title"/>
          </p:nvPr>
        </p:nvSpPr>
        <p:spPr>
          <a:xfrm>
            <a:off x="730250" y="1318895"/>
            <a:ext cx="3300600" cy="138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A1A1A"/>
              </a:buClr>
              <a:buSzPts val="2600"/>
              <a:buFont typeface="Raleway"/>
              <a:buNone/>
              <a:defRPr sz="2600" cap="none"/>
            </a:lvl1pPr>
            <a:lvl2pPr lvl="1" rtl="0" algn="l">
              <a:lnSpc>
                <a:spcPct val="100000"/>
              </a:lnSpc>
              <a:spcBef>
                <a:spcPts val="0"/>
              </a:spcBef>
              <a:spcAft>
                <a:spcPts val="0"/>
              </a:spcAft>
              <a:buClr>
                <a:srgbClr val="1A1A1A"/>
              </a:buClr>
              <a:buSzPts val="2600"/>
              <a:buFont typeface="Raleway"/>
              <a:buNone/>
              <a:defRPr sz="2600" cap="none"/>
            </a:lvl2pPr>
            <a:lvl3pPr lvl="2" rtl="0" algn="l">
              <a:lnSpc>
                <a:spcPct val="100000"/>
              </a:lnSpc>
              <a:spcBef>
                <a:spcPts val="0"/>
              </a:spcBef>
              <a:spcAft>
                <a:spcPts val="0"/>
              </a:spcAft>
              <a:buClr>
                <a:srgbClr val="1A1A1A"/>
              </a:buClr>
              <a:buSzPts val="2600"/>
              <a:buFont typeface="Raleway"/>
              <a:buNone/>
              <a:defRPr sz="2600" cap="none"/>
            </a:lvl3pPr>
            <a:lvl4pPr lvl="3" rtl="0" algn="l">
              <a:lnSpc>
                <a:spcPct val="100000"/>
              </a:lnSpc>
              <a:spcBef>
                <a:spcPts val="0"/>
              </a:spcBef>
              <a:spcAft>
                <a:spcPts val="0"/>
              </a:spcAft>
              <a:buClr>
                <a:srgbClr val="1A1A1A"/>
              </a:buClr>
              <a:buSzPts val="2600"/>
              <a:buFont typeface="Raleway"/>
              <a:buNone/>
              <a:defRPr sz="2600" cap="none"/>
            </a:lvl4pPr>
            <a:lvl5pPr lvl="4" rtl="0" algn="l">
              <a:lnSpc>
                <a:spcPct val="100000"/>
              </a:lnSpc>
              <a:spcBef>
                <a:spcPts val="0"/>
              </a:spcBef>
              <a:spcAft>
                <a:spcPts val="0"/>
              </a:spcAft>
              <a:buClr>
                <a:srgbClr val="1A1A1A"/>
              </a:buClr>
              <a:buSzPts val="2600"/>
              <a:buFont typeface="Raleway"/>
              <a:buNone/>
              <a:defRPr sz="2600" cap="none"/>
            </a:lvl5pPr>
            <a:lvl6pPr lvl="5" rtl="0" algn="l">
              <a:lnSpc>
                <a:spcPct val="100000"/>
              </a:lnSpc>
              <a:spcBef>
                <a:spcPts val="0"/>
              </a:spcBef>
              <a:spcAft>
                <a:spcPts val="0"/>
              </a:spcAft>
              <a:buClr>
                <a:srgbClr val="1A1A1A"/>
              </a:buClr>
              <a:buSzPts val="2600"/>
              <a:buFont typeface="Raleway"/>
              <a:buNone/>
              <a:defRPr sz="2600" cap="none"/>
            </a:lvl6pPr>
            <a:lvl7pPr lvl="6" rtl="0" algn="l">
              <a:lnSpc>
                <a:spcPct val="100000"/>
              </a:lnSpc>
              <a:spcBef>
                <a:spcPts val="0"/>
              </a:spcBef>
              <a:spcAft>
                <a:spcPts val="0"/>
              </a:spcAft>
              <a:buClr>
                <a:srgbClr val="1A1A1A"/>
              </a:buClr>
              <a:buSzPts val="2600"/>
              <a:buFont typeface="Raleway"/>
              <a:buNone/>
              <a:defRPr sz="2600" cap="none"/>
            </a:lvl7pPr>
            <a:lvl8pPr lvl="7" rtl="0" algn="l">
              <a:lnSpc>
                <a:spcPct val="100000"/>
              </a:lnSpc>
              <a:spcBef>
                <a:spcPts val="0"/>
              </a:spcBef>
              <a:spcAft>
                <a:spcPts val="0"/>
              </a:spcAft>
              <a:buClr>
                <a:srgbClr val="1A1A1A"/>
              </a:buClr>
              <a:buSzPts val="2600"/>
              <a:buFont typeface="Raleway"/>
              <a:buNone/>
              <a:defRPr sz="2600" cap="none"/>
            </a:lvl8pPr>
            <a:lvl9pPr lvl="8" rtl="0" algn="l">
              <a:lnSpc>
                <a:spcPct val="100000"/>
              </a:lnSpc>
              <a:spcBef>
                <a:spcPts val="0"/>
              </a:spcBef>
              <a:spcAft>
                <a:spcPts val="0"/>
              </a:spcAft>
              <a:buClr>
                <a:srgbClr val="1A1A1A"/>
              </a:buClr>
              <a:buSzPts val="2600"/>
              <a:buFont typeface="Raleway"/>
              <a:buNone/>
              <a:defRPr sz="2600" cap="none"/>
            </a:lvl9pPr>
          </a:lstStyle>
          <a:p/>
        </p:txBody>
      </p:sp>
      <p:sp>
        <p:nvSpPr>
          <p:cNvPr id="207" name="Google Shape;207;p31"/>
          <p:cNvSpPr txBox="1"/>
          <p:nvPr>
            <p:ph idx="1" type="body"/>
          </p:nvPr>
        </p:nvSpPr>
        <p:spPr>
          <a:xfrm>
            <a:off x="721360" y="2781935"/>
            <a:ext cx="3300600" cy="15969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208" name="Google Shape;208;p31"/>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chemeClr val="accent3"/>
        </a:solidFill>
      </p:bgPr>
    </p:bg>
    <p:spTree>
      <p:nvGrpSpPr>
        <p:cNvPr id="209" name="Shape 209"/>
        <p:cNvGrpSpPr/>
        <p:nvPr/>
      </p:nvGrpSpPr>
      <p:grpSpPr>
        <a:xfrm>
          <a:off x="0" y="0"/>
          <a:ext cx="0" cy="0"/>
          <a:chOff x="0" y="0"/>
          <a:chExt cx="0" cy="0"/>
        </a:xfrm>
      </p:grpSpPr>
      <p:grpSp>
        <p:nvGrpSpPr>
          <p:cNvPr id="210" name="Google Shape;210;p32"/>
          <p:cNvGrpSpPr/>
          <p:nvPr/>
        </p:nvGrpSpPr>
        <p:grpSpPr>
          <a:xfrm>
            <a:off x="830580" y="4169530"/>
            <a:ext cx="745028" cy="45917"/>
            <a:chOff x="830580" y="4169530"/>
            <a:chExt cx="745028" cy="45917"/>
          </a:xfrm>
        </p:grpSpPr>
        <p:sp>
          <p:nvSpPr>
            <p:cNvPr id="211" name="Google Shape;211;p32"/>
            <p:cNvSpPr/>
            <p:nvPr/>
          </p:nvSpPr>
          <p:spPr>
            <a:xfrm rot="-5400000">
              <a:off x="1366508" y="4006348"/>
              <a:ext cx="45600" cy="372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2"/>
            <p:cNvSpPr/>
            <p:nvPr/>
          </p:nvSpPr>
          <p:spPr>
            <a:xfrm rot="-5400000">
              <a:off x="995730" y="4004380"/>
              <a:ext cx="45600" cy="37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32"/>
          <p:cNvSpPr txBox="1"/>
          <p:nvPr>
            <p:ph type="title"/>
          </p:nvPr>
        </p:nvSpPr>
        <p:spPr>
          <a:xfrm>
            <a:off x="729615" y="864235"/>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FFFF"/>
              </a:buClr>
              <a:buSzPts val="3600"/>
              <a:buFont typeface="Raleway"/>
              <a:buNone/>
              <a:defRPr sz="3600" cap="none">
                <a:solidFill>
                  <a:srgbClr val="FFFFFF"/>
                </a:solidFill>
              </a:defRPr>
            </a:lvl1pPr>
            <a:lvl2pPr lvl="1" rtl="0" algn="l">
              <a:lnSpc>
                <a:spcPct val="100000"/>
              </a:lnSpc>
              <a:spcBef>
                <a:spcPts val="0"/>
              </a:spcBef>
              <a:spcAft>
                <a:spcPts val="0"/>
              </a:spcAft>
              <a:buClr>
                <a:srgbClr val="FFFFFF"/>
              </a:buClr>
              <a:buSzPts val="3600"/>
              <a:buFont typeface="Raleway"/>
              <a:buNone/>
              <a:defRPr sz="3600" cap="none">
                <a:solidFill>
                  <a:srgbClr val="FFFFFF"/>
                </a:solidFill>
              </a:defRPr>
            </a:lvl2pPr>
            <a:lvl3pPr lvl="2" rtl="0" algn="l">
              <a:lnSpc>
                <a:spcPct val="100000"/>
              </a:lnSpc>
              <a:spcBef>
                <a:spcPts val="0"/>
              </a:spcBef>
              <a:spcAft>
                <a:spcPts val="0"/>
              </a:spcAft>
              <a:buClr>
                <a:srgbClr val="FFFFFF"/>
              </a:buClr>
              <a:buSzPts val="3600"/>
              <a:buFont typeface="Raleway"/>
              <a:buNone/>
              <a:defRPr sz="3600" cap="none">
                <a:solidFill>
                  <a:srgbClr val="FFFFFF"/>
                </a:solidFill>
              </a:defRPr>
            </a:lvl3pPr>
            <a:lvl4pPr lvl="3" rtl="0" algn="l">
              <a:lnSpc>
                <a:spcPct val="100000"/>
              </a:lnSpc>
              <a:spcBef>
                <a:spcPts val="0"/>
              </a:spcBef>
              <a:spcAft>
                <a:spcPts val="0"/>
              </a:spcAft>
              <a:buClr>
                <a:srgbClr val="FFFFFF"/>
              </a:buClr>
              <a:buSzPts val="3600"/>
              <a:buFont typeface="Raleway"/>
              <a:buNone/>
              <a:defRPr sz="3600" cap="none">
                <a:solidFill>
                  <a:srgbClr val="FFFFFF"/>
                </a:solidFill>
              </a:defRPr>
            </a:lvl4pPr>
            <a:lvl5pPr lvl="4" rtl="0" algn="l">
              <a:lnSpc>
                <a:spcPct val="100000"/>
              </a:lnSpc>
              <a:spcBef>
                <a:spcPts val="0"/>
              </a:spcBef>
              <a:spcAft>
                <a:spcPts val="0"/>
              </a:spcAft>
              <a:buClr>
                <a:srgbClr val="FFFFFF"/>
              </a:buClr>
              <a:buSzPts val="3600"/>
              <a:buFont typeface="Raleway"/>
              <a:buNone/>
              <a:defRPr sz="3600" cap="none">
                <a:solidFill>
                  <a:srgbClr val="FFFFFF"/>
                </a:solidFill>
              </a:defRPr>
            </a:lvl5pPr>
            <a:lvl6pPr lvl="5" rtl="0" algn="l">
              <a:lnSpc>
                <a:spcPct val="100000"/>
              </a:lnSpc>
              <a:spcBef>
                <a:spcPts val="0"/>
              </a:spcBef>
              <a:spcAft>
                <a:spcPts val="0"/>
              </a:spcAft>
              <a:buClr>
                <a:srgbClr val="FFFFFF"/>
              </a:buClr>
              <a:buSzPts val="3600"/>
              <a:buFont typeface="Raleway"/>
              <a:buNone/>
              <a:defRPr sz="3600" cap="none">
                <a:solidFill>
                  <a:srgbClr val="FFFFFF"/>
                </a:solidFill>
              </a:defRPr>
            </a:lvl6pPr>
            <a:lvl7pPr lvl="6" rtl="0" algn="l">
              <a:lnSpc>
                <a:spcPct val="100000"/>
              </a:lnSpc>
              <a:spcBef>
                <a:spcPts val="0"/>
              </a:spcBef>
              <a:spcAft>
                <a:spcPts val="0"/>
              </a:spcAft>
              <a:buClr>
                <a:srgbClr val="FFFFFF"/>
              </a:buClr>
              <a:buSzPts val="3600"/>
              <a:buFont typeface="Raleway"/>
              <a:buNone/>
              <a:defRPr sz="3600" cap="none">
                <a:solidFill>
                  <a:srgbClr val="FFFFFF"/>
                </a:solidFill>
              </a:defRPr>
            </a:lvl7pPr>
            <a:lvl8pPr lvl="7" rtl="0" algn="l">
              <a:lnSpc>
                <a:spcPct val="100000"/>
              </a:lnSpc>
              <a:spcBef>
                <a:spcPts val="0"/>
              </a:spcBef>
              <a:spcAft>
                <a:spcPts val="0"/>
              </a:spcAft>
              <a:buClr>
                <a:srgbClr val="FFFFFF"/>
              </a:buClr>
              <a:buSzPts val="3600"/>
              <a:buFont typeface="Raleway"/>
              <a:buNone/>
              <a:defRPr sz="3600" cap="none">
                <a:solidFill>
                  <a:srgbClr val="FFFFFF"/>
                </a:solidFill>
              </a:defRPr>
            </a:lvl8pPr>
            <a:lvl9pPr lvl="8" rtl="0" algn="l">
              <a:lnSpc>
                <a:spcPct val="100000"/>
              </a:lnSpc>
              <a:spcBef>
                <a:spcPts val="0"/>
              </a:spcBef>
              <a:spcAft>
                <a:spcPts val="0"/>
              </a:spcAft>
              <a:buClr>
                <a:srgbClr val="FFFFFF"/>
              </a:buClr>
              <a:buSzPts val="3600"/>
              <a:buFont typeface="Raleway"/>
              <a:buNone/>
              <a:defRPr sz="3600" cap="none">
                <a:solidFill>
                  <a:srgbClr val="FFFFFF"/>
                </a:solidFill>
              </a:defRPr>
            </a:lvl9pPr>
          </a:lstStyle>
          <a:p/>
        </p:txBody>
      </p:sp>
      <p:sp>
        <p:nvSpPr>
          <p:cNvPr id="214" name="Google Shape;214;p32"/>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215" name="Shape 215"/>
        <p:cNvGrpSpPr/>
        <p:nvPr/>
      </p:nvGrpSpPr>
      <p:grpSpPr>
        <a:xfrm>
          <a:off x="0" y="0"/>
          <a:ext cx="0" cy="0"/>
          <a:chOff x="0" y="0"/>
          <a:chExt cx="0" cy="0"/>
        </a:xfrm>
      </p:grpSpPr>
      <p:sp>
        <p:nvSpPr>
          <p:cNvPr id="216" name="Google Shape;216;p33"/>
          <p:cNvSpPr/>
          <p:nvPr/>
        </p:nvSpPr>
        <p:spPr>
          <a:xfrm>
            <a:off x="0" y="0"/>
            <a:ext cx="4572000" cy="5143500"/>
          </a:xfrm>
          <a:prstGeom prst="rect">
            <a:avLst/>
          </a:prstGeom>
          <a:solidFill>
            <a:srgbClr val="E9ED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 name="Google Shape;217;p33"/>
          <p:cNvGrpSpPr/>
          <p:nvPr/>
        </p:nvGrpSpPr>
        <p:grpSpPr>
          <a:xfrm>
            <a:off x="830580" y="1191380"/>
            <a:ext cx="745028" cy="45918"/>
            <a:chOff x="830580" y="1191380"/>
            <a:chExt cx="745028" cy="45918"/>
          </a:xfrm>
        </p:grpSpPr>
        <p:sp>
          <p:nvSpPr>
            <p:cNvPr id="218" name="Google Shape;218;p33"/>
            <p:cNvSpPr/>
            <p:nvPr/>
          </p:nvSpPr>
          <p:spPr>
            <a:xfrm rot="-5400000">
              <a:off x="1366508" y="1028198"/>
              <a:ext cx="45600" cy="372600"/>
            </a:xfrm>
            <a:prstGeom prst="rect">
              <a:avLst/>
            </a:prstGeom>
            <a:solidFill>
              <a:srgbClr val="EB5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p:nvPr/>
          </p:nvSpPr>
          <p:spPr>
            <a:xfrm rot="-5400000">
              <a:off x="995730" y="1026230"/>
              <a:ext cx="45600" cy="375900"/>
            </a:xfrm>
            <a:prstGeom prst="rect">
              <a:avLst/>
            </a:prstGeom>
            <a:solidFill>
              <a:srgbClr val="1A99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33"/>
          <p:cNvSpPr txBox="1"/>
          <p:nvPr>
            <p:ph type="title"/>
          </p:nvPr>
        </p:nvSpPr>
        <p:spPr>
          <a:xfrm>
            <a:off x="730250" y="1318895"/>
            <a:ext cx="33006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A1A1A"/>
              </a:buClr>
              <a:buSzPts val="2600"/>
              <a:buFont typeface="Raleway"/>
              <a:buNone/>
              <a:defRPr sz="2600" cap="none"/>
            </a:lvl1pPr>
            <a:lvl2pPr lvl="1" rtl="0" algn="l">
              <a:lnSpc>
                <a:spcPct val="100000"/>
              </a:lnSpc>
              <a:spcBef>
                <a:spcPts val="0"/>
              </a:spcBef>
              <a:spcAft>
                <a:spcPts val="0"/>
              </a:spcAft>
              <a:buClr>
                <a:srgbClr val="1A1A1A"/>
              </a:buClr>
              <a:buSzPts val="2600"/>
              <a:buFont typeface="Raleway"/>
              <a:buNone/>
              <a:defRPr sz="2600" cap="none"/>
            </a:lvl2pPr>
            <a:lvl3pPr lvl="2" rtl="0" algn="l">
              <a:lnSpc>
                <a:spcPct val="100000"/>
              </a:lnSpc>
              <a:spcBef>
                <a:spcPts val="0"/>
              </a:spcBef>
              <a:spcAft>
                <a:spcPts val="0"/>
              </a:spcAft>
              <a:buClr>
                <a:srgbClr val="1A1A1A"/>
              </a:buClr>
              <a:buSzPts val="2600"/>
              <a:buFont typeface="Raleway"/>
              <a:buNone/>
              <a:defRPr sz="2600" cap="none"/>
            </a:lvl3pPr>
            <a:lvl4pPr lvl="3" rtl="0" algn="l">
              <a:lnSpc>
                <a:spcPct val="100000"/>
              </a:lnSpc>
              <a:spcBef>
                <a:spcPts val="0"/>
              </a:spcBef>
              <a:spcAft>
                <a:spcPts val="0"/>
              </a:spcAft>
              <a:buClr>
                <a:srgbClr val="1A1A1A"/>
              </a:buClr>
              <a:buSzPts val="2600"/>
              <a:buFont typeface="Raleway"/>
              <a:buNone/>
              <a:defRPr sz="2600" cap="none"/>
            </a:lvl4pPr>
            <a:lvl5pPr lvl="4" rtl="0" algn="l">
              <a:lnSpc>
                <a:spcPct val="100000"/>
              </a:lnSpc>
              <a:spcBef>
                <a:spcPts val="0"/>
              </a:spcBef>
              <a:spcAft>
                <a:spcPts val="0"/>
              </a:spcAft>
              <a:buClr>
                <a:srgbClr val="1A1A1A"/>
              </a:buClr>
              <a:buSzPts val="2600"/>
              <a:buFont typeface="Raleway"/>
              <a:buNone/>
              <a:defRPr sz="2600" cap="none"/>
            </a:lvl5pPr>
            <a:lvl6pPr lvl="5" rtl="0" algn="l">
              <a:lnSpc>
                <a:spcPct val="100000"/>
              </a:lnSpc>
              <a:spcBef>
                <a:spcPts val="0"/>
              </a:spcBef>
              <a:spcAft>
                <a:spcPts val="0"/>
              </a:spcAft>
              <a:buClr>
                <a:srgbClr val="1A1A1A"/>
              </a:buClr>
              <a:buSzPts val="2600"/>
              <a:buFont typeface="Raleway"/>
              <a:buNone/>
              <a:defRPr sz="2600" cap="none"/>
            </a:lvl6pPr>
            <a:lvl7pPr lvl="6" rtl="0" algn="l">
              <a:lnSpc>
                <a:spcPct val="100000"/>
              </a:lnSpc>
              <a:spcBef>
                <a:spcPts val="0"/>
              </a:spcBef>
              <a:spcAft>
                <a:spcPts val="0"/>
              </a:spcAft>
              <a:buClr>
                <a:srgbClr val="1A1A1A"/>
              </a:buClr>
              <a:buSzPts val="2600"/>
              <a:buFont typeface="Raleway"/>
              <a:buNone/>
              <a:defRPr sz="2600" cap="none"/>
            </a:lvl7pPr>
            <a:lvl8pPr lvl="7" rtl="0" algn="l">
              <a:lnSpc>
                <a:spcPct val="100000"/>
              </a:lnSpc>
              <a:spcBef>
                <a:spcPts val="0"/>
              </a:spcBef>
              <a:spcAft>
                <a:spcPts val="0"/>
              </a:spcAft>
              <a:buClr>
                <a:srgbClr val="1A1A1A"/>
              </a:buClr>
              <a:buSzPts val="2600"/>
              <a:buFont typeface="Raleway"/>
              <a:buNone/>
              <a:defRPr sz="2600" cap="none"/>
            </a:lvl8pPr>
            <a:lvl9pPr lvl="8" rtl="0" algn="l">
              <a:lnSpc>
                <a:spcPct val="100000"/>
              </a:lnSpc>
              <a:spcBef>
                <a:spcPts val="0"/>
              </a:spcBef>
              <a:spcAft>
                <a:spcPts val="0"/>
              </a:spcAft>
              <a:buClr>
                <a:srgbClr val="1A1A1A"/>
              </a:buClr>
              <a:buSzPts val="2600"/>
              <a:buFont typeface="Raleway"/>
              <a:buNone/>
              <a:defRPr sz="2600" cap="none"/>
            </a:lvl9pPr>
          </a:lstStyle>
          <a:p/>
        </p:txBody>
      </p:sp>
      <p:sp>
        <p:nvSpPr>
          <p:cNvPr id="221" name="Google Shape;221;p33"/>
          <p:cNvSpPr txBox="1"/>
          <p:nvPr>
            <p:ph idx="1" type="subTitle"/>
          </p:nvPr>
        </p:nvSpPr>
        <p:spPr>
          <a:xfrm>
            <a:off x="725170" y="3161665"/>
            <a:ext cx="3300600" cy="758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sz="1600" cap="none"/>
            </a:lvl1pPr>
            <a:lvl2pPr lvl="1" rtl="0" algn="l">
              <a:lnSpc>
                <a:spcPct val="100000"/>
              </a:lnSpc>
              <a:spcBef>
                <a:spcPts val="0"/>
              </a:spcBef>
              <a:spcAft>
                <a:spcPts val="0"/>
              </a:spcAft>
              <a:buSzPts val="1100"/>
              <a:buNone/>
              <a:defRPr sz="1600" cap="none"/>
            </a:lvl2pPr>
            <a:lvl3pPr lvl="2" rtl="0" algn="l">
              <a:lnSpc>
                <a:spcPct val="100000"/>
              </a:lnSpc>
              <a:spcBef>
                <a:spcPts val="0"/>
              </a:spcBef>
              <a:spcAft>
                <a:spcPts val="0"/>
              </a:spcAft>
              <a:buSzPts val="1100"/>
              <a:buNone/>
              <a:defRPr sz="1600" cap="none"/>
            </a:lvl3pPr>
            <a:lvl4pPr lvl="3" rtl="0" algn="l">
              <a:lnSpc>
                <a:spcPct val="100000"/>
              </a:lnSpc>
              <a:spcBef>
                <a:spcPts val="0"/>
              </a:spcBef>
              <a:spcAft>
                <a:spcPts val="0"/>
              </a:spcAft>
              <a:buSzPts val="1100"/>
              <a:buNone/>
              <a:defRPr sz="1600" cap="none"/>
            </a:lvl4pPr>
            <a:lvl5pPr lvl="4" rtl="0" algn="l">
              <a:lnSpc>
                <a:spcPct val="100000"/>
              </a:lnSpc>
              <a:spcBef>
                <a:spcPts val="0"/>
              </a:spcBef>
              <a:spcAft>
                <a:spcPts val="0"/>
              </a:spcAft>
              <a:buSzPts val="1100"/>
              <a:buNone/>
              <a:defRPr sz="1600" cap="none"/>
            </a:lvl5pPr>
            <a:lvl6pPr lvl="5" rtl="0" algn="l">
              <a:lnSpc>
                <a:spcPct val="100000"/>
              </a:lnSpc>
              <a:spcBef>
                <a:spcPts val="0"/>
              </a:spcBef>
              <a:spcAft>
                <a:spcPts val="0"/>
              </a:spcAft>
              <a:buSzPts val="1100"/>
              <a:buNone/>
              <a:defRPr sz="1600" cap="none"/>
            </a:lvl6pPr>
            <a:lvl7pPr lvl="6" rtl="0" algn="l">
              <a:lnSpc>
                <a:spcPct val="100000"/>
              </a:lnSpc>
              <a:spcBef>
                <a:spcPts val="0"/>
              </a:spcBef>
              <a:spcAft>
                <a:spcPts val="0"/>
              </a:spcAft>
              <a:buSzPts val="1100"/>
              <a:buNone/>
              <a:defRPr sz="1600" cap="none"/>
            </a:lvl7pPr>
            <a:lvl8pPr lvl="7" rtl="0" algn="l">
              <a:lnSpc>
                <a:spcPct val="100000"/>
              </a:lnSpc>
              <a:spcBef>
                <a:spcPts val="0"/>
              </a:spcBef>
              <a:spcAft>
                <a:spcPts val="0"/>
              </a:spcAft>
              <a:buSzPts val="1100"/>
              <a:buNone/>
              <a:defRPr sz="1600" cap="none"/>
            </a:lvl8pPr>
            <a:lvl9pPr lvl="8" rtl="0" algn="l">
              <a:lnSpc>
                <a:spcPct val="100000"/>
              </a:lnSpc>
              <a:spcBef>
                <a:spcPts val="0"/>
              </a:spcBef>
              <a:spcAft>
                <a:spcPts val="0"/>
              </a:spcAft>
              <a:buSzPts val="1100"/>
              <a:buNone/>
              <a:defRPr sz="1600" cap="none"/>
            </a:lvl9pPr>
          </a:lstStyle>
          <a:p/>
        </p:txBody>
      </p:sp>
      <p:sp>
        <p:nvSpPr>
          <p:cNvPr id="222" name="Google Shape;222;p33"/>
          <p:cNvSpPr txBox="1"/>
          <p:nvPr>
            <p:ph idx="2" type="body"/>
          </p:nvPr>
        </p:nvSpPr>
        <p:spPr>
          <a:xfrm>
            <a:off x="5173980" y="1352550"/>
            <a:ext cx="3374400" cy="30258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223" name="Google Shape;223;p33"/>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224" name="Shape 224"/>
        <p:cNvGrpSpPr/>
        <p:nvPr/>
      </p:nvGrpSpPr>
      <p:grpSpPr>
        <a:xfrm>
          <a:off x="0" y="0"/>
          <a:ext cx="0" cy="0"/>
          <a:chOff x="0" y="0"/>
          <a:chExt cx="0" cy="0"/>
        </a:xfrm>
      </p:grpSpPr>
      <p:sp>
        <p:nvSpPr>
          <p:cNvPr id="225" name="Google Shape;225;p34"/>
          <p:cNvSpPr txBox="1"/>
          <p:nvPr>
            <p:ph idx="1" type="body"/>
          </p:nvPr>
        </p:nvSpPr>
        <p:spPr>
          <a:xfrm>
            <a:off x="725170" y="4372610"/>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226" name="Google Shape;226;p34"/>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rgbClr val="1A9988"/>
        </a:solidFill>
      </p:bgPr>
    </p:bg>
    <p:spTree>
      <p:nvGrpSpPr>
        <p:cNvPr id="227" name="Shape 227"/>
        <p:cNvGrpSpPr/>
        <p:nvPr/>
      </p:nvGrpSpPr>
      <p:grpSpPr>
        <a:xfrm>
          <a:off x="0" y="0"/>
          <a:ext cx="0" cy="0"/>
          <a:chOff x="0" y="0"/>
          <a:chExt cx="0" cy="0"/>
        </a:xfrm>
      </p:grpSpPr>
      <p:grpSp>
        <p:nvGrpSpPr>
          <p:cNvPr id="228" name="Google Shape;228;p35"/>
          <p:cNvGrpSpPr/>
          <p:nvPr/>
        </p:nvGrpSpPr>
        <p:grpSpPr>
          <a:xfrm>
            <a:off x="830580" y="4169530"/>
            <a:ext cx="745028" cy="45917"/>
            <a:chOff x="830580" y="4169530"/>
            <a:chExt cx="745028" cy="45917"/>
          </a:xfrm>
        </p:grpSpPr>
        <p:sp>
          <p:nvSpPr>
            <p:cNvPr id="229" name="Google Shape;229;p35"/>
            <p:cNvSpPr/>
            <p:nvPr/>
          </p:nvSpPr>
          <p:spPr>
            <a:xfrm rot="-5400000">
              <a:off x="1366508" y="4006348"/>
              <a:ext cx="45600" cy="372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5"/>
            <p:cNvSpPr/>
            <p:nvPr/>
          </p:nvSpPr>
          <p:spPr>
            <a:xfrm rot="-5400000">
              <a:off x="995730" y="4004380"/>
              <a:ext cx="45600" cy="37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35"/>
          <p:cNvSpPr txBox="1"/>
          <p:nvPr>
            <p:ph hasCustomPrompt="1" type="title"/>
          </p:nvPr>
        </p:nvSpPr>
        <p:spPr>
          <a:xfrm>
            <a:off x="729615" y="734060"/>
            <a:ext cx="76878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8000"/>
              <a:buFont typeface="Raleway"/>
              <a:buNone/>
              <a:defRPr sz="8000" cap="none">
                <a:solidFill>
                  <a:srgbClr val="FFFFFF"/>
                </a:solidFill>
              </a:defRPr>
            </a:lvl1pPr>
            <a:lvl2pPr lvl="1" rtl="0" algn="l">
              <a:lnSpc>
                <a:spcPct val="100000"/>
              </a:lnSpc>
              <a:spcBef>
                <a:spcPts val="0"/>
              </a:spcBef>
              <a:spcAft>
                <a:spcPts val="0"/>
              </a:spcAft>
              <a:buClr>
                <a:srgbClr val="FFFFFF"/>
              </a:buClr>
              <a:buSzPts val="8000"/>
              <a:buFont typeface="Raleway"/>
              <a:buNone/>
              <a:defRPr sz="8000" cap="none">
                <a:solidFill>
                  <a:srgbClr val="FFFFFF"/>
                </a:solidFill>
              </a:defRPr>
            </a:lvl2pPr>
            <a:lvl3pPr lvl="2" rtl="0" algn="l">
              <a:lnSpc>
                <a:spcPct val="100000"/>
              </a:lnSpc>
              <a:spcBef>
                <a:spcPts val="0"/>
              </a:spcBef>
              <a:spcAft>
                <a:spcPts val="0"/>
              </a:spcAft>
              <a:buClr>
                <a:srgbClr val="FFFFFF"/>
              </a:buClr>
              <a:buSzPts val="8000"/>
              <a:buFont typeface="Raleway"/>
              <a:buNone/>
              <a:defRPr sz="8000" cap="none">
                <a:solidFill>
                  <a:srgbClr val="FFFFFF"/>
                </a:solidFill>
              </a:defRPr>
            </a:lvl3pPr>
            <a:lvl4pPr lvl="3" rtl="0" algn="l">
              <a:lnSpc>
                <a:spcPct val="100000"/>
              </a:lnSpc>
              <a:spcBef>
                <a:spcPts val="0"/>
              </a:spcBef>
              <a:spcAft>
                <a:spcPts val="0"/>
              </a:spcAft>
              <a:buClr>
                <a:srgbClr val="FFFFFF"/>
              </a:buClr>
              <a:buSzPts val="8000"/>
              <a:buFont typeface="Raleway"/>
              <a:buNone/>
              <a:defRPr sz="8000" cap="none">
                <a:solidFill>
                  <a:srgbClr val="FFFFFF"/>
                </a:solidFill>
              </a:defRPr>
            </a:lvl4pPr>
            <a:lvl5pPr lvl="4" rtl="0" algn="l">
              <a:lnSpc>
                <a:spcPct val="100000"/>
              </a:lnSpc>
              <a:spcBef>
                <a:spcPts val="0"/>
              </a:spcBef>
              <a:spcAft>
                <a:spcPts val="0"/>
              </a:spcAft>
              <a:buClr>
                <a:srgbClr val="FFFFFF"/>
              </a:buClr>
              <a:buSzPts val="8000"/>
              <a:buFont typeface="Raleway"/>
              <a:buNone/>
              <a:defRPr sz="8000" cap="none">
                <a:solidFill>
                  <a:srgbClr val="FFFFFF"/>
                </a:solidFill>
              </a:defRPr>
            </a:lvl5pPr>
            <a:lvl6pPr lvl="5" rtl="0" algn="l">
              <a:lnSpc>
                <a:spcPct val="100000"/>
              </a:lnSpc>
              <a:spcBef>
                <a:spcPts val="0"/>
              </a:spcBef>
              <a:spcAft>
                <a:spcPts val="0"/>
              </a:spcAft>
              <a:buClr>
                <a:srgbClr val="FFFFFF"/>
              </a:buClr>
              <a:buSzPts val="8000"/>
              <a:buFont typeface="Raleway"/>
              <a:buNone/>
              <a:defRPr sz="8000" cap="none">
                <a:solidFill>
                  <a:srgbClr val="FFFFFF"/>
                </a:solidFill>
              </a:defRPr>
            </a:lvl6pPr>
            <a:lvl7pPr lvl="6" rtl="0" algn="l">
              <a:lnSpc>
                <a:spcPct val="100000"/>
              </a:lnSpc>
              <a:spcBef>
                <a:spcPts val="0"/>
              </a:spcBef>
              <a:spcAft>
                <a:spcPts val="0"/>
              </a:spcAft>
              <a:buClr>
                <a:srgbClr val="FFFFFF"/>
              </a:buClr>
              <a:buSzPts val="8000"/>
              <a:buFont typeface="Raleway"/>
              <a:buNone/>
              <a:defRPr sz="8000" cap="none">
                <a:solidFill>
                  <a:srgbClr val="FFFFFF"/>
                </a:solidFill>
              </a:defRPr>
            </a:lvl7pPr>
            <a:lvl8pPr lvl="7" rtl="0" algn="l">
              <a:lnSpc>
                <a:spcPct val="100000"/>
              </a:lnSpc>
              <a:spcBef>
                <a:spcPts val="0"/>
              </a:spcBef>
              <a:spcAft>
                <a:spcPts val="0"/>
              </a:spcAft>
              <a:buClr>
                <a:srgbClr val="FFFFFF"/>
              </a:buClr>
              <a:buSzPts val="8000"/>
              <a:buFont typeface="Raleway"/>
              <a:buNone/>
              <a:defRPr sz="8000" cap="none">
                <a:solidFill>
                  <a:srgbClr val="FFFFFF"/>
                </a:solidFill>
              </a:defRPr>
            </a:lvl8pPr>
            <a:lvl9pPr lvl="8" rtl="0" algn="l">
              <a:lnSpc>
                <a:spcPct val="100000"/>
              </a:lnSpc>
              <a:spcBef>
                <a:spcPts val="0"/>
              </a:spcBef>
              <a:spcAft>
                <a:spcPts val="0"/>
              </a:spcAft>
              <a:buClr>
                <a:srgbClr val="FFFFFF"/>
              </a:buClr>
              <a:buSzPts val="8000"/>
              <a:buFont typeface="Raleway"/>
              <a:buNone/>
              <a:defRPr sz="8000" cap="none">
                <a:solidFill>
                  <a:srgbClr val="FFFFFF"/>
                </a:solidFill>
              </a:defRPr>
            </a:lvl9pPr>
          </a:lstStyle>
          <a:p>
            <a:r>
              <a:t>xx%</a:t>
            </a:r>
          </a:p>
        </p:txBody>
      </p:sp>
      <p:sp>
        <p:nvSpPr>
          <p:cNvPr id="232" name="Google Shape;232;p35"/>
          <p:cNvSpPr txBox="1"/>
          <p:nvPr>
            <p:ph idx="1" type="body"/>
          </p:nvPr>
        </p:nvSpPr>
        <p:spPr>
          <a:xfrm>
            <a:off x="729615" y="2272665"/>
            <a:ext cx="76878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rgbClr val="FFFFFF"/>
              </a:buClr>
              <a:buSzPts val="1300"/>
              <a:buChar char="●"/>
              <a:defRPr cap="none">
                <a:solidFill>
                  <a:srgbClr val="FFFFFF"/>
                </a:solidFill>
              </a:defRPr>
            </a:lvl1pPr>
            <a:lvl2pPr indent="-298450" lvl="1" marL="914400" rtl="0" algn="l">
              <a:lnSpc>
                <a:spcPct val="115000"/>
              </a:lnSpc>
              <a:spcBef>
                <a:spcPts val="0"/>
              </a:spcBef>
              <a:spcAft>
                <a:spcPts val="0"/>
              </a:spcAft>
              <a:buClr>
                <a:srgbClr val="FFFFFF"/>
              </a:buClr>
              <a:buSzPts val="1100"/>
              <a:buChar char="○"/>
              <a:defRPr cap="none">
                <a:solidFill>
                  <a:srgbClr val="FFFFFF"/>
                </a:solidFill>
              </a:defRPr>
            </a:lvl2pPr>
            <a:lvl3pPr indent="-298450" lvl="2" marL="1371600" rtl="0" algn="l">
              <a:lnSpc>
                <a:spcPct val="115000"/>
              </a:lnSpc>
              <a:spcBef>
                <a:spcPts val="0"/>
              </a:spcBef>
              <a:spcAft>
                <a:spcPts val="0"/>
              </a:spcAft>
              <a:buClr>
                <a:srgbClr val="FFFFFF"/>
              </a:buClr>
              <a:buSzPts val="1100"/>
              <a:buChar char="■"/>
              <a:defRPr cap="none">
                <a:solidFill>
                  <a:srgbClr val="FFFFFF"/>
                </a:solidFill>
              </a:defRPr>
            </a:lvl3pPr>
            <a:lvl4pPr indent="-298450" lvl="3" marL="1828800" rtl="0" algn="l">
              <a:lnSpc>
                <a:spcPct val="115000"/>
              </a:lnSpc>
              <a:spcBef>
                <a:spcPts val="0"/>
              </a:spcBef>
              <a:spcAft>
                <a:spcPts val="0"/>
              </a:spcAft>
              <a:buClr>
                <a:srgbClr val="FFFFFF"/>
              </a:buClr>
              <a:buSzPts val="1100"/>
              <a:buChar char="●"/>
              <a:defRPr cap="none">
                <a:solidFill>
                  <a:srgbClr val="FFFFFF"/>
                </a:solidFill>
              </a:defRPr>
            </a:lvl4pPr>
            <a:lvl5pPr indent="-298450" lvl="4" marL="2286000" rtl="0" algn="l">
              <a:lnSpc>
                <a:spcPct val="115000"/>
              </a:lnSpc>
              <a:spcBef>
                <a:spcPts val="0"/>
              </a:spcBef>
              <a:spcAft>
                <a:spcPts val="0"/>
              </a:spcAft>
              <a:buClr>
                <a:srgbClr val="FFFFFF"/>
              </a:buClr>
              <a:buSzPts val="1100"/>
              <a:buChar char="○"/>
              <a:defRPr cap="none">
                <a:solidFill>
                  <a:srgbClr val="FFFFFF"/>
                </a:solidFill>
              </a:defRPr>
            </a:lvl5pPr>
            <a:lvl6pPr indent="-298450" lvl="5" marL="2743200" rtl="0" algn="l">
              <a:lnSpc>
                <a:spcPct val="115000"/>
              </a:lnSpc>
              <a:spcBef>
                <a:spcPts val="0"/>
              </a:spcBef>
              <a:spcAft>
                <a:spcPts val="0"/>
              </a:spcAft>
              <a:buClr>
                <a:srgbClr val="FFFFFF"/>
              </a:buClr>
              <a:buSzPts val="1100"/>
              <a:buChar char="■"/>
              <a:defRPr cap="none">
                <a:solidFill>
                  <a:srgbClr val="FFFFFF"/>
                </a:solidFill>
              </a:defRPr>
            </a:lvl6pPr>
            <a:lvl7pPr indent="-298450" lvl="6" marL="3200400" rtl="0" algn="l">
              <a:lnSpc>
                <a:spcPct val="115000"/>
              </a:lnSpc>
              <a:spcBef>
                <a:spcPts val="0"/>
              </a:spcBef>
              <a:spcAft>
                <a:spcPts val="0"/>
              </a:spcAft>
              <a:buClr>
                <a:srgbClr val="FFFFFF"/>
              </a:buClr>
              <a:buSzPts val="1100"/>
              <a:buChar char="●"/>
              <a:defRPr cap="none">
                <a:solidFill>
                  <a:srgbClr val="FFFFFF"/>
                </a:solidFill>
              </a:defRPr>
            </a:lvl7pPr>
            <a:lvl8pPr indent="-298450" lvl="7" marL="3657600" rtl="0" algn="l">
              <a:lnSpc>
                <a:spcPct val="115000"/>
              </a:lnSpc>
              <a:spcBef>
                <a:spcPts val="0"/>
              </a:spcBef>
              <a:spcAft>
                <a:spcPts val="0"/>
              </a:spcAft>
              <a:buClr>
                <a:srgbClr val="FFFFFF"/>
              </a:buClr>
              <a:buSzPts val="1100"/>
              <a:buChar char="○"/>
              <a:defRPr cap="none">
                <a:solidFill>
                  <a:srgbClr val="FFFFFF"/>
                </a:solidFill>
              </a:defRPr>
            </a:lvl8pPr>
            <a:lvl9pPr indent="-298450" lvl="8" marL="4114800" rtl="0" algn="l">
              <a:lnSpc>
                <a:spcPct val="115000"/>
              </a:lnSpc>
              <a:spcBef>
                <a:spcPts val="0"/>
              </a:spcBef>
              <a:spcAft>
                <a:spcPts val="0"/>
              </a:spcAft>
              <a:buClr>
                <a:srgbClr val="FFFFFF"/>
              </a:buClr>
              <a:buSzPts val="1100"/>
              <a:buChar char="■"/>
              <a:defRPr cap="none">
                <a:solidFill>
                  <a:srgbClr val="FFFFFF"/>
                </a:solidFill>
              </a:defRPr>
            </a:lvl9pPr>
          </a:lstStyle>
          <a:p/>
        </p:txBody>
      </p:sp>
      <p:sp>
        <p:nvSpPr>
          <p:cNvPr id="233" name="Google Shape;233;p35"/>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234" name="Shape 234"/>
        <p:cNvGrpSpPr/>
        <p:nvPr/>
      </p:nvGrpSpPr>
      <p:grpSpPr>
        <a:xfrm>
          <a:off x="0" y="0"/>
          <a:ext cx="0" cy="0"/>
          <a:chOff x="0" y="0"/>
          <a:chExt cx="0" cy="0"/>
        </a:xfrm>
      </p:grpSpPr>
      <p:sp>
        <p:nvSpPr>
          <p:cNvPr id="235" name="Google Shape;235;p36"/>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85" y="445135"/>
            <a:ext cx="8520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1pPr>
            <a:lvl2pPr lvl="1"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2pPr>
            <a:lvl3pPr lvl="2"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3pPr>
            <a:lvl4pPr lvl="3"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4pPr>
            <a:lvl5pPr lvl="4"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5pPr>
            <a:lvl6pPr lvl="5"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6pPr>
            <a:lvl7pPr lvl="6"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7pPr>
            <a:lvl8pPr lvl="7"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8pPr>
            <a:lvl9pPr lvl="8" marR="0" rtl="0" algn="l">
              <a:lnSpc>
                <a:spcPct val="100000"/>
              </a:lnSpc>
              <a:spcBef>
                <a:spcPts val="0"/>
              </a:spcBef>
              <a:spcAft>
                <a:spcPts val="0"/>
              </a:spcAft>
              <a:buClr>
                <a:srgbClr val="1A1A1A"/>
              </a:buClr>
              <a:buSzPts val="2800"/>
              <a:buFont typeface="Raleway"/>
              <a:buNone/>
              <a:defRPr b="1" i="0" sz="2800" u="none" cap="none" strike="noStrike">
                <a:solidFill>
                  <a:srgbClr val="1A1A1A"/>
                </a:solidFill>
                <a:latin typeface="Raleway"/>
                <a:ea typeface="Raleway"/>
                <a:cs typeface="Raleway"/>
                <a:sym typeface="Raleway"/>
              </a:defRPr>
            </a:lvl9pPr>
          </a:lstStyle>
          <a:p/>
        </p:txBody>
      </p:sp>
      <p:sp>
        <p:nvSpPr>
          <p:cNvPr id="161" name="Google Shape;161;p25"/>
          <p:cNvSpPr txBox="1"/>
          <p:nvPr>
            <p:ph idx="1" type="body"/>
          </p:nvPr>
        </p:nvSpPr>
        <p:spPr>
          <a:xfrm>
            <a:off x="311785" y="1152525"/>
            <a:ext cx="85203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62" name="Google Shape;162;p25"/>
          <p:cNvSpPr txBox="1"/>
          <p:nvPr>
            <p:ph idx="12" type="sldNum"/>
          </p:nvPr>
        </p:nvSpPr>
        <p:spPr>
          <a:xfrm>
            <a:off x="8536305" y="474980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42.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7.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0.png"/><Relationship Id="rId6" Type="http://schemas.openxmlformats.org/officeDocument/2006/relationships/image" Target="../media/image36.png"/><Relationship Id="rId7"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 Id="rId3" Type="http://schemas.openxmlformats.org/officeDocument/2006/relationships/hyperlink" Target="https://doi.org/10.1016/j.cmpbup.2021.100042" TargetMode="External"/><Relationship Id="rId4" Type="http://schemas.openxmlformats.org/officeDocument/2006/relationships/hyperlink" Target="https://doi.org/10.1016/j.jbi.2020.103381" TargetMode="External"/><Relationship Id="rId5" Type="http://schemas.openxmlformats.org/officeDocument/2006/relationships/hyperlink" Target="https://doi.org/10.3389/fcell.2020.0067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 Id="rId3" Type="http://schemas.openxmlformats.org/officeDocument/2006/relationships/hyperlink" Target="https://doi.org/10.3390/su13042276" TargetMode="External"/><Relationship Id="rId4" Type="http://schemas.openxmlformats.org/officeDocument/2006/relationships/hyperlink" Target="https://doi.org/10.3390/su1304227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nvSpPr>
        <p:spPr>
          <a:xfrm>
            <a:off x="5132766" y="3304813"/>
            <a:ext cx="2904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TEAM MEMBERS</a:t>
            </a:r>
            <a:endParaRPr b="1" sz="1900"/>
          </a:p>
        </p:txBody>
      </p:sp>
      <p:sp>
        <p:nvSpPr>
          <p:cNvPr id="241" name="Google Shape;241;p37"/>
          <p:cNvSpPr txBox="1"/>
          <p:nvPr/>
        </p:nvSpPr>
        <p:spPr>
          <a:xfrm>
            <a:off x="366675" y="3304813"/>
            <a:ext cx="2904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GUIDED BY</a:t>
            </a:r>
            <a:r>
              <a:rPr lang="en" sz="1900">
                <a:latin typeface="Raleway ExtraBold"/>
                <a:ea typeface="Raleway ExtraBold"/>
                <a:cs typeface="Raleway ExtraBold"/>
                <a:sym typeface="Raleway ExtraBold"/>
              </a:rPr>
              <a:t> </a:t>
            </a:r>
            <a:endParaRPr sz="1900">
              <a:latin typeface="Raleway ExtraBold"/>
              <a:ea typeface="Raleway ExtraBold"/>
              <a:cs typeface="Raleway ExtraBold"/>
              <a:sym typeface="Raleway ExtraBold"/>
            </a:endParaRPr>
          </a:p>
        </p:txBody>
      </p:sp>
      <p:sp>
        <p:nvSpPr>
          <p:cNvPr id="242" name="Google Shape;242;p37"/>
          <p:cNvSpPr txBox="1"/>
          <p:nvPr/>
        </p:nvSpPr>
        <p:spPr>
          <a:xfrm>
            <a:off x="5132775" y="3781825"/>
            <a:ext cx="4011300" cy="110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t>Athiban T - 2018103013</a:t>
            </a:r>
            <a:endParaRPr sz="1500"/>
          </a:p>
          <a:p>
            <a:pPr indent="0" lvl="0" marL="0" rtl="0" algn="l">
              <a:lnSpc>
                <a:spcPct val="150000"/>
              </a:lnSpc>
              <a:spcBef>
                <a:spcPts val="0"/>
              </a:spcBef>
              <a:spcAft>
                <a:spcPts val="0"/>
              </a:spcAft>
              <a:buNone/>
            </a:pPr>
            <a:r>
              <a:rPr lang="en" sz="1500"/>
              <a:t>Prathesh N - 2018103576</a:t>
            </a:r>
            <a:endParaRPr sz="1500"/>
          </a:p>
          <a:p>
            <a:pPr indent="0" lvl="0" marL="0" rtl="0" algn="l">
              <a:lnSpc>
                <a:spcPct val="150000"/>
              </a:lnSpc>
              <a:spcBef>
                <a:spcPts val="0"/>
              </a:spcBef>
              <a:spcAft>
                <a:spcPts val="0"/>
              </a:spcAft>
              <a:buNone/>
            </a:pPr>
            <a:r>
              <a:rPr lang="en" sz="1500"/>
              <a:t>Syed Mohammed Asif M - 2018103612</a:t>
            </a:r>
            <a:endParaRPr sz="1500"/>
          </a:p>
        </p:txBody>
      </p:sp>
      <p:sp>
        <p:nvSpPr>
          <p:cNvPr id="243" name="Google Shape;243;p37"/>
          <p:cNvSpPr txBox="1"/>
          <p:nvPr/>
        </p:nvSpPr>
        <p:spPr>
          <a:xfrm>
            <a:off x="366675" y="3761250"/>
            <a:ext cx="290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Dr. G. Sudhakaran</a:t>
            </a:r>
            <a:endParaRPr sz="1700"/>
          </a:p>
        </p:txBody>
      </p:sp>
      <p:sp>
        <p:nvSpPr>
          <p:cNvPr id="244" name="Google Shape;244;p37"/>
          <p:cNvSpPr txBox="1"/>
          <p:nvPr/>
        </p:nvSpPr>
        <p:spPr>
          <a:xfrm>
            <a:off x="541425" y="1283375"/>
            <a:ext cx="80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p3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Lato"/>
                <a:ea typeface="Lato"/>
                <a:cs typeface="Lato"/>
                <a:sym typeface="Lato"/>
              </a:rPr>
              <a:t>Extracting Knowledge Graph of COVID-19 through mining of unstructured biomedical corpora</a:t>
            </a:r>
            <a:endParaRPr sz="3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PROPOSED SYSTEM</a:t>
            </a:r>
            <a:endParaRPr>
              <a:latin typeface="Arial"/>
              <a:ea typeface="Arial"/>
              <a:cs typeface="Arial"/>
              <a:sym typeface="Arial"/>
            </a:endParaRPr>
          </a:p>
        </p:txBody>
      </p:sp>
      <p:sp>
        <p:nvSpPr>
          <p:cNvPr id="299" name="Google Shape;299;p46"/>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create an automated system to extract entities and their relations from the CORD-19 dataset.</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encounter the out of vocabulary </a:t>
            </a:r>
            <a:r>
              <a:rPr lang="en" sz="1600">
                <a:solidFill>
                  <a:schemeClr val="dk1"/>
                </a:solidFill>
                <a:latin typeface="Arial"/>
                <a:ea typeface="Arial"/>
                <a:cs typeface="Arial"/>
                <a:sym typeface="Arial"/>
              </a:rPr>
              <a:t>problem</a:t>
            </a:r>
            <a:r>
              <a:rPr lang="en" sz="1600">
                <a:solidFill>
                  <a:schemeClr val="dk1"/>
                </a:solidFill>
                <a:latin typeface="Arial"/>
                <a:ea typeface="Arial"/>
                <a:cs typeface="Arial"/>
                <a:sym typeface="Arial"/>
              </a:rPr>
              <a:t> for the embeddings, we create a custom SciBERT model to create feature embeddings Named Entity Recognition module.</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For the NER, we use BERT embeddings for the tokens and is fed into the BiLSTM-CRF model.</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For RE, we use SciBERT to extract relations from the CORD-19 dataset.</a:t>
            </a:r>
            <a:endParaRPr sz="1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258150" y="230416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ARCHITECTURE DIAGRAM</a:t>
            </a:r>
            <a:endParaRPr>
              <a:latin typeface="Arial"/>
              <a:ea typeface="Arial"/>
              <a:cs typeface="Arial"/>
              <a:sym typeface="Arial"/>
            </a:endParaRPr>
          </a:p>
        </p:txBody>
      </p:sp>
      <p:pic>
        <p:nvPicPr>
          <p:cNvPr id="305" name="Google Shape;305;p47"/>
          <p:cNvPicPr preferRelativeResize="0"/>
          <p:nvPr/>
        </p:nvPicPr>
        <p:blipFill>
          <a:blip r:embed="rId3">
            <a:alphaModFix/>
          </a:blip>
          <a:stretch>
            <a:fillRect/>
          </a:stretch>
        </p:blipFill>
        <p:spPr>
          <a:xfrm>
            <a:off x="2696100" y="3656450"/>
            <a:ext cx="1783425" cy="942050"/>
          </a:xfrm>
          <a:prstGeom prst="rect">
            <a:avLst/>
          </a:prstGeom>
          <a:noFill/>
          <a:ln>
            <a:noFill/>
          </a:ln>
        </p:spPr>
      </p:pic>
      <p:pic>
        <p:nvPicPr>
          <p:cNvPr id="306" name="Google Shape;306;p47"/>
          <p:cNvPicPr preferRelativeResize="0"/>
          <p:nvPr/>
        </p:nvPicPr>
        <p:blipFill>
          <a:blip r:embed="rId4">
            <a:alphaModFix/>
          </a:blip>
          <a:stretch>
            <a:fillRect/>
          </a:stretch>
        </p:blipFill>
        <p:spPr>
          <a:xfrm>
            <a:off x="4801623" y="0"/>
            <a:ext cx="391740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PREPROCESSING MODULE</a:t>
            </a:r>
            <a:endParaRPr>
              <a:latin typeface="Arial"/>
              <a:ea typeface="Arial"/>
              <a:cs typeface="Arial"/>
              <a:sym typeface="Arial"/>
            </a:endParaRPr>
          </a:p>
        </p:txBody>
      </p:sp>
      <p:sp>
        <p:nvSpPr>
          <p:cNvPr id="312" name="Google Shape;312;p48"/>
          <p:cNvSpPr txBox="1"/>
          <p:nvPr/>
        </p:nvSpPr>
        <p:spPr>
          <a:xfrm>
            <a:off x="2236200" y="1740450"/>
            <a:ext cx="4671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B5600"/>
                </a:solidFill>
                <a:latin typeface="Arial"/>
                <a:ea typeface="Arial"/>
                <a:cs typeface="Arial"/>
                <a:sym typeface="Arial"/>
              </a:rPr>
              <a:t>Input		: </a:t>
            </a:r>
            <a:r>
              <a:rPr lang="en">
                <a:solidFill>
                  <a:srgbClr val="EB5600"/>
                </a:solidFill>
              </a:rPr>
              <a:t>CORD-19 Dataset</a:t>
            </a:r>
            <a:endParaRPr b="0" i="0" sz="1400" u="none" cap="none" strike="noStrike">
              <a:solidFill>
                <a:srgbClr val="EB5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B5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B5600"/>
                </a:solidFill>
                <a:latin typeface="Arial"/>
                <a:ea typeface="Arial"/>
                <a:cs typeface="Arial"/>
                <a:sym typeface="Arial"/>
              </a:rPr>
              <a:t>Output	: </a:t>
            </a:r>
            <a:r>
              <a:rPr lang="en">
                <a:solidFill>
                  <a:srgbClr val="EB5600"/>
                </a:solidFill>
              </a:rPr>
              <a:t>Fine tuned CORD-19 SciBERT</a:t>
            </a:r>
            <a:endParaRPr b="0" i="0" sz="1400" u="none" cap="none" strike="noStrike">
              <a:solidFill>
                <a:srgbClr val="EB5600"/>
              </a:solidFill>
              <a:latin typeface="Arial"/>
              <a:ea typeface="Arial"/>
              <a:cs typeface="Arial"/>
              <a:sym typeface="Arial"/>
            </a:endParaRPr>
          </a:p>
        </p:txBody>
      </p:sp>
      <p:pic>
        <p:nvPicPr>
          <p:cNvPr id="313" name="Google Shape;313;p48"/>
          <p:cNvPicPr preferRelativeResize="0"/>
          <p:nvPr/>
        </p:nvPicPr>
        <p:blipFill>
          <a:blip r:embed="rId3">
            <a:alphaModFix/>
          </a:blip>
          <a:stretch>
            <a:fillRect/>
          </a:stretch>
        </p:blipFill>
        <p:spPr>
          <a:xfrm>
            <a:off x="154200" y="3121325"/>
            <a:ext cx="8839200" cy="111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PREPROCESSING MODULE</a:t>
            </a:r>
            <a:endParaRPr>
              <a:latin typeface="Arial"/>
              <a:ea typeface="Arial"/>
              <a:cs typeface="Arial"/>
              <a:sym typeface="Arial"/>
            </a:endParaRPr>
          </a:p>
        </p:txBody>
      </p:sp>
      <p:sp>
        <p:nvSpPr>
          <p:cNvPr id="319" name="Google Shape;319;p49"/>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Initially, the CORD-19 dataset is loaded.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all the dataset rows are marked with their corresponding languages. All rows other than english will be removed.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CORD-19 abstracts are cleaned from punctuations and is word tokenized.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words with occurrence value greater than 450 are taken and SciBERT vocabulary is updated.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SciBERT is fine tuned on CORD-19 abstracts to produce CORD-19 SciBERT.</a:t>
            </a:r>
            <a:endParaRPr sz="1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PREPROCESSING MODULE</a:t>
            </a:r>
            <a:endParaRPr>
              <a:latin typeface="Arial"/>
              <a:ea typeface="Arial"/>
              <a:cs typeface="Arial"/>
              <a:sym typeface="Arial"/>
            </a:endParaRPr>
          </a:p>
        </p:txBody>
      </p:sp>
      <p:sp>
        <p:nvSpPr>
          <p:cNvPr id="325" name="Google Shape;325;p50"/>
          <p:cNvSpPr txBox="1"/>
          <p:nvPr>
            <p:ph idx="1" type="body"/>
          </p:nvPr>
        </p:nvSpPr>
        <p:spPr>
          <a:xfrm>
            <a:off x="729450" y="1853850"/>
            <a:ext cx="7688700" cy="30189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f</a:t>
            </a:r>
            <a:r>
              <a:rPr lang="en" sz="1600">
                <a:solidFill>
                  <a:schemeClr val="dk1"/>
                </a:solidFill>
                <a:latin typeface="Roboto Mono"/>
                <a:ea typeface="Roboto Mono"/>
                <a:cs typeface="Roboto Mono"/>
                <a:sym typeface="Roboto Mono"/>
              </a:rPr>
              <a:t>unction Preprocessing:</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dataset=read(cord-19)</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dataset=dataset.where(language==”english”)</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abstracts=dataset.abstracts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words=word_tokenize(abstracts)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counter=Counter(words)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f</a:t>
            </a:r>
            <a:r>
              <a:rPr lang="en" sz="1600">
                <a:solidFill>
                  <a:schemeClr val="dk1"/>
                </a:solidFill>
                <a:latin typeface="Roboto Mono"/>
                <a:ea typeface="Roboto Mono"/>
                <a:cs typeface="Roboto Mono"/>
                <a:sym typeface="Roboto Mono"/>
              </a:rPr>
              <a:t>or word in words: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i</a:t>
            </a:r>
            <a:r>
              <a:rPr lang="en" sz="1600">
                <a:solidFill>
                  <a:schemeClr val="dk1"/>
                </a:solidFill>
                <a:latin typeface="Roboto Mono"/>
                <a:ea typeface="Roboto Mono"/>
                <a:cs typeface="Roboto Mono"/>
                <a:sym typeface="Roboto Mono"/>
              </a:rPr>
              <a:t>f counter(word)&gt;450:</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scibert.add_word(word)</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r</a:t>
            </a:r>
            <a:r>
              <a:rPr lang="en" sz="1600">
                <a:solidFill>
                  <a:schemeClr val="dk1"/>
                </a:solidFill>
                <a:latin typeface="Roboto Mono"/>
                <a:ea typeface="Roboto Mono"/>
                <a:cs typeface="Roboto Mono"/>
                <a:sym typeface="Roboto Mono"/>
              </a:rPr>
              <a:t>eturn scibert.train(abstracts,epochs=5)</a:t>
            </a:r>
            <a:endParaRPr sz="1600">
              <a:solidFill>
                <a:schemeClr val="dk1"/>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FEATURE EXTRACTION </a:t>
            </a:r>
            <a:r>
              <a:rPr lang="en">
                <a:latin typeface="Arial"/>
                <a:ea typeface="Arial"/>
                <a:cs typeface="Arial"/>
                <a:sym typeface="Arial"/>
              </a:rPr>
              <a:t>MODULE</a:t>
            </a:r>
            <a:endParaRPr>
              <a:latin typeface="Arial"/>
              <a:ea typeface="Arial"/>
              <a:cs typeface="Arial"/>
              <a:sym typeface="Arial"/>
            </a:endParaRPr>
          </a:p>
        </p:txBody>
      </p:sp>
      <p:sp>
        <p:nvSpPr>
          <p:cNvPr id="331" name="Google Shape;331;p51"/>
          <p:cNvSpPr txBox="1"/>
          <p:nvPr/>
        </p:nvSpPr>
        <p:spPr>
          <a:xfrm>
            <a:off x="2236200" y="1740450"/>
            <a:ext cx="4671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B5600"/>
                </a:solidFill>
                <a:latin typeface="Arial"/>
                <a:ea typeface="Arial"/>
                <a:cs typeface="Arial"/>
                <a:sym typeface="Arial"/>
              </a:rPr>
              <a:t>Input		: </a:t>
            </a:r>
            <a:r>
              <a:rPr lang="en">
                <a:solidFill>
                  <a:srgbClr val="EB5600"/>
                </a:solidFill>
              </a:rPr>
              <a:t>NER training and testing datasets (NCBI Disease, JNLPBA, CHEMDNER, CORD-19)</a:t>
            </a:r>
            <a:endParaRPr b="0" i="0" sz="1400" u="none" cap="none" strike="noStrike">
              <a:solidFill>
                <a:srgbClr val="EB5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B5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B5600"/>
                </a:solidFill>
                <a:latin typeface="Arial"/>
                <a:ea typeface="Arial"/>
                <a:cs typeface="Arial"/>
                <a:sym typeface="Arial"/>
              </a:rPr>
              <a:t>Output	: </a:t>
            </a:r>
            <a:r>
              <a:rPr lang="en">
                <a:solidFill>
                  <a:srgbClr val="EB5600"/>
                </a:solidFill>
              </a:rPr>
              <a:t>Feature Embeddings of input dataset</a:t>
            </a:r>
            <a:endParaRPr b="0" i="0" sz="1400" u="none" cap="none" strike="noStrike">
              <a:solidFill>
                <a:srgbClr val="EB5600"/>
              </a:solidFill>
              <a:latin typeface="Arial"/>
              <a:ea typeface="Arial"/>
              <a:cs typeface="Arial"/>
              <a:sym typeface="Arial"/>
            </a:endParaRPr>
          </a:p>
        </p:txBody>
      </p:sp>
      <p:pic>
        <p:nvPicPr>
          <p:cNvPr id="332" name="Google Shape;332;p51"/>
          <p:cNvPicPr preferRelativeResize="0"/>
          <p:nvPr/>
        </p:nvPicPr>
        <p:blipFill>
          <a:blip r:embed="rId3">
            <a:alphaModFix/>
          </a:blip>
          <a:stretch>
            <a:fillRect/>
          </a:stretch>
        </p:blipFill>
        <p:spPr>
          <a:xfrm>
            <a:off x="0" y="3121044"/>
            <a:ext cx="9143999" cy="15319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FEATURE EXTRACTION </a:t>
            </a:r>
            <a:r>
              <a:rPr lang="en">
                <a:latin typeface="Arial"/>
                <a:ea typeface="Arial"/>
                <a:cs typeface="Arial"/>
                <a:sym typeface="Arial"/>
              </a:rPr>
              <a:t>MODULE</a:t>
            </a:r>
            <a:endParaRPr>
              <a:latin typeface="Arial"/>
              <a:ea typeface="Arial"/>
              <a:cs typeface="Arial"/>
              <a:sym typeface="Arial"/>
            </a:endParaRPr>
          </a:p>
        </p:txBody>
      </p:sp>
      <p:sp>
        <p:nvSpPr>
          <p:cNvPr id="338" name="Google Shape;338;p52"/>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Initially the dataset is loaded with all the sentences and their corresponding NER tags.</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dataset is sentence tokenized.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each sentence is tokenized using the CORD-19 SciBERT tokenizer.</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each sentence is padded / truncated and the corresponding attention mask is generated.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sentence is passed to the CORD-19 SciBERT model and the final </a:t>
            </a:r>
            <a:r>
              <a:rPr lang="en" sz="1600">
                <a:solidFill>
                  <a:schemeClr val="dk1"/>
                </a:solidFill>
                <a:latin typeface="Arial"/>
                <a:ea typeface="Arial"/>
                <a:cs typeface="Arial"/>
                <a:sym typeface="Arial"/>
              </a:rPr>
              <a:t>hidden state of 768 dimension is taken as features for NER.</a:t>
            </a:r>
            <a:endParaRPr sz="1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FEATURE EXTRACTION </a:t>
            </a:r>
            <a:r>
              <a:rPr lang="en">
                <a:latin typeface="Arial"/>
                <a:ea typeface="Arial"/>
                <a:cs typeface="Arial"/>
                <a:sym typeface="Arial"/>
              </a:rPr>
              <a:t>MODULE</a:t>
            </a:r>
            <a:endParaRPr>
              <a:latin typeface="Arial"/>
              <a:ea typeface="Arial"/>
              <a:cs typeface="Arial"/>
              <a:sym typeface="Arial"/>
            </a:endParaRPr>
          </a:p>
        </p:txBody>
      </p:sp>
      <p:sp>
        <p:nvSpPr>
          <p:cNvPr id="344" name="Google Shape;344;p53"/>
          <p:cNvSpPr txBox="1"/>
          <p:nvPr>
            <p:ph idx="1" type="body"/>
          </p:nvPr>
        </p:nvSpPr>
        <p:spPr>
          <a:xfrm>
            <a:off x="729450" y="1853850"/>
            <a:ext cx="7688700" cy="30189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function FeatureExtraction(dataset):</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data=dataset.load()</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sentences,tags=sentence_tokenize(data)</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embeddings=[]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f</a:t>
            </a:r>
            <a:r>
              <a:rPr lang="en" sz="1600">
                <a:solidFill>
                  <a:schemeClr val="dk1"/>
                </a:solidFill>
                <a:latin typeface="Roboto Mono"/>
                <a:ea typeface="Roboto Mono"/>
                <a:cs typeface="Roboto Mono"/>
                <a:sym typeface="Roboto Mono"/>
              </a:rPr>
              <a:t>or sentence in sentences: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tokens=scibert.tokenizer.tokenize(sentence)</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tokens,mask=padOrTruncate(tokens,256)</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embeddings.append(scibert(tokens,mask))</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r</a:t>
            </a:r>
            <a:r>
              <a:rPr lang="en" sz="1600">
                <a:solidFill>
                  <a:schemeClr val="dk1"/>
                </a:solidFill>
                <a:latin typeface="Roboto Mono"/>
                <a:ea typeface="Roboto Mono"/>
                <a:cs typeface="Roboto Mono"/>
                <a:sym typeface="Roboto Mono"/>
              </a:rPr>
              <a:t>eturn embeddings	</a:t>
            </a:r>
            <a:endParaRPr sz="1600">
              <a:solidFill>
                <a:schemeClr val="dk1"/>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NAMED ENTITY RECOGNITION</a:t>
            </a:r>
            <a:r>
              <a:rPr lang="en">
                <a:latin typeface="Arial"/>
                <a:ea typeface="Arial"/>
                <a:cs typeface="Arial"/>
                <a:sym typeface="Arial"/>
              </a:rPr>
              <a:t> MODULE</a:t>
            </a:r>
            <a:endParaRPr>
              <a:latin typeface="Arial"/>
              <a:ea typeface="Arial"/>
              <a:cs typeface="Arial"/>
              <a:sym typeface="Arial"/>
            </a:endParaRPr>
          </a:p>
        </p:txBody>
      </p:sp>
      <p:sp>
        <p:nvSpPr>
          <p:cNvPr id="350" name="Google Shape;350;p54"/>
          <p:cNvSpPr txBox="1"/>
          <p:nvPr/>
        </p:nvSpPr>
        <p:spPr>
          <a:xfrm>
            <a:off x="983025" y="1740450"/>
            <a:ext cx="6921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B5600"/>
                </a:solidFill>
                <a:latin typeface="Arial"/>
                <a:ea typeface="Arial"/>
                <a:cs typeface="Arial"/>
                <a:sym typeface="Arial"/>
              </a:rPr>
              <a:t>Input		: </a:t>
            </a:r>
            <a:r>
              <a:rPr lang="en">
                <a:solidFill>
                  <a:srgbClr val="EB5600"/>
                </a:solidFill>
              </a:rPr>
              <a:t>Feature Embeddings of Training and Testing dataset( NCBI-Disease, JNLPBA, CHEMDNER, CORD-19)</a:t>
            </a:r>
            <a:endParaRPr b="0" i="0" sz="1400" u="none" cap="none" strike="noStrike">
              <a:solidFill>
                <a:srgbClr val="EB5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B5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B5600"/>
                </a:solidFill>
                <a:latin typeface="Arial"/>
                <a:ea typeface="Arial"/>
                <a:cs typeface="Arial"/>
                <a:sym typeface="Arial"/>
              </a:rPr>
              <a:t>Output	: </a:t>
            </a:r>
            <a:r>
              <a:rPr lang="en">
                <a:solidFill>
                  <a:srgbClr val="EB5600"/>
                </a:solidFill>
              </a:rPr>
              <a:t>CORD-19 with disease, chemical and protein mentions.</a:t>
            </a:r>
            <a:endParaRPr b="0" i="0" sz="1400" u="none" cap="none" strike="noStrike">
              <a:solidFill>
                <a:srgbClr val="EB5600"/>
              </a:solidFill>
              <a:latin typeface="Arial"/>
              <a:ea typeface="Arial"/>
              <a:cs typeface="Arial"/>
              <a:sym typeface="Arial"/>
            </a:endParaRPr>
          </a:p>
        </p:txBody>
      </p:sp>
      <p:pic>
        <p:nvPicPr>
          <p:cNvPr id="351" name="Google Shape;351;p54"/>
          <p:cNvPicPr preferRelativeResize="0"/>
          <p:nvPr/>
        </p:nvPicPr>
        <p:blipFill>
          <a:blip r:embed="rId3">
            <a:alphaModFix/>
          </a:blip>
          <a:stretch>
            <a:fillRect/>
          </a:stretch>
        </p:blipFill>
        <p:spPr>
          <a:xfrm>
            <a:off x="906825" y="2959400"/>
            <a:ext cx="7333941" cy="205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NAMED ENTITY RECOGNITION</a:t>
            </a:r>
            <a:r>
              <a:rPr lang="en">
                <a:latin typeface="Arial"/>
                <a:ea typeface="Arial"/>
                <a:cs typeface="Arial"/>
                <a:sym typeface="Arial"/>
              </a:rPr>
              <a:t> MODULE (TRAINING)</a:t>
            </a:r>
            <a:endParaRPr>
              <a:latin typeface="Arial"/>
              <a:ea typeface="Arial"/>
              <a:cs typeface="Arial"/>
              <a:sym typeface="Arial"/>
            </a:endParaRPr>
          </a:p>
        </p:txBody>
      </p:sp>
      <p:sp>
        <p:nvSpPr>
          <p:cNvPr id="357" name="Google Shape;357;p55"/>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sentence’s features are fed into the CORD-19 SciBERT model which will be used as embedding layer.</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output is then passed to the BiLSTM layer and is passed to the fully connected layer via Dropout layer.</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FC layer output is passed to the CRF layer, where the transition table is learned and the best possible tag sequence is generated.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CRF layer produces negative log likelihood which will be used as a loss function.</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REVIEW 1</a:t>
            </a:r>
            <a:endParaRPr>
              <a:latin typeface="Arial"/>
              <a:ea typeface="Arial"/>
              <a:cs typeface="Arial"/>
              <a:sym typeface="Arial"/>
            </a:endParaRPr>
          </a:p>
        </p:txBody>
      </p:sp>
      <p:sp>
        <p:nvSpPr>
          <p:cNvPr id="251" name="Google Shape;251;p38"/>
          <p:cNvSpPr txBox="1"/>
          <p:nvPr>
            <p:ph idx="1" type="body"/>
          </p:nvPr>
        </p:nvSpPr>
        <p:spPr>
          <a:xfrm>
            <a:off x="729450" y="1853850"/>
            <a:ext cx="7688700" cy="3029100"/>
          </a:xfrm>
          <a:prstGeom prst="rect">
            <a:avLst/>
          </a:prstGeom>
        </p:spPr>
        <p:txBody>
          <a:bodyPr anchorCtr="0" anchor="t" bIns="91425" lIns="91425" spcFirstLastPara="1" rIns="91425" wrap="square" tIns="91425">
            <a:normAutofit/>
          </a:bodyPr>
          <a:lstStyle/>
          <a:p>
            <a:pPr indent="-336550" lvl="0" marL="457200" rtl="0" algn="just">
              <a:lnSpc>
                <a:spcPct val="150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Evaluation Metrics for the project</a:t>
            </a:r>
            <a:endParaRPr sz="1700">
              <a:solidFill>
                <a:schemeClr val="dk1"/>
              </a:solidFill>
              <a:latin typeface="Arial"/>
              <a:ea typeface="Arial"/>
              <a:cs typeface="Arial"/>
              <a:sym typeface="Arial"/>
            </a:endParaRPr>
          </a:p>
          <a:p>
            <a:pPr indent="-336550" lvl="1" marL="914400" rtl="0" algn="just">
              <a:lnSpc>
                <a:spcPct val="150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Relation Extraction task performance can be used.</a:t>
            </a:r>
            <a:endParaRPr sz="1700">
              <a:solidFill>
                <a:schemeClr val="dk1"/>
              </a:solidFill>
              <a:latin typeface="Arial"/>
              <a:ea typeface="Arial"/>
              <a:cs typeface="Arial"/>
              <a:sym typeface="Arial"/>
            </a:endParaRPr>
          </a:p>
          <a:p>
            <a:pPr indent="-336550" lvl="1" marL="914400" rtl="0" algn="just">
              <a:lnSpc>
                <a:spcPct val="150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Precision, Recall, F1 Score is the metrics used for the project</a:t>
            </a:r>
            <a:endParaRPr sz="17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NAMED ENTITY RECOGNITION </a:t>
            </a:r>
            <a:r>
              <a:rPr lang="en">
                <a:latin typeface="Arial"/>
                <a:ea typeface="Arial"/>
                <a:cs typeface="Arial"/>
                <a:sym typeface="Arial"/>
              </a:rPr>
              <a:t>MODULE (TRAINING)</a:t>
            </a:r>
            <a:endParaRPr>
              <a:latin typeface="Arial"/>
              <a:ea typeface="Arial"/>
              <a:cs typeface="Arial"/>
              <a:sym typeface="Arial"/>
            </a:endParaRPr>
          </a:p>
        </p:txBody>
      </p:sp>
      <p:sp>
        <p:nvSpPr>
          <p:cNvPr id="363" name="Google Shape;363;p56"/>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function NER_Training(dataset_sentence_features):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embeddings=cord_scibert(dataset_sentence_features)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l</a:t>
            </a:r>
            <a:r>
              <a:rPr lang="en" sz="1600">
                <a:solidFill>
                  <a:schemeClr val="dk1"/>
                </a:solidFill>
                <a:latin typeface="Roboto Mono"/>
                <a:ea typeface="Roboto Mono"/>
                <a:cs typeface="Roboto Mono"/>
                <a:sym typeface="Roboto Mono"/>
              </a:rPr>
              <a:t>stm_out=biLSTM(embeddings)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drop_out=dropout(lstm_out)</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linear_out=Linear(lstm_out,len(labels))</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tag,loss=CRF(linear_out)</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r</a:t>
            </a:r>
            <a:r>
              <a:rPr lang="en" sz="1600">
                <a:solidFill>
                  <a:schemeClr val="dk1"/>
                </a:solidFill>
                <a:latin typeface="Roboto Mono"/>
                <a:ea typeface="Roboto Mono"/>
                <a:cs typeface="Roboto Mono"/>
                <a:sym typeface="Roboto Mono"/>
              </a:rPr>
              <a:t>eturn tag,loss</a:t>
            </a:r>
            <a:endParaRPr sz="1600">
              <a:solidFill>
                <a:schemeClr val="dk1"/>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NAMED ENTITY RECOGNITION MODULE (TESTING)</a:t>
            </a:r>
            <a:endParaRPr>
              <a:latin typeface="Arial"/>
              <a:ea typeface="Arial"/>
              <a:cs typeface="Arial"/>
              <a:sym typeface="Arial"/>
            </a:endParaRPr>
          </a:p>
        </p:txBody>
      </p:sp>
      <p:sp>
        <p:nvSpPr>
          <p:cNvPr id="369" name="Google Shape;369;p57"/>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NCBI, CHEMDNER, JNLPBA sentences are training via three different BERT-BiLSTM-CRF models.</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CORD-19 sentences is passed into the 3 models and the disease, chemical, protein mentions in the dataset are obtained.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mentions are combined and stored in the database for relation extraction.</a:t>
            </a:r>
            <a:endParaRPr sz="16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NAMED ENTITY RECOGNITION MODULE (TESTING)</a:t>
            </a:r>
            <a:endParaRPr>
              <a:latin typeface="Arial"/>
              <a:ea typeface="Arial"/>
              <a:cs typeface="Arial"/>
              <a:sym typeface="Arial"/>
            </a:endParaRPr>
          </a:p>
        </p:txBody>
      </p:sp>
      <p:sp>
        <p:nvSpPr>
          <p:cNvPr id="375" name="Google Shape;375;p58"/>
          <p:cNvSpPr txBox="1"/>
          <p:nvPr>
            <p:ph idx="1" type="body"/>
          </p:nvPr>
        </p:nvSpPr>
        <p:spPr>
          <a:xfrm>
            <a:off x="729450" y="1853850"/>
            <a:ext cx="7688700" cy="30189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function NER_Testing(cord_dataset):</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diseaseNER=NER_Training(ncbi)</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chemicalNER=NER_Training(chemdner)</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proteinNER=NER_Training(protein)</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outputs=[]</a:t>
            </a:r>
            <a:endParaRPr sz="1600">
              <a:solidFill>
                <a:schemeClr val="dk1"/>
              </a:solidFill>
              <a:latin typeface="Roboto Mono"/>
              <a:ea typeface="Roboto Mono"/>
              <a:cs typeface="Roboto Mono"/>
              <a:sym typeface="Roboto Mono"/>
            </a:endParaRPr>
          </a:p>
          <a:p>
            <a:pPr indent="45720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f</a:t>
            </a:r>
            <a:r>
              <a:rPr lang="en" sz="1600">
                <a:solidFill>
                  <a:schemeClr val="dk1"/>
                </a:solidFill>
                <a:latin typeface="Roboto Mono"/>
                <a:ea typeface="Roboto Mono"/>
                <a:cs typeface="Roboto Mono"/>
                <a:sym typeface="Roboto Mono"/>
              </a:rPr>
              <a:t>or sent in cord_dataset:</a:t>
            </a:r>
            <a:endParaRPr sz="1600">
              <a:solidFill>
                <a:schemeClr val="dk1"/>
              </a:solidFill>
              <a:latin typeface="Roboto Mono"/>
              <a:ea typeface="Roboto Mono"/>
              <a:cs typeface="Roboto Mono"/>
              <a:sym typeface="Roboto Mono"/>
            </a:endParaRPr>
          </a:p>
          <a:p>
            <a:pPr indent="0" lvl="0" marL="91440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output.append(diseaseNER(sent),chemicalNER(sent),proteinNER(sent))</a:t>
            </a:r>
            <a:endParaRPr sz="1600">
              <a:solidFill>
                <a:schemeClr val="dk1"/>
              </a:solidFill>
              <a:latin typeface="Roboto Mono"/>
              <a:ea typeface="Roboto Mono"/>
              <a:cs typeface="Roboto Mono"/>
              <a:sym typeface="Roboto Mono"/>
            </a:endParaRPr>
          </a:p>
          <a:p>
            <a:pPr indent="0" lvl="0" marL="0" rtl="0" algn="just">
              <a:lnSpc>
                <a:spcPct val="150000"/>
              </a:lnSpc>
              <a:spcBef>
                <a:spcPts val="0"/>
              </a:spcBef>
              <a:spcAft>
                <a:spcPts val="0"/>
              </a:spcAft>
              <a:buNone/>
            </a:pPr>
            <a:r>
              <a:rPr lang="en" sz="1600">
                <a:solidFill>
                  <a:schemeClr val="dk1"/>
                </a:solidFill>
                <a:latin typeface="Roboto Mono"/>
                <a:ea typeface="Roboto Mono"/>
                <a:cs typeface="Roboto Mono"/>
                <a:sym typeface="Roboto Mono"/>
              </a:rPr>
              <a:t>	return outputs</a:t>
            </a:r>
            <a:endParaRPr sz="1600">
              <a:solidFill>
                <a:schemeClr val="dk1"/>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type="title"/>
          </p:nvPr>
        </p:nvSpPr>
        <p:spPr>
          <a:xfrm>
            <a:off x="720090" y="128016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RELATION EXTRACTION MODULE</a:t>
            </a:r>
            <a:endParaRPr sz="2300" cap="none">
              <a:latin typeface="Arial"/>
              <a:ea typeface="Arial"/>
              <a:cs typeface="Arial"/>
              <a:sym typeface="Arial"/>
            </a:endParaRPr>
          </a:p>
        </p:txBody>
      </p:sp>
      <p:sp>
        <p:nvSpPr>
          <p:cNvPr id="381" name="Google Shape;381;p59"/>
          <p:cNvSpPr/>
          <p:nvPr/>
        </p:nvSpPr>
        <p:spPr>
          <a:xfrm>
            <a:off x="1516380" y="1762125"/>
            <a:ext cx="62676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1400"/>
              <a:buFont typeface="Arial"/>
              <a:buNone/>
            </a:pPr>
            <a:r>
              <a:rPr b="1" i="0" lang="en" sz="1400" u="none" cap="none" strike="noStrike">
                <a:solidFill>
                  <a:schemeClr val="accent3"/>
                </a:solidFill>
                <a:latin typeface="Arial"/>
                <a:ea typeface="Arial"/>
                <a:cs typeface="Arial"/>
                <a:sym typeface="Arial"/>
              </a:rPr>
              <a:t>Input		: </a:t>
            </a:r>
            <a:r>
              <a:rPr b="0" i="0" lang="en" sz="1400" u="none" cap="none" strike="noStrike">
                <a:solidFill>
                  <a:schemeClr val="accent3"/>
                </a:solidFill>
                <a:latin typeface="Arial"/>
                <a:ea typeface="Arial"/>
                <a:cs typeface="Arial"/>
                <a:sym typeface="Arial"/>
              </a:rPr>
              <a:t>BC5CDR, CHEMPROT, CORD-19 with entity mentions</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1400"/>
              <a:buFont typeface="Arial"/>
              <a:buNone/>
            </a:pPr>
            <a:r>
              <a:rPr b="1" i="0" lang="en" sz="1400" u="none" cap="none" strike="noStrike">
                <a:solidFill>
                  <a:schemeClr val="accent3"/>
                </a:solidFill>
                <a:latin typeface="Arial"/>
                <a:ea typeface="Arial"/>
                <a:cs typeface="Arial"/>
                <a:sym typeface="Arial"/>
              </a:rPr>
              <a:t>Output	: </a:t>
            </a:r>
            <a:r>
              <a:rPr b="0" i="0" lang="en" sz="1400" u="none" cap="none" strike="noStrike">
                <a:solidFill>
                  <a:schemeClr val="accent3"/>
                </a:solidFill>
                <a:latin typeface="Arial"/>
                <a:ea typeface="Arial"/>
                <a:cs typeface="Arial"/>
                <a:sym typeface="Arial"/>
              </a:rPr>
              <a:t>Relation tuples of CORD-19</a:t>
            </a:r>
            <a:endParaRPr b="0" i="0" sz="1400" u="none" cap="none" strike="noStrike">
              <a:solidFill>
                <a:schemeClr val="accent3"/>
              </a:solidFill>
              <a:latin typeface="Arial"/>
              <a:ea typeface="Arial"/>
              <a:cs typeface="Arial"/>
              <a:sym typeface="Arial"/>
            </a:endParaRPr>
          </a:p>
        </p:txBody>
      </p:sp>
      <p:pic>
        <p:nvPicPr>
          <p:cNvPr descr="re" id="382" name="Google Shape;382;p59"/>
          <p:cNvPicPr preferRelativeResize="0"/>
          <p:nvPr>
            <p:ph idx="1" type="body"/>
          </p:nvPr>
        </p:nvPicPr>
        <p:blipFill rotWithShape="1">
          <a:blip r:embed="rId3">
            <a:alphaModFix/>
          </a:blip>
          <a:srcRect b="0" l="0" r="0" t="0"/>
          <a:stretch/>
        </p:blipFill>
        <p:spPr>
          <a:xfrm>
            <a:off x="680875" y="2521475"/>
            <a:ext cx="7938600" cy="257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727640" y="130904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RELATION EXTRACTION MODULE</a:t>
            </a:r>
            <a:endParaRPr sz="2300" cap="none">
              <a:latin typeface="Arial"/>
              <a:ea typeface="Arial"/>
              <a:cs typeface="Arial"/>
              <a:sym typeface="Arial"/>
            </a:endParaRPr>
          </a:p>
        </p:txBody>
      </p:sp>
      <p:sp>
        <p:nvSpPr>
          <p:cNvPr id="388" name="Google Shape;388;p60"/>
          <p:cNvSpPr txBox="1"/>
          <p:nvPr>
            <p:ph idx="1" type="body"/>
          </p:nvPr>
        </p:nvSpPr>
        <p:spPr>
          <a:xfrm>
            <a:off x="727700" y="1767452"/>
            <a:ext cx="7844700" cy="29868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2 datasets are preprocessed where the tokens are associated with its entities, and the sentences are processed as the first sentence contains the relation entities and the second sentence contains the text containing the relations.</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BC5CDR dataset is fed into the SciBERT model with </a:t>
            </a:r>
            <a:r>
              <a:rPr lang="en" sz="1600">
                <a:solidFill>
                  <a:srgbClr val="1A9988"/>
                </a:solidFill>
                <a:latin typeface="Arial"/>
                <a:ea typeface="Arial"/>
                <a:cs typeface="Arial"/>
                <a:sym typeface="Arial"/>
              </a:rPr>
              <a:t>fully connected</a:t>
            </a:r>
            <a:r>
              <a:rPr lang="en" sz="1600" cap="none">
                <a:solidFill>
                  <a:srgbClr val="1A9988"/>
                </a:solidFill>
                <a:latin typeface="Arial"/>
                <a:ea typeface="Arial"/>
                <a:cs typeface="Arial"/>
                <a:sym typeface="Arial"/>
              </a:rPr>
              <a:t> layer which produces the p</a:t>
            </a:r>
            <a:r>
              <a:rPr lang="en" sz="1600">
                <a:solidFill>
                  <a:srgbClr val="1A9988"/>
                </a:solidFill>
                <a:latin typeface="Arial"/>
                <a:ea typeface="Arial"/>
                <a:cs typeface="Arial"/>
                <a:sym typeface="Arial"/>
              </a:rPr>
              <a:t>ositive/negative </a:t>
            </a:r>
            <a:r>
              <a:rPr lang="en" sz="1600" cap="none">
                <a:solidFill>
                  <a:srgbClr val="1A9988"/>
                </a:solidFill>
                <a:latin typeface="Arial"/>
                <a:ea typeface="Arial"/>
                <a:cs typeface="Arial"/>
                <a:sym typeface="Arial"/>
              </a:rPr>
              <a:t>relations</a:t>
            </a:r>
            <a:r>
              <a:rPr lang="en" sz="1600">
                <a:solidFill>
                  <a:srgbClr val="1A9988"/>
                </a:solidFill>
                <a:latin typeface="Arial"/>
                <a:ea typeface="Arial"/>
                <a:cs typeface="Arial"/>
                <a:sym typeface="Arial"/>
              </a:rPr>
              <a:t> between Chemical and Disease.</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CHEMPROT datasets are fed into SciBERT model with fully connected layer and is fine-tuned</a:t>
            </a:r>
            <a:r>
              <a:rPr lang="en" sz="1600">
                <a:solidFill>
                  <a:srgbClr val="1A9988"/>
                </a:solidFill>
                <a:latin typeface="Arial"/>
                <a:ea typeface="Arial"/>
                <a:cs typeface="Arial"/>
                <a:sym typeface="Arial"/>
              </a:rPr>
              <a:t> to find one of 9 relations between Chemical and Protein.</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CORD-19 with entity mentions is fed into the two models and tuples are found.</a:t>
            </a:r>
            <a:endParaRPr sz="1600" cap="none">
              <a:solidFill>
                <a:srgbClr val="1A9988"/>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RELATION EXTRACTION MODULE (TRAINING)</a:t>
            </a:r>
            <a:endParaRPr>
              <a:latin typeface="Arial"/>
              <a:ea typeface="Arial"/>
              <a:cs typeface="Arial"/>
              <a:sym typeface="Arial"/>
            </a:endParaRPr>
          </a:p>
        </p:txBody>
      </p:sp>
      <p:sp>
        <p:nvSpPr>
          <p:cNvPr id="394" name="Google Shape;394;p61"/>
          <p:cNvSpPr txBox="1"/>
          <p:nvPr>
            <p:ph idx="1" type="body"/>
          </p:nvPr>
        </p:nvSpPr>
        <p:spPr>
          <a:xfrm>
            <a:off x="729450" y="1853850"/>
            <a:ext cx="7688700" cy="30189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function RE(dataset, number_of_relations):	      </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bert_model=bert(“SciBERT”)</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f</a:t>
            </a:r>
            <a:r>
              <a:rPr lang="en" sz="1600">
                <a:solidFill>
                  <a:schemeClr val="dk1"/>
                </a:solidFill>
                <a:latin typeface="Roboto Mono"/>
                <a:ea typeface="Roboto Mono"/>
                <a:cs typeface="Roboto Mono"/>
                <a:sym typeface="Roboto Mono"/>
              </a:rPr>
              <a:t>or row in dataset:</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text=dataTransformation(row)</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features=featureExtraction(text)</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pooled_output=bert_model(features)</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loss=linear(pooled_output,number_of_relations)</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loss.backwards()</a:t>
            </a:r>
            <a:endParaRPr sz="16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r</a:t>
            </a:r>
            <a:r>
              <a:rPr lang="en" sz="1600">
                <a:solidFill>
                  <a:schemeClr val="dk1"/>
                </a:solidFill>
                <a:latin typeface="Roboto Mono"/>
                <a:ea typeface="Roboto Mono"/>
                <a:cs typeface="Roboto Mono"/>
                <a:sym typeface="Roboto Mono"/>
              </a:rPr>
              <a:t>eturn bert_model	</a:t>
            </a:r>
            <a:endParaRPr sz="1600">
              <a:solidFill>
                <a:schemeClr val="dk1"/>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RELATION EXTRACTION MODULE (TESTING)</a:t>
            </a:r>
            <a:endParaRPr>
              <a:latin typeface="Arial"/>
              <a:ea typeface="Arial"/>
              <a:cs typeface="Arial"/>
              <a:sym typeface="Arial"/>
            </a:endParaRPr>
          </a:p>
        </p:txBody>
      </p:sp>
      <p:sp>
        <p:nvSpPr>
          <p:cNvPr id="400" name="Google Shape;400;p62"/>
          <p:cNvSpPr txBox="1"/>
          <p:nvPr>
            <p:ph idx="1" type="body"/>
          </p:nvPr>
        </p:nvSpPr>
        <p:spPr>
          <a:xfrm>
            <a:off x="729450" y="1853850"/>
            <a:ext cx="7688700" cy="3018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function RE(cord_with_entities):	      </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cid_re=Relation_Model(bc5cdr,len(dataset.relations))</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cp_re=Relation_Model(chemprot,len(dataset.relations))</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relations=[]</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for sent,ent1,ent2 in cord_with_entities:</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relations.append(cid_re(sent,ent1,ent2))</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	relations.append(cp_re(sent,ent1,ent2))</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t/>
            </a:r>
            <a:endParaRPr sz="1600">
              <a:solidFill>
                <a:schemeClr val="dk1"/>
              </a:solidFill>
              <a:latin typeface="Roboto Mono"/>
              <a:ea typeface="Roboto Mono"/>
              <a:cs typeface="Roboto Mono"/>
              <a:sym typeface="Roboto Mono"/>
            </a:endParaRPr>
          </a:p>
          <a:p>
            <a:pPr indent="457200" lvl="0" marL="457200" rtl="0" algn="l">
              <a:lnSpc>
                <a:spcPct val="150000"/>
              </a:lnSpc>
              <a:spcBef>
                <a:spcPts val="0"/>
              </a:spcBef>
              <a:spcAft>
                <a:spcPts val="0"/>
              </a:spcAft>
              <a:buNone/>
            </a:pPr>
            <a:r>
              <a:rPr lang="en" sz="1600">
                <a:solidFill>
                  <a:schemeClr val="dk1"/>
                </a:solidFill>
                <a:latin typeface="Roboto Mono"/>
                <a:ea typeface="Roboto Mono"/>
                <a:cs typeface="Roboto Mono"/>
                <a:sym typeface="Roboto Mono"/>
              </a:rPr>
              <a:t>return relations</a:t>
            </a:r>
            <a:endParaRPr sz="1600">
              <a:solidFill>
                <a:schemeClr val="dk1"/>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720090" y="128016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GRAPH CONSTRUCTION MODULE</a:t>
            </a:r>
            <a:endParaRPr sz="2300" cap="none">
              <a:latin typeface="Arial"/>
              <a:ea typeface="Arial"/>
              <a:cs typeface="Arial"/>
              <a:sym typeface="Arial"/>
            </a:endParaRPr>
          </a:p>
        </p:txBody>
      </p:sp>
      <p:sp>
        <p:nvSpPr>
          <p:cNvPr id="406" name="Google Shape;406;p63"/>
          <p:cNvSpPr/>
          <p:nvPr/>
        </p:nvSpPr>
        <p:spPr>
          <a:xfrm>
            <a:off x="2217901" y="1949300"/>
            <a:ext cx="47082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1400"/>
              <a:buFont typeface="Arial"/>
              <a:buNone/>
            </a:pPr>
            <a:r>
              <a:rPr b="1" i="0" lang="en" sz="1400" u="none" cap="none" strike="noStrike">
                <a:solidFill>
                  <a:schemeClr val="accent3"/>
                </a:solidFill>
                <a:latin typeface="Arial"/>
                <a:ea typeface="Arial"/>
                <a:cs typeface="Arial"/>
                <a:sym typeface="Arial"/>
              </a:rPr>
              <a:t>Input		: </a:t>
            </a:r>
            <a:r>
              <a:rPr b="0" i="0" lang="en" sz="1400" u="none" cap="none" strike="noStrike">
                <a:solidFill>
                  <a:schemeClr val="accent3"/>
                </a:solidFill>
                <a:latin typeface="Arial"/>
                <a:ea typeface="Arial"/>
                <a:cs typeface="Arial"/>
                <a:sym typeface="Arial"/>
              </a:rPr>
              <a:t>CORD-19 Relations along with their entities</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1400"/>
              <a:buFont typeface="Arial"/>
              <a:buNone/>
            </a:pPr>
            <a:r>
              <a:rPr b="1" i="0" lang="en" sz="1400" u="none" cap="none" strike="noStrike">
                <a:solidFill>
                  <a:schemeClr val="accent3"/>
                </a:solidFill>
                <a:latin typeface="Arial"/>
                <a:ea typeface="Arial"/>
                <a:cs typeface="Arial"/>
                <a:sym typeface="Arial"/>
              </a:rPr>
              <a:t>Output	: </a:t>
            </a:r>
            <a:r>
              <a:rPr b="0" i="0" lang="en" sz="1400" u="none" cap="none" strike="noStrike">
                <a:solidFill>
                  <a:schemeClr val="accent3"/>
                </a:solidFill>
                <a:latin typeface="Arial"/>
                <a:ea typeface="Arial"/>
                <a:cs typeface="Arial"/>
                <a:sym typeface="Arial"/>
              </a:rPr>
              <a:t>COVID-19 Knowledge Graph</a:t>
            </a:r>
            <a:endParaRPr b="0" i="0" sz="1400" u="none" cap="none" strike="noStrike">
              <a:solidFill>
                <a:schemeClr val="accent3"/>
              </a:solidFill>
              <a:latin typeface="Arial"/>
              <a:ea typeface="Arial"/>
              <a:cs typeface="Arial"/>
              <a:sym typeface="Arial"/>
            </a:endParaRPr>
          </a:p>
        </p:txBody>
      </p:sp>
      <p:pic>
        <p:nvPicPr>
          <p:cNvPr descr="graph_construction" id="407" name="Google Shape;407;p63"/>
          <p:cNvPicPr preferRelativeResize="0"/>
          <p:nvPr>
            <p:ph idx="1" type="body"/>
          </p:nvPr>
        </p:nvPicPr>
        <p:blipFill rotWithShape="1">
          <a:blip r:embed="rId3">
            <a:alphaModFix/>
          </a:blip>
          <a:srcRect b="0" l="0" r="0" t="0"/>
          <a:stretch/>
        </p:blipFill>
        <p:spPr>
          <a:xfrm>
            <a:off x="289190" y="3119920"/>
            <a:ext cx="8565600" cy="183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ph type="title"/>
          </p:nvPr>
        </p:nvSpPr>
        <p:spPr>
          <a:xfrm>
            <a:off x="729615" y="129349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GRAPH CONSTRUCTION MODULE</a:t>
            </a:r>
            <a:endParaRPr sz="2300" cap="none">
              <a:latin typeface="Arial"/>
              <a:ea typeface="Arial"/>
              <a:cs typeface="Arial"/>
              <a:sym typeface="Arial"/>
            </a:endParaRPr>
          </a:p>
        </p:txBody>
      </p:sp>
      <p:sp>
        <p:nvSpPr>
          <p:cNvPr id="413" name="Google Shape;413;p64"/>
          <p:cNvSpPr txBox="1"/>
          <p:nvPr>
            <p:ph idx="1" type="body"/>
          </p:nvPr>
        </p:nvSpPr>
        <p:spPr>
          <a:xfrm>
            <a:off x="727700" y="2045476"/>
            <a:ext cx="7844700" cy="27087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b="1" lang="en" sz="1600" cap="none">
                <a:solidFill>
                  <a:srgbClr val="1A9988"/>
                </a:solidFill>
                <a:latin typeface="Arial"/>
                <a:ea typeface="Arial"/>
                <a:cs typeface="Arial"/>
                <a:sym typeface="Arial"/>
              </a:rPr>
              <a:t>We construct a KG which is defined as KG = (E, R, G), where,</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E: a set of nodes representing disease/ protein/ drug entities</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R: a set of labels representing chemical-protein relation or chemical-disease relation</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G ( E × R × E ) : a set of edges that represent facts connecting entity pairs.</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Entities with no relations or in-degree less than N can be removed which helps with the density of the resultant knowledge graph.</a:t>
            </a:r>
            <a:endParaRPr sz="1600" cap="none">
              <a:solidFill>
                <a:srgbClr val="1A9988"/>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5"/>
          <p:cNvSpPr txBox="1"/>
          <p:nvPr>
            <p:ph type="title"/>
          </p:nvPr>
        </p:nvSpPr>
        <p:spPr>
          <a:xfrm>
            <a:off x="727640" y="130796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REPRESENTATION LEARNING MODULE</a:t>
            </a:r>
            <a:endParaRPr sz="2300" cap="none">
              <a:latin typeface="Arial"/>
              <a:ea typeface="Arial"/>
              <a:cs typeface="Arial"/>
              <a:sym typeface="Arial"/>
            </a:endParaRPr>
          </a:p>
        </p:txBody>
      </p:sp>
      <p:sp>
        <p:nvSpPr>
          <p:cNvPr id="419" name="Google Shape;419;p65"/>
          <p:cNvSpPr/>
          <p:nvPr/>
        </p:nvSpPr>
        <p:spPr>
          <a:xfrm>
            <a:off x="1438205" y="1957050"/>
            <a:ext cx="62676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1400"/>
              <a:buFont typeface="Arial"/>
              <a:buNone/>
            </a:pPr>
            <a:r>
              <a:rPr b="1" i="0" lang="en" sz="1400" u="none" cap="none" strike="noStrike">
                <a:solidFill>
                  <a:schemeClr val="accent3"/>
                </a:solidFill>
                <a:latin typeface="Arial"/>
                <a:ea typeface="Arial"/>
                <a:cs typeface="Arial"/>
                <a:sym typeface="Arial"/>
              </a:rPr>
              <a:t>Input		: </a:t>
            </a:r>
            <a:r>
              <a:rPr b="0" i="0" lang="en" sz="1400" u="none" cap="none" strike="noStrike">
                <a:solidFill>
                  <a:schemeClr val="accent3"/>
                </a:solidFill>
                <a:latin typeface="Arial"/>
                <a:ea typeface="Arial"/>
                <a:cs typeface="Arial"/>
                <a:sym typeface="Arial"/>
              </a:rPr>
              <a:t>COVID-19 Knowledge Graph</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1400"/>
              <a:buFont typeface="Arial"/>
              <a:buNone/>
            </a:pPr>
            <a:r>
              <a:rPr b="1" i="0" lang="en" sz="1400" u="none" cap="none" strike="noStrike">
                <a:solidFill>
                  <a:schemeClr val="accent3"/>
                </a:solidFill>
                <a:latin typeface="Arial"/>
                <a:ea typeface="Arial"/>
                <a:cs typeface="Arial"/>
                <a:sym typeface="Arial"/>
              </a:rPr>
              <a:t>Output	: </a:t>
            </a:r>
            <a:r>
              <a:rPr b="0" i="0" lang="en" sz="1400" u="none" cap="none" strike="noStrike">
                <a:solidFill>
                  <a:schemeClr val="accent3"/>
                </a:solidFill>
                <a:latin typeface="Arial"/>
                <a:ea typeface="Arial"/>
                <a:cs typeface="Arial"/>
                <a:sym typeface="Arial"/>
              </a:rPr>
              <a:t>Top Diseases, Chemicals, Proteins related to COVID-19</a:t>
            </a:r>
            <a:endParaRPr b="0" i="0" sz="1400" u="none" cap="none" strike="noStrike">
              <a:solidFill>
                <a:schemeClr val="accent3"/>
              </a:solidFill>
              <a:latin typeface="Arial"/>
              <a:ea typeface="Arial"/>
              <a:cs typeface="Arial"/>
              <a:sym typeface="Arial"/>
            </a:endParaRPr>
          </a:p>
        </p:txBody>
      </p:sp>
      <p:pic>
        <p:nvPicPr>
          <p:cNvPr descr="C:\Users\capta\Downloads\representation.pngrepresentation" id="420" name="Google Shape;420;p65"/>
          <p:cNvPicPr preferRelativeResize="0"/>
          <p:nvPr>
            <p:ph idx="1" type="body"/>
          </p:nvPr>
        </p:nvPicPr>
        <p:blipFill rotWithShape="1">
          <a:blip r:embed="rId3">
            <a:alphaModFix/>
          </a:blip>
          <a:srcRect b="0" l="0" r="0" t="0"/>
          <a:stretch/>
        </p:blipFill>
        <p:spPr>
          <a:xfrm>
            <a:off x="835043" y="2974540"/>
            <a:ext cx="7473900" cy="203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257" name="Google Shape;257;p39"/>
          <p:cNvSpPr txBox="1"/>
          <p:nvPr>
            <p:ph idx="1" type="body"/>
          </p:nvPr>
        </p:nvSpPr>
        <p:spPr>
          <a:xfrm>
            <a:off x="729450" y="1853850"/>
            <a:ext cx="7688700" cy="30291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COVID-19 is a global epidemic with a considerable fatality rate and a high transmission rate, affecting millions of people worldwide since its outbreak.</a:t>
            </a:r>
            <a:endParaRPr sz="1400">
              <a:solidFill>
                <a:schemeClr val="dk1"/>
              </a:solidFill>
              <a:latin typeface="Arial"/>
              <a:ea typeface="Arial"/>
              <a:cs typeface="Arial"/>
              <a:sym typeface="Arial"/>
            </a:endParaRPr>
          </a:p>
          <a:p>
            <a:pPr indent="-317500" lvl="0" marL="457200" rtl="0" algn="just">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search for treatments and possible cures for the novel Coronavirus has led to an exponential increase in scientific publications.</a:t>
            </a:r>
            <a:endParaRPr sz="1400">
              <a:solidFill>
                <a:schemeClr val="dk1"/>
              </a:solidFill>
              <a:latin typeface="Arial"/>
              <a:ea typeface="Arial"/>
              <a:cs typeface="Arial"/>
              <a:sym typeface="Arial"/>
            </a:endParaRPr>
          </a:p>
          <a:p>
            <a:pPr indent="-317500" lvl="0" marL="457200" rtl="0" algn="just">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Scientific publications regarding COVID-19 contains various data about related diseases, genes, drugs and so on.</a:t>
            </a:r>
            <a:endParaRPr sz="1400">
              <a:solidFill>
                <a:schemeClr val="dk1"/>
              </a:solidFill>
              <a:latin typeface="Arial"/>
              <a:ea typeface="Arial"/>
              <a:cs typeface="Arial"/>
              <a:sym typeface="Arial"/>
            </a:endParaRPr>
          </a:p>
          <a:p>
            <a:pPr indent="-317500" lvl="0" marL="457200" rtl="0" algn="just">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data in such publications are vastly unstructured. These publications are gathered under the CORD-19 dataset.</a:t>
            </a:r>
            <a:endParaRPr sz="1400">
              <a:solidFill>
                <a:schemeClr val="dk1"/>
              </a:solidFill>
              <a:latin typeface="Arial"/>
              <a:ea typeface="Arial"/>
              <a:cs typeface="Arial"/>
              <a:sym typeface="Arial"/>
            </a:endParaRPr>
          </a:p>
          <a:p>
            <a:pPr indent="-317500" lvl="0" marL="457200" rtl="0" algn="just">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Our project focuses on extracting useful information from unstructured raw text.</a:t>
            </a:r>
            <a:endParaRPr sz="1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REPRESENTATION LEARNING MODULE</a:t>
            </a:r>
            <a:endParaRPr sz="2300" cap="none">
              <a:latin typeface="Arial"/>
              <a:ea typeface="Arial"/>
              <a:cs typeface="Arial"/>
              <a:sym typeface="Arial"/>
            </a:endParaRPr>
          </a:p>
        </p:txBody>
      </p:sp>
      <p:sp>
        <p:nvSpPr>
          <p:cNvPr id="426" name="Google Shape;426;p66"/>
          <p:cNvSpPr txBox="1"/>
          <p:nvPr>
            <p:ph idx="1" type="body"/>
          </p:nvPr>
        </p:nvSpPr>
        <p:spPr>
          <a:xfrm>
            <a:off x="727700" y="2144776"/>
            <a:ext cx="7844700" cy="260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We reduce the noise by removing entities with less in-degree than N.</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We embed the obtained graph using geometric method such as TransD.</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As a result, we get the entity vectors of certain dimensions.</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We get COVID-19 vector and compare entities with that to find whether they are similar or not.</a:t>
            </a:r>
            <a:endParaRPr sz="1600" cap="none">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Hence the top COVID-19 related entities as found as output.</a:t>
            </a:r>
            <a:endParaRPr sz="1600" cap="none">
              <a:solidFill>
                <a:srgbClr val="1A9988"/>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PREPROCESSING</a:t>
            </a:r>
            <a:endParaRPr sz="2300" cap="none">
              <a:latin typeface="Arial"/>
              <a:ea typeface="Arial"/>
              <a:cs typeface="Arial"/>
              <a:sym typeface="Arial"/>
            </a:endParaRPr>
          </a:p>
        </p:txBody>
      </p:sp>
      <p:pic>
        <p:nvPicPr>
          <p:cNvPr id="432" name="Google Shape;432;p67"/>
          <p:cNvPicPr preferRelativeResize="0"/>
          <p:nvPr/>
        </p:nvPicPr>
        <p:blipFill rotWithShape="1">
          <a:blip r:embed="rId3">
            <a:alphaModFix/>
          </a:blip>
          <a:srcRect b="54863" l="0" r="0" t="0"/>
          <a:stretch/>
        </p:blipFill>
        <p:spPr>
          <a:xfrm>
            <a:off x="823913" y="1813575"/>
            <a:ext cx="7496175" cy="795375"/>
          </a:xfrm>
          <a:prstGeom prst="rect">
            <a:avLst/>
          </a:prstGeom>
          <a:noFill/>
          <a:ln>
            <a:noFill/>
          </a:ln>
        </p:spPr>
      </p:pic>
      <p:sp>
        <p:nvSpPr>
          <p:cNvPr id="433" name="Google Shape;433;p67"/>
          <p:cNvSpPr txBox="1"/>
          <p:nvPr>
            <p:ph idx="1" type="body"/>
          </p:nvPr>
        </p:nvSpPr>
        <p:spPr>
          <a:xfrm>
            <a:off x="727700" y="2608950"/>
            <a:ext cx="7844700" cy="4395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Detect language and add it as a column</a:t>
            </a:r>
            <a:endParaRPr sz="1600" cap="none">
              <a:solidFill>
                <a:srgbClr val="1A9988"/>
              </a:solidFill>
              <a:latin typeface="Arial"/>
              <a:ea typeface="Arial"/>
              <a:cs typeface="Arial"/>
              <a:sym typeface="Arial"/>
            </a:endParaRPr>
          </a:p>
        </p:txBody>
      </p:sp>
      <p:pic>
        <p:nvPicPr>
          <p:cNvPr id="434" name="Google Shape;434;p67"/>
          <p:cNvPicPr preferRelativeResize="0"/>
          <p:nvPr/>
        </p:nvPicPr>
        <p:blipFill rotWithShape="1">
          <a:blip r:embed="rId4">
            <a:alphaModFix/>
          </a:blip>
          <a:srcRect b="59031" l="0" r="0" t="0"/>
          <a:stretch/>
        </p:blipFill>
        <p:spPr>
          <a:xfrm>
            <a:off x="257063" y="3002250"/>
            <a:ext cx="8629875" cy="613875"/>
          </a:xfrm>
          <a:prstGeom prst="rect">
            <a:avLst/>
          </a:prstGeom>
          <a:noFill/>
          <a:ln>
            <a:noFill/>
          </a:ln>
        </p:spPr>
      </p:pic>
      <p:sp>
        <p:nvSpPr>
          <p:cNvPr id="435" name="Google Shape;435;p67"/>
          <p:cNvSpPr txBox="1"/>
          <p:nvPr>
            <p:ph idx="1" type="body"/>
          </p:nvPr>
        </p:nvSpPr>
        <p:spPr>
          <a:xfrm>
            <a:off x="727700" y="3616125"/>
            <a:ext cx="7844700" cy="4395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Remove the rows where language is not english</a:t>
            </a:r>
            <a:endParaRPr sz="1600" cap="none">
              <a:solidFill>
                <a:srgbClr val="1A9988"/>
              </a:solidFill>
              <a:latin typeface="Arial"/>
              <a:ea typeface="Arial"/>
              <a:cs typeface="Arial"/>
              <a:sym typeface="Arial"/>
            </a:endParaRPr>
          </a:p>
        </p:txBody>
      </p:sp>
      <p:pic>
        <p:nvPicPr>
          <p:cNvPr id="436" name="Google Shape;436;p67"/>
          <p:cNvPicPr preferRelativeResize="0"/>
          <p:nvPr/>
        </p:nvPicPr>
        <p:blipFill rotWithShape="1">
          <a:blip r:embed="rId5">
            <a:alphaModFix/>
          </a:blip>
          <a:srcRect b="0" l="0" r="0" t="65984"/>
          <a:stretch/>
        </p:blipFill>
        <p:spPr>
          <a:xfrm>
            <a:off x="1600200" y="4095775"/>
            <a:ext cx="5943600" cy="53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8"/>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PREPROCESSING</a:t>
            </a:r>
            <a:endParaRPr sz="2300" cap="none">
              <a:latin typeface="Arial"/>
              <a:ea typeface="Arial"/>
              <a:cs typeface="Arial"/>
              <a:sym typeface="Arial"/>
            </a:endParaRPr>
          </a:p>
        </p:txBody>
      </p:sp>
      <p:sp>
        <p:nvSpPr>
          <p:cNvPr id="442" name="Google Shape;442;p68"/>
          <p:cNvSpPr txBox="1"/>
          <p:nvPr>
            <p:ph idx="1" type="body"/>
          </p:nvPr>
        </p:nvSpPr>
        <p:spPr>
          <a:xfrm>
            <a:off x="727700" y="2608950"/>
            <a:ext cx="7844700" cy="4395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Word tokenize the abstracts</a:t>
            </a:r>
            <a:endParaRPr sz="1600" cap="none">
              <a:solidFill>
                <a:srgbClr val="1A9988"/>
              </a:solidFill>
              <a:latin typeface="Arial"/>
              <a:ea typeface="Arial"/>
              <a:cs typeface="Arial"/>
              <a:sym typeface="Arial"/>
            </a:endParaRPr>
          </a:p>
        </p:txBody>
      </p:sp>
      <p:sp>
        <p:nvSpPr>
          <p:cNvPr id="443" name="Google Shape;443;p68"/>
          <p:cNvSpPr txBox="1"/>
          <p:nvPr>
            <p:ph idx="1" type="body"/>
          </p:nvPr>
        </p:nvSpPr>
        <p:spPr>
          <a:xfrm>
            <a:off x="727700" y="3616125"/>
            <a:ext cx="7844700" cy="4395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Finding high occurrence words</a:t>
            </a:r>
            <a:endParaRPr sz="1600" cap="none">
              <a:solidFill>
                <a:srgbClr val="1A9988"/>
              </a:solidFill>
              <a:latin typeface="Arial"/>
              <a:ea typeface="Arial"/>
              <a:cs typeface="Arial"/>
              <a:sym typeface="Arial"/>
            </a:endParaRPr>
          </a:p>
        </p:txBody>
      </p:sp>
      <p:pic>
        <p:nvPicPr>
          <p:cNvPr id="444" name="Google Shape;444;p68"/>
          <p:cNvPicPr preferRelativeResize="0"/>
          <p:nvPr/>
        </p:nvPicPr>
        <p:blipFill rotWithShape="1">
          <a:blip r:embed="rId3">
            <a:alphaModFix/>
          </a:blip>
          <a:srcRect b="51381" l="0" r="0" t="21994"/>
          <a:stretch/>
        </p:blipFill>
        <p:spPr>
          <a:xfrm>
            <a:off x="79099" y="1764925"/>
            <a:ext cx="8985814" cy="844025"/>
          </a:xfrm>
          <a:prstGeom prst="rect">
            <a:avLst/>
          </a:prstGeom>
          <a:noFill/>
          <a:ln>
            <a:noFill/>
          </a:ln>
        </p:spPr>
      </p:pic>
      <p:pic>
        <p:nvPicPr>
          <p:cNvPr id="445" name="Google Shape;445;p68"/>
          <p:cNvPicPr preferRelativeResize="0"/>
          <p:nvPr/>
        </p:nvPicPr>
        <p:blipFill rotWithShape="1">
          <a:blip r:embed="rId4">
            <a:alphaModFix/>
          </a:blip>
          <a:srcRect b="72184" l="0" r="0" t="0"/>
          <a:stretch/>
        </p:blipFill>
        <p:spPr>
          <a:xfrm>
            <a:off x="79100" y="2926200"/>
            <a:ext cx="8985825" cy="718678"/>
          </a:xfrm>
          <a:prstGeom prst="rect">
            <a:avLst/>
          </a:prstGeom>
          <a:noFill/>
          <a:ln>
            <a:noFill/>
          </a:ln>
        </p:spPr>
      </p:pic>
      <p:pic>
        <p:nvPicPr>
          <p:cNvPr id="446" name="Google Shape;446;p68"/>
          <p:cNvPicPr preferRelativeResize="0"/>
          <p:nvPr/>
        </p:nvPicPr>
        <p:blipFill>
          <a:blip r:embed="rId5">
            <a:alphaModFix/>
          </a:blip>
          <a:stretch>
            <a:fillRect/>
          </a:stretch>
        </p:blipFill>
        <p:spPr>
          <a:xfrm>
            <a:off x="79088" y="4055635"/>
            <a:ext cx="8985824" cy="6240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9"/>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PREPROCESSING</a:t>
            </a:r>
            <a:endParaRPr sz="2300" cap="none">
              <a:latin typeface="Arial"/>
              <a:ea typeface="Arial"/>
              <a:cs typeface="Arial"/>
              <a:sym typeface="Arial"/>
            </a:endParaRPr>
          </a:p>
        </p:txBody>
      </p:sp>
      <p:sp>
        <p:nvSpPr>
          <p:cNvPr id="452" name="Google Shape;452;p69"/>
          <p:cNvSpPr txBox="1"/>
          <p:nvPr>
            <p:ph idx="1" type="body"/>
          </p:nvPr>
        </p:nvSpPr>
        <p:spPr>
          <a:xfrm>
            <a:off x="767425" y="1764925"/>
            <a:ext cx="7844700" cy="4395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Updating SciBERT Vocabulary</a:t>
            </a:r>
            <a:endParaRPr sz="1600" cap="none">
              <a:solidFill>
                <a:srgbClr val="1A9988"/>
              </a:solidFill>
              <a:latin typeface="Arial"/>
              <a:ea typeface="Arial"/>
              <a:cs typeface="Arial"/>
              <a:sym typeface="Arial"/>
            </a:endParaRPr>
          </a:p>
        </p:txBody>
      </p:sp>
      <p:pic>
        <p:nvPicPr>
          <p:cNvPr id="453" name="Google Shape;453;p69"/>
          <p:cNvPicPr preferRelativeResize="0"/>
          <p:nvPr/>
        </p:nvPicPr>
        <p:blipFill rotWithShape="1">
          <a:blip r:embed="rId3">
            <a:alphaModFix/>
          </a:blip>
          <a:srcRect b="0" l="0" r="0" t="76603"/>
          <a:stretch/>
        </p:blipFill>
        <p:spPr>
          <a:xfrm>
            <a:off x="1903713" y="2204425"/>
            <a:ext cx="5572125" cy="492500"/>
          </a:xfrm>
          <a:prstGeom prst="rect">
            <a:avLst/>
          </a:prstGeom>
          <a:noFill/>
          <a:ln>
            <a:noFill/>
          </a:ln>
        </p:spPr>
      </p:pic>
      <p:sp>
        <p:nvSpPr>
          <p:cNvPr id="454" name="Google Shape;454;p69"/>
          <p:cNvSpPr txBox="1"/>
          <p:nvPr>
            <p:ph idx="1" type="body"/>
          </p:nvPr>
        </p:nvSpPr>
        <p:spPr>
          <a:xfrm>
            <a:off x="649650" y="2714850"/>
            <a:ext cx="7844700" cy="7407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Some of the newly added vocabulary words are as follows, covid19, coronavirus-2, betacoronavirus, antivirals etc.,</a:t>
            </a:r>
            <a:endParaRPr sz="1600">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Abstract is tokenized and is converted to ids</a:t>
            </a:r>
            <a:endParaRPr sz="1600">
              <a:solidFill>
                <a:srgbClr val="1A9988"/>
              </a:solidFill>
              <a:latin typeface="Arial"/>
              <a:ea typeface="Arial"/>
              <a:cs typeface="Arial"/>
              <a:sym typeface="Arial"/>
            </a:endParaRPr>
          </a:p>
        </p:txBody>
      </p:sp>
      <p:pic>
        <p:nvPicPr>
          <p:cNvPr id="455" name="Google Shape;455;p69"/>
          <p:cNvPicPr preferRelativeResize="0"/>
          <p:nvPr/>
        </p:nvPicPr>
        <p:blipFill rotWithShape="1">
          <a:blip r:embed="rId4">
            <a:alphaModFix/>
          </a:blip>
          <a:srcRect b="79318" l="0" r="0" t="0"/>
          <a:stretch/>
        </p:blipFill>
        <p:spPr>
          <a:xfrm>
            <a:off x="1600200" y="3700475"/>
            <a:ext cx="5943600" cy="740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0"/>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PREPROCESSING</a:t>
            </a:r>
            <a:endParaRPr sz="2300" cap="none">
              <a:latin typeface="Arial"/>
              <a:ea typeface="Arial"/>
              <a:cs typeface="Arial"/>
              <a:sym typeface="Arial"/>
            </a:endParaRPr>
          </a:p>
        </p:txBody>
      </p:sp>
      <p:sp>
        <p:nvSpPr>
          <p:cNvPr id="461" name="Google Shape;461;p70"/>
          <p:cNvSpPr txBox="1"/>
          <p:nvPr>
            <p:ph idx="1" type="body"/>
          </p:nvPr>
        </p:nvSpPr>
        <p:spPr>
          <a:xfrm>
            <a:off x="767425" y="1764925"/>
            <a:ext cx="7844700" cy="9498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SciBERT is fine tuned using Masked Language Modeling (MLM).</a:t>
            </a:r>
            <a:endParaRPr sz="1600">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The input tokens are masked with a probability of 15%.</a:t>
            </a:r>
            <a:endParaRPr sz="1600">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The model produces the softmax activated output of all token words.</a:t>
            </a:r>
            <a:endParaRPr sz="1600">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Then the softmax output is compared with the one-hot encoded value of the original word and the model is trained.</a:t>
            </a:r>
            <a:endParaRPr sz="1600">
              <a:solidFill>
                <a:srgbClr val="1A9988"/>
              </a:solidFill>
              <a:latin typeface="Arial"/>
              <a:ea typeface="Arial"/>
              <a:cs typeface="Arial"/>
              <a:sym typeface="Arial"/>
            </a:endParaRPr>
          </a:p>
        </p:txBody>
      </p:sp>
      <p:pic>
        <p:nvPicPr>
          <p:cNvPr id="462" name="Google Shape;462;p70"/>
          <p:cNvPicPr preferRelativeResize="0"/>
          <p:nvPr/>
        </p:nvPicPr>
        <p:blipFill>
          <a:blip r:embed="rId3">
            <a:alphaModFix/>
          </a:blip>
          <a:stretch>
            <a:fillRect/>
          </a:stretch>
        </p:blipFill>
        <p:spPr>
          <a:xfrm>
            <a:off x="727650" y="3641625"/>
            <a:ext cx="7688700" cy="89947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1"/>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FEATURE EXTRACTION</a:t>
            </a:r>
            <a:endParaRPr sz="2300" cap="none">
              <a:latin typeface="Arial"/>
              <a:ea typeface="Arial"/>
              <a:cs typeface="Arial"/>
              <a:sym typeface="Arial"/>
            </a:endParaRPr>
          </a:p>
        </p:txBody>
      </p:sp>
      <p:sp>
        <p:nvSpPr>
          <p:cNvPr id="468" name="Google Shape;468;p71"/>
          <p:cNvSpPr txBox="1"/>
          <p:nvPr>
            <p:ph idx="1" type="body"/>
          </p:nvPr>
        </p:nvSpPr>
        <p:spPr>
          <a:xfrm>
            <a:off x="649650" y="1813575"/>
            <a:ext cx="6284700" cy="9468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Loading the dataset</a:t>
            </a:r>
            <a:endParaRPr sz="1600">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The dataset is sentence tokenized</a:t>
            </a:r>
            <a:endParaRPr sz="1600">
              <a:solidFill>
                <a:srgbClr val="1A9988"/>
              </a:solidFill>
              <a:latin typeface="Arial"/>
              <a:ea typeface="Arial"/>
              <a:cs typeface="Arial"/>
              <a:sym typeface="Arial"/>
            </a:endParaRPr>
          </a:p>
        </p:txBody>
      </p:sp>
      <p:sp>
        <p:nvSpPr>
          <p:cNvPr id="469" name="Google Shape;469;p71"/>
          <p:cNvSpPr txBox="1"/>
          <p:nvPr>
            <p:ph idx="1" type="body"/>
          </p:nvPr>
        </p:nvSpPr>
        <p:spPr>
          <a:xfrm>
            <a:off x="649650" y="3361200"/>
            <a:ext cx="7844700" cy="4395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All sentences are subword tokenized</a:t>
            </a:r>
            <a:endParaRPr sz="1600" cap="none">
              <a:solidFill>
                <a:srgbClr val="1A9988"/>
              </a:solidFill>
              <a:latin typeface="Arial"/>
              <a:ea typeface="Arial"/>
              <a:cs typeface="Arial"/>
              <a:sym typeface="Arial"/>
            </a:endParaRPr>
          </a:p>
        </p:txBody>
      </p:sp>
      <p:pic>
        <p:nvPicPr>
          <p:cNvPr id="470" name="Google Shape;470;p71"/>
          <p:cNvPicPr preferRelativeResize="0"/>
          <p:nvPr/>
        </p:nvPicPr>
        <p:blipFill rotWithShape="1">
          <a:blip r:embed="rId3">
            <a:alphaModFix/>
          </a:blip>
          <a:srcRect b="51673" l="0" r="0" t="20955"/>
          <a:stretch/>
        </p:blipFill>
        <p:spPr>
          <a:xfrm>
            <a:off x="387125" y="2582919"/>
            <a:ext cx="8369725" cy="743518"/>
          </a:xfrm>
          <a:prstGeom prst="rect">
            <a:avLst/>
          </a:prstGeom>
          <a:noFill/>
          <a:ln>
            <a:noFill/>
          </a:ln>
        </p:spPr>
      </p:pic>
      <p:pic>
        <p:nvPicPr>
          <p:cNvPr id="471" name="Google Shape;471;p71"/>
          <p:cNvPicPr preferRelativeResize="0"/>
          <p:nvPr/>
        </p:nvPicPr>
        <p:blipFill rotWithShape="1">
          <a:blip r:embed="rId4">
            <a:alphaModFix/>
          </a:blip>
          <a:srcRect b="45187" l="0" r="0" t="0"/>
          <a:stretch/>
        </p:blipFill>
        <p:spPr>
          <a:xfrm>
            <a:off x="6934300" y="1813575"/>
            <a:ext cx="2066275" cy="1637703"/>
          </a:xfrm>
          <a:prstGeom prst="rect">
            <a:avLst/>
          </a:prstGeom>
          <a:noFill/>
          <a:ln>
            <a:noFill/>
          </a:ln>
        </p:spPr>
      </p:pic>
      <p:pic>
        <p:nvPicPr>
          <p:cNvPr id="472" name="Google Shape;472;p71"/>
          <p:cNvPicPr preferRelativeResize="0"/>
          <p:nvPr/>
        </p:nvPicPr>
        <p:blipFill>
          <a:blip r:embed="rId5">
            <a:alphaModFix/>
          </a:blip>
          <a:stretch>
            <a:fillRect/>
          </a:stretch>
        </p:blipFill>
        <p:spPr>
          <a:xfrm>
            <a:off x="143425" y="3793075"/>
            <a:ext cx="8857150" cy="344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2"/>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FEATURE EXTRACTION</a:t>
            </a:r>
            <a:endParaRPr sz="2300" cap="none">
              <a:latin typeface="Arial"/>
              <a:ea typeface="Arial"/>
              <a:cs typeface="Arial"/>
              <a:sym typeface="Arial"/>
            </a:endParaRPr>
          </a:p>
        </p:txBody>
      </p:sp>
      <p:sp>
        <p:nvSpPr>
          <p:cNvPr id="478" name="Google Shape;478;p72"/>
          <p:cNvSpPr txBox="1"/>
          <p:nvPr>
            <p:ph idx="1" type="body"/>
          </p:nvPr>
        </p:nvSpPr>
        <p:spPr>
          <a:xfrm>
            <a:off x="649650" y="1813575"/>
            <a:ext cx="7611600" cy="1322100"/>
          </a:xfrm>
          <a:prstGeom prst="rect">
            <a:avLst/>
          </a:prstGeom>
          <a:noFill/>
          <a:ln>
            <a:noFill/>
          </a:ln>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Then the sentence is padded or truncated and input ids is generated.</a:t>
            </a:r>
            <a:endParaRPr sz="1600">
              <a:solidFill>
                <a:srgbClr val="1A9988"/>
              </a:solidFill>
              <a:latin typeface="Arial"/>
              <a:ea typeface="Arial"/>
              <a:cs typeface="Arial"/>
              <a:sym typeface="Arial"/>
            </a:endParaRPr>
          </a:p>
          <a:p>
            <a:pPr indent="-330200" lvl="0" marL="457200" rtl="0" algn="just">
              <a:lnSpc>
                <a:spcPct val="13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mask is generated based on the padding tokens and original tokens. The labels are also encoded into integers. Then it passed to SciBERT to get features.</a:t>
            </a:r>
            <a:endParaRPr sz="1600">
              <a:solidFill>
                <a:srgbClr val="1A9988"/>
              </a:solidFill>
              <a:latin typeface="Arial"/>
              <a:ea typeface="Arial"/>
              <a:cs typeface="Arial"/>
              <a:sym typeface="Arial"/>
            </a:endParaRPr>
          </a:p>
        </p:txBody>
      </p:sp>
      <p:pic>
        <p:nvPicPr>
          <p:cNvPr id="479" name="Google Shape;479;p72"/>
          <p:cNvPicPr preferRelativeResize="0"/>
          <p:nvPr/>
        </p:nvPicPr>
        <p:blipFill rotWithShape="1">
          <a:blip r:embed="rId3">
            <a:alphaModFix/>
          </a:blip>
          <a:srcRect b="78223" l="0" r="0" t="0"/>
          <a:stretch/>
        </p:blipFill>
        <p:spPr>
          <a:xfrm>
            <a:off x="41250" y="3199275"/>
            <a:ext cx="5943600" cy="663750"/>
          </a:xfrm>
          <a:prstGeom prst="rect">
            <a:avLst/>
          </a:prstGeom>
          <a:noFill/>
          <a:ln>
            <a:noFill/>
          </a:ln>
        </p:spPr>
      </p:pic>
      <p:pic>
        <p:nvPicPr>
          <p:cNvPr id="480" name="Google Shape;480;p72"/>
          <p:cNvPicPr preferRelativeResize="0"/>
          <p:nvPr/>
        </p:nvPicPr>
        <p:blipFill rotWithShape="1">
          <a:blip r:embed="rId4">
            <a:alphaModFix/>
          </a:blip>
          <a:srcRect b="87473" l="0" r="0" t="0"/>
          <a:stretch/>
        </p:blipFill>
        <p:spPr>
          <a:xfrm>
            <a:off x="0" y="3975700"/>
            <a:ext cx="5401675" cy="534600"/>
          </a:xfrm>
          <a:prstGeom prst="rect">
            <a:avLst/>
          </a:prstGeom>
          <a:noFill/>
          <a:ln>
            <a:noFill/>
          </a:ln>
        </p:spPr>
      </p:pic>
      <p:pic>
        <p:nvPicPr>
          <p:cNvPr id="481" name="Google Shape;481;p72"/>
          <p:cNvPicPr preferRelativeResize="0"/>
          <p:nvPr/>
        </p:nvPicPr>
        <p:blipFill rotWithShape="1">
          <a:blip r:embed="rId5">
            <a:alphaModFix/>
          </a:blip>
          <a:srcRect b="24854" l="0" r="0" t="65930"/>
          <a:stretch/>
        </p:blipFill>
        <p:spPr>
          <a:xfrm>
            <a:off x="0" y="4637750"/>
            <a:ext cx="5064075" cy="396750"/>
          </a:xfrm>
          <a:prstGeom prst="rect">
            <a:avLst/>
          </a:prstGeom>
          <a:noFill/>
          <a:ln>
            <a:noFill/>
          </a:ln>
        </p:spPr>
      </p:pic>
      <p:pic>
        <p:nvPicPr>
          <p:cNvPr id="482" name="Google Shape;482;p72"/>
          <p:cNvPicPr preferRelativeResize="0"/>
          <p:nvPr/>
        </p:nvPicPr>
        <p:blipFill rotWithShape="1">
          <a:blip r:embed="rId6">
            <a:alphaModFix/>
          </a:blip>
          <a:srcRect b="0" l="0" r="45666" t="0"/>
          <a:stretch/>
        </p:blipFill>
        <p:spPr>
          <a:xfrm>
            <a:off x="4905200" y="3667900"/>
            <a:ext cx="4057274" cy="1371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3"/>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NER (TRAINING)</a:t>
            </a:r>
            <a:endParaRPr sz="2300" cap="none">
              <a:latin typeface="Arial"/>
              <a:ea typeface="Arial"/>
              <a:cs typeface="Arial"/>
              <a:sym typeface="Arial"/>
            </a:endParaRPr>
          </a:p>
        </p:txBody>
      </p:sp>
      <p:sp>
        <p:nvSpPr>
          <p:cNvPr id="488" name="Google Shape;488;p73"/>
          <p:cNvSpPr txBox="1"/>
          <p:nvPr>
            <p:ph idx="1" type="body"/>
          </p:nvPr>
        </p:nvSpPr>
        <p:spPr>
          <a:xfrm>
            <a:off x="649650" y="1813575"/>
            <a:ext cx="6672900" cy="177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a:t>
            </a:r>
            <a:r>
              <a:rPr lang="en" sz="1050">
                <a:solidFill>
                  <a:srgbClr val="007B00"/>
                </a:solidFill>
                <a:highlight>
                  <a:srgbClr val="F7F7F7"/>
                </a:highlight>
                <a:latin typeface="Roboto Mono"/>
                <a:ea typeface="Roboto Mono"/>
                <a:cs typeface="Roboto Mono"/>
                <a:sym typeface="Roboto Mono"/>
              </a:rPr>
              <a:t>def</a:t>
            </a:r>
            <a:r>
              <a:rPr lang="en" sz="1050">
                <a:solidFill>
                  <a:srgbClr val="000000"/>
                </a:solidFill>
                <a:highlight>
                  <a:srgbClr val="F7F7F7"/>
                </a:highlight>
                <a:latin typeface="Roboto Mono"/>
                <a:ea typeface="Roboto Mono"/>
                <a:cs typeface="Roboto Mono"/>
                <a:sym typeface="Roboto Mono"/>
              </a:rPr>
              <a:t> forward(</a:t>
            </a:r>
            <a:r>
              <a:rPr lang="en" sz="1050">
                <a:solidFill>
                  <a:srgbClr val="008000"/>
                </a:solidFill>
                <a:highlight>
                  <a:srgbClr val="F7F7F7"/>
                </a:highlight>
                <a:latin typeface="Roboto Mono"/>
                <a:ea typeface="Roboto Mono"/>
                <a:cs typeface="Roboto Mono"/>
                <a:sym typeface="Roboto Mono"/>
              </a:rPr>
              <a:t>self</a:t>
            </a:r>
            <a:r>
              <a:rPr lang="en" sz="1050">
                <a:solidFill>
                  <a:srgbClr val="000000"/>
                </a:solidFill>
                <a:highlight>
                  <a:srgbClr val="F7F7F7"/>
                </a:highlight>
                <a:latin typeface="Roboto Mono"/>
                <a:ea typeface="Roboto Mono"/>
                <a:cs typeface="Roboto Mono"/>
                <a:sym typeface="Roboto Mono"/>
              </a:rPr>
              <a:t>, ids, mask, token_type_ids, target_tag):</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x,_</a:t>
            </a:r>
            <a:r>
              <a:rPr lang="en" sz="1050">
                <a:solidFill>
                  <a:srgbClr val="055BE0"/>
                </a:solidFill>
                <a:highlight>
                  <a:srgbClr val="F7F7F7"/>
                </a:highlight>
                <a:latin typeface="Roboto Mono"/>
                <a:ea typeface="Roboto Mono"/>
                <a:cs typeface="Roboto Mono"/>
                <a:sym typeface="Roboto Mono"/>
              </a:rPr>
              <a:t>=</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bert(ids,attention_mask</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mask,token_type_ids</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token_type_ids)</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h, _ </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 </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bilstm(x)</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o_tag </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 </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dropout_tag(h)</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tag </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 </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hidden2tag_tag(o_tag)</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mask </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 torch</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where(mask</a:t>
            </a:r>
            <a:r>
              <a:rPr lang="en" sz="1050">
                <a:solidFill>
                  <a:srgbClr val="055BE0"/>
                </a:solidFill>
                <a:highlight>
                  <a:srgbClr val="F7F7F7"/>
                </a:highlight>
                <a:latin typeface="Roboto Mono"/>
                <a:ea typeface="Roboto Mono"/>
                <a:cs typeface="Roboto Mono"/>
                <a:sym typeface="Roboto Mono"/>
              </a:rPr>
              <a:t>==</a:t>
            </a:r>
            <a:r>
              <a:rPr lang="en" sz="1050">
                <a:solidFill>
                  <a:srgbClr val="666666"/>
                </a:solidFill>
                <a:highlight>
                  <a:srgbClr val="F7F7F7"/>
                </a:highlight>
                <a:latin typeface="Roboto Mono"/>
                <a:ea typeface="Roboto Mono"/>
                <a:cs typeface="Roboto Mono"/>
                <a:sym typeface="Roboto Mono"/>
              </a:rPr>
              <a:t>1</a:t>
            </a:r>
            <a:r>
              <a:rPr lang="en" sz="1050">
                <a:solidFill>
                  <a:srgbClr val="000000"/>
                </a:solidFill>
                <a:highlight>
                  <a:srgbClr val="F7F7F7"/>
                </a:highlight>
                <a:latin typeface="Roboto Mono"/>
                <a:ea typeface="Roboto Mono"/>
                <a:cs typeface="Roboto Mono"/>
                <a:sym typeface="Roboto Mono"/>
              </a:rPr>
              <a:t>, </a:t>
            </a:r>
            <a:r>
              <a:rPr lang="en" sz="1050">
                <a:solidFill>
                  <a:srgbClr val="3D7E7E"/>
                </a:solidFill>
                <a:highlight>
                  <a:srgbClr val="F7F7F7"/>
                </a:highlight>
                <a:latin typeface="Roboto Mono"/>
                <a:ea typeface="Roboto Mono"/>
                <a:cs typeface="Roboto Mono"/>
                <a:sym typeface="Roboto Mono"/>
              </a:rPr>
              <a:t>True</a:t>
            </a:r>
            <a:r>
              <a:rPr lang="en" sz="1050">
                <a:solidFill>
                  <a:srgbClr val="000000"/>
                </a:solidFill>
                <a:highlight>
                  <a:srgbClr val="F7F7F7"/>
                </a:highlight>
                <a:latin typeface="Roboto Mono"/>
                <a:ea typeface="Roboto Mono"/>
                <a:cs typeface="Roboto Mono"/>
                <a:sym typeface="Roboto Mono"/>
              </a:rPr>
              <a:t>, </a:t>
            </a:r>
            <a:r>
              <a:rPr lang="en" sz="1050">
                <a:solidFill>
                  <a:srgbClr val="3D7E7E"/>
                </a:solidFill>
                <a:highlight>
                  <a:srgbClr val="F7F7F7"/>
                </a:highlight>
                <a:latin typeface="Roboto Mono"/>
                <a:ea typeface="Roboto Mono"/>
                <a:cs typeface="Roboto Mono"/>
                <a:sym typeface="Roboto Mono"/>
              </a:rPr>
              <a:t>False</a:t>
            </a:r>
            <a:r>
              <a:rPr lang="en" sz="1050">
                <a:solidFill>
                  <a:srgbClr val="000000"/>
                </a:solidFill>
                <a:highlight>
                  <a:srgbClr val="F7F7F7"/>
                </a:highlight>
                <a:latin typeface="Roboto Mono"/>
                <a:ea typeface="Roboto Mono"/>
                <a:cs typeface="Roboto Mono"/>
                <a:sym typeface="Roboto Mono"/>
              </a:rPr>
              <a:t>)</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loss_tag</a:t>
            </a:r>
            <a:r>
              <a:rPr lang="en" sz="1050">
                <a:solidFill>
                  <a:srgbClr val="055BE0"/>
                </a:solidFill>
                <a:highlight>
                  <a:srgbClr val="F7F7F7"/>
                </a:highlight>
                <a:latin typeface="Roboto Mono"/>
                <a:ea typeface="Roboto Mono"/>
                <a:cs typeface="Roboto Mono"/>
                <a:sym typeface="Roboto Mono"/>
              </a:rPr>
              <a:t>=-</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crf_tag(tag,target_tag,mask</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mask,reduction</a:t>
            </a:r>
            <a:r>
              <a:rPr lang="en" sz="1050">
                <a:solidFill>
                  <a:srgbClr val="055BE0"/>
                </a:solidFill>
                <a:highlight>
                  <a:srgbClr val="F7F7F7"/>
                </a:highlight>
                <a:latin typeface="Roboto Mono"/>
                <a:ea typeface="Roboto Mono"/>
                <a:cs typeface="Roboto Mono"/>
                <a:sym typeface="Roboto Mono"/>
              </a:rPr>
              <a:t>=</a:t>
            </a:r>
            <a:r>
              <a:rPr lang="en" sz="1050">
                <a:solidFill>
                  <a:srgbClr val="BB2323"/>
                </a:solidFill>
                <a:highlight>
                  <a:srgbClr val="F7F7F7"/>
                </a:highlight>
                <a:latin typeface="Roboto Mono"/>
                <a:ea typeface="Roboto Mono"/>
                <a:cs typeface="Roboto Mono"/>
                <a:sym typeface="Roboto Mono"/>
              </a:rPr>
              <a:t>'token_mean'</a:t>
            </a:r>
            <a:r>
              <a:rPr lang="en" sz="1050">
                <a:solidFill>
                  <a:srgbClr val="000000"/>
                </a:solidFill>
                <a:highlight>
                  <a:srgbClr val="F7F7F7"/>
                </a:highlight>
                <a:latin typeface="Roboto Mono"/>
                <a:ea typeface="Roboto Mono"/>
                <a:cs typeface="Roboto Mono"/>
                <a:sym typeface="Roboto Mono"/>
              </a:rPr>
              <a:t>)</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loss</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loss_tag </a:t>
            </a:r>
            <a:endParaRPr sz="1050">
              <a:solidFill>
                <a:srgbClr val="000000"/>
              </a:solidFill>
              <a:highlight>
                <a:srgbClr val="F7F7F7"/>
              </a:highlight>
              <a:latin typeface="Roboto Mono"/>
              <a:ea typeface="Roboto Mono"/>
              <a:cs typeface="Roboto Mono"/>
              <a:sym typeface="Roboto Mono"/>
            </a:endParaRPr>
          </a:p>
          <a:p>
            <a:pPr indent="0" lvl="0" marL="0" rtl="0" algn="just">
              <a:lnSpc>
                <a:spcPct val="170000"/>
              </a:lnSpc>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a:t>
            </a:r>
            <a:r>
              <a:rPr lang="en" sz="1050">
                <a:solidFill>
                  <a:srgbClr val="007B00"/>
                </a:solidFill>
                <a:highlight>
                  <a:srgbClr val="F7F7F7"/>
                </a:highlight>
                <a:latin typeface="Roboto Mono"/>
                <a:ea typeface="Roboto Mono"/>
                <a:cs typeface="Roboto Mono"/>
                <a:sym typeface="Roboto Mono"/>
              </a:rPr>
              <a:t>return</a:t>
            </a:r>
            <a:r>
              <a:rPr lang="en" sz="1050">
                <a:solidFill>
                  <a:srgbClr val="000000"/>
                </a:solidFill>
                <a:highlight>
                  <a:srgbClr val="F7F7F7"/>
                </a:highlight>
                <a:latin typeface="Roboto Mono"/>
                <a:ea typeface="Roboto Mono"/>
                <a:cs typeface="Roboto Mono"/>
                <a:sym typeface="Roboto Mono"/>
              </a:rPr>
              <a:t> loss</a:t>
            </a:r>
            <a:endParaRPr sz="1600">
              <a:solidFill>
                <a:srgbClr val="1A9988"/>
              </a:solidFill>
              <a:latin typeface="Arial"/>
              <a:ea typeface="Arial"/>
              <a:cs typeface="Arial"/>
              <a:sym typeface="Arial"/>
            </a:endParaRPr>
          </a:p>
        </p:txBody>
      </p:sp>
      <p:sp>
        <p:nvSpPr>
          <p:cNvPr id="489" name="Google Shape;489;p73"/>
          <p:cNvSpPr txBox="1"/>
          <p:nvPr/>
        </p:nvSpPr>
        <p:spPr>
          <a:xfrm>
            <a:off x="776200" y="3591100"/>
            <a:ext cx="63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a:t>
            </a:r>
            <a:r>
              <a:rPr lang="en">
                <a:latin typeface="Lato"/>
                <a:ea typeface="Lato"/>
                <a:cs typeface="Lato"/>
                <a:sym typeface="Lato"/>
              </a:rPr>
              <a:t>. BERT Layer Output Shape (batch_size,seq_length,hidden_size)</a:t>
            </a:r>
            <a:endParaRPr>
              <a:latin typeface="Lato"/>
              <a:ea typeface="Lato"/>
              <a:cs typeface="Lato"/>
              <a:sym typeface="Lato"/>
            </a:endParaRPr>
          </a:p>
        </p:txBody>
      </p:sp>
      <p:pic>
        <p:nvPicPr>
          <p:cNvPr id="490" name="Google Shape;490;p73"/>
          <p:cNvPicPr preferRelativeResize="0"/>
          <p:nvPr/>
        </p:nvPicPr>
        <p:blipFill rotWithShape="1">
          <a:blip r:embed="rId3">
            <a:alphaModFix/>
          </a:blip>
          <a:srcRect b="2" l="0" r="79884" t="88991"/>
          <a:stretch/>
        </p:blipFill>
        <p:spPr>
          <a:xfrm>
            <a:off x="6400958" y="3718536"/>
            <a:ext cx="1441381" cy="145349"/>
          </a:xfrm>
          <a:prstGeom prst="rect">
            <a:avLst/>
          </a:prstGeom>
          <a:noFill/>
          <a:ln>
            <a:noFill/>
          </a:ln>
        </p:spPr>
      </p:pic>
      <p:pic>
        <p:nvPicPr>
          <p:cNvPr id="491" name="Google Shape;491;p73"/>
          <p:cNvPicPr preferRelativeResize="0"/>
          <p:nvPr/>
        </p:nvPicPr>
        <p:blipFill rotWithShape="1">
          <a:blip r:embed="rId4">
            <a:alphaModFix/>
          </a:blip>
          <a:srcRect b="0" l="0" r="62535" t="93317"/>
          <a:stretch/>
        </p:blipFill>
        <p:spPr>
          <a:xfrm>
            <a:off x="6232720" y="3994090"/>
            <a:ext cx="1777868" cy="124501"/>
          </a:xfrm>
          <a:prstGeom prst="rect">
            <a:avLst/>
          </a:prstGeom>
          <a:noFill/>
          <a:ln>
            <a:noFill/>
          </a:ln>
        </p:spPr>
      </p:pic>
      <p:sp>
        <p:nvSpPr>
          <p:cNvPr id="492" name="Google Shape;492;p73"/>
          <p:cNvSpPr txBox="1"/>
          <p:nvPr/>
        </p:nvSpPr>
        <p:spPr>
          <a:xfrm>
            <a:off x="776200" y="3877100"/>
            <a:ext cx="60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ii. BiLSTM Layer Output Shape (batch_size,seq_length,output_size)</a:t>
            </a:r>
            <a:endParaRPr>
              <a:latin typeface="Lato"/>
              <a:ea typeface="Lato"/>
              <a:cs typeface="Lato"/>
              <a:sym typeface="Lato"/>
            </a:endParaRPr>
          </a:p>
        </p:txBody>
      </p:sp>
      <p:sp>
        <p:nvSpPr>
          <p:cNvPr id="493" name="Google Shape;493;p73"/>
          <p:cNvSpPr txBox="1"/>
          <p:nvPr/>
        </p:nvSpPr>
        <p:spPr>
          <a:xfrm>
            <a:off x="757496" y="4196650"/>
            <a:ext cx="64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iii. FC Layer Output Shape (batch_size,seq_length,label_types)</a:t>
            </a:r>
            <a:endParaRPr>
              <a:latin typeface="Lato"/>
              <a:ea typeface="Lato"/>
              <a:cs typeface="Lato"/>
              <a:sym typeface="Lato"/>
            </a:endParaRPr>
          </a:p>
        </p:txBody>
      </p:sp>
      <p:sp>
        <p:nvSpPr>
          <p:cNvPr id="494" name="Google Shape;494;p73"/>
          <p:cNvSpPr txBox="1"/>
          <p:nvPr/>
        </p:nvSpPr>
        <p:spPr>
          <a:xfrm>
            <a:off x="753905" y="4484180"/>
            <a:ext cx="57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iv. CRF Layer (Negative Log-Likelihood Loss - Negated)</a:t>
            </a:r>
            <a:endParaRPr>
              <a:latin typeface="Lato"/>
              <a:ea typeface="Lato"/>
              <a:cs typeface="Lato"/>
              <a:sym typeface="Lato"/>
            </a:endParaRPr>
          </a:p>
        </p:txBody>
      </p:sp>
      <p:pic>
        <p:nvPicPr>
          <p:cNvPr id="495" name="Google Shape;495;p73"/>
          <p:cNvPicPr preferRelativeResize="0"/>
          <p:nvPr/>
        </p:nvPicPr>
        <p:blipFill rotWithShape="1">
          <a:blip r:embed="rId5">
            <a:alphaModFix/>
          </a:blip>
          <a:srcRect b="0" l="0" r="63528" t="88201"/>
          <a:stretch/>
        </p:blipFill>
        <p:spPr>
          <a:xfrm>
            <a:off x="6310424" y="4297650"/>
            <a:ext cx="1700168" cy="145350"/>
          </a:xfrm>
          <a:prstGeom prst="rect">
            <a:avLst/>
          </a:prstGeom>
          <a:noFill/>
          <a:ln>
            <a:noFill/>
          </a:ln>
        </p:spPr>
      </p:pic>
      <p:pic>
        <p:nvPicPr>
          <p:cNvPr id="496" name="Google Shape;496;p73"/>
          <p:cNvPicPr preferRelativeResize="0"/>
          <p:nvPr/>
        </p:nvPicPr>
        <p:blipFill rotWithShape="1">
          <a:blip r:embed="rId6">
            <a:alphaModFix/>
          </a:blip>
          <a:srcRect b="0" l="0" r="0" t="35001"/>
          <a:stretch/>
        </p:blipFill>
        <p:spPr>
          <a:xfrm>
            <a:off x="5371580" y="4616175"/>
            <a:ext cx="3343275" cy="136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4"/>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NER (TRAINING)</a:t>
            </a:r>
            <a:endParaRPr sz="2300" cap="none">
              <a:latin typeface="Arial"/>
              <a:ea typeface="Arial"/>
              <a:cs typeface="Arial"/>
              <a:sym typeface="Arial"/>
            </a:endParaRPr>
          </a:p>
        </p:txBody>
      </p:sp>
      <p:sp>
        <p:nvSpPr>
          <p:cNvPr id="502" name="Google Shape;502;p74"/>
          <p:cNvSpPr txBox="1"/>
          <p:nvPr/>
        </p:nvSpPr>
        <p:spPr>
          <a:xfrm>
            <a:off x="776200" y="1813580"/>
            <a:ext cx="57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a:t>
            </a:r>
            <a:r>
              <a:rPr lang="en">
                <a:latin typeface="Lato"/>
                <a:ea typeface="Lato"/>
                <a:cs typeface="Lato"/>
                <a:sym typeface="Lato"/>
              </a:rPr>
              <a:t>. SGD Optimizer is used</a:t>
            </a:r>
            <a:endParaRPr>
              <a:latin typeface="Lato"/>
              <a:ea typeface="Lato"/>
              <a:cs typeface="Lato"/>
              <a:sym typeface="Lato"/>
            </a:endParaRPr>
          </a:p>
        </p:txBody>
      </p:sp>
      <p:graphicFrame>
        <p:nvGraphicFramePr>
          <p:cNvPr id="503" name="Google Shape;503;p74"/>
          <p:cNvGraphicFramePr/>
          <p:nvPr/>
        </p:nvGraphicFramePr>
        <p:xfrm>
          <a:off x="741075" y="3289100"/>
          <a:ext cx="3000000" cy="3000000"/>
        </p:xfrm>
        <a:graphic>
          <a:graphicData uri="http://schemas.openxmlformats.org/drawingml/2006/table">
            <a:tbl>
              <a:tblPr>
                <a:noFill/>
                <a:tableStyleId>{2270C3E1-15F4-4DC1-A7DD-65331CA55324}</a:tableStyleId>
              </a:tblPr>
              <a:tblGrid>
                <a:gridCol w="1184950"/>
                <a:gridCol w="564000"/>
                <a:gridCol w="608975"/>
                <a:gridCol w="761250"/>
                <a:gridCol w="645700"/>
              </a:tblGrid>
              <a:tr h="406525">
                <a:tc>
                  <a:txBody>
                    <a:bodyPr/>
                    <a:lstStyle/>
                    <a:p>
                      <a:pPr indent="0" lvl="0" marL="0" rtl="0" algn="l">
                        <a:spcBef>
                          <a:spcPts val="0"/>
                        </a:spcBef>
                        <a:spcAft>
                          <a:spcPts val="0"/>
                        </a:spcAft>
                        <a:buNone/>
                      </a:pPr>
                      <a:r>
                        <a:rPr b="1" lang="en" sz="1000"/>
                        <a:t>Model</a:t>
                      </a:r>
                      <a:endParaRPr b="1" sz="1000"/>
                    </a:p>
                  </a:txBody>
                  <a:tcPr marT="63500" marB="63500" marR="63500" marL="63500"/>
                </a:tc>
                <a:tc>
                  <a:txBody>
                    <a:bodyPr/>
                    <a:lstStyle/>
                    <a:p>
                      <a:pPr indent="0" lvl="0" marL="0" rtl="0" algn="l">
                        <a:spcBef>
                          <a:spcPts val="0"/>
                        </a:spcBef>
                        <a:spcAft>
                          <a:spcPts val="0"/>
                        </a:spcAft>
                        <a:buNone/>
                      </a:pPr>
                      <a:r>
                        <a:rPr b="1" lang="en" sz="1000"/>
                        <a:t>Labels</a:t>
                      </a:r>
                      <a:endParaRPr b="1" sz="1000"/>
                    </a:p>
                  </a:txBody>
                  <a:tcPr marT="63500" marB="63500" marR="63500" marL="63500"/>
                </a:tc>
                <a:tc>
                  <a:txBody>
                    <a:bodyPr/>
                    <a:lstStyle/>
                    <a:p>
                      <a:pPr indent="0" lvl="0" marL="0" rtl="0" algn="l">
                        <a:spcBef>
                          <a:spcPts val="0"/>
                        </a:spcBef>
                        <a:spcAft>
                          <a:spcPts val="0"/>
                        </a:spcAft>
                        <a:buNone/>
                      </a:pPr>
                      <a:r>
                        <a:rPr b="1" lang="en" sz="1000"/>
                        <a:t>Epochs</a:t>
                      </a:r>
                      <a:endParaRPr b="1" sz="1000"/>
                    </a:p>
                  </a:txBody>
                  <a:tcPr marT="63500" marB="63500" marR="63500" marL="63500"/>
                </a:tc>
                <a:tc>
                  <a:txBody>
                    <a:bodyPr/>
                    <a:lstStyle/>
                    <a:p>
                      <a:pPr indent="0" lvl="0" marL="0" rtl="0" algn="l">
                        <a:spcBef>
                          <a:spcPts val="0"/>
                        </a:spcBef>
                        <a:spcAft>
                          <a:spcPts val="0"/>
                        </a:spcAft>
                        <a:buNone/>
                      </a:pPr>
                      <a:r>
                        <a:rPr b="1" lang="en" sz="1000"/>
                        <a:t>Batch Size</a:t>
                      </a:r>
                      <a:endParaRPr b="1" sz="1000"/>
                    </a:p>
                  </a:txBody>
                  <a:tcPr marT="63500" marB="63500" marR="63500" marL="63500"/>
                </a:tc>
                <a:tc>
                  <a:txBody>
                    <a:bodyPr/>
                    <a:lstStyle/>
                    <a:p>
                      <a:pPr indent="0" lvl="0" marL="0" rtl="0" algn="l">
                        <a:spcBef>
                          <a:spcPts val="0"/>
                        </a:spcBef>
                        <a:spcAft>
                          <a:spcPts val="0"/>
                        </a:spcAft>
                        <a:buNone/>
                      </a:pPr>
                      <a:r>
                        <a:rPr b="1" lang="en" sz="1000"/>
                        <a:t>Seq Length</a:t>
                      </a:r>
                      <a:endParaRPr b="1" sz="1000"/>
                    </a:p>
                  </a:txBody>
                  <a:tcPr marT="63500" marB="63500" marR="63500" marL="63500"/>
                </a:tc>
              </a:tr>
              <a:tr h="406525">
                <a:tc>
                  <a:txBody>
                    <a:bodyPr/>
                    <a:lstStyle/>
                    <a:p>
                      <a:pPr indent="0" lvl="0" marL="0" rtl="0" algn="l">
                        <a:spcBef>
                          <a:spcPts val="0"/>
                        </a:spcBef>
                        <a:spcAft>
                          <a:spcPts val="0"/>
                        </a:spcAft>
                        <a:buNone/>
                      </a:pPr>
                      <a:r>
                        <a:rPr lang="en" sz="1000"/>
                        <a:t>Disease NER</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10</a:t>
                      </a:r>
                      <a:endParaRPr sz="1000"/>
                    </a:p>
                  </a:txBody>
                  <a:tcPr marT="63500" marB="63500" marR="63500" marL="63500"/>
                </a:tc>
                <a:tc>
                  <a:txBody>
                    <a:bodyPr/>
                    <a:lstStyle/>
                    <a:p>
                      <a:pPr indent="0" lvl="0" marL="0" rtl="0" algn="l">
                        <a:spcBef>
                          <a:spcPts val="0"/>
                        </a:spcBef>
                        <a:spcAft>
                          <a:spcPts val="0"/>
                        </a:spcAft>
                        <a:buNone/>
                      </a:pPr>
                      <a:r>
                        <a:rPr lang="en" sz="1000"/>
                        <a:t>16</a:t>
                      </a:r>
                      <a:endParaRPr sz="1000"/>
                    </a:p>
                  </a:txBody>
                  <a:tcPr marT="63500" marB="63500" marR="63500" marL="63500"/>
                </a:tc>
                <a:tc>
                  <a:txBody>
                    <a:bodyPr/>
                    <a:lstStyle/>
                    <a:p>
                      <a:pPr indent="0" lvl="0" marL="0" rtl="0" algn="l">
                        <a:spcBef>
                          <a:spcPts val="0"/>
                        </a:spcBef>
                        <a:spcAft>
                          <a:spcPts val="0"/>
                        </a:spcAft>
                        <a:buNone/>
                      </a:pPr>
                      <a:r>
                        <a:rPr lang="en" sz="1000"/>
                        <a:t>256</a:t>
                      </a:r>
                      <a:endParaRPr sz="1000"/>
                    </a:p>
                  </a:txBody>
                  <a:tcPr marT="63500" marB="63500" marR="63500" marL="63500"/>
                </a:tc>
              </a:tr>
              <a:tr h="406525">
                <a:tc>
                  <a:txBody>
                    <a:bodyPr/>
                    <a:lstStyle/>
                    <a:p>
                      <a:pPr indent="0" lvl="0" marL="0" rtl="0" algn="l">
                        <a:spcBef>
                          <a:spcPts val="0"/>
                        </a:spcBef>
                        <a:spcAft>
                          <a:spcPts val="0"/>
                        </a:spcAft>
                        <a:buNone/>
                      </a:pPr>
                      <a:r>
                        <a:rPr lang="en" sz="1000"/>
                        <a:t>Chemical NER</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6</a:t>
                      </a:r>
                      <a:endParaRPr sz="1000"/>
                    </a:p>
                  </a:txBody>
                  <a:tcPr marT="63500" marB="63500" marR="63500" marL="63500"/>
                </a:tc>
                <a:tc>
                  <a:txBody>
                    <a:bodyPr/>
                    <a:lstStyle/>
                    <a:p>
                      <a:pPr indent="0" lvl="0" marL="0" rtl="0" algn="l">
                        <a:spcBef>
                          <a:spcPts val="0"/>
                        </a:spcBef>
                        <a:spcAft>
                          <a:spcPts val="0"/>
                        </a:spcAft>
                        <a:buNone/>
                      </a:pPr>
                      <a:r>
                        <a:rPr lang="en" sz="1000"/>
                        <a:t>16</a:t>
                      </a:r>
                      <a:endParaRPr sz="1000"/>
                    </a:p>
                  </a:txBody>
                  <a:tcPr marT="63500" marB="63500" marR="63500" marL="63500"/>
                </a:tc>
                <a:tc>
                  <a:txBody>
                    <a:bodyPr/>
                    <a:lstStyle/>
                    <a:p>
                      <a:pPr indent="0" lvl="0" marL="0" rtl="0" algn="l">
                        <a:spcBef>
                          <a:spcPts val="0"/>
                        </a:spcBef>
                        <a:spcAft>
                          <a:spcPts val="0"/>
                        </a:spcAft>
                        <a:buNone/>
                      </a:pPr>
                      <a:r>
                        <a:rPr lang="en" sz="1000"/>
                        <a:t>256</a:t>
                      </a:r>
                      <a:endParaRPr sz="1000"/>
                    </a:p>
                  </a:txBody>
                  <a:tcPr marT="63500" marB="63500" marR="63500" marL="63500"/>
                </a:tc>
              </a:tr>
              <a:tr h="406525">
                <a:tc>
                  <a:txBody>
                    <a:bodyPr/>
                    <a:lstStyle/>
                    <a:p>
                      <a:pPr indent="0" lvl="0" marL="0" rtl="0" algn="l">
                        <a:spcBef>
                          <a:spcPts val="0"/>
                        </a:spcBef>
                        <a:spcAft>
                          <a:spcPts val="0"/>
                        </a:spcAft>
                        <a:buNone/>
                      </a:pPr>
                      <a:r>
                        <a:rPr lang="en" sz="1000"/>
                        <a:t>Protein NER</a:t>
                      </a:r>
                      <a:endParaRPr sz="1000"/>
                    </a:p>
                  </a:txBody>
                  <a:tcPr marT="63500" marB="63500" marR="63500" marL="63500"/>
                </a:tc>
                <a:tc>
                  <a:txBody>
                    <a:bodyPr/>
                    <a:lstStyle/>
                    <a:p>
                      <a:pPr indent="0" lvl="0" marL="0" rtl="0" algn="l">
                        <a:spcBef>
                          <a:spcPts val="0"/>
                        </a:spcBef>
                        <a:spcAft>
                          <a:spcPts val="0"/>
                        </a:spcAft>
                        <a:buNone/>
                      </a:pPr>
                      <a:r>
                        <a:rPr lang="en" sz="1000"/>
                        <a:t>11</a:t>
                      </a:r>
                      <a:endParaRPr sz="1000"/>
                    </a:p>
                  </a:txBody>
                  <a:tcPr marT="63500" marB="63500" marR="63500" marL="63500"/>
                </a:tc>
                <a:tc>
                  <a:txBody>
                    <a:bodyPr/>
                    <a:lstStyle/>
                    <a:p>
                      <a:pPr indent="0" lvl="0" marL="0" rtl="0" algn="l">
                        <a:spcBef>
                          <a:spcPts val="0"/>
                        </a:spcBef>
                        <a:spcAft>
                          <a:spcPts val="0"/>
                        </a:spcAft>
                        <a:buNone/>
                      </a:pPr>
                      <a:r>
                        <a:rPr lang="en" sz="1000"/>
                        <a:t>4</a:t>
                      </a:r>
                      <a:endParaRPr sz="1000"/>
                    </a:p>
                  </a:txBody>
                  <a:tcPr marT="63500" marB="63500" marR="63500" marL="63500"/>
                </a:tc>
                <a:tc>
                  <a:txBody>
                    <a:bodyPr/>
                    <a:lstStyle/>
                    <a:p>
                      <a:pPr indent="0" lvl="0" marL="0" rtl="0" algn="l">
                        <a:spcBef>
                          <a:spcPts val="0"/>
                        </a:spcBef>
                        <a:spcAft>
                          <a:spcPts val="0"/>
                        </a:spcAft>
                        <a:buNone/>
                      </a:pPr>
                      <a:r>
                        <a:rPr lang="en" sz="1000"/>
                        <a:t>16</a:t>
                      </a:r>
                      <a:endParaRPr sz="1000"/>
                    </a:p>
                  </a:txBody>
                  <a:tcPr marT="63500" marB="63500" marR="63500" marL="63500"/>
                </a:tc>
                <a:tc>
                  <a:txBody>
                    <a:bodyPr/>
                    <a:lstStyle/>
                    <a:p>
                      <a:pPr indent="0" lvl="0" marL="0" rtl="0" algn="l">
                        <a:spcBef>
                          <a:spcPts val="0"/>
                        </a:spcBef>
                        <a:spcAft>
                          <a:spcPts val="0"/>
                        </a:spcAft>
                        <a:buNone/>
                      </a:pPr>
                      <a:r>
                        <a:rPr lang="en" sz="1000"/>
                        <a:t>256</a:t>
                      </a:r>
                      <a:endParaRPr sz="1000"/>
                    </a:p>
                  </a:txBody>
                  <a:tcPr marT="63500" marB="63500" marR="63500" marL="63500"/>
                </a:tc>
              </a:tr>
            </a:tbl>
          </a:graphicData>
        </a:graphic>
      </p:graphicFrame>
      <p:pic>
        <p:nvPicPr>
          <p:cNvPr id="504" name="Google Shape;504;p74"/>
          <p:cNvPicPr preferRelativeResize="0"/>
          <p:nvPr/>
        </p:nvPicPr>
        <p:blipFill rotWithShape="1">
          <a:blip r:embed="rId3">
            <a:alphaModFix/>
          </a:blip>
          <a:srcRect b="8197" l="0" r="0" t="63297"/>
          <a:stretch/>
        </p:blipFill>
        <p:spPr>
          <a:xfrm>
            <a:off x="741042" y="2581000"/>
            <a:ext cx="3850699" cy="589275"/>
          </a:xfrm>
          <a:prstGeom prst="rect">
            <a:avLst/>
          </a:prstGeom>
          <a:noFill/>
          <a:ln>
            <a:noFill/>
          </a:ln>
        </p:spPr>
      </p:pic>
      <p:pic>
        <p:nvPicPr>
          <p:cNvPr id="505" name="Google Shape;505;p74"/>
          <p:cNvPicPr preferRelativeResize="0"/>
          <p:nvPr/>
        </p:nvPicPr>
        <p:blipFill rotWithShape="1">
          <a:blip r:embed="rId4">
            <a:alphaModFix/>
          </a:blip>
          <a:srcRect b="5612" l="0" r="0" t="68851"/>
          <a:stretch/>
        </p:blipFill>
        <p:spPr>
          <a:xfrm>
            <a:off x="4738026" y="2609250"/>
            <a:ext cx="4364126" cy="645175"/>
          </a:xfrm>
          <a:prstGeom prst="rect">
            <a:avLst/>
          </a:prstGeom>
          <a:noFill/>
          <a:ln>
            <a:noFill/>
          </a:ln>
        </p:spPr>
      </p:pic>
      <p:pic>
        <p:nvPicPr>
          <p:cNvPr id="506" name="Google Shape;506;p74"/>
          <p:cNvPicPr preferRelativeResize="0"/>
          <p:nvPr/>
        </p:nvPicPr>
        <p:blipFill rotWithShape="1">
          <a:blip r:embed="rId5">
            <a:alphaModFix/>
          </a:blip>
          <a:srcRect b="6636" l="0" r="0" t="50241"/>
          <a:stretch/>
        </p:blipFill>
        <p:spPr>
          <a:xfrm>
            <a:off x="4849065" y="3806325"/>
            <a:ext cx="4253097" cy="1184475"/>
          </a:xfrm>
          <a:prstGeom prst="rect">
            <a:avLst/>
          </a:prstGeom>
          <a:noFill/>
          <a:ln>
            <a:noFill/>
          </a:ln>
        </p:spPr>
      </p:pic>
      <p:sp>
        <p:nvSpPr>
          <p:cNvPr id="507" name="Google Shape;507;p74"/>
          <p:cNvSpPr txBox="1"/>
          <p:nvPr/>
        </p:nvSpPr>
        <p:spPr>
          <a:xfrm>
            <a:off x="673350" y="2216375"/>
            <a:ext cx="31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NCBI Disease</a:t>
            </a:r>
            <a:endParaRPr b="1">
              <a:latin typeface="Lato"/>
              <a:ea typeface="Lato"/>
              <a:cs typeface="Lato"/>
              <a:sym typeface="Lato"/>
            </a:endParaRPr>
          </a:p>
        </p:txBody>
      </p:sp>
      <p:sp>
        <p:nvSpPr>
          <p:cNvPr id="508" name="Google Shape;508;p74"/>
          <p:cNvSpPr txBox="1"/>
          <p:nvPr/>
        </p:nvSpPr>
        <p:spPr>
          <a:xfrm>
            <a:off x="4698420" y="2216373"/>
            <a:ext cx="31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CHEMDNER</a:t>
            </a:r>
            <a:endParaRPr b="1">
              <a:latin typeface="Lato"/>
              <a:ea typeface="Lato"/>
              <a:cs typeface="Lato"/>
              <a:sym typeface="Lato"/>
            </a:endParaRPr>
          </a:p>
        </p:txBody>
      </p:sp>
      <p:sp>
        <p:nvSpPr>
          <p:cNvPr id="509" name="Google Shape;509;p74"/>
          <p:cNvSpPr txBox="1"/>
          <p:nvPr/>
        </p:nvSpPr>
        <p:spPr>
          <a:xfrm>
            <a:off x="4729246" y="3406132"/>
            <a:ext cx="31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JNLPBA</a:t>
            </a:r>
            <a:endParaRPr b="1">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5"/>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RE (TRAINING)</a:t>
            </a:r>
            <a:endParaRPr sz="2300" cap="none">
              <a:latin typeface="Arial"/>
              <a:ea typeface="Arial"/>
              <a:cs typeface="Arial"/>
              <a:sym typeface="Arial"/>
            </a:endParaRPr>
          </a:p>
        </p:txBody>
      </p:sp>
      <p:sp>
        <p:nvSpPr>
          <p:cNvPr id="515" name="Google Shape;515;p75"/>
          <p:cNvSpPr txBox="1"/>
          <p:nvPr>
            <p:ph idx="1" type="body"/>
          </p:nvPr>
        </p:nvSpPr>
        <p:spPr>
          <a:xfrm>
            <a:off x="649650" y="1813575"/>
            <a:ext cx="6672900" cy="109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a:t>
            </a:r>
            <a:r>
              <a:rPr lang="en" sz="1050">
                <a:solidFill>
                  <a:srgbClr val="007B00"/>
                </a:solidFill>
                <a:highlight>
                  <a:srgbClr val="F7F7F7"/>
                </a:highlight>
                <a:latin typeface="Roboto Mono"/>
                <a:ea typeface="Roboto Mono"/>
                <a:cs typeface="Roboto Mono"/>
                <a:sym typeface="Roboto Mono"/>
              </a:rPr>
              <a:t>def</a:t>
            </a:r>
            <a:r>
              <a:rPr lang="en" sz="1050">
                <a:solidFill>
                  <a:srgbClr val="000000"/>
                </a:solidFill>
                <a:highlight>
                  <a:srgbClr val="F7F7F7"/>
                </a:highlight>
                <a:latin typeface="Roboto Mono"/>
                <a:ea typeface="Roboto Mono"/>
                <a:cs typeface="Roboto Mono"/>
                <a:sym typeface="Roboto Mono"/>
              </a:rPr>
              <a:t> forward(</a:t>
            </a:r>
            <a:r>
              <a:rPr lang="en" sz="1050">
                <a:solidFill>
                  <a:srgbClr val="008000"/>
                </a:solidFill>
                <a:highlight>
                  <a:srgbClr val="F7F7F7"/>
                </a:highlight>
                <a:latin typeface="Roboto Mono"/>
                <a:ea typeface="Roboto Mono"/>
                <a:cs typeface="Roboto Mono"/>
                <a:sym typeface="Roboto Mono"/>
              </a:rPr>
              <a:t>self</a:t>
            </a:r>
            <a:r>
              <a:rPr lang="en" sz="1050">
                <a:solidFill>
                  <a:srgbClr val="000000"/>
                </a:solidFill>
                <a:highlight>
                  <a:srgbClr val="F7F7F7"/>
                </a:highlight>
                <a:latin typeface="Roboto Mono"/>
                <a:ea typeface="Roboto Mono"/>
                <a:cs typeface="Roboto Mono"/>
                <a:sym typeface="Roboto Mono"/>
              </a:rPr>
              <a:t>, ids, mask, token_type_ids, target_tag):</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out,_</a:t>
            </a:r>
            <a:r>
              <a:rPr lang="en" sz="1050">
                <a:solidFill>
                  <a:srgbClr val="055BE0"/>
                </a:solidFill>
                <a:highlight>
                  <a:srgbClr val="F7F7F7"/>
                </a:highlight>
                <a:latin typeface="Roboto Mono"/>
                <a:ea typeface="Roboto Mono"/>
                <a:cs typeface="Roboto Mono"/>
                <a:sym typeface="Roboto Mono"/>
              </a:rPr>
              <a:t>=</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bert(ids,attention_mask</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mask,token_type_ids</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token_type_ids)      `	output </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 </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dropout_tag(out.pooled_output)</a:t>
            </a:r>
            <a:endParaRPr sz="1050">
              <a:solidFill>
                <a:srgbClr val="000000"/>
              </a:solidFill>
              <a:highlight>
                <a:srgbClr val="F7F7F7"/>
              </a:highlight>
              <a:latin typeface="Roboto Mono"/>
              <a:ea typeface="Roboto Mono"/>
              <a:cs typeface="Roboto Mono"/>
              <a:sym typeface="Roboto Mono"/>
            </a:endParaRPr>
          </a:p>
          <a:p>
            <a:pPr indent="0" lvl="0" marL="0" rtl="0" algn="just">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a:t>
            </a:r>
            <a:r>
              <a:rPr lang="en" sz="1050">
                <a:solidFill>
                  <a:srgbClr val="000000"/>
                </a:solidFill>
                <a:highlight>
                  <a:srgbClr val="F7F7F7"/>
                </a:highlight>
                <a:latin typeface="Roboto Mono"/>
                <a:ea typeface="Roboto Mono"/>
                <a:cs typeface="Roboto Mono"/>
                <a:sym typeface="Roboto Mono"/>
              </a:rPr>
              <a:t>t</a:t>
            </a:r>
            <a:r>
              <a:rPr lang="en" sz="1050">
                <a:solidFill>
                  <a:srgbClr val="000000"/>
                </a:solidFill>
                <a:highlight>
                  <a:srgbClr val="F7F7F7"/>
                </a:highlight>
                <a:latin typeface="Roboto Mono"/>
                <a:ea typeface="Roboto Mono"/>
                <a:cs typeface="Roboto Mono"/>
                <a:sym typeface="Roboto Mono"/>
              </a:rPr>
              <a:t>ag, loss </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 </a:t>
            </a:r>
            <a:r>
              <a:rPr lang="en" sz="1050">
                <a:solidFill>
                  <a:srgbClr val="008000"/>
                </a:solidFill>
                <a:highlight>
                  <a:srgbClr val="F7F7F7"/>
                </a:highlight>
                <a:latin typeface="Roboto Mono"/>
                <a:ea typeface="Roboto Mono"/>
                <a:cs typeface="Roboto Mono"/>
                <a:sym typeface="Roboto Mono"/>
              </a:rPr>
              <a:t>self</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linear</a:t>
            </a:r>
            <a:r>
              <a:rPr lang="en" sz="1050">
                <a:solidFill>
                  <a:srgbClr val="000000"/>
                </a:solidFill>
                <a:highlight>
                  <a:srgbClr val="F7F7F7"/>
                </a:highlight>
                <a:latin typeface="Roboto Mono"/>
                <a:ea typeface="Roboto Mono"/>
                <a:cs typeface="Roboto Mono"/>
                <a:sym typeface="Roboto Mono"/>
              </a:rPr>
              <a:t>(output)</a:t>
            </a:r>
            <a:endParaRPr sz="1050">
              <a:solidFill>
                <a:srgbClr val="000000"/>
              </a:solidFill>
              <a:highlight>
                <a:srgbClr val="F7F7F7"/>
              </a:highlight>
              <a:latin typeface="Roboto Mono"/>
              <a:ea typeface="Roboto Mono"/>
              <a:cs typeface="Roboto Mono"/>
              <a:sym typeface="Roboto Mono"/>
            </a:endParaRPr>
          </a:p>
          <a:p>
            <a:pPr indent="0" lvl="0" marL="0" rtl="0" algn="just">
              <a:lnSpc>
                <a:spcPct val="170000"/>
              </a:lnSpc>
              <a:spcBef>
                <a:spcPts val="0"/>
              </a:spcBef>
              <a:spcAft>
                <a:spcPts val="0"/>
              </a:spcAft>
              <a:buNone/>
            </a:pPr>
            <a:r>
              <a:rPr lang="en" sz="1050">
                <a:solidFill>
                  <a:srgbClr val="000000"/>
                </a:solidFill>
                <a:highlight>
                  <a:srgbClr val="F7F7F7"/>
                </a:highlight>
                <a:latin typeface="Roboto Mono"/>
                <a:ea typeface="Roboto Mono"/>
                <a:cs typeface="Roboto Mono"/>
                <a:sym typeface="Roboto Mono"/>
              </a:rPr>
              <a:t>      </a:t>
            </a:r>
            <a:r>
              <a:rPr lang="en" sz="1050">
                <a:solidFill>
                  <a:srgbClr val="007B00"/>
                </a:solidFill>
                <a:highlight>
                  <a:srgbClr val="F7F7F7"/>
                </a:highlight>
                <a:latin typeface="Roboto Mono"/>
                <a:ea typeface="Roboto Mono"/>
                <a:cs typeface="Roboto Mono"/>
                <a:sym typeface="Roboto Mono"/>
              </a:rPr>
              <a:t>return</a:t>
            </a:r>
            <a:r>
              <a:rPr lang="en" sz="1050">
                <a:solidFill>
                  <a:srgbClr val="000000"/>
                </a:solidFill>
                <a:highlight>
                  <a:srgbClr val="F7F7F7"/>
                </a:highlight>
                <a:latin typeface="Roboto Mono"/>
                <a:ea typeface="Roboto Mono"/>
                <a:cs typeface="Roboto Mono"/>
                <a:sym typeface="Roboto Mono"/>
              </a:rPr>
              <a:t> tag,loss</a:t>
            </a:r>
            <a:endParaRPr sz="1600">
              <a:solidFill>
                <a:srgbClr val="1A9988"/>
              </a:solidFill>
              <a:latin typeface="Arial"/>
              <a:ea typeface="Arial"/>
              <a:cs typeface="Arial"/>
              <a:sym typeface="Arial"/>
            </a:endParaRPr>
          </a:p>
        </p:txBody>
      </p:sp>
      <p:sp>
        <p:nvSpPr>
          <p:cNvPr id="516" name="Google Shape;516;p75"/>
          <p:cNvSpPr txBox="1"/>
          <p:nvPr/>
        </p:nvSpPr>
        <p:spPr>
          <a:xfrm>
            <a:off x="727650" y="2855513"/>
            <a:ext cx="63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 Get Entities from Dataset</a:t>
            </a:r>
            <a:endParaRPr>
              <a:latin typeface="Lato"/>
              <a:ea typeface="Lato"/>
              <a:cs typeface="Lato"/>
              <a:sym typeface="Lato"/>
            </a:endParaRPr>
          </a:p>
        </p:txBody>
      </p:sp>
      <p:sp>
        <p:nvSpPr>
          <p:cNvPr id="517" name="Google Shape;517;p75"/>
          <p:cNvSpPr txBox="1"/>
          <p:nvPr/>
        </p:nvSpPr>
        <p:spPr>
          <a:xfrm>
            <a:off x="733811" y="3591825"/>
            <a:ext cx="60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ii. Get Relations from Dataset and label encoded</a:t>
            </a:r>
            <a:endParaRPr>
              <a:latin typeface="Lato"/>
              <a:ea typeface="Lato"/>
              <a:cs typeface="Lato"/>
              <a:sym typeface="Lato"/>
            </a:endParaRPr>
          </a:p>
        </p:txBody>
      </p:sp>
      <p:pic>
        <p:nvPicPr>
          <p:cNvPr id="518" name="Google Shape;518;p75"/>
          <p:cNvPicPr preferRelativeResize="0"/>
          <p:nvPr/>
        </p:nvPicPr>
        <p:blipFill>
          <a:blip r:embed="rId3">
            <a:alphaModFix/>
          </a:blip>
          <a:stretch>
            <a:fillRect/>
          </a:stretch>
        </p:blipFill>
        <p:spPr>
          <a:xfrm>
            <a:off x="822963" y="3250183"/>
            <a:ext cx="6176700" cy="316754"/>
          </a:xfrm>
          <a:prstGeom prst="rect">
            <a:avLst/>
          </a:prstGeom>
          <a:noFill/>
          <a:ln>
            <a:noFill/>
          </a:ln>
        </p:spPr>
      </p:pic>
      <p:pic>
        <p:nvPicPr>
          <p:cNvPr id="519" name="Google Shape;519;p75"/>
          <p:cNvPicPr preferRelativeResize="0"/>
          <p:nvPr/>
        </p:nvPicPr>
        <p:blipFill>
          <a:blip r:embed="rId4">
            <a:alphaModFix/>
          </a:blip>
          <a:stretch>
            <a:fillRect/>
          </a:stretch>
        </p:blipFill>
        <p:spPr>
          <a:xfrm>
            <a:off x="822975" y="4016925"/>
            <a:ext cx="5943600" cy="5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OVERALL OBJECTIVES</a:t>
            </a:r>
            <a:endParaRPr>
              <a:latin typeface="Arial"/>
              <a:ea typeface="Arial"/>
              <a:cs typeface="Arial"/>
              <a:sym typeface="Arial"/>
            </a:endParaRPr>
          </a:p>
        </p:txBody>
      </p:sp>
      <p:sp>
        <p:nvSpPr>
          <p:cNvPr id="263" name="Google Shape;263;p40"/>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extract information from CORD-19 in a fully autonomous way using NLP techniques.</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gather named entities such as diseases, genes, chemicals from the CORD-19 dataset.</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extract relations between entities (i.e., chemical-induced-disease relations, chemical-protein interactions) from the CORD-19 dataset.</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organize the found entities and relations in the form of Knowledge Graph.</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To embed the Knowledge Graph to find entity vectors.</a:t>
            </a:r>
            <a:endParaRPr sz="16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6"/>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RE (TRAINING)</a:t>
            </a:r>
            <a:endParaRPr sz="2300" cap="none">
              <a:latin typeface="Arial"/>
              <a:ea typeface="Arial"/>
              <a:cs typeface="Arial"/>
              <a:sym typeface="Arial"/>
            </a:endParaRPr>
          </a:p>
        </p:txBody>
      </p:sp>
      <p:sp>
        <p:nvSpPr>
          <p:cNvPr id="525" name="Google Shape;525;p76"/>
          <p:cNvSpPr txBox="1"/>
          <p:nvPr/>
        </p:nvSpPr>
        <p:spPr>
          <a:xfrm>
            <a:off x="746354" y="1721864"/>
            <a:ext cx="63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a:t>
            </a:r>
            <a:r>
              <a:rPr lang="en">
                <a:latin typeface="Lato"/>
                <a:ea typeface="Lato"/>
                <a:cs typeface="Lato"/>
                <a:sym typeface="Lato"/>
              </a:rPr>
              <a:t>ii. Forming Sentences for text classification (Entities in sentence 1+”\t”+text)</a:t>
            </a:r>
            <a:endParaRPr>
              <a:latin typeface="Lato"/>
              <a:ea typeface="Lato"/>
              <a:cs typeface="Lato"/>
              <a:sym typeface="Lato"/>
            </a:endParaRPr>
          </a:p>
        </p:txBody>
      </p:sp>
      <p:sp>
        <p:nvSpPr>
          <p:cNvPr id="526" name="Google Shape;526;p76"/>
          <p:cNvSpPr txBox="1"/>
          <p:nvPr/>
        </p:nvSpPr>
        <p:spPr>
          <a:xfrm>
            <a:off x="752515" y="3638584"/>
            <a:ext cx="60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iv. Get BERT Features from the above sentence</a:t>
            </a:r>
            <a:endParaRPr>
              <a:latin typeface="Lato"/>
              <a:ea typeface="Lato"/>
              <a:cs typeface="Lato"/>
              <a:sym typeface="Lato"/>
            </a:endParaRPr>
          </a:p>
        </p:txBody>
      </p:sp>
      <p:pic>
        <p:nvPicPr>
          <p:cNvPr id="527" name="Google Shape;527;p76"/>
          <p:cNvPicPr preferRelativeResize="0"/>
          <p:nvPr/>
        </p:nvPicPr>
        <p:blipFill>
          <a:blip r:embed="rId3">
            <a:alphaModFix/>
          </a:blip>
          <a:stretch>
            <a:fillRect/>
          </a:stretch>
        </p:blipFill>
        <p:spPr>
          <a:xfrm>
            <a:off x="841675" y="2057550"/>
            <a:ext cx="5049974" cy="1626675"/>
          </a:xfrm>
          <a:prstGeom prst="rect">
            <a:avLst/>
          </a:prstGeom>
          <a:noFill/>
          <a:ln>
            <a:noFill/>
          </a:ln>
        </p:spPr>
      </p:pic>
      <p:pic>
        <p:nvPicPr>
          <p:cNvPr id="528" name="Google Shape;528;p76"/>
          <p:cNvPicPr preferRelativeResize="0"/>
          <p:nvPr/>
        </p:nvPicPr>
        <p:blipFill rotWithShape="1">
          <a:blip r:embed="rId4">
            <a:alphaModFix/>
          </a:blip>
          <a:srcRect b="78223" l="0" r="25015" t="5491"/>
          <a:stretch/>
        </p:blipFill>
        <p:spPr>
          <a:xfrm>
            <a:off x="841675" y="3994425"/>
            <a:ext cx="4456800" cy="496375"/>
          </a:xfrm>
          <a:prstGeom prst="rect">
            <a:avLst/>
          </a:prstGeom>
          <a:noFill/>
          <a:ln>
            <a:noFill/>
          </a:ln>
        </p:spPr>
      </p:pic>
      <p:pic>
        <p:nvPicPr>
          <p:cNvPr id="529" name="Google Shape;529;p76"/>
          <p:cNvPicPr preferRelativeResize="0"/>
          <p:nvPr/>
        </p:nvPicPr>
        <p:blipFill rotWithShape="1">
          <a:blip r:embed="rId5">
            <a:alphaModFix/>
          </a:blip>
          <a:srcRect b="90622" l="0" r="10321" t="0"/>
          <a:stretch/>
        </p:blipFill>
        <p:spPr>
          <a:xfrm>
            <a:off x="841675" y="4629538"/>
            <a:ext cx="4844249" cy="400200"/>
          </a:xfrm>
          <a:prstGeom prst="rect">
            <a:avLst/>
          </a:prstGeom>
          <a:noFill/>
          <a:ln>
            <a:noFill/>
          </a:ln>
        </p:spPr>
      </p:pic>
      <p:pic>
        <p:nvPicPr>
          <p:cNvPr id="530" name="Google Shape;530;p76"/>
          <p:cNvPicPr preferRelativeResize="0"/>
          <p:nvPr/>
        </p:nvPicPr>
        <p:blipFill>
          <a:blip r:embed="rId6">
            <a:alphaModFix/>
          </a:blip>
          <a:stretch>
            <a:fillRect/>
          </a:stretch>
        </p:blipFill>
        <p:spPr>
          <a:xfrm>
            <a:off x="5685925" y="3994425"/>
            <a:ext cx="2574928" cy="496375"/>
          </a:xfrm>
          <a:prstGeom prst="rect">
            <a:avLst/>
          </a:prstGeom>
          <a:noFill/>
          <a:ln>
            <a:noFill/>
          </a:ln>
        </p:spPr>
      </p:pic>
      <p:pic>
        <p:nvPicPr>
          <p:cNvPr id="531" name="Google Shape;531;p76"/>
          <p:cNvPicPr preferRelativeResize="0"/>
          <p:nvPr/>
        </p:nvPicPr>
        <p:blipFill>
          <a:blip r:embed="rId7">
            <a:alphaModFix/>
          </a:blip>
          <a:stretch>
            <a:fillRect/>
          </a:stretch>
        </p:blipFill>
        <p:spPr>
          <a:xfrm>
            <a:off x="5685925" y="4629550"/>
            <a:ext cx="1790700" cy="228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7"/>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RE (TRAINING)</a:t>
            </a:r>
            <a:endParaRPr sz="2300" cap="none">
              <a:latin typeface="Arial"/>
              <a:ea typeface="Arial"/>
              <a:cs typeface="Arial"/>
              <a:sym typeface="Arial"/>
            </a:endParaRPr>
          </a:p>
        </p:txBody>
      </p:sp>
      <p:sp>
        <p:nvSpPr>
          <p:cNvPr id="537" name="Google Shape;537;p77"/>
          <p:cNvSpPr txBox="1"/>
          <p:nvPr/>
        </p:nvSpPr>
        <p:spPr>
          <a:xfrm>
            <a:off x="746354" y="1721864"/>
            <a:ext cx="63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a:t>
            </a:r>
            <a:r>
              <a:rPr lang="en">
                <a:latin typeface="Lato"/>
                <a:ea typeface="Lato"/>
                <a:cs typeface="Lato"/>
                <a:sym typeface="Lato"/>
              </a:rPr>
              <a:t>. Hyperparameters</a:t>
            </a:r>
            <a:endParaRPr>
              <a:latin typeface="Lato"/>
              <a:ea typeface="Lato"/>
              <a:cs typeface="Lato"/>
              <a:sym typeface="Lato"/>
            </a:endParaRPr>
          </a:p>
        </p:txBody>
      </p:sp>
      <p:sp>
        <p:nvSpPr>
          <p:cNvPr id="538" name="Google Shape;538;p77"/>
          <p:cNvSpPr txBox="1"/>
          <p:nvPr/>
        </p:nvSpPr>
        <p:spPr>
          <a:xfrm>
            <a:off x="752520" y="3028975"/>
            <a:ext cx="30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 CHEMPROT Evaluation</a:t>
            </a:r>
            <a:endParaRPr>
              <a:latin typeface="Lato"/>
              <a:ea typeface="Lato"/>
              <a:cs typeface="Lato"/>
              <a:sym typeface="Lato"/>
            </a:endParaRPr>
          </a:p>
        </p:txBody>
      </p:sp>
      <p:graphicFrame>
        <p:nvGraphicFramePr>
          <p:cNvPr id="539" name="Google Shape;539;p77"/>
          <p:cNvGraphicFramePr/>
          <p:nvPr/>
        </p:nvGraphicFramePr>
        <p:xfrm>
          <a:off x="841675" y="2122063"/>
          <a:ext cx="3000000" cy="3000000"/>
        </p:xfrm>
        <a:graphic>
          <a:graphicData uri="http://schemas.openxmlformats.org/drawingml/2006/table">
            <a:tbl>
              <a:tblPr>
                <a:noFill/>
                <a:tableStyleId>{2270C3E1-15F4-4DC1-A7DD-65331CA55324}</a:tableStyleId>
              </a:tblPr>
              <a:tblGrid>
                <a:gridCol w="1514475"/>
                <a:gridCol w="1231500"/>
                <a:gridCol w="1097500"/>
                <a:gridCol w="853400"/>
              </a:tblGrid>
              <a:tr h="12700">
                <a:tc>
                  <a:txBody>
                    <a:bodyPr/>
                    <a:lstStyle/>
                    <a:p>
                      <a:pPr indent="0" lvl="0" marL="0" rtl="0" algn="l">
                        <a:spcBef>
                          <a:spcPts val="0"/>
                        </a:spcBef>
                        <a:spcAft>
                          <a:spcPts val="0"/>
                        </a:spcAft>
                        <a:buNone/>
                      </a:pPr>
                      <a:r>
                        <a:rPr b="1" lang="en" sz="1100"/>
                        <a:t>Model</a:t>
                      </a:r>
                      <a:endParaRPr b="1" sz="1100"/>
                    </a:p>
                  </a:txBody>
                  <a:tcPr marT="63500" marB="63500" marR="63500" marL="63500"/>
                </a:tc>
                <a:tc>
                  <a:txBody>
                    <a:bodyPr/>
                    <a:lstStyle/>
                    <a:p>
                      <a:pPr indent="0" lvl="0" marL="0" rtl="0" algn="l">
                        <a:spcBef>
                          <a:spcPts val="0"/>
                        </a:spcBef>
                        <a:spcAft>
                          <a:spcPts val="0"/>
                        </a:spcAft>
                        <a:buNone/>
                      </a:pPr>
                      <a:r>
                        <a:rPr b="1" lang="en" sz="1100"/>
                        <a:t>Relation Types</a:t>
                      </a:r>
                      <a:endParaRPr b="1" sz="1100"/>
                    </a:p>
                  </a:txBody>
                  <a:tcPr marT="63500" marB="63500" marR="63500" marL="63500"/>
                </a:tc>
                <a:tc>
                  <a:txBody>
                    <a:bodyPr/>
                    <a:lstStyle/>
                    <a:p>
                      <a:pPr indent="0" lvl="0" marL="0" rtl="0" algn="l">
                        <a:spcBef>
                          <a:spcPts val="0"/>
                        </a:spcBef>
                        <a:spcAft>
                          <a:spcPts val="0"/>
                        </a:spcAft>
                        <a:buNone/>
                      </a:pPr>
                      <a:r>
                        <a:rPr b="1" lang="en" sz="1100"/>
                        <a:t>Seq Length</a:t>
                      </a:r>
                      <a:endParaRPr b="1" sz="1100"/>
                    </a:p>
                  </a:txBody>
                  <a:tcPr marT="63500" marB="63500" marR="63500" marL="63500"/>
                </a:tc>
                <a:tc>
                  <a:txBody>
                    <a:bodyPr/>
                    <a:lstStyle/>
                    <a:p>
                      <a:pPr indent="0" lvl="0" marL="0" rtl="0" algn="l">
                        <a:spcBef>
                          <a:spcPts val="0"/>
                        </a:spcBef>
                        <a:spcAft>
                          <a:spcPts val="0"/>
                        </a:spcAft>
                        <a:buNone/>
                      </a:pPr>
                      <a:r>
                        <a:rPr b="1" lang="en" sz="1100"/>
                        <a:t>Epoch</a:t>
                      </a:r>
                      <a:endParaRPr b="1" sz="1100"/>
                    </a:p>
                  </a:txBody>
                  <a:tcPr marT="63500" marB="63500" marR="63500" marL="63500"/>
                </a:tc>
              </a:tr>
              <a:tr h="12700">
                <a:tc>
                  <a:txBody>
                    <a:bodyPr/>
                    <a:lstStyle/>
                    <a:p>
                      <a:pPr indent="0" lvl="0" marL="0" rtl="0" algn="l">
                        <a:spcBef>
                          <a:spcPts val="0"/>
                        </a:spcBef>
                        <a:spcAft>
                          <a:spcPts val="0"/>
                        </a:spcAft>
                        <a:buNone/>
                      </a:pPr>
                      <a:r>
                        <a:rPr lang="en" sz="1100"/>
                        <a:t>Chemical-Disease RE</a:t>
                      </a:r>
                      <a:endParaRPr sz="1100"/>
                    </a:p>
                  </a:txBody>
                  <a:tcPr marT="63500" marB="63500" marR="63500" marL="63500"/>
                </a:tc>
                <a:tc>
                  <a:txBody>
                    <a:bodyPr/>
                    <a:lstStyle/>
                    <a:p>
                      <a:pPr indent="0" lvl="0" marL="0" rtl="0" algn="l">
                        <a:spcBef>
                          <a:spcPts val="0"/>
                        </a:spcBef>
                        <a:spcAft>
                          <a:spcPts val="0"/>
                        </a:spcAft>
                        <a:buNone/>
                      </a:pPr>
                      <a:r>
                        <a:rPr lang="en" sz="1100"/>
                        <a:t>2</a:t>
                      </a:r>
                      <a:endParaRPr sz="1100"/>
                    </a:p>
                  </a:txBody>
                  <a:tcPr marT="63500" marB="63500" marR="63500" marL="63500"/>
                </a:tc>
                <a:tc>
                  <a:txBody>
                    <a:bodyPr/>
                    <a:lstStyle/>
                    <a:p>
                      <a:pPr indent="0" lvl="0" marL="0" rtl="0" algn="l">
                        <a:spcBef>
                          <a:spcPts val="0"/>
                        </a:spcBef>
                        <a:spcAft>
                          <a:spcPts val="0"/>
                        </a:spcAft>
                        <a:buNone/>
                      </a:pPr>
                      <a:r>
                        <a:rPr lang="en" sz="1100"/>
                        <a:t>512</a:t>
                      </a:r>
                      <a:endParaRPr sz="1100"/>
                    </a:p>
                  </a:txBody>
                  <a:tcPr marT="63500" marB="63500" marR="63500" marL="63500"/>
                </a:tc>
                <a:tc>
                  <a:txBody>
                    <a:bodyPr/>
                    <a:lstStyle/>
                    <a:p>
                      <a:pPr indent="0" lvl="0" marL="0" rtl="0" algn="l">
                        <a:spcBef>
                          <a:spcPts val="0"/>
                        </a:spcBef>
                        <a:spcAft>
                          <a:spcPts val="0"/>
                        </a:spcAft>
                        <a:buNone/>
                      </a:pPr>
                      <a:r>
                        <a:rPr lang="en" sz="1100"/>
                        <a:t>3</a:t>
                      </a:r>
                      <a:endParaRPr sz="1100"/>
                    </a:p>
                  </a:txBody>
                  <a:tcPr marT="63500" marB="63500" marR="63500" marL="63500"/>
                </a:tc>
              </a:tr>
              <a:tr h="12700">
                <a:tc>
                  <a:txBody>
                    <a:bodyPr/>
                    <a:lstStyle/>
                    <a:p>
                      <a:pPr indent="0" lvl="0" marL="0" rtl="0" algn="l">
                        <a:spcBef>
                          <a:spcPts val="0"/>
                        </a:spcBef>
                        <a:spcAft>
                          <a:spcPts val="0"/>
                        </a:spcAft>
                        <a:buNone/>
                      </a:pPr>
                      <a:r>
                        <a:rPr lang="en" sz="1100"/>
                        <a:t>Chemical-Protein RE</a:t>
                      </a:r>
                      <a:endParaRPr sz="1100"/>
                    </a:p>
                  </a:txBody>
                  <a:tcPr marT="63500" marB="63500" marR="63500" marL="63500"/>
                </a:tc>
                <a:tc>
                  <a:txBody>
                    <a:bodyPr/>
                    <a:lstStyle/>
                    <a:p>
                      <a:pPr indent="0" lvl="0" marL="0" rtl="0" algn="l">
                        <a:spcBef>
                          <a:spcPts val="0"/>
                        </a:spcBef>
                        <a:spcAft>
                          <a:spcPts val="0"/>
                        </a:spcAft>
                        <a:buNone/>
                      </a:pPr>
                      <a:r>
                        <a:rPr lang="en" sz="1100"/>
                        <a:t>9</a:t>
                      </a:r>
                      <a:endParaRPr sz="1100"/>
                    </a:p>
                  </a:txBody>
                  <a:tcPr marT="63500" marB="63500" marR="63500" marL="63500"/>
                </a:tc>
                <a:tc>
                  <a:txBody>
                    <a:bodyPr/>
                    <a:lstStyle/>
                    <a:p>
                      <a:pPr indent="0" lvl="0" marL="0" rtl="0" algn="l">
                        <a:spcBef>
                          <a:spcPts val="0"/>
                        </a:spcBef>
                        <a:spcAft>
                          <a:spcPts val="0"/>
                        </a:spcAft>
                        <a:buNone/>
                      </a:pPr>
                      <a:r>
                        <a:rPr lang="en" sz="1100"/>
                        <a:t>512</a:t>
                      </a:r>
                      <a:endParaRPr sz="1100"/>
                    </a:p>
                  </a:txBody>
                  <a:tcPr marT="63500" marB="63500" marR="63500" marL="63500"/>
                </a:tc>
                <a:tc>
                  <a:txBody>
                    <a:bodyPr/>
                    <a:lstStyle/>
                    <a:p>
                      <a:pPr indent="0" lvl="0" marL="0" rtl="0" algn="l">
                        <a:spcBef>
                          <a:spcPts val="0"/>
                        </a:spcBef>
                        <a:spcAft>
                          <a:spcPts val="0"/>
                        </a:spcAft>
                        <a:buNone/>
                      </a:pPr>
                      <a:r>
                        <a:rPr lang="en" sz="1100"/>
                        <a:t>4</a:t>
                      </a:r>
                      <a:endParaRPr sz="1100"/>
                    </a:p>
                  </a:txBody>
                  <a:tcPr marT="63500" marB="63500" marR="63500" marL="63500"/>
                </a:tc>
              </a:tr>
            </a:tbl>
          </a:graphicData>
        </a:graphic>
      </p:graphicFrame>
      <p:pic>
        <p:nvPicPr>
          <p:cNvPr id="540" name="Google Shape;540;p77"/>
          <p:cNvPicPr preferRelativeResize="0"/>
          <p:nvPr/>
        </p:nvPicPr>
        <p:blipFill>
          <a:blip r:embed="rId3">
            <a:alphaModFix/>
          </a:blip>
          <a:stretch>
            <a:fillRect/>
          </a:stretch>
        </p:blipFill>
        <p:spPr>
          <a:xfrm>
            <a:off x="838475" y="3429175"/>
            <a:ext cx="2860000" cy="1727792"/>
          </a:xfrm>
          <a:prstGeom prst="rect">
            <a:avLst/>
          </a:prstGeom>
          <a:noFill/>
          <a:ln>
            <a:noFill/>
          </a:ln>
        </p:spPr>
      </p:pic>
      <p:sp>
        <p:nvSpPr>
          <p:cNvPr id="541" name="Google Shape;541;p77"/>
          <p:cNvSpPr txBox="1"/>
          <p:nvPr/>
        </p:nvSpPr>
        <p:spPr>
          <a:xfrm>
            <a:off x="4571995" y="3028975"/>
            <a:ext cx="30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 BC5CDR Evaluation</a:t>
            </a:r>
            <a:endParaRPr>
              <a:latin typeface="Lato"/>
              <a:ea typeface="Lato"/>
              <a:cs typeface="Lato"/>
              <a:sym typeface="Lato"/>
            </a:endParaRPr>
          </a:p>
        </p:txBody>
      </p:sp>
      <p:pic>
        <p:nvPicPr>
          <p:cNvPr id="542" name="Google Shape;542;p77"/>
          <p:cNvPicPr preferRelativeResize="0"/>
          <p:nvPr/>
        </p:nvPicPr>
        <p:blipFill>
          <a:blip r:embed="rId4">
            <a:alphaModFix/>
          </a:blip>
          <a:stretch>
            <a:fillRect/>
          </a:stretch>
        </p:blipFill>
        <p:spPr>
          <a:xfrm>
            <a:off x="4572000" y="3440725"/>
            <a:ext cx="4222850" cy="1172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type="title"/>
          </p:nvPr>
        </p:nvSpPr>
        <p:spPr>
          <a:xfrm>
            <a:off x="727710" y="1295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cap="none">
                <a:latin typeface="Arial"/>
                <a:ea typeface="Arial"/>
                <a:cs typeface="Arial"/>
                <a:sym typeface="Arial"/>
              </a:rPr>
              <a:t>DATASET</a:t>
            </a:r>
            <a:endParaRPr cap="none">
              <a:latin typeface="Arial"/>
              <a:ea typeface="Arial"/>
              <a:cs typeface="Arial"/>
              <a:sym typeface="Arial"/>
            </a:endParaRPr>
          </a:p>
        </p:txBody>
      </p:sp>
      <p:sp>
        <p:nvSpPr>
          <p:cNvPr id="548" name="Google Shape;548;p78"/>
          <p:cNvSpPr txBox="1"/>
          <p:nvPr>
            <p:ph idx="1" type="body"/>
          </p:nvPr>
        </p:nvSpPr>
        <p:spPr>
          <a:xfrm>
            <a:off x="314325" y="2188325"/>
            <a:ext cx="8515500" cy="236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cap="none">
                <a:solidFill>
                  <a:schemeClr val="accent3"/>
                </a:solidFill>
                <a:latin typeface="Arial"/>
                <a:ea typeface="Arial"/>
                <a:cs typeface="Arial"/>
                <a:sym typeface="Arial"/>
              </a:rPr>
              <a:t>CORD-19</a:t>
            </a:r>
            <a:r>
              <a:rPr b="1" lang="en" sz="1600" cap="none">
                <a:solidFill>
                  <a:srgbClr val="1A9988"/>
                </a:solidFill>
                <a:latin typeface="Arial"/>
                <a:ea typeface="Arial"/>
                <a:cs typeface="Arial"/>
                <a:sym typeface="Arial"/>
              </a:rPr>
              <a:t> </a:t>
            </a:r>
            <a:r>
              <a:rPr lang="en" sz="1600">
                <a:solidFill>
                  <a:srgbClr val="1A9988"/>
                </a:solidFill>
                <a:latin typeface="Arial"/>
                <a:ea typeface="Arial"/>
                <a:cs typeface="Arial"/>
                <a:sym typeface="Arial"/>
              </a:rPr>
              <a:t> - </a:t>
            </a:r>
            <a:r>
              <a:rPr lang="en" sz="1600" cap="none">
                <a:solidFill>
                  <a:srgbClr val="1A9988"/>
                </a:solidFill>
                <a:latin typeface="Arial"/>
                <a:ea typeface="Arial"/>
                <a:cs typeface="Arial"/>
                <a:sym typeface="Arial"/>
              </a:rPr>
              <a:t>500,000 articles related to COVID-19. With over 200,000 full text articles.</a:t>
            </a:r>
            <a:endParaRPr sz="1600" cap="none">
              <a:solidFill>
                <a:srgbClr val="1A9988"/>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rgbClr val="1A9988"/>
              </a:solidFill>
              <a:latin typeface="Arial"/>
              <a:ea typeface="Arial"/>
              <a:cs typeface="Arial"/>
              <a:sym typeface="Arial"/>
            </a:endParaRPr>
          </a:p>
          <a:p>
            <a:pPr indent="0" lvl="0" marL="0" rtl="0" algn="l">
              <a:lnSpc>
                <a:spcPct val="150000"/>
              </a:lnSpc>
              <a:spcBef>
                <a:spcPts val="1200"/>
              </a:spcBef>
              <a:spcAft>
                <a:spcPts val="0"/>
              </a:spcAft>
              <a:buNone/>
            </a:pPr>
            <a:r>
              <a:rPr b="1" lang="en" sz="1600" cap="none">
                <a:solidFill>
                  <a:schemeClr val="accent3"/>
                </a:solidFill>
                <a:latin typeface="Arial"/>
                <a:ea typeface="Arial"/>
                <a:cs typeface="Arial"/>
                <a:sym typeface="Arial"/>
              </a:rPr>
              <a:t>NCBI-DISEASE</a:t>
            </a:r>
            <a:r>
              <a:rPr b="1" lang="en" sz="1600">
                <a:solidFill>
                  <a:srgbClr val="1A9988"/>
                </a:solidFill>
                <a:latin typeface="Arial"/>
                <a:ea typeface="Arial"/>
                <a:cs typeface="Arial"/>
                <a:sym typeface="Arial"/>
              </a:rPr>
              <a:t> - </a:t>
            </a:r>
            <a:r>
              <a:rPr lang="en" sz="1600" cap="none">
                <a:solidFill>
                  <a:srgbClr val="1A9988"/>
                </a:solidFill>
                <a:latin typeface="Arial"/>
                <a:ea typeface="Arial"/>
                <a:cs typeface="Arial"/>
                <a:sym typeface="Arial"/>
              </a:rPr>
              <a:t>Text Corpus with annotated 6,892 disease mentions of over 793 Abstracts.</a:t>
            </a:r>
            <a:endParaRPr sz="1600" cap="none">
              <a:solidFill>
                <a:srgbClr val="1A9988"/>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1A9988"/>
              </a:solidFill>
              <a:latin typeface="Arial"/>
              <a:ea typeface="Arial"/>
              <a:cs typeface="Arial"/>
              <a:sym typeface="Arial"/>
            </a:endParaRPr>
          </a:p>
          <a:p>
            <a:pPr indent="0" lvl="0" marL="0" rtl="0" algn="l">
              <a:lnSpc>
                <a:spcPct val="150000"/>
              </a:lnSpc>
              <a:spcBef>
                <a:spcPts val="1200"/>
              </a:spcBef>
              <a:spcAft>
                <a:spcPts val="0"/>
              </a:spcAft>
              <a:buNone/>
            </a:pPr>
            <a:r>
              <a:rPr b="1" lang="en" sz="1600" cap="none">
                <a:solidFill>
                  <a:schemeClr val="accent3"/>
                </a:solidFill>
                <a:latin typeface="Arial"/>
                <a:ea typeface="Arial"/>
                <a:cs typeface="Arial"/>
                <a:sym typeface="Arial"/>
              </a:rPr>
              <a:t>CHEMDNER</a:t>
            </a:r>
            <a:r>
              <a:rPr b="1" lang="en" sz="1600">
                <a:solidFill>
                  <a:srgbClr val="1A9988"/>
                </a:solidFill>
                <a:latin typeface="Arial"/>
                <a:ea typeface="Arial"/>
                <a:cs typeface="Arial"/>
                <a:sym typeface="Arial"/>
              </a:rPr>
              <a:t> - </a:t>
            </a:r>
            <a:r>
              <a:rPr lang="en" sz="1600" cap="none">
                <a:solidFill>
                  <a:srgbClr val="1A9988"/>
                </a:solidFill>
                <a:latin typeface="Arial"/>
                <a:ea typeface="Arial"/>
                <a:cs typeface="Arial"/>
                <a:sym typeface="Arial"/>
              </a:rPr>
              <a:t>Text Corpus with annotated 84,355 chemical mentions of 10,000 Abstracts.</a:t>
            </a:r>
            <a:endParaRPr sz="1600" cap="none">
              <a:solidFill>
                <a:srgbClr val="1A9988"/>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9"/>
          <p:cNvSpPr txBox="1"/>
          <p:nvPr>
            <p:ph type="title"/>
          </p:nvPr>
        </p:nvSpPr>
        <p:spPr>
          <a:xfrm>
            <a:off x="727710" y="1295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cap="none">
                <a:latin typeface="Arial"/>
                <a:ea typeface="Arial"/>
                <a:cs typeface="Arial"/>
                <a:sym typeface="Arial"/>
              </a:rPr>
              <a:t>DATASET</a:t>
            </a:r>
            <a:endParaRPr cap="none">
              <a:latin typeface="Arial"/>
              <a:ea typeface="Arial"/>
              <a:cs typeface="Arial"/>
              <a:sym typeface="Arial"/>
            </a:endParaRPr>
          </a:p>
        </p:txBody>
      </p:sp>
      <p:sp>
        <p:nvSpPr>
          <p:cNvPr id="554" name="Google Shape;554;p79"/>
          <p:cNvSpPr/>
          <p:nvPr/>
        </p:nvSpPr>
        <p:spPr>
          <a:xfrm>
            <a:off x="307350" y="2072001"/>
            <a:ext cx="8131200" cy="280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 sz="1700" u="none" cap="none" strike="noStrike">
                <a:solidFill>
                  <a:schemeClr val="accent3"/>
                </a:solidFill>
                <a:latin typeface="Arial"/>
                <a:ea typeface="Arial"/>
                <a:cs typeface="Arial"/>
                <a:sym typeface="Arial"/>
              </a:rPr>
              <a:t>JNLPBA </a:t>
            </a:r>
            <a:r>
              <a:rPr lang="en" sz="1700">
                <a:solidFill>
                  <a:schemeClr val="dk1"/>
                </a:solidFill>
              </a:rPr>
              <a:t>- </a:t>
            </a:r>
            <a:r>
              <a:rPr b="0" i="0" lang="en" sz="1700" u="none" cap="none" strike="noStrike">
                <a:solidFill>
                  <a:srgbClr val="1A9988"/>
                </a:solidFill>
                <a:latin typeface="Arial"/>
                <a:ea typeface="Arial"/>
                <a:cs typeface="Arial"/>
                <a:sym typeface="Arial"/>
              </a:rPr>
              <a:t>Text Corpus with annotated protein mentions of over 2,000 abstracts.</a:t>
            </a:r>
            <a:endParaRPr sz="1700">
              <a:solidFill>
                <a:srgbClr val="1A9988"/>
              </a:solidFill>
            </a:endParaRPr>
          </a:p>
          <a:p>
            <a:pPr indent="0" lvl="0" marL="0" marR="0" rtl="0" algn="l">
              <a:lnSpc>
                <a:spcPct val="150000"/>
              </a:lnSpc>
              <a:spcBef>
                <a:spcPts val="0"/>
              </a:spcBef>
              <a:spcAft>
                <a:spcPts val="0"/>
              </a:spcAft>
              <a:buNone/>
            </a:pPr>
            <a:r>
              <a:t/>
            </a:r>
            <a:endParaRPr sz="1700">
              <a:solidFill>
                <a:srgbClr val="1A9988"/>
              </a:solidFill>
            </a:endParaRPr>
          </a:p>
          <a:p>
            <a:pPr indent="0" lvl="0" marL="0" marR="0" rtl="0" algn="l">
              <a:lnSpc>
                <a:spcPct val="150000"/>
              </a:lnSpc>
              <a:spcBef>
                <a:spcPts val="1200"/>
              </a:spcBef>
              <a:spcAft>
                <a:spcPts val="0"/>
              </a:spcAft>
              <a:buNone/>
            </a:pPr>
            <a:r>
              <a:rPr b="1" i="0" lang="en" sz="1700" u="none" cap="none" strike="noStrike">
                <a:solidFill>
                  <a:schemeClr val="accent3"/>
                </a:solidFill>
                <a:latin typeface="Arial"/>
                <a:ea typeface="Arial"/>
                <a:cs typeface="Arial"/>
                <a:sym typeface="Arial"/>
              </a:rPr>
              <a:t>BC5CDR</a:t>
            </a:r>
            <a:r>
              <a:rPr b="1" i="0" lang="en" sz="1700" u="none" cap="none" strike="noStrike">
                <a:solidFill>
                  <a:srgbClr val="1A9988"/>
                </a:solidFill>
                <a:latin typeface="Arial"/>
                <a:ea typeface="Arial"/>
                <a:cs typeface="Arial"/>
                <a:sym typeface="Arial"/>
              </a:rPr>
              <a:t>	</a:t>
            </a:r>
            <a:r>
              <a:rPr b="1" lang="en" sz="1700">
                <a:solidFill>
                  <a:srgbClr val="1A9988"/>
                </a:solidFill>
              </a:rPr>
              <a:t> - </a:t>
            </a:r>
            <a:r>
              <a:rPr b="0" i="0" lang="en" sz="1700" u="none" cap="none" strike="noStrike">
                <a:solidFill>
                  <a:srgbClr val="1A9988"/>
                </a:solidFill>
                <a:latin typeface="Arial"/>
                <a:ea typeface="Arial"/>
                <a:cs typeface="Arial"/>
                <a:sym typeface="Arial"/>
              </a:rPr>
              <a:t>Text Corpus with annotated 3116 chemical-disease interactions.</a:t>
            </a:r>
            <a:endParaRPr b="0" i="0" sz="1700" u="none" cap="none" strike="noStrike">
              <a:solidFill>
                <a:srgbClr val="1A9988"/>
              </a:solidFill>
              <a:latin typeface="Arial"/>
              <a:ea typeface="Arial"/>
              <a:cs typeface="Arial"/>
              <a:sym typeface="Arial"/>
            </a:endParaRPr>
          </a:p>
          <a:p>
            <a:pPr indent="0" lvl="0" marL="0" marR="0" rtl="0" algn="l">
              <a:lnSpc>
                <a:spcPct val="150000"/>
              </a:lnSpc>
              <a:spcBef>
                <a:spcPts val="1200"/>
              </a:spcBef>
              <a:spcAft>
                <a:spcPts val="0"/>
              </a:spcAft>
              <a:buNone/>
            </a:pPr>
            <a:r>
              <a:t/>
            </a:r>
            <a:endParaRPr sz="1700">
              <a:solidFill>
                <a:srgbClr val="1A9988"/>
              </a:solidFill>
            </a:endParaRPr>
          </a:p>
          <a:p>
            <a:pPr indent="0" lvl="0" marL="0" marR="0" rtl="0" algn="l">
              <a:lnSpc>
                <a:spcPct val="150000"/>
              </a:lnSpc>
              <a:spcBef>
                <a:spcPts val="1200"/>
              </a:spcBef>
              <a:spcAft>
                <a:spcPts val="0"/>
              </a:spcAft>
              <a:buNone/>
            </a:pPr>
            <a:r>
              <a:rPr b="1" i="0" lang="en" sz="1700" u="none" cap="none" strike="noStrike">
                <a:solidFill>
                  <a:schemeClr val="accent3"/>
                </a:solidFill>
                <a:latin typeface="Arial"/>
                <a:ea typeface="Arial"/>
                <a:cs typeface="Arial"/>
                <a:sym typeface="Arial"/>
              </a:rPr>
              <a:t>CHEMPROT</a:t>
            </a:r>
            <a:r>
              <a:rPr b="1" lang="en" sz="1700">
                <a:solidFill>
                  <a:srgbClr val="1A9988"/>
                </a:solidFill>
              </a:rPr>
              <a:t> - </a:t>
            </a:r>
            <a:r>
              <a:rPr b="0" i="0" lang="en" sz="1700" u="none" cap="none" strike="noStrike">
                <a:solidFill>
                  <a:srgbClr val="1A9988"/>
                </a:solidFill>
                <a:latin typeface="Arial"/>
                <a:ea typeface="Arial"/>
                <a:cs typeface="Arial"/>
                <a:sym typeface="Arial"/>
              </a:rPr>
              <a:t>Text Corpus with annotated drug-protein relations of over 1,820 PubMed abstracts</a:t>
            </a:r>
            <a:endParaRPr b="0" i="0" sz="1700" u="none" cap="none" strike="noStrike">
              <a:solidFill>
                <a:srgbClr val="1A9988"/>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0"/>
          <p:cNvSpPr txBox="1"/>
          <p:nvPr>
            <p:ph type="title"/>
          </p:nvPr>
        </p:nvSpPr>
        <p:spPr>
          <a:xfrm>
            <a:off x="725170" y="1295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METRICS FOR EVALUATION</a:t>
            </a:r>
            <a:endParaRPr sz="2300" cap="none">
              <a:latin typeface="Arial"/>
              <a:ea typeface="Arial"/>
              <a:cs typeface="Arial"/>
              <a:sym typeface="Arial"/>
            </a:endParaRPr>
          </a:p>
        </p:txBody>
      </p:sp>
      <p:sp>
        <p:nvSpPr>
          <p:cNvPr id="560" name="Google Shape;560;p80"/>
          <p:cNvSpPr txBox="1"/>
          <p:nvPr>
            <p:ph idx="1" type="body"/>
          </p:nvPr>
        </p:nvSpPr>
        <p:spPr>
          <a:xfrm>
            <a:off x="727700" y="2066449"/>
            <a:ext cx="7688700" cy="12102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Named Entity Recognition and Relation Extraction are classification problems.</a:t>
            </a:r>
            <a:endParaRPr sz="1600" cap="none">
              <a:solidFill>
                <a:srgbClr val="1A9988"/>
              </a:solidFill>
              <a:latin typeface="Arial"/>
              <a:ea typeface="Arial"/>
              <a:cs typeface="Arial"/>
              <a:sym typeface="Arial"/>
            </a:endParaRPr>
          </a:p>
          <a:p>
            <a:pPr indent="-330200" lvl="0" marL="457200" rtl="0" algn="just">
              <a:lnSpc>
                <a:spcPct val="150000"/>
              </a:lnSpc>
              <a:spcBef>
                <a:spcPts val="0"/>
              </a:spcBef>
              <a:spcAft>
                <a:spcPts val="0"/>
              </a:spcAft>
              <a:buClr>
                <a:srgbClr val="1A9988"/>
              </a:buClr>
              <a:buSzPts val="1600"/>
              <a:buChar char="●"/>
            </a:pPr>
            <a:r>
              <a:rPr lang="en" sz="1600" cap="none">
                <a:solidFill>
                  <a:srgbClr val="1A9988"/>
                </a:solidFill>
                <a:latin typeface="Arial"/>
                <a:ea typeface="Arial"/>
                <a:cs typeface="Arial"/>
                <a:sym typeface="Arial"/>
              </a:rPr>
              <a:t>So </a:t>
            </a:r>
            <a:r>
              <a:rPr b="1" lang="en" sz="1600" cap="none">
                <a:solidFill>
                  <a:srgbClr val="1A9988"/>
                </a:solidFill>
                <a:latin typeface="Arial"/>
                <a:ea typeface="Arial"/>
                <a:cs typeface="Arial"/>
                <a:sym typeface="Arial"/>
              </a:rPr>
              <a:t>Confusion Matrix </a:t>
            </a:r>
            <a:r>
              <a:rPr lang="en" sz="1600" cap="none">
                <a:solidFill>
                  <a:srgbClr val="1A9988"/>
                </a:solidFill>
                <a:latin typeface="Arial"/>
                <a:ea typeface="Arial"/>
                <a:cs typeface="Arial"/>
                <a:sym typeface="Arial"/>
              </a:rPr>
              <a:t>can be built.</a:t>
            </a:r>
            <a:endParaRPr sz="1600" cap="none">
              <a:solidFill>
                <a:srgbClr val="1A9988"/>
              </a:solidFill>
              <a:latin typeface="Arial"/>
              <a:ea typeface="Arial"/>
              <a:cs typeface="Arial"/>
              <a:sym typeface="Arial"/>
            </a:endParaRPr>
          </a:p>
          <a:p>
            <a:pPr indent="-330200" lvl="0" marL="457200" rtl="0" algn="just">
              <a:lnSpc>
                <a:spcPct val="150000"/>
              </a:lnSpc>
              <a:spcBef>
                <a:spcPts val="0"/>
              </a:spcBef>
              <a:spcAft>
                <a:spcPts val="0"/>
              </a:spcAft>
              <a:buClr>
                <a:srgbClr val="1A9988"/>
              </a:buClr>
              <a:buSzPts val="1600"/>
              <a:buChar char="●"/>
            </a:pPr>
            <a:r>
              <a:rPr lang="en" sz="1600" cap="none">
                <a:solidFill>
                  <a:srgbClr val="1A9988"/>
                </a:solidFill>
                <a:latin typeface="Arial"/>
                <a:ea typeface="Arial"/>
                <a:cs typeface="Arial"/>
                <a:sym typeface="Arial"/>
              </a:rPr>
              <a:t>Hence </a:t>
            </a:r>
            <a:r>
              <a:rPr b="1" lang="en" sz="1600" cap="none">
                <a:solidFill>
                  <a:srgbClr val="1A9988"/>
                </a:solidFill>
                <a:latin typeface="Arial"/>
                <a:ea typeface="Arial"/>
                <a:cs typeface="Arial"/>
                <a:sym typeface="Arial"/>
              </a:rPr>
              <a:t>Precision, Recall, F1-Score </a:t>
            </a:r>
            <a:r>
              <a:rPr lang="en" sz="1600" cap="none">
                <a:solidFill>
                  <a:srgbClr val="1A9988"/>
                </a:solidFill>
                <a:latin typeface="Arial"/>
                <a:ea typeface="Arial"/>
                <a:cs typeface="Arial"/>
                <a:sym typeface="Arial"/>
              </a:rPr>
              <a:t>measures can be used.</a:t>
            </a:r>
            <a:endParaRPr sz="1600" cap="none">
              <a:solidFill>
                <a:srgbClr val="1A9988"/>
              </a:solidFill>
              <a:latin typeface="Arial"/>
              <a:ea typeface="Arial"/>
              <a:cs typeface="Arial"/>
              <a:sym typeface="Arial"/>
            </a:endParaRPr>
          </a:p>
        </p:txBody>
      </p:sp>
      <p:pic>
        <p:nvPicPr>
          <p:cNvPr id="561" name="Google Shape;561;p80"/>
          <p:cNvPicPr preferRelativeResize="0"/>
          <p:nvPr/>
        </p:nvPicPr>
        <p:blipFill rotWithShape="1">
          <a:blip r:embed="rId3">
            <a:alphaModFix/>
          </a:blip>
          <a:srcRect b="0" l="0" r="0" t="0"/>
          <a:stretch/>
        </p:blipFill>
        <p:spPr>
          <a:xfrm>
            <a:off x="690880" y="3415030"/>
            <a:ext cx="3881120" cy="688340"/>
          </a:xfrm>
          <a:prstGeom prst="rect">
            <a:avLst/>
          </a:prstGeom>
          <a:noFill/>
          <a:ln>
            <a:noFill/>
          </a:ln>
        </p:spPr>
      </p:pic>
      <p:pic>
        <p:nvPicPr>
          <p:cNvPr id="562" name="Google Shape;562;p80"/>
          <p:cNvPicPr preferRelativeResize="0"/>
          <p:nvPr/>
        </p:nvPicPr>
        <p:blipFill rotWithShape="1">
          <a:blip r:embed="rId4">
            <a:alphaModFix/>
          </a:blip>
          <a:srcRect b="56670" l="0" r="0" t="0"/>
          <a:stretch/>
        </p:blipFill>
        <p:spPr>
          <a:xfrm>
            <a:off x="4434840" y="3415030"/>
            <a:ext cx="3981450" cy="610870"/>
          </a:xfrm>
          <a:prstGeom prst="rect">
            <a:avLst/>
          </a:prstGeom>
          <a:noFill/>
          <a:ln>
            <a:noFill/>
          </a:ln>
        </p:spPr>
      </p:pic>
      <p:pic>
        <p:nvPicPr>
          <p:cNvPr id="563" name="Google Shape;563;p80"/>
          <p:cNvPicPr preferRelativeResize="0"/>
          <p:nvPr/>
        </p:nvPicPr>
        <p:blipFill rotWithShape="1">
          <a:blip r:embed="rId5">
            <a:alphaModFix/>
          </a:blip>
          <a:srcRect b="0" l="0" r="0" t="0"/>
          <a:stretch/>
        </p:blipFill>
        <p:spPr>
          <a:xfrm>
            <a:off x="3229035" y="4307215"/>
            <a:ext cx="2686050" cy="666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1"/>
          <p:cNvSpPr txBox="1"/>
          <p:nvPr>
            <p:ph type="title"/>
          </p:nvPr>
        </p:nvSpPr>
        <p:spPr>
          <a:xfrm>
            <a:off x="725170" y="1295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METRICS FOR EVALUATION</a:t>
            </a:r>
            <a:endParaRPr sz="2300" cap="none">
              <a:latin typeface="Arial"/>
              <a:ea typeface="Arial"/>
              <a:cs typeface="Arial"/>
              <a:sym typeface="Arial"/>
            </a:endParaRPr>
          </a:p>
        </p:txBody>
      </p:sp>
      <p:graphicFrame>
        <p:nvGraphicFramePr>
          <p:cNvPr id="569" name="Google Shape;569;p81"/>
          <p:cNvGraphicFramePr/>
          <p:nvPr/>
        </p:nvGraphicFramePr>
        <p:xfrm>
          <a:off x="801363" y="1895650"/>
          <a:ext cx="3000000" cy="3000000"/>
        </p:xfrm>
        <a:graphic>
          <a:graphicData uri="http://schemas.openxmlformats.org/drawingml/2006/table">
            <a:tbl>
              <a:tblPr>
                <a:noFill/>
                <a:tableStyleId>{2270C3E1-15F4-4DC1-A7DD-65331CA55324}</a:tableStyleId>
              </a:tblPr>
              <a:tblGrid>
                <a:gridCol w="2833975"/>
                <a:gridCol w="1417000"/>
                <a:gridCol w="936450"/>
                <a:gridCol w="948775"/>
                <a:gridCol w="1552525"/>
              </a:tblGrid>
              <a:tr h="484200">
                <a:tc>
                  <a:txBody>
                    <a:bodyPr/>
                    <a:lstStyle/>
                    <a:p>
                      <a:pPr indent="0" lvl="0" marL="0" rtl="0" algn="l">
                        <a:spcBef>
                          <a:spcPts val="0"/>
                        </a:spcBef>
                        <a:spcAft>
                          <a:spcPts val="0"/>
                        </a:spcAft>
                        <a:buNone/>
                      </a:pPr>
                      <a:r>
                        <a:rPr b="1" lang="en" sz="1500"/>
                        <a:t>Model</a:t>
                      </a:r>
                      <a:endParaRPr b="1" sz="1500"/>
                    </a:p>
                  </a:txBody>
                  <a:tcPr marT="63500" marB="63500" marR="63500" marL="63500"/>
                </a:tc>
                <a:tc>
                  <a:txBody>
                    <a:bodyPr/>
                    <a:lstStyle/>
                    <a:p>
                      <a:pPr indent="0" lvl="0" marL="0" rtl="0" algn="l">
                        <a:spcBef>
                          <a:spcPts val="0"/>
                        </a:spcBef>
                        <a:spcAft>
                          <a:spcPts val="0"/>
                        </a:spcAft>
                        <a:buNone/>
                      </a:pPr>
                      <a:r>
                        <a:rPr b="1" lang="en" sz="1500"/>
                        <a:t>Precision</a:t>
                      </a:r>
                      <a:endParaRPr b="1" sz="1500"/>
                    </a:p>
                  </a:txBody>
                  <a:tcPr marT="63500" marB="63500" marR="63500" marL="63500"/>
                </a:tc>
                <a:tc>
                  <a:txBody>
                    <a:bodyPr/>
                    <a:lstStyle/>
                    <a:p>
                      <a:pPr indent="0" lvl="0" marL="0" rtl="0" algn="l">
                        <a:spcBef>
                          <a:spcPts val="0"/>
                        </a:spcBef>
                        <a:spcAft>
                          <a:spcPts val="0"/>
                        </a:spcAft>
                        <a:buNone/>
                      </a:pPr>
                      <a:r>
                        <a:rPr b="1" lang="en" sz="1500"/>
                        <a:t>Recall</a:t>
                      </a:r>
                      <a:endParaRPr b="1" sz="1500"/>
                    </a:p>
                  </a:txBody>
                  <a:tcPr marT="63500" marB="63500" marR="63500" marL="63500"/>
                </a:tc>
                <a:tc>
                  <a:txBody>
                    <a:bodyPr/>
                    <a:lstStyle/>
                    <a:p>
                      <a:pPr indent="0" lvl="0" marL="0" rtl="0" algn="l">
                        <a:spcBef>
                          <a:spcPts val="0"/>
                        </a:spcBef>
                        <a:spcAft>
                          <a:spcPts val="0"/>
                        </a:spcAft>
                        <a:buNone/>
                      </a:pPr>
                      <a:r>
                        <a:rPr b="1" lang="en" sz="1500"/>
                        <a:t>F1</a:t>
                      </a:r>
                      <a:endParaRPr b="1" sz="1500"/>
                    </a:p>
                  </a:txBody>
                  <a:tcPr marT="63500" marB="63500" marR="63500" marL="63500"/>
                </a:tc>
                <a:tc>
                  <a:txBody>
                    <a:bodyPr/>
                    <a:lstStyle/>
                    <a:p>
                      <a:pPr indent="0" lvl="0" marL="0" rtl="0" algn="l">
                        <a:spcBef>
                          <a:spcPts val="0"/>
                        </a:spcBef>
                        <a:spcAft>
                          <a:spcPts val="0"/>
                        </a:spcAft>
                        <a:buNone/>
                      </a:pPr>
                      <a:r>
                        <a:rPr b="1" lang="en" sz="1500"/>
                        <a:t>Accuracy</a:t>
                      </a:r>
                      <a:endParaRPr b="1" sz="1500"/>
                    </a:p>
                  </a:txBody>
                  <a:tcPr marT="63500" marB="63500" marR="63500" marL="63500"/>
                </a:tc>
              </a:tr>
              <a:tr h="484200">
                <a:tc>
                  <a:txBody>
                    <a:bodyPr/>
                    <a:lstStyle/>
                    <a:p>
                      <a:pPr indent="0" lvl="0" marL="0" rtl="0" algn="l">
                        <a:spcBef>
                          <a:spcPts val="0"/>
                        </a:spcBef>
                        <a:spcAft>
                          <a:spcPts val="0"/>
                        </a:spcAft>
                        <a:buNone/>
                      </a:pPr>
                      <a:r>
                        <a:rPr lang="en" sz="1500"/>
                        <a:t>Disease NER</a:t>
                      </a:r>
                      <a:endParaRPr sz="1500"/>
                    </a:p>
                  </a:txBody>
                  <a:tcPr marT="63500" marB="63500" marR="63500" marL="63500"/>
                </a:tc>
                <a:tc>
                  <a:txBody>
                    <a:bodyPr/>
                    <a:lstStyle/>
                    <a:p>
                      <a:pPr indent="0" lvl="0" marL="0" rtl="0" algn="l">
                        <a:spcBef>
                          <a:spcPts val="0"/>
                        </a:spcBef>
                        <a:spcAft>
                          <a:spcPts val="0"/>
                        </a:spcAft>
                        <a:buNone/>
                      </a:pPr>
                      <a:r>
                        <a:rPr lang="en" sz="1500"/>
                        <a:t>88.49</a:t>
                      </a:r>
                      <a:endParaRPr b="1" sz="1500"/>
                    </a:p>
                  </a:txBody>
                  <a:tcPr marT="63500" marB="63500" marR="63500" marL="63500"/>
                </a:tc>
                <a:tc>
                  <a:txBody>
                    <a:bodyPr/>
                    <a:lstStyle/>
                    <a:p>
                      <a:pPr indent="0" lvl="0" marL="0" rtl="0" algn="l">
                        <a:spcBef>
                          <a:spcPts val="0"/>
                        </a:spcBef>
                        <a:spcAft>
                          <a:spcPts val="0"/>
                        </a:spcAft>
                        <a:buNone/>
                      </a:pPr>
                      <a:r>
                        <a:rPr lang="en" sz="1500"/>
                        <a:t>89.02</a:t>
                      </a:r>
                      <a:endParaRPr b="1" sz="1500"/>
                    </a:p>
                  </a:txBody>
                  <a:tcPr marT="63500" marB="63500" marR="63500" marL="63500"/>
                </a:tc>
                <a:tc>
                  <a:txBody>
                    <a:bodyPr/>
                    <a:lstStyle/>
                    <a:p>
                      <a:pPr indent="0" lvl="0" marL="0" rtl="0" algn="l">
                        <a:spcBef>
                          <a:spcPts val="0"/>
                        </a:spcBef>
                        <a:spcAft>
                          <a:spcPts val="0"/>
                        </a:spcAft>
                        <a:buNone/>
                      </a:pPr>
                      <a:r>
                        <a:rPr lang="en" sz="1500"/>
                        <a:t>88.76</a:t>
                      </a:r>
                      <a:endParaRPr b="1" sz="1500"/>
                    </a:p>
                  </a:txBody>
                  <a:tcPr marT="63500" marB="63500" marR="63500" marL="63500"/>
                </a:tc>
                <a:tc>
                  <a:txBody>
                    <a:bodyPr/>
                    <a:lstStyle/>
                    <a:p>
                      <a:pPr indent="0" lvl="0" marL="0" rtl="0" algn="l">
                        <a:spcBef>
                          <a:spcPts val="0"/>
                        </a:spcBef>
                        <a:spcAft>
                          <a:spcPts val="0"/>
                        </a:spcAft>
                        <a:buNone/>
                      </a:pPr>
                      <a:r>
                        <a:rPr lang="en" sz="1500"/>
                        <a:t>91.87</a:t>
                      </a:r>
                      <a:endParaRPr sz="1500"/>
                    </a:p>
                  </a:txBody>
                  <a:tcPr marT="63500" marB="63500" marR="63500" marL="63500"/>
                </a:tc>
              </a:tr>
              <a:tr h="484200">
                <a:tc>
                  <a:txBody>
                    <a:bodyPr/>
                    <a:lstStyle/>
                    <a:p>
                      <a:pPr indent="0" lvl="0" marL="0" rtl="0" algn="l">
                        <a:spcBef>
                          <a:spcPts val="0"/>
                        </a:spcBef>
                        <a:spcAft>
                          <a:spcPts val="0"/>
                        </a:spcAft>
                        <a:buNone/>
                      </a:pPr>
                      <a:r>
                        <a:rPr lang="en" sz="1500"/>
                        <a:t>Protein NER</a:t>
                      </a:r>
                      <a:endParaRPr sz="1500"/>
                    </a:p>
                  </a:txBody>
                  <a:tcPr marT="63500" marB="63500" marR="63500" marL="63500"/>
                </a:tc>
                <a:tc>
                  <a:txBody>
                    <a:bodyPr/>
                    <a:lstStyle/>
                    <a:p>
                      <a:pPr indent="0" lvl="0" marL="0" rtl="0" algn="l">
                        <a:spcBef>
                          <a:spcPts val="0"/>
                        </a:spcBef>
                        <a:spcAft>
                          <a:spcPts val="0"/>
                        </a:spcAft>
                        <a:buNone/>
                      </a:pPr>
                      <a:r>
                        <a:rPr lang="en" sz="1500"/>
                        <a:t>71.25</a:t>
                      </a:r>
                      <a:endParaRPr sz="1500"/>
                    </a:p>
                  </a:txBody>
                  <a:tcPr marT="63500" marB="63500" marR="63500" marL="63500"/>
                </a:tc>
                <a:tc>
                  <a:txBody>
                    <a:bodyPr/>
                    <a:lstStyle/>
                    <a:p>
                      <a:pPr indent="0" lvl="0" marL="0" rtl="0" algn="l">
                        <a:spcBef>
                          <a:spcPts val="0"/>
                        </a:spcBef>
                        <a:spcAft>
                          <a:spcPts val="0"/>
                        </a:spcAft>
                        <a:buNone/>
                      </a:pPr>
                      <a:r>
                        <a:rPr lang="en" sz="1500"/>
                        <a:t>81.5</a:t>
                      </a:r>
                      <a:endParaRPr sz="1500"/>
                    </a:p>
                  </a:txBody>
                  <a:tcPr marT="63500" marB="63500" marR="63500" marL="63500"/>
                </a:tc>
                <a:tc>
                  <a:txBody>
                    <a:bodyPr/>
                    <a:lstStyle/>
                    <a:p>
                      <a:pPr indent="0" lvl="0" marL="0" rtl="0" algn="l">
                        <a:spcBef>
                          <a:spcPts val="0"/>
                        </a:spcBef>
                        <a:spcAft>
                          <a:spcPts val="0"/>
                        </a:spcAft>
                        <a:buNone/>
                      </a:pPr>
                      <a:r>
                        <a:rPr lang="en" sz="1500"/>
                        <a:t>76.06</a:t>
                      </a:r>
                      <a:endParaRPr sz="1500"/>
                    </a:p>
                  </a:txBody>
                  <a:tcPr marT="63500" marB="63500" marR="63500" marL="63500"/>
                </a:tc>
                <a:tc>
                  <a:txBody>
                    <a:bodyPr/>
                    <a:lstStyle/>
                    <a:p>
                      <a:pPr indent="0" lvl="0" marL="0" rtl="0" algn="l">
                        <a:spcBef>
                          <a:spcPts val="0"/>
                        </a:spcBef>
                        <a:spcAft>
                          <a:spcPts val="0"/>
                        </a:spcAft>
                        <a:buNone/>
                      </a:pPr>
                      <a:r>
                        <a:rPr lang="en" sz="1500"/>
                        <a:t>82.49</a:t>
                      </a:r>
                      <a:endParaRPr sz="1500"/>
                    </a:p>
                  </a:txBody>
                  <a:tcPr marT="63500" marB="63500" marR="63500" marL="63500"/>
                </a:tc>
              </a:tr>
              <a:tr h="484200">
                <a:tc>
                  <a:txBody>
                    <a:bodyPr/>
                    <a:lstStyle/>
                    <a:p>
                      <a:pPr indent="0" lvl="0" marL="0" rtl="0" algn="l">
                        <a:spcBef>
                          <a:spcPts val="0"/>
                        </a:spcBef>
                        <a:spcAft>
                          <a:spcPts val="0"/>
                        </a:spcAft>
                        <a:buNone/>
                      </a:pPr>
                      <a:r>
                        <a:rPr lang="en" sz="1500"/>
                        <a:t>Chemical NER</a:t>
                      </a:r>
                      <a:endParaRPr sz="1500"/>
                    </a:p>
                  </a:txBody>
                  <a:tcPr marT="63500" marB="63500" marR="63500" marL="63500"/>
                </a:tc>
                <a:tc>
                  <a:txBody>
                    <a:bodyPr/>
                    <a:lstStyle/>
                    <a:p>
                      <a:pPr indent="0" lvl="0" marL="0" rtl="0" algn="l">
                        <a:spcBef>
                          <a:spcPts val="0"/>
                        </a:spcBef>
                        <a:spcAft>
                          <a:spcPts val="0"/>
                        </a:spcAft>
                        <a:buNone/>
                      </a:pPr>
                      <a:r>
                        <a:rPr lang="en" sz="1500"/>
                        <a:t>90.88</a:t>
                      </a:r>
                      <a:endParaRPr sz="1500"/>
                    </a:p>
                  </a:txBody>
                  <a:tcPr marT="63500" marB="63500" marR="63500" marL="63500"/>
                </a:tc>
                <a:tc>
                  <a:txBody>
                    <a:bodyPr/>
                    <a:lstStyle/>
                    <a:p>
                      <a:pPr indent="0" lvl="0" marL="0" rtl="0" algn="l">
                        <a:spcBef>
                          <a:spcPts val="0"/>
                        </a:spcBef>
                        <a:spcAft>
                          <a:spcPts val="0"/>
                        </a:spcAft>
                        <a:buNone/>
                      </a:pPr>
                      <a:r>
                        <a:rPr lang="en" sz="1500"/>
                        <a:t>92.25</a:t>
                      </a:r>
                      <a:endParaRPr sz="1500"/>
                    </a:p>
                  </a:txBody>
                  <a:tcPr marT="63500" marB="63500" marR="63500" marL="63500"/>
                </a:tc>
                <a:tc>
                  <a:txBody>
                    <a:bodyPr/>
                    <a:lstStyle/>
                    <a:p>
                      <a:pPr indent="0" lvl="0" marL="0" rtl="0" algn="l">
                        <a:spcBef>
                          <a:spcPts val="0"/>
                        </a:spcBef>
                        <a:spcAft>
                          <a:spcPts val="0"/>
                        </a:spcAft>
                        <a:buNone/>
                      </a:pPr>
                      <a:r>
                        <a:rPr lang="en" sz="1500"/>
                        <a:t>91.56</a:t>
                      </a:r>
                      <a:endParaRPr sz="1500"/>
                    </a:p>
                  </a:txBody>
                  <a:tcPr marT="63500" marB="63500" marR="63500" marL="63500"/>
                </a:tc>
                <a:tc>
                  <a:txBody>
                    <a:bodyPr/>
                    <a:lstStyle/>
                    <a:p>
                      <a:pPr indent="0" lvl="0" marL="0" rtl="0" algn="l">
                        <a:spcBef>
                          <a:spcPts val="0"/>
                        </a:spcBef>
                        <a:spcAft>
                          <a:spcPts val="0"/>
                        </a:spcAft>
                        <a:buNone/>
                      </a:pPr>
                      <a:r>
                        <a:rPr lang="en" sz="1500"/>
                        <a:t>94.09</a:t>
                      </a:r>
                      <a:endParaRPr sz="1500"/>
                    </a:p>
                  </a:txBody>
                  <a:tcPr marT="63500" marB="63500" marR="63500" marL="63500"/>
                </a:tc>
              </a:tr>
              <a:tr h="484200">
                <a:tc>
                  <a:txBody>
                    <a:bodyPr/>
                    <a:lstStyle/>
                    <a:p>
                      <a:pPr indent="0" lvl="0" marL="0" rtl="0" algn="l">
                        <a:spcBef>
                          <a:spcPts val="0"/>
                        </a:spcBef>
                        <a:spcAft>
                          <a:spcPts val="0"/>
                        </a:spcAft>
                        <a:buNone/>
                      </a:pPr>
                      <a:r>
                        <a:rPr lang="en" sz="1500"/>
                        <a:t>Chemical-Disease RE</a:t>
                      </a:r>
                      <a:endParaRPr sz="1500"/>
                    </a:p>
                  </a:txBody>
                  <a:tcPr marT="63500" marB="63500" marR="63500" marL="63500"/>
                </a:tc>
                <a:tc>
                  <a:txBody>
                    <a:bodyPr/>
                    <a:lstStyle/>
                    <a:p>
                      <a:pPr indent="0" lvl="0" marL="0" rtl="0" algn="l">
                        <a:spcBef>
                          <a:spcPts val="0"/>
                        </a:spcBef>
                        <a:spcAft>
                          <a:spcPts val="0"/>
                        </a:spcAft>
                        <a:buNone/>
                      </a:pPr>
                      <a:r>
                        <a:rPr lang="en" sz="1500"/>
                        <a:t>74</a:t>
                      </a:r>
                      <a:endParaRPr sz="1500"/>
                    </a:p>
                  </a:txBody>
                  <a:tcPr marT="63500" marB="63500" marR="63500" marL="63500"/>
                </a:tc>
                <a:tc>
                  <a:txBody>
                    <a:bodyPr/>
                    <a:lstStyle/>
                    <a:p>
                      <a:pPr indent="0" lvl="0" marL="0" rtl="0" algn="l">
                        <a:spcBef>
                          <a:spcPts val="0"/>
                        </a:spcBef>
                        <a:spcAft>
                          <a:spcPts val="0"/>
                        </a:spcAft>
                        <a:buNone/>
                      </a:pPr>
                      <a:r>
                        <a:rPr lang="en" sz="1500"/>
                        <a:t>73</a:t>
                      </a:r>
                      <a:endParaRPr sz="1500"/>
                    </a:p>
                  </a:txBody>
                  <a:tcPr marT="63500" marB="63500" marR="63500" marL="63500"/>
                </a:tc>
                <a:tc>
                  <a:txBody>
                    <a:bodyPr/>
                    <a:lstStyle/>
                    <a:p>
                      <a:pPr indent="0" lvl="0" marL="0" rtl="0" algn="l">
                        <a:spcBef>
                          <a:spcPts val="0"/>
                        </a:spcBef>
                        <a:spcAft>
                          <a:spcPts val="0"/>
                        </a:spcAft>
                        <a:buNone/>
                      </a:pPr>
                      <a:r>
                        <a:rPr lang="en" sz="1500"/>
                        <a:t>73</a:t>
                      </a:r>
                      <a:endParaRPr sz="1500"/>
                    </a:p>
                  </a:txBody>
                  <a:tcPr marT="63500" marB="63500" marR="63500" marL="63500"/>
                </a:tc>
                <a:tc>
                  <a:txBody>
                    <a:bodyPr/>
                    <a:lstStyle/>
                    <a:p>
                      <a:pPr indent="0" lvl="0" marL="0" rtl="0" algn="l">
                        <a:spcBef>
                          <a:spcPts val="0"/>
                        </a:spcBef>
                        <a:spcAft>
                          <a:spcPts val="0"/>
                        </a:spcAft>
                        <a:buNone/>
                      </a:pPr>
                      <a:r>
                        <a:rPr lang="en" sz="1500"/>
                        <a:t>73</a:t>
                      </a:r>
                      <a:endParaRPr sz="1500"/>
                    </a:p>
                  </a:txBody>
                  <a:tcPr marT="63500" marB="63500" marR="63500" marL="63500"/>
                </a:tc>
              </a:tr>
              <a:tr h="484200">
                <a:tc>
                  <a:txBody>
                    <a:bodyPr/>
                    <a:lstStyle/>
                    <a:p>
                      <a:pPr indent="0" lvl="0" marL="0" rtl="0" algn="l">
                        <a:spcBef>
                          <a:spcPts val="0"/>
                        </a:spcBef>
                        <a:spcAft>
                          <a:spcPts val="0"/>
                        </a:spcAft>
                        <a:buNone/>
                      </a:pPr>
                      <a:r>
                        <a:rPr lang="en" sz="1500"/>
                        <a:t>Chemical-Protein RE</a:t>
                      </a:r>
                      <a:endParaRPr sz="1500"/>
                    </a:p>
                  </a:txBody>
                  <a:tcPr marT="63500" marB="63500" marR="63500" marL="63500"/>
                </a:tc>
                <a:tc>
                  <a:txBody>
                    <a:bodyPr/>
                    <a:lstStyle/>
                    <a:p>
                      <a:pPr indent="0" lvl="0" marL="0" rtl="0" algn="l">
                        <a:spcBef>
                          <a:spcPts val="0"/>
                        </a:spcBef>
                        <a:spcAft>
                          <a:spcPts val="0"/>
                        </a:spcAft>
                        <a:buNone/>
                      </a:pPr>
                      <a:r>
                        <a:rPr lang="en" sz="1500"/>
                        <a:t>72</a:t>
                      </a:r>
                      <a:endParaRPr sz="1500"/>
                    </a:p>
                  </a:txBody>
                  <a:tcPr marT="63500" marB="63500" marR="63500" marL="63500"/>
                </a:tc>
                <a:tc>
                  <a:txBody>
                    <a:bodyPr/>
                    <a:lstStyle/>
                    <a:p>
                      <a:pPr indent="0" lvl="0" marL="0" rtl="0" algn="l">
                        <a:spcBef>
                          <a:spcPts val="0"/>
                        </a:spcBef>
                        <a:spcAft>
                          <a:spcPts val="0"/>
                        </a:spcAft>
                        <a:buNone/>
                      </a:pPr>
                      <a:r>
                        <a:rPr lang="en" sz="1500"/>
                        <a:t>71</a:t>
                      </a:r>
                      <a:endParaRPr sz="1500"/>
                    </a:p>
                  </a:txBody>
                  <a:tcPr marT="63500" marB="63500" marR="63500" marL="63500"/>
                </a:tc>
                <a:tc>
                  <a:txBody>
                    <a:bodyPr/>
                    <a:lstStyle/>
                    <a:p>
                      <a:pPr indent="0" lvl="0" marL="0" rtl="0" algn="l">
                        <a:spcBef>
                          <a:spcPts val="0"/>
                        </a:spcBef>
                        <a:spcAft>
                          <a:spcPts val="0"/>
                        </a:spcAft>
                        <a:buNone/>
                      </a:pPr>
                      <a:r>
                        <a:rPr lang="en" sz="1500"/>
                        <a:t>71</a:t>
                      </a:r>
                      <a:endParaRPr sz="1500"/>
                    </a:p>
                  </a:txBody>
                  <a:tcPr marT="63500" marB="63500" marR="63500" marL="63500"/>
                </a:tc>
                <a:tc>
                  <a:txBody>
                    <a:bodyPr/>
                    <a:lstStyle/>
                    <a:p>
                      <a:pPr indent="0" lvl="0" marL="0" rtl="0" algn="l">
                        <a:spcBef>
                          <a:spcPts val="0"/>
                        </a:spcBef>
                        <a:spcAft>
                          <a:spcPts val="0"/>
                        </a:spcAft>
                        <a:buNone/>
                      </a:pPr>
                      <a:r>
                        <a:rPr lang="en" sz="1500"/>
                        <a:t>71</a:t>
                      </a:r>
                      <a:endParaRPr sz="1500"/>
                    </a:p>
                  </a:txBody>
                  <a:tcPr marT="63500" marB="63500" marR="63500" marL="6350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2"/>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TEST CASES</a:t>
            </a:r>
            <a:endParaRPr sz="2300" cap="none">
              <a:latin typeface="Arial"/>
              <a:ea typeface="Arial"/>
              <a:cs typeface="Arial"/>
              <a:sym typeface="Arial"/>
            </a:endParaRPr>
          </a:p>
        </p:txBody>
      </p:sp>
      <p:pic>
        <p:nvPicPr>
          <p:cNvPr id="575" name="Google Shape;575;p82"/>
          <p:cNvPicPr preferRelativeResize="0"/>
          <p:nvPr/>
        </p:nvPicPr>
        <p:blipFill>
          <a:blip r:embed="rId3">
            <a:alphaModFix/>
          </a:blip>
          <a:stretch>
            <a:fillRect/>
          </a:stretch>
        </p:blipFill>
        <p:spPr>
          <a:xfrm>
            <a:off x="2475375" y="2190201"/>
            <a:ext cx="6085801" cy="1018201"/>
          </a:xfrm>
          <a:prstGeom prst="rect">
            <a:avLst/>
          </a:prstGeom>
          <a:noFill/>
          <a:ln>
            <a:noFill/>
          </a:ln>
        </p:spPr>
      </p:pic>
      <p:graphicFrame>
        <p:nvGraphicFramePr>
          <p:cNvPr id="576" name="Google Shape;576;p82"/>
          <p:cNvGraphicFramePr/>
          <p:nvPr/>
        </p:nvGraphicFramePr>
        <p:xfrm>
          <a:off x="582838" y="1858425"/>
          <a:ext cx="3000000" cy="3000000"/>
        </p:xfrm>
        <a:graphic>
          <a:graphicData uri="http://schemas.openxmlformats.org/drawingml/2006/table">
            <a:tbl>
              <a:tblPr>
                <a:noFill/>
                <a:tableStyleId>{2270C3E1-15F4-4DC1-A7DD-65331CA55324}</a:tableStyleId>
              </a:tblPr>
              <a:tblGrid>
                <a:gridCol w="1892525"/>
                <a:gridCol w="6085800"/>
              </a:tblGrid>
              <a:tr h="331775">
                <a:tc>
                  <a:txBody>
                    <a:bodyPr/>
                    <a:lstStyle/>
                    <a:p>
                      <a:pPr indent="0" lvl="0" marL="0" rtl="0" algn="l">
                        <a:spcBef>
                          <a:spcPts val="0"/>
                        </a:spcBef>
                        <a:spcAft>
                          <a:spcPts val="0"/>
                        </a:spcAft>
                        <a:buNone/>
                      </a:pPr>
                      <a:r>
                        <a:rPr b="1" lang="en" sz="1100"/>
                        <a:t>EXPECTED OUTPUT</a:t>
                      </a:r>
                      <a:endParaRPr b="1" sz="1100"/>
                    </a:p>
                  </a:txBody>
                  <a:tcPr marT="63500" marB="63500" marR="63500" marL="63500"/>
                </a:tc>
                <a:tc>
                  <a:txBody>
                    <a:bodyPr/>
                    <a:lstStyle/>
                    <a:p>
                      <a:pPr indent="0" lvl="0" marL="0" rtl="0" algn="l">
                        <a:spcBef>
                          <a:spcPts val="0"/>
                        </a:spcBef>
                        <a:spcAft>
                          <a:spcPts val="0"/>
                        </a:spcAft>
                        <a:buNone/>
                      </a:pPr>
                      <a:r>
                        <a:rPr b="1" lang="en" sz="1200"/>
                        <a:t>ACTUAL OUTPUT</a:t>
                      </a:r>
                      <a:endParaRPr b="1" sz="1200"/>
                    </a:p>
                  </a:txBody>
                  <a:tcPr marT="63500" marB="63500" marR="63500" marL="63500"/>
                </a:tc>
              </a:tr>
              <a:tr h="1121875">
                <a:tc>
                  <a:txBody>
                    <a:bodyPr/>
                    <a:lstStyle/>
                    <a:p>
                      <a:pPr indent="0" lvl="0" marL="0" rtl="0" algn="l">
                        <a:spcBef>
                          <a:spcPts val="0"/>
                        </a:spcBef>
                        <a:spcAft>
                          <a:spcPts val="0"/>
                        </a:spcAft>
                        <a:buNone/>
                      </a:pPr>
                      <a:r>
                        <a:rPr lang="en" sz="1500"/>
                        <a:t>Expect </a:t>
                      </a:r>
                      <a:endParaRPr b="1" sz="1500"/>
                    </a:p>
                    <a:p>
                      <a:pPr indent="0" lvl="0" marL="0" rtl="0" algn="l">
                        <a:spcBef>
                          <a:spcPts val="0"/>
                        </a:spcBef>
                        <a:spcAft>
                          <a:spcPts val="0"/>
                        </a:spcAft>
                        <a:buNone/>
                      </a:pPr>
                      <a:r>
                        <a:rPr lang="en" sz="1500"/>
                        <a:t>only non-english rows to be removed</a:t>
                      </a:r>
                      <a:endParaRPr sz="1500"/>
                    </a:p>
                  </a:txBody>
                  <a:tcPr marT="63500" marB="63500" marR="63500" marL="63500"/>
                </a:tc>
                <a:tc>
                  <a:txBody>
                    <a:bodyPr/>
                    <a:lstStyle/>
                    <a:p>
                      <a:pPr indent="0" lvl="0" marL="0" rtl="0" algn="l">
                        <a:spcBef>
                          <a:spcPts val="0"/>
                        </a:spcBef>
                        <a:spcAft>
                          <a:spcPts val="0"/>
                        </a:spcAft>
                        <a:buNone/>
                      </a:pPr>
                      <a:r>
                        <a:t/>
                      </a:r>
                      <a:endParaRPr b="1" sz="1500"/>
                    </a:p>
                  </a:txBody>
                  <a:tcPr marT="63500" marB="63500" marR="63500" marL="63500">
                    <a:lnB cap="flat" cmpd="sng" w="12700">
                      <a:solidFill>
                        <a:srgbClr val="000000"/>
                      </a:solidFill>
                      <a:prstDash val="solid"/>
                      <a:round/>
                      <a:headEnd len="sm" w="sm" type="none"/>
                      <a:tailEnd len="sm" w="sm" type="none"/>
                    </a:lnB>
                  </a:tcPr>
                </a:tc>
              </a:tr>
              <a:tr h="1121875">
                <a:tc>
                  <a:txBody>
                    <a:bodyPr/>
                    <a:lstStyle/>
                    <a:p>
                      <a:pPr indent="0" lvl="0" marL="0" rtl="0" algn="l">
                        <a:spcBef>
                          <a:spcPts val="0"/>
                        </a:spcBef>
                        <a:spcAft>
                          <a:spcPts val="0"/>
                        </a:spcAft>
                        <a:buNone/>
                      </a:pPr>
                      <a:r>
                        <a:rPr lang="en" sz="1500"/>
                        <a:t>Expect </a:t>
                      </a:r>
                      <a:endParaRPr b="1" sz="1500"/>
                    </a:p>
                    <a:p>
                      <a:pPr indent="0" lvl="0" marL="0" rtl="0" algn="l">
                        <a:spcBef>
                          <a:spcPts val="0"/>
                        </a:spcBef>
                        <a:spcAft>
                          <a:spcPts val="0"/>
                        </a:spcAft>
                        <a:buNone/>
                      </a:pPr>
                      <a:r>
                        <a:rPr lang="en" sz="1500"/>
                        <a:t>Similarity between “coronavirus” and “computer” to be 0.19833344</a:t>
                      </a:r>
                      <a:endParaRPr sz="15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500"/>
                        <a:t>0.6503298</a:t>
                      </a:r>
                      <a:endParaRPr b="1"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3"/>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TEST CASES</a:t>
            </a:r>
            <a:endParaRPr sz="2300" cap="none">
              <a:latin typeface="Arial"/>
              <a:ea typeface="Arial"/>
              <a:cs typeface="Arial"/>
              <a:sym typeface="Arial"/>
            </a:endParaRPr>
          </a:p>
        </p:txBody>
      </p:sp>
      <p:graphicFrame>
        <p:nvGraphicFramePr>
          <p:cNvPr id="582" name="Google Shape;582;p83"/>
          <p:cNvGraphicFramePr/>
          <p:nvPr/>
        </p:nvGraphicFramePr>
        <p:xfrm>
          <a:off x="300125" y="1847400"/>
          <a:ext cx="3000000" cy="3000000"/>
        </p:xfrm>
        <a:graphic>
          <a:graphicData uri="http://schemas.openxmlformats.org/drawingml/2006/table">
            <a:tbl>
              <a:tblPr>
                <a:noFill/>
                <a:tableStyleId>{2270C3E1-15F4-4DC1-A7DD-65331CA55324}</a:tableStyleId>
              </a:tblPr>
              <a:tblGrid>
                <a:gridCol w="6926125"/>
                <a:gridCol w="1720150"/>
              </a:tblGrid>
              <a:tr h="222675">
                <a:tc>
                  <a:txBody>
                    <a:bodyPr/>
                    <a:lstStyle/>
                    <a:p>
                      <a:pPr indent="0" lvl="0" marL="0" rtl="0" algn="l">
                        <a:spcBef>
                          <a:spcPts val="0"/>
                        </a:spcBef>
                        <a:spcAft>
                          <a:spcPts val="0"/>
                        </a:spcAft>
                        <a:buNone/>
                      </a:pPr>
                      <a:r>
                        <a:rPr b="1" lang="en" sz="1100"/>
                        <a:t>EXPECTED OUTPUT</a:t>
                      </a:r>
                      <a:endParaRPr b="1" sz="1100"/>
                    </a:p>
                  </a:txBody>
                  <a:tcPr marT="63500" marB="63500" marR="63500" marL="63500"/>
                </a:tc>
                <a:tc>
                  <a:txBody>
                    <a:bodyPr/>
                    <a:lstStyle/>
                    <a:p>
                      <a:pPr indent="0" lvl="0" marL="0" rtl="0" algn="l">
                        <a:spcBef>
                          <a:spcPts val="0"/>
                        </a:spcBef>
                        <a:spcAft>
                          <a:spcPts val="0"/>
                        </a:spcAft>
                        <a:buNone/>
                      </a:pPr>
                      <a:r>
                        <a:rPr b="1" lang="en" sz="1200"/>
                        <a:t>ACTUAL OUTPUT</a:t>
                      </a:r>
                      <a:endParaRPr b="1" sz="1200"/>
                    </a:p>
                  </a:txBody>
                  <a:tcPr marT="63500" marB="63500" marR="63500" marL="63500"/>
                </a:tc>
              </a:tr>
              <a:tr h="719850">
                <a:tc>
                  <a:txBody>
                    <a:bodyPr/>
                    <a:lstStyle/>
                    <a:p>
                      <a:pPr indent="0" lvl="0" marL="0" rtl="0" algn="l">
                        <a:spcBef>
                          <a:spcPts val="0"/>
                        </a:spcBef>
                        <a:spcAft>
                          <a:spcPts val="0"/>
                        </a:spcAft>
                        <a:buNone/>
                      </a:pPr>
                      <a:r>
                        <a:rPr lang="en" sz="1500"/>
                        <a:t>Expect entity “OTFs” to be predicted as Protein in</a:t>
                      </a:r>
                      <a:endParaRPr sz="1500"/>
                    </a:p>
                    <a:p>
                      <a:pPr indent="0" lvl="0" marL="0" rtl="0" algn="l">
                        <a:spcBef>
                          <a:spcPts val="0"/>
                        </a:spcBef>
                        <a:spcAft>
                          <a:spcPts val="0"/>
                        </a:spcAft>
                        <a:buNone/>
                      </a:pPr>
                      <a:r>
                        <a:rPr lang="en" sz="1000"/>
                        <a:t>The degeneracy in sequences recognized by the </a:t>
                      </a:r>
                      <a:r>
                        <a:rPr b="1" lang="en" sz="1000"/>
                        <a:t>OTFs </a:t>
                      </a:r>
                      <a:r>
                        <a:rPr lang="en" sz="1000"/>
                        <a:t>may be important in widening the range over which gene expression can be modulated and in establishing cell type specificity.</a:t>
                      </a:r>
                      <a:endParaRPr sz="1000"/>
                    </a:p>
                  </a:txBody>
                  <a:tcPr marT="63500" marB="63500" marR="63500" marL="63500"/>
                </a:tc>
                <a:tc>
                  <a:txBody>
                    <a:bodyPr/>
                    <a:lstStyle/>
                    <a:p>
                      <a:pPr indent="0" lvl="0" marL="0" rtl="0" algn="l">
                        <a:spcBef>
                          <a:spcPts val="0"/>
                        </a:spcBef>
                        <a:spcAft>
                          <a:spcPts val="0"/>
                        </a:spcAft>
                        <a:buNone/>
                      </a:pPr>
                      <a:r>
                        <a:rPr lang="en" sz="1500"/>
                        <a:t>DNA</a:t>
                      </a:r>
                      <a:endParaRPr sz="1500"/>
                    </a:p>
                  </a:txBody>
                  <a:tcPr marT="63500" marB="63500" marR="63500" marL="63500"/>
                </a:tc>
              </a:tr>
              <a:tr h="673100">
                <a:tc>
                  <a:txBody>
                    <a:bodyPr/>
                    <a:lstStyle/>
                    <a:p>
                      <a:pPr indent="0" lvl="0" marL="0" rtl="0" algn="l">
                        <a:spcBef>
                          <a:spcPts val="0"/>
                        </a:spcBef>
                        <a:spcAft>
                          <a:spcPts val="0"/>
                        </a:spcAft>
                        <a:buNone/>
                      </a:pPr>
                      <a:r>
                        <a:rPr lang="en" sz="1500"/>
                        <a:t>Expect entity “[ 125I ] T3” to be predicted as Protein in</a:t>
                      </a:r>
                      <a:endParaRPr sz="1500"/>
                    </a:p>
                    <a:p>
                      <a:pPr indent="0" lvl="0" marL="0" rtl="0" algn="l">
                        <a:spcBef>
                          <a:spcPts val="0"/>
                        </a:spcBef>
                        <a:spcAft>
                          <a:spcPts val="0"/>
                        </a:spcAft>
                        <a:buNone/>
                      </a:pPr>
                      <a:r>
                        <a:rPr lang="en" sz="1000"/>
                        <a:t>In whole cell experiments at 37 degrees C , nuclear binding of </a:t>
                      </a:r>
                      <a:r>
                        <a:rPr b="1" lang="en" sz="1000"/>
                        <a:t>[ 125I ] T3</a:t>
                      </a:r>
                      <a:r>
                        <a:rPr lang="en" sz="1000"/>
                        <a:t> was saturable ( Kd 34 +/- 6 pmol/l ) and of finite capacity ( approximately equal to 350 sites/cell ).</a:t>
                      </a:r>
                      <a:endParaRPr sz="1000"/>
                    </a:p>
                  </a:txBody>
                  <a:tcPr marT="63500" marB="63500" marR="63500" marL="63500"/>
                </a:tc>
                <a:tc>
                  <a:txBody>
                    <a:bodyPr/>
                    <a:lstStyle/>
                    <a:p>
                      <a:pPr indent="0" lvl="0" marL="0" rtl="0" algn="l">
                        <a:spcBef>
                          <a:spcPts val="0"/>
                        </a:spcBef>
                        <a:spcAft>
                          <a:spcPts val="0"/>
                        </a:spcAft>
                        <a:buNone/>
                      </a:pPr>
                      <a:r>
                        <a:rPr lang="en" sz="1500"/>
                        <a:t>O</a:t>
                      </a:r>
                      <a:endParaRPr sz="1500"/>
                    </a:p>
                  </a:txBody>
                  <a:tcPr marT="63500" marB="63500" marR="63500" marL="63500"/>
                </a:tc>
              </a:tr>
              <a:tr h="548275">
                <a:tc>
                  <a:txBody>
                    <a:bodyPr/>
                    <a:lstStyle/>
                    <a:p>
                      <a:pPr indent="0" lvl="0" marL="0" rtl="0" algn="l">
                        <a:spcBef>
                          <a:spcPts val="0"/>
                        </a:spcBef>
                        <a:spcAft>
                          <a:spcPts val="0"/>
                        </a:spcAft>
                        <a:buNone/>
                      </a:pPr>
                      <a:r>
                        <a:rPr lang="en" sz="1500"/>
                        <a:t>Expect to detect “Multiple B lineage genes” as DNA in</a:t>
                      </a:r>
                      <a:endParaRPr sz="1500"/>
                    </a:p>
                    <a:p>
                      <a:pPr indent="0" lvl="0" marL="0" rtl="0" algn="l">
                        <a:spcBef>
                          <a:spcPts val="0"/>
                        </a:spcBef>
                        <a:spcAft>
                          <a:spcPts val="0"/>
                        </a:spcAft>
                        <a:buNone/>
                      </a:pPr>
                      <a:r>
                        <a:rPr b="1" lang="en" sz="1000"/>
                        <a:t>Multiple b lineage genes</a:t>
                      </a:r>
                      <a:endParaRPr b="1" sz="1000"/>
                    </a:p>
                  </a:txBody>
                  <a:tcPr marT="63500" marB="63500" marR="63500" marL="63500"/>
                </a:tc>
                <a:tc>
                  <a:txBody>
                    <a:bodyPr/>
                    <a:lstStyle/>
                    <a:p>
                      <a:pPr indent="0" lvl="0" marL="0" rtl="0" algn="l">
                        <a:spcBef>
                          <a:spcPts val="0"/>
                        </a:spcBef>
                        <a:spcAft>
                          <a:spcPts val="0"/>
                        </a:spcAft>
                        <a:buNone/>
                      </a:pPr>
                      <a:r>
                        <a:rPr lang="en" sz="1500"/>
                        <a:t>B lineage genes as “DNA”</a:t>
                      </a:r>
                      <a:endParaRPr sz="1500"/>
                    </a:p>
                  </a:txBody>
                  <a:tcPr marT="63500" marB="63500" marR="63500" marL="63500"/>
                </a:tc>
              </a:tr>
              <a:tr h="874775">
                <a:tc>
                  <a:txBody>
                    <a:bodyPr/>
                    <a:lstStyle/>
                    <a:p>
                      <a:pPr indent="0" lvl="0" marL="0" rtl="0" algn="l">
                        <a:spcBef>
                          <a:spcPts val="0"/>
                        </a:spcBef>
                        <a:spcAft>
                          <a:spcPts val="0"/>
                        </a:spcAft>
                        <a:buNone/>
                      </a:pPr>
                      <a:r>
                        <a:rPr lang="en" sz="1500"/>
                        <a:t>Expect to detect “B-cell derived NF-Y A : B : C complex” as Protein in</a:t>
                      </a:r>
                      <a:endParaRPr sz="1500"/>
                    </a:p>
                    <a:p>
                      <a:pPr indent="0" lvl="0" marL="0" rtl="0" algn="l">
                        <a:spcBef>
                          <a:spcPts val="0"/>
                        </a:spcBef>
                        <a:spcAft>
                          <a:spcPts val="0"/>
                        </a:spcAft>
                        <a:buNone/>
                      </a:pPr>
                      <a:r>
                        <a:rPr lang="en" sz="1000"/>
                        <a:t>Recombination of the MPC11 plasma </a:t>
                      </a:r>
                      <a:r>
                        <a:rPr b="1" lang="en" sz="1000"/>
                        <a:t>B-cell derived NF-Y A : B : C complex</a:t>
                      </a:r>
                      <a:r>
                        <a:rPr lang="en" sz="1000"/>
                        <a:t> with the low molecular mass protein fraction , NF-Y-associated factors ( YAFs ), derived from mature A20 B-cell nuclei , conferred high affinity anion exchange binding to NF-Y as an intact trimeric complex.</a:t>
                      </a:r>
                      <a:endParaRPr sz="1000"/>
                    </a:p>
                  </a:txBody>
                  <a:tcPr marT="63500" marB="63500" marR="63500" marL="63500"/>
                </a:tc>
                <a:tc>
                  <a:txBody>
                    <a:bodyPr/>
                    <a:lstStyle/>
                    <a:p>
                      <a:pPr indent="0" lvl="0" marL="0" rtl="0" algn="l">
                        <a:spcBef>
                          <a:spcPts val="0"/>
                        </a:spcBef>
                        <a:spcAft>
                          <a:spcPts val="0"/>
                        </a:spcAft>
                        <a:buNone/>
                      </a:pPr>
                      <a:r>
                        <a:rPr lang="en" sz="1500"/>
                        <a:t>NF-Y A : B : C complex as “Protein”</a:t>
                      </a:r>
                      <a:endParaRPr sz="1500"/>
                    </a:p>
                  </a:txBody>
                  <a:tcPr marT="63500" marB="63500" marR="63500" marL="6350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4"/>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TEST CASES</a:t>
            </a:r>
            <a:endParaRPr sz="2300" cap="none">
              <a:latin typeface="Arial"/>
              <a:ea typeface="Arial"/>
              <a:cs typeface="Arial"/>
              <a:sym typeface="Arial"/>
            </a:endParaRPr>
          </a:p>
        </p:txBody>
      </p:sp>
      <p:graphicFrame>
        <p:nvGraphicFramePr>
          <p:cNvPr id="588" name="Google Shape;588;p84"/>
          <p:cNvGraphicFramePr/>
          <p:nvPr/>
        </p:nvGraphicFramePr>
        <p:xfrm>
          <a:off x="152400" y="1863775"/>
          <a:ext cx="3000000" cy="3000000"/>
        </p:xfrm>
        <a:graphic>
          <a:graphicData uri="http://schemas.openxmlformats.org/drawingml/2006/table">
            <a:tbl>
              <a:tblPr>
                <a:noFill/>
                <a:tableStyleId>{2270C3E1-15F4-4DC1-A7DD-65331CA55324}</a:tableStyleId>
              </a:tblPr>
              <a:tblGrid>
                <a:gridCol w="6689025"/>
                <a:gridCol w="2083500"/>
              </a:tblGrid>
              <a:tr h="12700">
                <a:tc>
                  <a:txBody>
                    <a:bodyPr/>
                    <a:lstStyle/>
                    <a:p>
                      <a:pPr indent="0" lvl="0" marL="0" rtl="0" algn="l">
                        <a:spcBef>
                          <a:spcPts val="0"/>
                        </a:spcBef>
                        <a:spcAft>
                          <a:spcPts val="0"/>
                        </a:spcAft>
                        <a:buNone/>
                      </a:pPr>
                      <a:r>
                        <a:rPr b="1" lang="en" sz="1100"/>
                        <a:t>EXPECTED OUTPUT</a:t>
                      </a:r>
                      <a:endParaRPr b="1" sz="1100"/>
                    </a:p>
                  </a:txBody>
                  <a:tcPr marT="63500" marB="63500" marR="63500" marL="63500"/>
                </a:tc>
                <a:tc>
                  <a:txBody>
                    <a:bodyPr/>
                    <a:lstStyle/>
                    <a:p>
                      <a:pPr indent="0" lvl="0" marL="0" rtl="0" algn="l">
                        <a:spcBef>
                          <a:spcPts val="0"/>
                        </a:spcBef>
                        <a:spcAft>
                          <a:spcPts val="0"/>
                        </a:spcAft>
                        <a:buNone/>
                      </a:pPr>
                      <a:r>
                        <a:rPr b="1" lang="en" sz="1200"/>
                        <a:t>ACTUAL OUTPUT</a:t>
                      </a:r>
                      <a:endParaRPr b="1" sz="1200"/>
                    </a:p>
                  </a:txBody>
                  <a:tcPr marT="63500" marB="63500" marR="63500" marL="63500"/>
                </a:tc>
              </a:tr>
              <a:tr h="12700">
                <a:tc>
                  <a:txBody>
                    <a:bodyPr/>
                    <a:lstStyle/>
                    <a:p>
                      <a:pPr indent="0" lvl="0" marL="0" rtl="0" algn="l">
                        <a:spcBef>
                          <a:spcPts val="0"/>
                        </a:spcBef>
                        <a:spcAft>
                          <a:spcPts val="0"/>
                        </a:spcAft>
                        <a:buNone/>
                      </a:pPr>
                      <a:r>
                        <a:rPr lang="en" sz="1500"/>
                        <a:t>Expect Relation between “ssc” and “</a:t>
                      </a:r>
                      <a:r>
                        <a:rPr lang="en" sz="1500">
                          <a:highlight>
                            <a:srgbClr val="FFFFFF"/>
                          </a:highlight>
                        </a:rPr>
                        <a:t>corticosteroids” in</a:t>
                      </a:r>
                      <a:endParaRPr sz="1500">
                        <a:highlight>
                          <a:srgbClr val="FFFFFF"/>
                        </a:highlight>
                      </a:endParaRPr>
                    </a:p>
                    <a:p>
                      <a:pPr indent="0" lvl="0" marL="0" rtl="0" algn="l">
                        <a:lnSpc>
                          <a:spcPct val="115000"/>
                        </a:lnSpc>
                        <a:spcBef>
                          <a:spcPts val="0"/>
                        </a:spcBef>
                        <a:spcAft>
                          <a:spcPts val="0"/>
                        </a:spcAft>
                        <a:buNone/>
                      </a:pPr>
                      <a:r>
                        <a:rPr lang="en" sz="1000">
                          <a:highlight>
                            <a:srgbClr val="FFFFFF"/>
                          </a:highlight>
                        </a:rPr>
                        <a:t>late-onset scleroderma renal crisis induced by tacrolimus and prednisolone :  a case report .  scleroderma renal crisis  ( src )  is a rare complication of systemic sclerosis  ( </a:t>
                      </a:r>
                      <a:r>
                        <a:rPr b="1" lang="en" sz="1000">
                          <a:highlight>
                            <a:srgbClr val="FFFFFF"/>
                          </a:highlight>
                        </a:rPr>
                        <a:t>ssc </a:t>
                      </a:r>
                      <a:r>
                        <a:rPr lang="en" sz="1000">
                          <a:highlight>
                            <a:srgbClr val="FFFFFF"/>
                          </a:highlight>
                        </a:rPr>
                        <a:t>)  but can be severe enough to require temporary or permanent renal replacement therapy .  moderate to high dose corticosteroid use is recognized as a major risk factor for src .  furthermore ,  there have been reports of thrombotic microangiopathy precipitated by cyclosporine in patients with ssc .  in this article ,  we report a patient with src induced by tacrolimus and </a:t>
                      </a:r>
                      <a:r>
                        <a:rPr b="1" lang="en" sz="1000">
                          <a:highlight>
                            <a:srgbClr val="FFFFFF"/>
                          </a:highlight>
                        </a:rPr>
                        <a:t>corticosteroids </a:t>
                      </a:r>
                      <a:r>
                        <a:rPr lang="en" sz="1000">
                          <a:highlight>
                            <a:srgbClr val="FFFFFF"/>
                          </a:highlight>
                        </a:rPr>
                        <a:t>.  the aim of this work is to call attention to the risk of tacrolimus use in patients with ssc .</a:t>
                      </a:r>
                      <a:endParaRPr sz="1000">
                        <a:highlight>
                          <a:srgbClr val="FFFFFF"/>
                        </a:highlight>
                      </a:endParaRPr>
                    </a:p>
                    <a:p>
                      <a:pPr indent="0" lvl="0" marL="0" rtl="0" algn="l">
                        <a:spcBef>
                          <a:spcPts val="0"/>
                        </a:spcBef>
                        <a:spcAft>
                          <a:spcPts val="0"/>
                        </a:spcAft>
                        <a:buNone/>
                      </a:pPr>
                      <a:r>
                        <a:t/>
                      </a:r>
                      <a:endParaRPr sz="1000"/>
                    </a:p>
                  </a:txBody>
                  <a:tcPr marT="63500" marB="63500" marR="63500" marL="63500"/>
                </a:tc>
                <a:tc>
                  <a:txBody>
                    <a:bodyPr/>
                    <a:lstStyle/>
                    <a:p>
                      <a:pPr indent="0" lvl="0" marL="0" rtl="0" algn="l">
                        <a:spcBef>
                          <a:spcPts val="0"/>
                        </a:spcBef>
                        <a:spcAft>
                          <a:spcPts val="0"/>
                        </a:spcAft>
                        <a:buNone/>
                      </a:pPr>
                      <a:r>
                        <a:rPr lang="en" sz="1500"/>
                        <a:t>No relation</a:t>
                      </a:r>
                      <a:endParaRPr sz="1500"/>
                    </a:p>
                  </a:txBody>
                  <a:tcPr marT="63500" marB="63500" marR="63500" marL="63500"/>
                </a:tc>
              </a:tr>
              <a:tr h="12700">
                <a:tc>
                  <a:txBody>
                    <a:bodyPr/>
                    <a:lstStyle/>
                    <a:p>
                      <a:pPr indent="0" lvl="0" marL="0" rtl="0" algn="l">
                        <a:spcBef>
                          <a:spcPts val="0"/>
                        </a:spcBef>
                        <a:spcAft>
                          <a:spcPts val="0"/>
                        </a:spcAft>
                        <a:buNone/>
                      </a:pPr>
                      <a:r>
                        <a:rPr lang="en" sz="1500"/>
                        <a:t>Expect no relation between “src” and “</a:t>
                      </a:r>
                      <a:r>
                        <a:rPr lang="en" sz="1500">
                          <a:highlight>
                            <a:srgbClr val="FFFFFF"/>
                          </a:highlight>
                        </a:rPr>
                        <a:t>cyclosporine” in</a:t>
                      </a:r>
                      <a:endParaRPr sz="1500">
                        <a:highlight>
                          <a:srgbClr val="FFFFFF"/>
                        </a:highlight>
                      </a:endParaRPr>
                    </a:p>
                    <a:p>
                      <a:pPr indent="0" lvl="0" marL="0" rtl="0" algn="l">
                        <a:lnSpc>
                          <a:spcPct val="115000"/>
                        </a:lnSpc>
                        <a:spcBef>
                          <a:spcPts val="0"/>
                        </a:spcBef>
                        <a:spcAft>
                          <a:spcPts val="0"/>
                        </a:spcAft>
                        <a:buNone/>
                      </a:pPr>
                      <a:r>
                        <a:rPr lang="en" sz="1000">
                          <a:highlight>
                            <a:srgbClr val="FFFFFF"/>
                          </a:highlight>
                        </a:rPr>
                        <a:t>late-onset scleroderma renal crisis induced by tacrolimus and prednisolone :  a case report .  scleroderma renal crisis  ( </a:t>
                      </a:r>
                      <a:r>
                        <a:rPr b="1" lang="en" sz="1000">
                          <a:highlight>
                            <a:srgbClr val="FFFFFF"/>
                          </a:highlight>
                        </a:rPr>
                        <a:t>src </a:t>
                      </a:r>
                      <a:r>
                        <a:rPr lang="en" sz="1000">
                          <a:highlight>
                            <a:srgbClr val="FFFFFF"/>
                          </a:highlight>
                        </a:rPr>
                        <a:t>)  is a rare complication of systemic sclerosis  ( ssc )  but can be severe enough to require temporary or permanent renal replacement therapy .  moderate to high dose corticosteroid use is recognized as a major risk factor for src .  furthermore ,  there have been reports of thrombotic microangiopathy precipitated by </a:t>
                      </a:r>
                      <a:r>
                        <a:rPr b="1" lang="en" sz="1000">
                          <a:highlight>
                            <a:srgbClr val="FFFFFF"/>
                          </a:highlight>
                        </a:rPr>
                        <a:t>cyclosporine </a:t>
                      </a:r>
                      <a:r>
                        <a:rPr lang="en" sz="1000">
                          <a:highlight>
                            <a:srgbClr val="FFFFFF"/>
                          </a:highlight>
                        </a:rPr>
                        <a:t>in patients with ssc .  in this article ,  we report a patient with src induced by tacrolimus and corticosteroids .  the aim of this work is to call attention to the risk of tacrolimus use in patients with ssc .</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500"/>
                        <a:t>Positive Relation</a:t>
                      </a:r>
                      <a:endParaRPr sz="1500"/>
                    </a:p>
                  </a:txBody>
                  <a:tcPr marT="63500" marB="63500" marR="63500" marL="6350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REFERENCES</a:t>
            </a:r>
            <a:endParaRPr sz="2300" cap="none">
              <a:latin typeface="Arial"/>
              <a:ea typeface="Arial"/>
              <a:cs typeface="Arial"/>
              <a:sym typeface="Arial"/>
            </a:endParaRPr>
          </a:p>
        </p:txBody>
      </p:sp>
      <p:sp>
        <p:nvSpPr>
          <p:cNvPr id="594" name="Google Shape;594;p85"/>
          <p:cNvSpPr txBox="1"/>
          <p:nvPr>
            <p:ph idx="1" type="body"/>
          </p:nvPr>
        </p:nvSpPr>
        <p:spPr>
          <a:xfrm>
            <a:off x="727700" y="1678100"/>
            <a:ext cx="7844700" cy="3396000"/>
          </a:xfrm>
          <a:prstGeom prst="rect">
            <a:avLst/>
          </a:prstGeom>
          <a:noFill/>
          <a:ln>
            <a:noFill/>
          </a:ln>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Ayoub Harnoune, Maryem Rhanoui, Mounia Mikram, Siham Yousfi, Zineb Elkaimbillah, Bouchra El Asri, BERT based clinical knowledge extraction for biomedical knowledge graph construction and analysis, Computer Methods and Programs in Biomedicine Update, Volume 1, 2021, 100042,ISSN2666-9900, </a:t>
            </a:r>
            <a:r>
              <a:rPr lang="en" sz="1200" u="sng">
                <a:solidFill>
                  <a:schemeClr val="hlink"/>
                </a:solidFill>
                <a:latin typeface="Arial"/>
                <a:ea typeface="Arial"/>
                <a:cs typeface="Arial"/>
                <a:sym typeface="Arial"/>
                <a:hlinkClick r:id="rId3"/>
              </a:rPr>
              <a:t>https://doi.org/10.1016/j.cmpbup.2021.100042</a:t>
            </a:r>
            <a:r>
              <a:rPr lang="en" sz="1200">
                <a:solidFill>
                  <a:srgbClr val="1A9988"/>
                </a:solidFill>
                <a:latin typeface="Arial"/>
                <a:ea typeface="Arial"/>
                <a:cs typeface="Arial"/>
                <a:sym typeface="Arial"/>
              </a:rPr>
              <a:t>.</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Minsoo Cho, Jihwan Ha, Chihyun Park, Sanghyun Park, Combinatorial feature embedding based on CNN and LSTM for biomedical named entity recognition, Journal of Biomedical Informatics, Volume 103, 2020, 103381, ISSN 1532-0464, </a:t>
            </a:r>
            <a:r>
              <a:rPr lang="en" sz="1200" u="sng">
                <a:solidFill>
                  <a:schemeClr val="hlink"/>
                </a:solidFill>
                <a:latin typeface="Arial"/>
                <a:ea typeface="Arial"/>
                <a:cs typeface="Arial"/>
                <a:sym typeface="Arial"/>
                <a:hlinkClick r:id="rId4"/>
              </a:rPr>
              <a:t>https://doi.org/10.1016/j.jbi.2020.103381</a:t>
            </a:r>
            <a:r>
              <a:rPr lang="en" sz="1200">
                <a:solidFill>
                  <a:srgbClr val="1A9988"/>
                </a:solidFill>
                <a:latin typeface="Arial"/>
                <a:ea typeface="Arial"/>
                <a:cs typeface="Arial"/>
                <a:sym typeface="Arial"/>
              </a:rPr>
              <a:t>.</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Perera, N., Dehmer, M., &amp; Emmert-Streib, F. (2020). Named Entity Recognition and Relation Detection for Biomedical Information Extraction. Frontiers in cell and developmental biology, 8, 673. </a:t>
            </a:r>
            <a:r>
              <a:rPr lang="en" sz="1200" u="sng">
                <a:solidFill>
                  <a:schemeClr val="hlink"/>
                </a:solidFill>
                <a:latin typeface="Arial"/>
                <a:ea typeface="Arial"/>
                <a:cs typeface="Arial"/>
                <a:sym typeface="Arial"/>
                <a:hlinkClick r:id="rId5"/>
              </a:rPr>
              <a:t>https://doi.org/10.3389/fcell.2020.00673</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Daniel Domingo-Fernandez, Shounak Baksi, Bruce´ Schultz, Yojana Gadiya, Reagon Karki, Tamara Raschka, Christian Ebeling, Martin Hofmann Apitius, and Alpha Tom Kodamullil. 2020. Covid19 knowledge graph: a computable, multimodal, cause-and-effect knowledge model of covid-19 pathophysiology. bioRxiv.</a:t>
            </a:r>
            <a:endParaRPr sz="1200">
              <a:solidFill>
                <a:srgbClr val="1A998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715403" y="1312023"/>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Arial"/>
                <a:ea typeface="Arial"/>
                <a:cs typeface="Arial"/>
                <a:sym typeface="Arial"/>
              </a:rPr>
              <a:t>LITERATURE SURVEY</a:t>
            </a:r>
            <a:endParaRPr>
              <a:latin typeface="Arial"/>
              <a:ea typeface="Arial"/>
              <a:cs typeface="Arial"/>
              <a:sym typeface="Arial"/>
            </a:endParaRPr>
          </a:p>
        </p:txBody>
      </p:sp>
      <p:graphicFrame>
        <p:nvGraphicFramePr>
          <p:cNvPr id="269" name="Google Shape;269;p41"/>
          <p:cNvGraphicFramePr/>
          <p:nvPr/>
        </p:nvGraphicFramePr>
        <p:xfrm>
          <a:off x="311688" y="1853520"/>
          <a:ext cx="3000000" cy="3000000"/>
        </p:xfrm>
        <a:graphic>
          <a:graphicData uri="http://schemas.openxmlformats.org/drawingml/2006/table">
            <a:tbl>
              <a:tblPr>
                <a:noFill/>
                <a:tableStyleId>{B4BF9159-99D6-4731-B064-60A485ED8FEA}</a:tableStyleId>
              </a:tblPr>
              <a:tblGrid>
                <a:gridCol w="3915550"/>
                <a:gridCol w="2402600"/>
                <a:gridCol w="2402600"/>
              </a:tblGrid>
              <a:tr h="609575">
                <a:tc>
                  <a:txBody>
                    <a:bodyPr/>
                    <a:lstStyle/>
                    <a:p>
                      <a:pPr indent="0" lvl="0" marL="0" marR="0" rtl="0" algn="l">
                        <a:lnSpc>
                          <a:spcPct val="100000"/>
                        </a:lnSpc>
                        <a:spcBef>
                          <a:spcPts val="0"/>
                        </a:spcBef>
                        <a:spcAft>
                          <a:spcPts val="0"/>
                        </a:spcAft>
                        <a:buClr>
                          <a:srgbClr val="000000"/>
                        </a:buClr>
                        <a:buSzPts val="1400"/>
                        <a:buFont typeface="Arial"/>
                        <a:buNone/>
                      </a:pPr>
                      <a:r>
                        <a:rPr b="1" lang="en"/>
                        <a:t>Paper Title, Authors, Year, Journal name, Vol, Issue &amp; PP</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a:t>Methodology / Algorithm used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a:t>Issues / Gaps/ Limitations</a:t>
                      </a:r>
                      <a:endParaRPr b="1" sz="1400" u="none" cap="none" strike="noStrike"/>
                    </a:p>
                  </a:txBody>
                  <a:tcPr marT="91425" marB="91425" marR="91425" marL="91425"/>
                </a:tc>
              </a:tr>
              <a:tr h="1297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Zheng, S., Rao, J., Song, Y., Zhang, J., Xiao, X., Fang, E., Yang, Y. and Niu, Z., 2020. PharmKG: a dedicated knowledge graph benchmark for biomedical data mining. Briefings in Bioinformatics,.</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Extract Knowledge Graph From drugs, diseases and genes databases and also their relations.</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Generic Knowledge Graph is obtained.</a:t>
                      </a:r>
                      <a:endParaRPr sz="1400" u="none" cap="none" strike="noStrike"/>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p>
                      <a:pPr indent="0" lvl="0" marL="0" marR="0" rtl="0" algn="just">
                        <a:lnSpc>
                          <a:spcPct val="100000"/>
                        </a:lnSpc>
                        <a:spcBef>
                          <a:spcPts val="0"/>
                        </a:spcBef>
                        <a:spcAft>
                          <a:spcPts val="0"/>
                        </a:spcAft>
                        <a:buClr>
                          <a:srgbClr val="000000"/>
                        </a:buClr>
                        <a:buSzPts val="1400"/>
                        <a:buFont typeface="Arial"/>
                        <a:buNone/>
                      </a:pPr>
                      <a:r>
                        <a:rPr lang="en" sz="1400" u="none" cap="none" strike="noStrike"/>
                        <a:t>Input is structured data which is not common.</a:t>
                      </a:r>
                      <a:endParaRPr sz="1400" u="none" cap="none" strike="noStrike"/>
                    </a:p>
                  </a:txBody>
                  <a:tcPr marT="91425" marB="91425" marR="91425" marL="91425"/>
                </a:tc>
              </a:tr>
              <a:tr h="1297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Domingo-Fernández, D., Baksi, S., Schultz, B., COVID-19 Knowledge Graph: a computable, multimodal, cause-and-effect knowledge model of COVID-19 pathophysiology.</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Evidence text from the prioritized corpus was manually encoded as as a triple. (source-relation- target)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Small Knowledge Graph is obtained.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just">
                        <a:lnSpc>
                          <a:spcPct val="100000"/>
                        </a:lnSpc>
                        <a:spcBef>
                          <a:spcPts val="0"/>
                        </a:spcBef>
                        <a:spcAft>
                          <a:spcPts val="0"/>
                        </a:spcAft>
                        <a:buClr>
                          <a:srgbClr val="000000"/>
                        </a:buClr>
                        <a:buSzPts val="1400"/>
                        <a:buFont typeface="Arial"/>
                        <a:buNone/>
                      </a:pPr>
                      <a:r>
                        <a:rPr lang="en" sz="1400" u="none" cap="none" strike="noStrike"/>
                        <a:t>Manual Annotations are time-consuming.</a:t>
                      </a:r>
                      <a:endParaRPr sz="1400" u="none" cap="none" strike="noStrike"/>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6"/>
          <p:cNvSpPr txBox="1"/>
          <p:nvPr>
            <p:ph type="title"/>
          </p:nvPr>
        </p:nvSpPr>
        <p:spPr>
          <a:xfrm>
            <a:off x="727655" y="1278985"/>
            <a:ext cx="7688700" cy="5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REFERENCES</a:t>
            </a:r>
            <a:endParaRPr sz="2300" cap="none">
              <a:latin typeface="Arial"/>
              <a:ea typeface="Arial"/>
              <a:cs typeface="Arial"/>
              <a:sym typeface="Arial"/>
            </a:endParaRPr>
          </a:p>
        </p:txBody>
      </p:sp>
      <p:sp>
        <p:nvSpPr>
          <p:cNvPr id="600" name="Google Shape;600;p86"/>
          <p:cNvSpPr txBox="1"/>
          <p:nvPr>
            <p:ph idx="1" type="body"/>
          </p:nvPr>
        </p:nvSpPr>
        <p:spPr>
          <a:xfrm>
            <a:off x="727700" y="1678100"/>
            <a:ext cx="7844700" cy="3396000"/>
          </a:xfrm>
          <a:prstGeom prst="rect">
            <a:avLst/>
          </a:prstGeom>
          <a:noFill/>
          <a:ln>
            <a:noFill/>
          </a:ln>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Kim, T.; Yun, Y.; Kim, N. Deep Learning-Based Knowledge Graph Generation for COVID-19. Sustainability 2021, 13, 2276. </a:t>
            </a:r>
            <a:r>
              <a:rPr lang="en" sz="1200" u="sng">
                <a:solidFill>
                  <a:schemeClr val="hlink"/>
                </a:solidFill>
                <a:latin typeface="Arial"/>
                <a:ea typeface="Arial"/>
                <a:cs typeface="Arial"/>
                <a:sym typeface="Arial"/>
                <a:hlinkClick r:id="rId3"/>
              </a:rPr>
              <a:t>https://doi.org/10.3390/su13042276</a:t>
            </a:r>
            <a:r>
              <a:rPr lang="en" sz="1200">
                <a:solidFill>
                  <a:srgbClr val="1A9988"/>
                </a:solidFill>
                <a:latin typeface="Arial"/>
                <a:ea typeface="Arial"/>
                <a:cs typeface="Arial"/>
                <a:sym typeface="Arial"/>
              </a:rPr>
              <a:t>.</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Zheng, S., Rao, J., Song, Y., Zhang, J., Xiao, X., Fang, E., Yang, Y. and Niu, Z., 2020. PharmKG: a dedicated knowledge graph benchmark for biomedical data mining. Briefings in Bioinformatics,.</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Repke T., Krestel R. (2021) Extraction and Representation of Financial Entities from Text. In: Consoli S., Reforgiato Recupero D., Saisana M. (eds) Data Science for Economics and Finance. Springer, Cham.</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Kim, T.; Yun, Y.; Kim, N. Deep Learning-Based Knowledge Graph Generation for COVID-19. Sustainability 2021, 13, 2276. </a:t>
            </a:r>
            <a:r>
              <a:rPr lang="en" sz="1200" u="sng">
                <a:solidFill>
                  <a:schemeClr val="hlink"/>
                </a:solidFill>
                <a:latin typeface="Arial"/>
                <a:ea typeface="Arial"/>
                <a:cs typeface="Arial"/>
                <a:sym typeface="Arial"/>
                <a:hlinkClick r:id="rId4"/>
              </a:rPr>
              <a:t>https://doi.org/10.3390/su13042276</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W. E. Zhang and Q. Nguyen, "Constructing COVID-19 Knowledge Graph from A Large Corpus of Scientific Articles," 2021 IEEE International Conference on Big Knowledge (ICBK), 2021, pp. 237-244, doi: 10.1109/ICKG52313.2021.00040.</a:t>
            </a:r>
            <a:endParaRPr sz="1200">
              <a:solidFill>
                <a:srgbClr val="1A9988"/>
              </a:solidFill>
              <a:latin typeface="Arial"/>
              <a:ea typeface="Arial"/>
              <a:cs typeface="Arial"/>
              <a:sym typeface="Arial"/>
            </a:endParaRPr>
          </a:p>
          <a:p>
            <a:pPr indent="-304800" lvl="0" marL="457200" rtl="0" algn="just">
              <a:lnSpc>
                <a:spcPct val="130000"/>
              </a:lnSpc>
              <a:spcBef>
                <a:spcPts val="0"/>
              </a:spcBef>
              <a:spcAft>
                <a:spcPts val="0"/>
              </a:spcAft>
              <a:buClr>
                <a:srgbClr val="1A9988"/>
              </a:buClr>
              <a:buSzPts val="1200"/>
              <a:buFont typeface="Arial"/>
              <a:buChar char="●"/>
            </a:pPr>
            <a:r>
              <a:rPr lang="en" sz="1200">
                <a:solidFill>
                  <a:srgbClr val="1A9988"/>
                </a:solidFill>
                <a:latin typeface="Arial"/>
                <a:ea typeface="Arial"/>
                <a:cs typeface="Arial"/>
                <a:sym typeface="Arial"/>
              </a:rPr>
              <a:t>Minsoo Cho, Jihwan Ha, Chihyun Park, Sanghyun Park, Combinatorial feature embedding based on CNN and LSTM for biomedical named entity recognition, Journal of Biomedical Informatics, Volume 103, 2020, 103381, ISSN 1532-0464, https://doi.org/10.1016/j.jbi.2020.103381.</a:t>
            </a:r>
            <a:endParaRPr sz="1200">
              <a:solidFill>
                <a:srgbClr val="1A9988"/>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728789" y="1327978"/>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Arial"/>
                <a:ea typeface="Arial"/>
                <a:cs typeface="Arial"/>
                <a:sym typeface="Arial"/>
              </a:rPr>
              <a:t>LITERATURE SURVEY</a:t>
            </a:r>
            <a:endParaRPr>
              <a:latin typeface="Arial"/>
              <a:ea typeface="Arial"/>
              <a:cs typeface="Arial"/>
              <a:sym typeface="Arial"/>
            </a:endParaRPr>
          </a:p>
        </p:txBody>
      </p:sp>
      <p:graphicFrame>
        <p:nvGraphicFramePr>
          <p:cNvPr id="275" name="Google Shape;275;p42"/>
          <p:cNvGraphicFramePr/>
          <p:nvPr/>
        </p:nvGraphicFramePr>
        <p:xfrm>
          <a:off x="291816" y="1864919"/>
          <a:ext cx="3000000" cy="3000000"/>
        </p:xfrm>
        <a:graphic>
          <a:graphicData uri="http://schemas.openxmlformats.org/drawingml/2006/table">
            <a:tbl>
              <a:tblPr>
                <a:noFill/>
                <a:tableStyleId>{B4BF9159-99D6-4731-B064-60A485ED8FEA}</a:tableStyleId>
              </a:tblPr>
              <a:tblGrid>
                <a:gridCol w="3961150"/>
                <a:gridCol w="2343125"/>
                <a:gridCol w="2343125"/>
              </a:tblGrid>
              <a:tr h="497375">
                <a:tc>
                  <a:txBody>
                    <a:bodyPr/>
                    <a:lstStyle/>
                    <a:p>
                      <a:pPr indent="0" lvl="0" marL="0" rtl="0" algn="l">
                        <a:spcBef>
                          <a:spcPts val="0"/>
                        </a:spcBef>
                        <a:spcAft>
                          <a:spcPts val="0"/>
                        </a:spcAft>
                        <a:buClr>
                          <a:srgbClr val="000000"/>
                        </a:buClr>
                        <a:buSzPts val="1400"/>
                        <a:buFont typeface="Arial"/>
                        <a:buNone/>
                      </a:pPr>
                      <a:r>
                        <a:rPr b="1" lang="en"/>
                        <a:t>Paper Title, Authors, Year, Journal name, Vol, Issue &amp; PP</a:t>
                      </a:r>
                      <a:endParaRPr b="1"/>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b="1" lang="en"/>
                        <a:t>Methodology / Algorithm used</a:t>
                      </a:r>
                      <a:endParaRPr b="1" sz="14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b="1" lang="en"/>
                        <a:t>Issues / Gaps/ Limitations</a:t>
                      </a:r>
                      <a:endParaRPr b="1" sz="1400" u="none" cap="none" strike="noStrike"/>
                    </a:p>
                  </a:txBody>
                  <a:tcPr marT="91425" marB="91425" marR="91425" marL="91425"/>
                </a:tc>
              </a:tr>
              <a:tr h="1367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Repke T., Krestel R. (2021) Extraction and Representation of Financial Entities from Text. In: Consoli S., Reforgiato Recupero D., Saisana M. (eds) Data Science for Economics and Finance. Springer, Cham.</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Extract Knowledge Graph From Financial text corpus using NER and RE tasks.</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Lack of Gold Standard Corpus for result evaluation.</a:t>
                      </a:r>
                      <a:endParaRPr sz="1400" u="none" cap="none" strike="noStrike"/>
                    </a:p>
                  </a:txBody>
                  <a:tcPr marT="91425" marB="91425" marR="91425" marL="91425"/>
                </a:tc>
              </a:tr>
              <a:tr h="1193700">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Kim, T.; Yun, Y.; Kim, N. Deep Learning-Based Knowledge Graph Generation for COVID-19. Sustainability 2021, 13, 2276. https://doi.org/10.3390/su13042276</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Finding entity dictionary related to COVID-19 and extracting relations from corpus</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Results can vary massively based on the unsupervised model used.</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728789" y="1327978"/>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Arial"/>
                <a:ea typeface="Arial"/>
                <a:cs typeface="Arial"/>
                <a:sym typeface="Arial"/>
              </a:rPr>
              <a:t>LITERATURE SURVEY</a:t>
            </a:r>
            <a:endParaRPr>
              <a:latin typeface="Arial"/>
              <a:ea typeface="Arial"/>
              <a:cs typeface="Arial"/>
              <a:sym typeface="Arial"/>
            </a:endParaRPr>
          </a:p>
        </p:txBody>
      </p:sp>
      <p:graphicFrame>
        <p:nvGraphicFramePr>
          <p:cNvPr id="281" name="Google Shape;281;p43"/>
          <p:cNvGraphicFramePr/>
          <p:nvPr/>
        </p:nvGraphicFramePr>
        <p:xfrm>
          <a:off x="291816" y="1864919"/>
          <a:ext cx="3000000" cy="3000000"/>
        </p:xfrm>
        <a:graphic>
          <a:graphicData uri="http://schemas.openxmlformats.org/drawingml/2006/table">
            <a:tbl>
              <a:tblPr>
                <a:noFill/>
                <a:tableStyleId>{B4BF9159-99D6-4731-B064-60A485ED8FEA}</a:tableStyleId>
              </a:tblPr>
              <a:tblGrid>
                <a:gridCol w="4727000"/>
                <a:gridCol w="2202850"/>
                <a:gridCol w="1717550"/>
              </a:tblGrid>
              <a:tr h="497375">
                <a:tc>
                  <a:txBody>
                    <a:bodyPr/>
                    <a:lstStyle/>
                    <a:p>
                      <a:pPr indent="0" lvl="0" marL="0" rtl="0" algn="l">
                        <a:spcBef>
                          <a:spcPts val="0"/>
                        </a:spcBef>
                        <a:spcAft>
                          <a:spcPts val="0"/>
                        </a:spcAft>
                        <a:buClr>
                          <a:srgbClr val="000000"/>
                        </a:buClr>
                        <a:buSzPts val="1400"/>
                        <a:buFont typeface="Arial"/>
                        <a:buNone/>
                      </a:pPr>
                      <a:r>
                        <a:rPr b="1" lang="en"/>
                        <a:t>Paper Title, Authors, Year, Journal name, Vol, Issue &amp; PP</a:t>
                      </a:r>
                      <a:endParaRPr b="1"/>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b="1" lang="en"/>
                        <a:t>Methodology / Algorithm used</a:t>
                      </a:r>
                      <a:endParaRPr b="1" sz="14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b="1" lang="en"/>
                        <a:t>Issues / Gaps/ Limitations</a:t>
                      </a:r>
                      <a:endParaRPr b="1" sz="1400" u="none" cap="none" strike="noStrike"/>
                    </a:p>
                  </a:txBody>
                  <a:tcPr marT="91425" marB="91425" marR="91425" marL="91425"/>
                </a:tc>
              </a:tr>
              <a:tr h="1367800">
                <a:tc>
                  <a:txBody>
                    <a:bodyPr/>
                    <a:lstStyle/>
                    <a:p>
                      <a:pPr indent="0" lvl="0" marL="0" marR="0" rtl="0" algn="l">
                        <a:lnSpc>
                          <a:spcPct val="100000"/>
                        </a:lnSpc>
                        <a:spcBef>
                          <a:spcPts val="0"/>
                        </a:spcBef>
                        <a:spcAft>
                          <a:spcPts val="0"/>
                        </a:spcAft>
                        <a:buClr>
                          <a:srgbClr val="000000"/>
                        </a:buClr>
                        <a:buSzPts val="1400"/>
                        <a:buFont typeface="Arial"/>
                        <a:buNone/>
                      </a:pPr>
                      <a:r>
                        <a:rPr lang="en"/>
                        <a:t>W. E. Zhang and Q. Nguyen, "Constructing COVID-19 Knowledge Graph from A Large Corpus of Scientific Articles," 2021 IEEE International Conference on Big Knowledge (ICBK), 2021, pp. 237-244, doi: 10.1109/ICKG52313.2021.00040.</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Rule based relation and entity extraction from MEDLINE COVID-19 related articles.</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Supervision is required for setting the rules to find the entities that we need.</a:t>
                      </a:r>
                      <a:endParaRPr sz="1400" u="none" cap="none" strike="noStrike"/>
                    </a:p>
                  </a:txBody>
                  <a:tcPr marT="91425" marB="91425" marR="91425" marL="91425"/>
                </a:tc>
              </a:tr>
              <a:tr h="1193700">
                <a:tc>
                  <a:txBody>
                    <a:bodyPr/>
                    <a:lstStyle/>
                    <a:p>
                      <a:pPr indent="0" lvl="0" marL="0" marR="0" rtl="0" algn="just">
                        <a:lnSpc>
                          <a:spcPct val="100000"/>
                        </a:lnSpc>
                        <a:spcBef>
                          <a:spcPts val="0"/>
                        </a:spcBef>
                        <a:spcAft>
                          <a:spcPts val="0"/>
                        </a:spcAft>
                        <a:buClr>
                          <a:srgbClr val="000000"/>
                        </a:buClr>
                        <a:buSzPts val="1400"/>
                        <a:buFont typeface="Arial"/>
                        <a:buNone/>
                      </a:pPr>
                      <a:r>
                        <a:rPr lang="en"/>
                        <a:t>Minsoo Cho, Jihwan Ha, Chihyun Park, Sanghyun Park, Combinatorial feature embedding based on CNN and LSTM for biomedical named entity recognition, Journal of Biomedical Informatics, Volume 103, 2020, 103381, ISSN 1532-0464, https://doi.org/10.1016/j.jbi.2020.103381.</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Using </a:t>
                      </a:r>
                      <a:r>
                        <a:rPr lang="en"/>
                        <a:t>Pre Trained</a:t>
                      </a:r>
                      <a:r>
                        <a:rPr lang="en"/>
                        <a:t> Word Embeddings and Char embeddings using LSTM for NER</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Most test words are not in word embeddings.</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728789" y="1327978"/>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Arial"/>
                <a:ea typeface="Arial"/>
                <a:cs typeface="Arial"/>
                <a:sym typeface="Arial"/>
              </a:rPr>
              <a:t>LITERATURE SURVEY</a:t>
            </a:r>
            <a:endParaRPr>
              <a:latin typeface="Arial"/>
              <a:ea typeface="Arial"/>
              <a:cs typeface="Arial"/>
              <a:sym typeface="Arial"/>
            </a:endParaRPr>
          </a:p>
        </p:txBody>
      </p:sp>
      <p:graphicFrame>
        <p:nvGraphicFramePr>
          <p:cNvPr id="287" name="Google Shape;287;p44"/>
          <p:cNvGraphicFramePr/>
          <p:nvPr/>
        </p:nvGraphicFramePr>
        <p:xfrm>
          <a:off x="291816" y="1864919"/>
          <a:ext cx="3000000" cy="3000000"/>
        </p:xfrm>
        <a:graphic>
          <a:graphicData uri="http://schemas.openxmlformats.org/drawingml/2006/table">
            <a:tbl>
              <a:tblPr>
                <a:noFill/>
                <a:tableStyleId>{B4BF9159-99D6-4731-B064-60A485ED8FEA}</a:tableStyleId>
              </a:tblPr>
              <a:tblGrid>
                <a:gridCol w="4398050"/>
                <a:gridCol w="1906225"/>
                <a:gridCol w="2343125"/>
              </a:tblGrid>
              <a:tr h="497375">
                <a:tc>
                  <a:txBody>
                    <a:bodyPr/>
                    <a:lstStyle/>
                    <a:p>
                      <a:pPr indent="0" lvl="0" marL="0" rtl="0" algn="l">
                        <a:spcBef>
                          <a:spcPts val="0"/>
                        </a:spcBef>
                        <a:spcAft>
                          <a:spcPts val="0"/>
                        </a:spcAft>
                        <a:buClr>
                          <a:srgbClr val="000000"/>
                        </a:buClr>
                        <a:buSzPts val="1400"/>
                        <a:buFont typeface="Arial"/>
                        <a:buNone/>
                      </a:pPr>
                      <a:r>
                        <a:rPr b="1" lang="en"/>
                        <a:t>Paper Title, Authors, Year, Journal name, Vol, Issue &amp; PP</a:t>
                      </a:r>
                      <a:endParaRPr b="1"/>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b="1" lang="en"/>
                        <a:t>Methodology / Algorithm used</a:t>
                      </a:r>
                      <a:endParaRPr b="1" sz="14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b="1" lang="en"/>
                        <a:t>Issues / Gaps/ Limitations</a:t>
                      </a:r>
                      <a:endParaRPr b="1" sz="1400" u="none" cap="none" strike="noStrike"/>
                    </a:p>
                  </a:txBody>
                  <a:tcPr marT="91425" marB="91425" marR="91425" marL="91425"/>
                </a:tc>
              </a:tr>
              <a:tr h="1367800">
                <a:tc>
                  <a:txBody>
                    <a:bodyPr/>
                    <a:lstStyle/>
                    <a:p>
                      <a:pPr indent="0" lvl="0" marL="0" marR="0" rtl="0" algn="l">
                        <a:lnSpc>
                          <a:spcPct val="100000"/>
                        </a:lnSpc>
                        <a:spcBef>
                          <a:spcPts val="0"/>
                        </a:spcBef>
                        <a:spcAft>
                          <a:spcPts val="0"/>
                        </a:spcAft>
                        <a:buClr>
                          <a:srgbClr val="000000"/>
                        </a:buClr>
                        <a:buSzPts val="1400"/>
                        <a:buFont typeface="Arial"/>
                        <a:buNone/>
                      </a:pPr>
                      <a:r>
                        <a:rPr lang="en"/>
                        <a:t>Peng, Y., Wei, CH. &amp; Lu, Z. Improving chemical disease relation extraction with rich features and weakly labeled data. J Cheminform 8, 53 (2016). https://doi.org/10.1186/s13321-016-0165-z</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t>Extract </a:t>
                      </a:r>
                      <a:r>
                        <a:rPr lang="en"/>
                        <a:t>Biomedical relations using statistical features.</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Manual curation of features needed to find the required relations.</a:t>
                      </a:r>
                      <a:endParaRPr sz="1400" u="none" cap="none" strike="noStrike"/>
                    </a:p>
                  </a:txBody>
                  <a:tcPr marT="91425" marB="91425" marR="91425" marL="91425"/>
                </a:tc>
              </a:tr>
              <a:tr h="1193700">
                <a:tc>
                  <a:txBody>
                    <a:bodyPr/>
                    <a:lstStyle/>
                    <a:p>
                      <a:pPr indent="0" lvl="0" marL="0" marR="0" rtl="0" algn="just">
                        <a:lnSpc>
                          <a:spcPct val="100000"/>
                        </a:lnSpc>
                        <a:spcBef>
                          <a:spcPts val="0"/>
                        </a:spcBef>
                        <a:spcAft>
                          <a:spcPts val="0"/>
                        </a:spcAft>
                        <a:buClr>
                          <a:srgbClr val="000000"/>
                        </a:buClr>
                        <a:buSzPts val="1400"/>
                        <a:buFont typeface="Arial"/>
                        <a:buNone/>
                      </a:pPr>
                      <a:r>
                        <a:rPr lang="en"/>
                        <a:t>Nada Boudjellal, Huaping Zhang, Asif Khan, Arshad Ahmad, "Biomedical Relation Extraction Using Distant Supervision", Scientific Programming, vol. 2020, Article ID 8893749, 9 pages, 2020. https://doi.org/10.1155/2020/8893749</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Extract relations using already available knowledge base.</a:t>
                      </a:r>
                      <a:endParaRPr sz="1400" u="none" cap="none" strike="noStrike"/>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t>External dependency</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SUMMARY OF ISSUES</a:t>
            </a:r>
            <a:endParaRPr>
              <a:latin typeface="Arial"/>
              <a:ea typeface="Arial"/>
              <a:cs typeface="Arial"/>
              <a:sym typeface="Arial"/>
            </a:endParaRPr>
          </a:p>
        </p:txBody>
      </p:sp>
      <p:sp>
        <p:nvSpPr>
          <p:cNvPr id="293" name="Google Shape;293;p45"/>
          <p:cNvSpPr txBox="1"/>
          <p:nvPr>
            <p:ph idx="1" type="body"/>
          </p:nvPr>
        </p:nvSpPr>
        <p:spPr>
          <a:xfrm>
            <a:off x="729450" y="1853850"/>
            <a:ext cx="7688700" cy="3018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Manual curation takes very long time and the results count will be low.</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Lack of ground truth information for correct and </a:t>
            </a:r>
            <a:r>
              <a:rPr lang="en" sz="1600">
                <a:solidFill>
                  <a:schemeClr val="dk1"/>
                </a:solidFill>
                <a:latin typeface="Arial"/>
                <a:ea typeface="Arial"/>
                <a:cs typeface="Arial"/>
                <a:sym typeface="Arial"/>
              </a:rPr>
              <a:t>easy evaluation.</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Rule based information extraction requires manual rule setting which differs based on the information we need.</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Usage of External Knowledge Base which may not be available for the concerned task.</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Lack of structured data which will be easier to extract.</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entation">
  <a:themeElements>
    <a:clrScheme name="Presentation 1">
      <a:dk1>
        <a:srgbClr val="1A9988"/>
      </a:dk1>
      <a:lt1>
        <a:srgbClr val="FFFFFF"/>
      </a:lt1>
      <a:dk2>
        <a:srgbClr val="E9EDEE"/>
      </a:dk2>
      <a:lt2>
        <a:srgbClr val="1A1A1A"/>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