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44"/>
  </p:notesMasterIdLst>
  <p:sldIdLst>
    <p:sldId id="256" r:id="rId4"/>
    <p:sldId id="258" r:id="rId5"/>
    <p:sldId id="257" r:id="rId6"/>
    <p:sldId id="259" r:id="rId7"/>
    <p:sldId id="260" r:id="rId8"/>
    <p:sldId id="265" r:id="rId9"/>
    <p:sldId id="266" r:id="rId10"/>
    <p:sldId id="268" r:id="rId11"/>
    <p:sldId id="269" r:id="rId12"/>
    <p:sldId id="270" r:id="rId13"/>
    <p:sldId id="271" r:id="rId14"/>
    <p:sldId id="272" r:id="rId15"/>
    <p:sldId id="273" r:id="rId16"/>
    <p:sldId id="274" r:id="rId17"/>
    <p:sldId id="277" r:id="rId18"/>
    <p:sldId id="278" r:id="rId19"/>
    <p:sldId id="279" r:id="rId20"/>
    <p:sldId id="281" r:id="rId21"/>
    <p:sldId id="282" r:id="rId22"/>
    <p:sldId id="283" r:id="rId23"/>
    <p:sldId id="284" r:id="rId24"/>
    <p:sldId id="285" r:id="rId25"/>
    <p:sldId id="286" r:id="rId26"/>
    <p:sldId id="304" r:id="rId27"/>
    <p:sldId id="287" r:id="rId28"/>
    <p:sldId id="291" r:id="rId29"/>
    <p:sldId id="293" r:id="rId30"/>
    <p:sldId id="296" r:id="rId31"/>
    <p:sldId id="300" r:id="rId32"/>
    <p:sldId id="302" r:id="rId33"/>
    <p:sldId id="303" r:id="rId34"/>
    <p:sldId id="306" r:id="rId35"/>
    <p:sldId id="308" r:id="rId36"/>
    <p:sldId id="311" r:id="rId37"/>
    <p:sldId id="313" r:id="rId38"/>
    <p:sldId id="314" r:id="rId39"/>
    <p:sldId id="315" r:id="rId40"/>
    <p:sldId id="317" r:id="rId41"/>
    <p:sldId id="321" r:id="rId42"/>
    <p:sldId id="319" r:id="rId43"/>
  </p:sldIdLst>
  <p:sldSz cx="9144000" cy="5143500" type="screen16x9"/>
  <p:notesSz cx="6858000" cy="9144000"/>
  <p:embeddedFontLst>
    <p:embeddedFont>
      <p:font typeface="Lato" panose="020F0502020204030203" pitchFamily="34" charset="0"/>
      <p:regular r:id="rId45"/>
      <p:bold r:id="rId46"/>
      <p:italic r:id="rId47"/>
      <p:boldItalic r:id="rId48"/>
    </p:embeddedFont>
    <p:embeddedFont>
      <p:font typeface="Raleway" pitchFamily="2" charset="0"/>
      <p:regular r:id="rId49"/>
      <p:bold r:id="rId50"/>
      <p:italic r:id="rId51"/>
      <p:boldItalic r:id="rId52"/>
    </p:embeddedFont>
    <p:embeddedFont>
      <p:font typeface="Raleway ExtraBold" pitchFamily="2" charset="0"/>
      <p:bold r:id="rId53"/>
      <p:boldItalic r:id="rId54"/>
    </p:embeddedFont>
    <p:embeddedFont>
      <p:font typeface="Roboto Mono"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8239CE-C9BB-45CE-821A-B423BF619B22}">
  <a:tblStyle styleId="{118239CE-C9BB-45CE-821A-B423BF619B2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087E3D-1CF3-4F8A-8D04-7A2143C4790B}"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4015D2-0A5C-4312-8D58-668473F63BE7}"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9EA80E-06F0-408C-AFF4-0A85FA8BDD88}" styleName="Table_3">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snapToGrid="0">
      <p:cViewPr varScale="1">
        <p:scale>
          <a:sx n="120" d="100"/>
          <a:sy n="120" d="100"/>
        </p:scale>
        <p:origin x="331"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5.xml"/><Relationship Id="rId51" Type="http://schemas.openxmlformats.org/officeDocument/2006/relationships/font" Target="fonts/font7.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2.fntdata"/><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0.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f5258f231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1f5258f231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1f5258f231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1f5258f231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f5258f231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f5258f231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1f5258f231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1f5258f231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27936c96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27936c96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1f5258f231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11f5258f231_1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1f5258f231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g11f5258f231_1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27936c968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27936c968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f5258f231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11f5258f231_1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1f5258f231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g11f5258f231_1_1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f506826fa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f506826fa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2fb08ef3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g12fb08ef31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f5258f231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g11f5258f231_1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f5258f231_1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11f5258f231_1_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2fb08ef31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12fb08ef31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20d1bd68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5" name="Google Shape;605;g120d1bd6874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1f55a7b13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g11f55a7b139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f55a7b13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g11f55a7b139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1f6646155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g11f66461553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27c476052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8" name="Google Shape;528;g127c476052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2fb0c31ea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1" name="Google Shape;571;g12fb0c31ea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7936c968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7936c968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2fb0c31ea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6" name="Google Shape;586;g12fb0c31ea4_1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2fb0c31ea4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5" name="Google Shape;595;g12fb0c31ea4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1f5258f231_1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7" name="Google Shape;617;g11f5258f231_1_3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2fb0c31ea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0" name="Google Shape;630;g12fb0c31ea4_1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2fb0c31ea4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g12fb0c31ea4_1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2fb0c31ea4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g12fb0c31ea4_1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11f55a7b139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g11f55a7b139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27c476052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4" name="Google Shape;674;g127c4760529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27c4760529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6" name="Google Shape;686;g127c476052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f5258f231_1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11f5258f231_1_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extLst>
      <p:ext uri="{BB962C8B-B14F-4D97-AF65-F5344CB8AC3E}">
        <p14:creationId xmlns:p14="http://schemas.microsoft.com/office/powerpoint/2010/main" val="339081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1f50682751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11f50682751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1f55a7b139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g11f55a7b139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100"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f5068275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11f50682751_0_1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1f5258f2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1f5258f2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f5258f23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f5258f23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f5258f231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f5258f231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f5258f231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f5258f231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3000"/>
              <a:buFont typeface="Arial"/>
              <a:buNone/>
              <a:defRPr sz="3000">
                <a:latin typeface="Arial"/>
                <a:ea typeface="Arial"/>
                <a:cs typeface="Arial"/>
                <a:sym typeface="Arial"/>
              </a:defRPr>
            </a:lvl1pPr>
            <a:lvl2pPr lvl="1">
              <a:spcBef>
                <a:spcPts val="0"/>
              </a:spcBef>
              <a:spcAft>
                <a:spcPts val="0"/>
              </a:spcAft>
              <a:buSzPts val="4200"/>
              <a:buFont typeface="Arial"/>
              <a:buNone/>
              <a:defRPr sz="4200">
                <a:latin typeface="Arial"/>
                <a:ea typeface="Arial"/>
                <a:cs typeface="Arial"/>
                <a:sym typeface="Arial"/>
              </a:defRPr>
            </a:lvl2pPr>
            <a:lvl3pPr lvl="2">
              <a:spcBef>
                <a:spcPts val="0"/>
              </a:spcBef>
              <a:spcAft>
                <a:spcPts val="0"/>
              </a:spcAft>
              <a:buSzPts val="4200"/>
              <a:buFont typeface="Arial"/>
              <a:buNone/>
              <a:defRPr sz="4200">
                <a:latin typeface="Arial"/>
                <a:ea typeface="Arial"/>
                <a:cs typeface="Arial"/>
                <a:sym typeface="Arial"/>
              </a:defRPr>
            </a:lvl3pPr>
            <a:lvl4pPr lvl="3">
              <a:spcBef>
                <a:spcPts val="0"/>
              </a:spcBef>
              <a:spcAft>
                <a:spcPts val="0"/>
              </a:spcAft>
              <a:buSzPts val="4200"/>
              <a:buFont typeface="Arial"/>
              <a:buNone/>
              <a:defRPr sz="4200">
                <a:latin typeface="Arial"/>
                <a:ea typeface="Arial"/>
                <a:cs typeface="Arial"/>
                <a:sym typeface="Arial"/>
              </a:defRPr>
            </a:lvl4pPr>
            <a:lvl5pPr lvl="4">
              <a:spcBef>
                <a:spcPts val="0"/>
              </a:spcBef>
              <a:spcAft>
                <a:spcPts val="0"/>
              </a:spcAft>
              <a:buSzPts val="4200"/>
              <a:buFont typeface="Arial"/>
              <a:buNone/>
              <a:defRPr sz="4200">
                <a:latin typeface="Arial"/>
                <a:ea typeface="Arial"/>
                <a:cs typeface="Arial"/>
                <a:sym typeface="Arial"/>
              </a:defRPr>
            </a:lvl5pPr>
            <a:lvl6pPr lvl="5">
              <a:spcBef>
                <a:spcPts val="0"/>
              </a:spcBef>
              <a:spcAft>
                <a:spcPts val="0"/>
              </a:spcAft>
              <a:buSzPts val="4200"/>
              <a:buFont typeface="Arial"/>
              <a:buNone/>
              <a:defRPr sz="4200">
                <a:latin typeface="Arial"/>
                <a:ea typeface="Arial"/>
                <a:cs typeface="Arial"/>
                <a:sym typeface="Arial"/>
              </a:defRPr>
            </a:lvl6pPr>
            <a:lvl7pPr lvl="6">
              <a:spcBef>
                <a:spcPts val="0"/>
              </a:spcBef>
              <a:spcAft>
                <a:spcPts val="0"/>
              </a:spcAft>
              <a:buSzPts val="4200"/>
              <a:buFont typeface="Arial"/>
              <a:buNone/>
              <a:defRPr sz="4200">
                <a:latin typeface="Arial"/>
                <a:ea typeface="Arial"/>
                <a:cs typeface="Arial"/>
                <a:sym typeface="Arial"/>
              </a:defRPr>
            </a:lvl7pPr>
            <a:lvl8pPr lvl="7">
              <a:spcBef>
                <a:spcPts val="0"/>
              </a:spcBef>
              <a:spcAft>
                <a:spcPts val="0"/>
              </a:spcAft>
              <a:buSzPts val="4200"/>
              <a:buFont typeface="Arial"/>
              <a:buNone/>
              <a:defRPr sz="4200">
                <a:latin typeface="Arial"/>
                <a:ea typeface="Arial"/>
                <a:cs typeface="Arial"/>
                <a:sym typeface="Arial"/>
              </a:defRPr>
            </a:lvl8pPr>
            <a:lvl9pPr lvl="8">
              <a:spcBef>
                <a:spcPts val="0"/>
              </a:spcBef>
              <a:spcAft>
                <a:spcPts val="0"/>
              </a:spcAft>
              <a:buSzPts val="4200"/>
              <a:buFont typeface="Arial"/>
              <a:buNone/>
              <a:defRPr sz="4200">
                <a:latin typeface="Arial"/>
                <a:ea typeface="Arial"/>
                <a:cs typeface="Arial"/>
                <a:sym typeface="Aria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Font typeface="Arial"/>
              <a:buNone/>
              <a:defRPr sz="1600">
                <a:latin typeface="Arial"/>
                <a:ea typeface="Arial"/>
                <a:cs typeface="Arial"/>
                <a:sym typeface="Arial"/>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pPr lvl="0"/>
            <a:r>
              <a:rPr lang="en-US"/>
              <a:t>Click to edit Master text styles</a:t>
            </a: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 name="Google Shape;88;p14"/>
          <p:cNvGrpSpPr/>
          <p:nvPr/>
        </p:nvGrpSpPr>
        <p:grpSpPr>
          <a:xfrm>
            <a:off x="830394" y="1191276"/>
            <a:ext cx="745764"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 name="Google Shape;91;p14"/>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sz="4200"/>
            </a:lvl1pPr>
            <a:lvl2pPr lvl="1" algn="l" rtl="0">
              <a:lnSpc>
                <a:spcPct val="100000"/>
              </a:lnSpc>
              <a:spcBef>
                <a:spcPts val="0"/>
              </a:spcBef>
              <a:spcAft>
                <a:spcPts val="0"/>
              </a:spcAft>
              <a:buSzPts val="4200"/>
              <a:buNone/>
              <a:defRPr sz="4200"/>
            </a:lvl2pPr>
            <a:lvl3pPr lvl="2" algn="l" rtl="0">
              <a:lnSpc>
                <a:spcPct val="100000"/>
              </a:lnSpc>
              <a:spcBef>
                <a:spcPts val="0"/>
              </a:spcBef>
              <a:spcAft>
                <a:spcPts val="0"/>
              </a:spcAft>
              <a:buSzPts val="4200"/>
              <a:buNone/>
              <a:defRPr sz="4200"/>
            </a:lvl3pPr>
            <a:lvl4pPr lvl="3" algn="l" rtl="0">
              <a:lnSpc>
                <a:spcPct val="100000"/>
              </a:lnSpc>
              <a:spcBef>
                <a:spcPts val="0"/>
              </a:spcBef>
              <a:spcAft>
                <a:spcPts val="0"/>
              </a:spcAft>
              <a:buSzPts val="4200"/>
              <a:buNone/>
              <a:defRPr sz="4200"/>
            </a:lvl4pPr>
            <a:lvl5pPr lvl="4" algn="l" rtl="0">
              <a:lnSpc>
                <a:spcPct val="100000"/>
              </a:lnSpc>
              <a:spcBef>
                <a:spcPts val="0"/>
              </a:spcBef>
              <a:spcAft>
                <a:spcPts val="0"/>
              </a:spcAft>
              <a:buSzPts val="4200"/>
              <a:buNone/>
              <a:defRPr sz="4200"/>
            </a:lvl5pPr>
            <a:lvl6pPr lvl="5" algn="l" rtl="0">
              <a:lnSpc>
                <a:spcPct val="100000"/>
              </a:lnSpc>
              <a:spcBef>
                <a:spcPts val="0"/>
              </a:spcBef>
              <a:spcAft>
                <a:spcPts val="0"/>
              </a:spcAft>
              <a:buSzPts val="4200"/>
              <a:buNone/>
              <a:defRPr sz="4200"/>
            </a:lvl6pPr>
            <a:lvl7pPr lvl="6" algn="l" rtl="0">
              <a:lnSpc>
                <a:spcPct val="100000"/>
              </a:lnSpc>
              <a:spcBef>
                <a:spcPts val="0"/>
              </a:spcBef>
              <a:spcAft>
                <a:spcPts val="0"/>
              </a:spcAft>
              <a:buSzPts val="4200"/>
              <a:buNone/>
              <a:defRPr sz="4200"/>
            </a:lvl7pPr>
            <a:lvl8pPr lvl="7" algn="l" rtl="0">
              <a:lnSpc>
                <a:spcPct val="100000"/>
              </a:lnSpc>
              <a:spcBef>
                <a:spcPts val="0"/>
              </a:spcBef>
              <a:spcAft>
                <a:spcPts val="0"/>
              </a:spcAft>
              <a:buSzPts val="4200"/>
              <a:buNone/>
              <a:defRPr sz="4200"/>
            </a:lvl8pPr>
            <a:lvl9pPr lvl="8" algn="l" rtl="0">
              <a:lnSpc>
                <a:spcPct val="100000"/>
              </a:lnSpc>
              <a:spcBef>
                <a:spcPts val="0"/>
              </a:spcBef>
              <a:spcAft>
                <a:spcPts val="0"/>
              </a:spcAft>
              <a:buSzPts val="4200"/>
              <a:buNone/>
              <a:defRPr sz="4200"/>
            </a:lvl9pPr>
          </a:lstStyle>
          <a:p>
            <a:endParaRPr/>
          </a:p>
        </p:txBody>
      </p:sp>
      <p:sp>
        <p:nvSpPr>
          <p:cNvPr id="92" name="Google Shape;92;p14"/>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93" name="Google Shape;93;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1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6" name="Google Shape;96;p15"/>
          <p:cNvGrpSpPr/>
          <p:nvPr/>
        </p:nvGrpSpPr>
        <p:grpSpPr>
          <a:xfrm>
            <a:off x="830394" y="1191276"/>
            <a:ext cx="745764" cy="45826"/>
            <a:chOff x="4580561" y="2589004"/>
            <a:chExt cx="1064464" cy="25200"/>
          </a:xfrm>
        </p:grpSpPr>
        <p:sp>
          <p:nvSpPr>
            <p:cNvPr id="97" name="Google Shape;97;p1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100" name="Google Shape;100;p1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01" name="Google Shape;10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2"/>
        <p:cNvGrpSpPr/>
        <p:nvPr/>
      </p:nvGrpSpPr>
      <p:grpSpPr>
        <a:xfrm>
          <a:off x="0" y="0"/>
          <a:ext cx="0" cy="0"/>
          <a:chOff x="0" y="0"/>
          <a:chExt cx="0" cy="0"/>
        </a:xfrm>
      </p:grpSpPr>
      <p:grpSp>
        <p:nvGrpSpPr>
          <p:cNvPr id="103" name="Google Shape;103;p16"/>
          <p:cNvGrpSpPr/>
          <p:nvPr/>
        </p:nvGrpSpPr>
        <p:grpSpPr>
          <a:xfrm>
            <a:off x="830394" y="1191276"/>
            <a:ext cx="745764" cy="45826"/>
            <a:chOff x="4580561" y="2589004"/>
            <a:chExt cx="1064464" cy="25200"/>
          </a:xfrm>
        </p:grpSpPr>
        <p:sp>
          <p:nvSpPr>
            <p:cNvPr id="104" name="Google Shape;104;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 name="Google Shape;106;p16"/>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7" name="Google Shape;107;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0" name="Google Shape;110;p17"/>
          <p:cNvGrpSpPr/>
          <p:nvPr/>
        </p:nvGrpSpPr>
        <p:grpSpPr>
          <a:xfrm>
            <a:off x="830394" y="1191276"/>
            <a:ext cx="745764"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 name="Google Shape;113;p1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114" name="Google Shape;114;p17"/>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15" name="Google Shape;115;p17"/>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16" name="Google Shape;116;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 name="Google Shape;119;p18"/>
          <p:cNvGrpSpPr/>
          <p:nvPr/>
        </p:nvGrpSpPr>
        <p:grpSpPr>
          <a:xfrm>
            <a:off x="830394" y="1191276"/>
            <a:ext cx="745764"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123" name="Google Shape;123;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 name="Google Shape;126;p19"/>
          <p:cNvGrpSpPr/>
          <p:nvPr/>
        </p:nvGrpSpPr>
        <p:grpSpPr>
          <a:xfrm>
            <a:off x="830394" y="1191276"/>
            <a:ext cx="745764"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130" name="Google Shape;130;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31" name="Google Shape;131;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32"/>
        <p:cNvGrpSpPr/>
        <p:nvPr/>
      </p:nvGrpSpPr>
      <p:grpSpPr>
        <a:xfrm>
          <a:off x="0" y="0"/>
          <a:ext cx="0" cy="0"/>
          <a:chOff x="0" y="0"/>
          <a:chExt cx="0" cy="0"/>
        </a:xfrm>
      </p:grpSpPr>
      <p:grpSp>
        <p:nvGrpSpPr>
          <p:cNvPr id="133" name="Google Shape;133;p20"/>
          <p:cNvGrpSpPr/>
          <p:nvPr/>
        </p:nvGrpSpPr>
        <p:grpSpPr>
          <a:xfrm>
            <a:off x="830394" y="4169150"/>
            <a:ext cx="745764"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 name="Google Shape;136;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37" name="Google Shape;137;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 name="Google Shape;140;p21"/>
          <p:cNvGrpSpPr/>
          <p:nvPr/>
        </p:nvGrpSpPr>
        <p:grpSpPr>
          <a:xfrm>
            <a:off x="830394" y="1191276"/>
            <a:ext cx="745764"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 name="Google Shape;143;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SzPts val="2600"/>
              <a:buNone/>
              <a:defRPr sz="2600"/>
            </a:lvl2pPr>
            <a:lvl3pPr lvl="2" algn="l" rtl="0">
              <a:lnSpc>
                <a:spcPct val="100000"/>
              </a:lnSpc>
              <a:spcBef>
                <a:spcPts val="0"/>
              </a:spcBef>
              <a:spcAft>
                <a:spcPts val="0"/>
              </a:spcAft>
              <a:buSzPts val="2600"/>
              <a:buNone/>
              <a:defRPr sz="2600"/>
            </a:lvl3pPr>
            <a:lvl4pPr lvl="3" algn="l" rtl="0">
              <a:lnSpc>
                <a:spcPct val="100000"/>
              </a:lnSpc>
              <a:spcBef>
                <a:spcPts val="0"/>
              </a:spcBef>
              <a:spcAft>
                <a:spcPts val="0"/>
              </a:spcAft>
              <a:buSzPts val="2600"/>
              <a:buNone/>
              <a:defRPr sz="2600"/>
            </a:lvl4pPr>
            <a:lvl5pPr lvl="4" algn="l" rtl="0">
              <a:lnSpc>
                <a:spcPct val="100000"/>
              </a:lnSpc>
              <a:spcBef>
                <a:spcPts val="0"/>
              </a:spcBef>
              <a:spcAft>
                <a:spcPts val="0"/>
              </a:spcAft>
              <a:buSzPts val="2600"/>
              <a:buNone/>
              <a:defRPr sz="2600"/>
            </a:lvl5pPr>
            <a:lvl6pPr lvl="5" algn="l" rtl="0">
              <a:lnSpc>
                <a:spcPct val="100000"/>
              </a:lnSpc>
              <a:spcBef>
                <a:spcPts val="0"/>
              </a:spcBef>
              <a:spcAft>
                <a:spcPts val="0"/>
              </a:spcAft>
              <a:buSzPts val="2600"/>
              <a:buNone/>
              <a:defRPr sz="2600"/>
            </a:lvl6pPr>
            <a:lvl7pPr lvl="6" algn="l" rtl="0">
              <a:lnSpc>
                <a:spcPct val="100000"/>
              </a:lnSpc>
              <a:spcBef>
                <a:spcPts val="0"/>
              </a:spcBef>
              <a:spcAft>
                <a:spcPts val="0"/>
              </a:spcAft>
              <a:buSzPts val="2600"/>
              <a:buNone/>
              <a:defRPr sz="2600"/>
            </a:lvl7pPr>
            <a:lvl8pPr lvl="7" algn="l" rtl="0">
              <a:lnSpc>
                <a:spcPct val="100000"/>
              </a:lnSpc>
              <a:spcBef>
                <a:spcPts val="0"/>
              </a:spcBef>
              <a:spcAft>
                <a:spcPts val="0"/>
              </a:spcAft>
              <a:buSzPts val="2600"/>
              <a:buNone/>
              <a:defRPr sz="2600"/>
            </a:lvl8pPr>
            <a:lvl9pPr lvl="8" algn="l" rtl="0">
              <a:lnSpc>
                <a:spcPct val="100000"/>
              </a:lnSpc>
              <a:spcBef>
                <a:spcPts val="0"/>
              </a:spcBef>
              <a:spcAft>
                <a:spcPts val="0"/>
              </a:spcAft>
              <a:buSzPts val="2600"/>
              <a:buNone/>
              <a:defRPr sz="2600"/>
            </a:lvl9pPr>
          </a:lstStyle>
          <a:p>
            <a:endParaRPr/>
          </a:p>
        </p:txBody>
      </p:sp>
      <p:sp>
        <p:nvSpPr>
          <p:cNvPr id="144" name="Google Shape;144;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145" name="Google Shape;145;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46" name="Google Shape;146;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300"/>
              <a:buNone/>
              <a:defRPr/>
            </a:lvl1pPr>
          </a:lstStyle>
          <a:p>
            <a:endParaRPr/>
          </a:p>
        </p:txBody>
      </p:sp>
      <p:sp>
        <p:nvSpPr>
          <p:cNvPr id="149" name="Google Shape;149;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0"/>
        <p:cNvGrpSpPr/>
        <p:nvPr/>
      </p:nvGrpSpPr>
      <p:grpSpPr>
        <a:xfrm>
          <a:off x="0" y="0"/>
          <a:ext cx="0" cy="0"/>
          <a:chOff x="0" y="0"/>
          <a:chExt cx="0" cy="0"/>
        </a:xfrm>
      </p:grpSpPr>
      <p:grpSp>
        <p:nvGrpSpPr>
          <p:cNvPr id="151" name="Google Shape;151;p23"/>
          <p:cNvGrpSpPr/>
          <p:nvPr/>
        </p:nvGrpSpPr>
        <p:grpSpPr>
          <a:xfrm>
            <a:off x="830394" y="4169150"/>
            <a:ext cx="745764"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Clr>
                <a:schemeClr val="lt1"/>
              </a:buClr>
              <a:buSzPts val="1300"/>
              <a:buChar char="●"/>
              <a:defRPr>
                <a:solidFill>
                  <a:schemeClr val="lt1"/>
                </a:solidFill>
              </a:defRPr>
            </a:lvl1pPr>
            <a:lvl2pPr marL="914400" lvl="1" indent="-298450" algn="l" rtl="0">
              <a:lnSpc>
                <a:spcPct val="115000"/>
              </a:lnSpc>
              <a:spcBef>
                <a:spcPts val="0"/>
              </a:spcBef>
              <a:spcAft>
                <a:spcPts val="0"/>
              </a:spcAft>
              <a:buClr>
                <a:schemeClr val="lt1"/>
              </a:buClr>
              <a:buSzPts val="1100"/>
              <a:buChar char="○"/>
              <a:defRPr>
                <a:solidFill>
                  <a:schemeClr val="lt1"/>
                </a:solidFill>
              </a:defRPr>
            </a:lvl2pPr>
            <a:lvl3pPr marL="1371600" lvl="2" indent="-298450" algn="l" rtl="0">
              <a:lnSpc>
                <a:spcPct val="115000"/>
              </a:lnSpc>
              <a:spcBef>
                <a:spcPts val="0"/>
              </a:spcBef>
              <a:spcAft>
                <a:spcPts val="0"/>
              </a:spcAft>
              <a:buClr>
                <a:schemeClr val="lt1"/>
              </a:buClr>
              <a:buSzPts val="1100"/>
              <a:buChar char="■"/>
              <a:defRPr>
                <a:solidFill>
                  <a:schemeClr val="lt1"/>
                </a:solidFill>
              </a:defRPr>
            </a:lvl3pPr>
            <a:lvl4pPr marL="1828800" lvl="3" indent="-298450" algn="l" rtl="0">
              <a:lnSpc>
                <a:spcPct val="115000"/>
              </a:lnSpc>
              <a:spcBef>
                <a:spcPts val="0"/>
              </a:spcBef>
              <a:spcAft>
                <a:spcPts val="0"/>
              </a:spcAft>
              <a:buClr>
                <a:schemeClr val="lt1"/>
              </a:buClr>
              <a:buSzPts val="1100"/>
              <a:buChar char="●"/>
              <a:defRPr>
                <a:solidFill>
                  <a:schemeClr val="lt1"/>
                </a:solidFill>
              </a:defRPr>
            </a:lvl4pPr>
            <a:lvl5pPr marL="2286000" lvl="4" indent="-298450" algn="l" rtl="0">
              <a:lnSpc>
                <a:spcPct val="115000"/>
              </a:lnSpc>
              <a:spcBef>
                <a:spcPts val="0"/>
              </a:spcBef>
              <a:spcAft>
                <a:spcPts val="0"/>
              </a:spcAft>
              <a:buClr>
                <a:schemeClr val="lt1"/>
              </a:buClr>
              <a:buSzPts val="1100"/>
              <a:buChar char="○"/>
              <a:defRPr>
                <a:solidFill>
                  <a:schemeClr val="lt1"/>
                </a:solidFill>
              </a:defRPr>
            </a:lvl5pPr>
            <a:lvl6pPr marL="2743200" lvl="5" indent="-298450" algn="l" rtl="0">
              <a:lnSpc>
                <a:spcPct val="115000"/>
              </a:lnSpc>
              <a:spcBef>
                <a:spcPts val="0"/>
              </a:spcBef>
              <a:spcAft>
                <a:spcPts val="0"/>
              </a:spcAft>
              <a:buClr>
                <a:schemeClr val="lt1"/>
              </a:buClr>
              <a:buSzPts val="1100"/>
              <a:buChar char="■"/>
              <a:defRPr>
                <a:solidFill>
                  <a:schemeClr val="lt1"/>
                </a:solidFill>
              </a:defRPr>
            </a:lvl6pPr>
            <a:lvl7pPr marL="3200400" lvl="6" indent="-298450" algn="l" rtl="0">
              <a:lnSpc>
                <a:spcPct val="115000"/>
              </a:lnSpc>
              <a:spcBef>
                <a:spcPts val="0"/>
              </a:spcBef>
              <a:spcAft>
                <a:spcPts val="0"/>
              </a:spcAft>
              <a:buClr>
                <a:schemeClr val="lt1"/>
              </a:buClr>
              <a:buSzPts val="1100"/>
              <a:buChar char="●"/>
              <a:defRPr>
                <a:solidFill>
                  <a:schemeClr val="lt1"/>
                </a:solidFill>
              </a:defRPr>
            </a:lvl7pPr>
            <a:lvl8pPr marL="3657600" lvl="7" indent="-298450" algn="l" rtl="0">
              <a:lnSpc>
                <a:spcPct val="115000"/>
              </a:lnSpc>
              <a:spcBef>
                <a:spcPts val="0"/>
              </a:spcBef>
              <a:spcAft>
                <a:spcPts val="0"/>
              </a:spcAft>
              <a:buClr>
                <a:schemeClr val="lt1"/>
              </a:buClr>
              <a:buSzPts val="1100"/>
              <a:buChar char="○"/>
              <a:defRPr>
                <a:solidFill>
                  <a:schemeClr val="lt1"/>
                </a:solidFill>
              </a:defRPr>
            </a:lvl8pPr>
            <a:lvl9pPr marL="4114800" lvl="8" indent="-298450" algn="l" rtl="0">
              <a:lnSpc>
                <a:spcPct val="115000"/>
              </a:lnSpc>
              <a:spcBef>
                <a:spcPts val="0"/>
              </a:spcBef>
              <a:spcAft>
                <a:spcPts val="0"/>
              </a:spcAft>
              <a:buClr>
                <a:schemeClr val="lt1"/>
              </a:buClr>
              <a:buSzPts val="1100"/>
              <a:buChar char="■"/>
              <a:defRPr>
                <a:solidFill>
                  <a:schemeClr val="lt1"/>
                </a:solidFill>
              </a:defRPr>
            </a:lvl9pPr>
          </a:lstStyle>
          <a:p>
            <a:endParaRPr/>
          </a:p>
        </p:txBody>
      </p:sp>
      <p:sp>
        <p:nvSpPr>
          <p:cNvPr id="156" name="Google Shape;156;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7"/>
        <p:cNvGrpSpPr/>
        <p:nvPr/>
      </p:nvGrpSpPr>
      <p:grpSpPr>
        <a:xfrm>
          <a:off x="0" y="0"/>
          <a:ext cx="0" cy="0"/>
          <a:chOff x="0" y="0"/>
          <a:chExt cx="0" cy="0"/>
        </a:xfrm>
      </p:grpSpPr>
      <p:sp>
        <p:nvSpPr>
          <p:cNvPr id="158" name="Google Shape;158;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E9EDEE"/>
        </a:solidFill>
        <a:effectLst/>
      </p:bgPr>
    </p:bg>
    <p:spTree>
      <p:nvGrpSpPr>
        <p:cNvPr id="1" name="Shape 163"/>
        <p:cNvGrpSpPr/>
        <p:nvPr/>
      </p:nvGrpSpPr>
      <p:grpSpPr>
        <a:xfrm>
          <a:off x="0" y="0"/>
          <a:ext cx="0" cy="0"/>
          <a:chOff x="0" y="0"/>
          <a:chExt cx="0" cy="0"/>
        </a:xfrm>
      </p:grpSpPr>
      <p:sp>
        <p:nvSpPr>
          <p:cNvPr id="164" name="Google Shape;164;p26"/>
          <p:cNvSpPr/>
          <p:nvPr/>
        </p:nvSpPr>
        <p:spPr>
          <a:xfrm>
            <a:off x="0" y="0"/>
            <a:ext cx="9144000" cy="4878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 name="Google Shape;165;p26"/>
          <p:cNvGrpSpPr/>
          <p:nvPr/>
        </p:nvGrpSpPr>
        <p:grpSpPr>
          <a:xfrm>
            <a:off x="830580" y="1191380"/>
            <a:ext cx="745028" cy="45918"/>
            <a:chOff x="830580" y="1191380"/>
            <a:chExt cx="745028" cy="45918"/>
          </a:xfrm>
        </p:grpSpPr>
        <p:sp>
          <p:nvSpPr>
            <p:cNvPr id="166" name="Google Shape;166;p26"/>
            <p:cNvSpPr/>
            <p:nvPr/>
          </p:nvSpPr>
          <p:spPr>
            <a:xfrm rot="-5400000">
              <a:off x="1366508" y="1028198"/>
              <a:ext cx="45600" cy="372600"/>
            </a:xfrm>
            <a:prstGeom prst="rect">
              <a:avLst/>
            </a:prstGeom>
            <a:solidFill>
              <a:srgbClr val="EB5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rot="-5400000">
              <a:off x="995730" y="1026230"/>
              <a:ext cx="45600" cy="375900"/>
            </a:xfrm>
            <a:prstGeom prst="rect">
              <a:avLst/>
            </a:prstGeom>
            <a:solidFill>
              <a:srgbClr val="1A99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txBox="1">
            <a:spLocks noGrp="1"/>
          </p:cNvSpPr>
          <p:nvPr>
            <p:ph type="ctrTitle"/>
          </p:nvPr>
        </p:nvSpPr>
        <p:spPr>
          <a:xfrm>
            <a:off x="729615" y="1322705"/>
            <a:ext cx="7687800" cy="1664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A1A1A"/>
              </a:buClr>
              <a:buSzPts val="4200"/>
              <a:buFont typeface="Raleway"/>
              <a:buNone/>
              <a:defRPr sz="4200" cap="none"/>
            </a:lvl1pPr>
            <a:lvl2pPr lvl="1" algn="l" rtl="0">
              <a:lnSpc>
                <a:spcPct val="100000"/>
              </a:lnSpc>
              <a:spcBef>
                <a:spcPts val="0"/>
              </a:spcBef>
              <a:spcAft>
                <a:spcPts val="0"/>
              </a:spcAft>
              <a:buClr>
                <a:srgbClr val="1A1A1A"/>
              </a:buClr>
              <a:buSzPts val="4200"/>
              <a:buFont typeface="Raleway"/>
              <a:buNone/>
              <a:defRPr sz="4200" cap="none"/>
            </a:lvl2pPr>
            <a:lvl3pPr lvl="2" algn="l" rtl="0">
              <a:lnSpc>
                <a:spcPct val="100000"/>
              </a:lnSpc>
              <a:spcBef>
                <a:spcPts val="0"/>
              </a:spcBef>
              <a:spcAft>
                <a:spcPts val="0"/>
              </a:spcAft>
              <a:buClr>
                <a:srgbClr val="1A1A1A"/>
              </a:buClr>
              <a:buSzPts val="4200"/>
              <a:buFont typeface="Raleway"/>
              <a:buNone/>
              <a:defRPr sz="4200" cap="none"/>
            </a:lvl3pPr>
            <a:lvl4pPr lvl="3" algn="l" rtl="0">
              <a:lnSpc>
                <a:spcPct val="100000"/>
              </a:lnSpc>
              <a:spcBef>
                <a:spcPts val="0"/>
              </a:spcBef>
              <a:spcAft>
                <a:spcPts val="0"/>
              </a:spcAft>
              <a:buClr>
                <a:srgbClr val="1A1A1A"/>
              </a:buClr>
              <a:buSzPts val="4200"/>
              <a:buFont typeface="Raleway"/>
              <a:buNone/>
              <a:defRPr sz="4200" cap="none"/>
            </a:lvl4pPr>
            <a:lvl5pPr lvl="4" algn="l" rtl="0">
              <a:lnSpc>
                <a:spcPct val="100000"/>
              </a:lnSpc>
              <a:spcBef>
                <a:spcPts val="0"/>
              </a:spcBef>
              <a:spcAft>
                <a:spcPts val="0"/>
              </a:spcAft>
              <a:buClr>
                <a:srgbClr val="1A1A1A"/>
              </a:buClr>
              <a:buSzPts val="4200"/>
              <a:buFont typeface="Raleway"/>
              <a:buNone/>
              <a:defRPr sz="4200" cap="none"/>
            </a:lvl5pPr>
            <a:lvl6pPr lvl="5" algn="l" rtl="0">
              <a:lnSpc>
                <a:spcPct val="100000"/>
              </a:lnSpc>
              <a:spcBef>
                <a:spcPts val="0"/>
              </a:spcBef>
              <a:spcAft>
                <a:spcPts val="0"/>
              </a:spcAft>
              <a:buClr>
                <a:srgbClr val="1A1A1A"/>
              </a:buClr>
              <a:buSzPts val="4200"/>
              <a:buFont typeface="Raleway"/>
              <a:buNone/>
              <a:defRPr sz="4200" cap="none"/>
            </a:lvl6pPr>
            <a:lvl7pPr lvl="6" algn="l" rtl="0">
              <a:lnSpc>
                <a:spcPct val="100000"/>
              </a:lnSpc>
              <a:spcBef>
                <a:spcPts val="0"/>
              </a:spcBef>
              <a:spcAft>
                <a:spcPts val="0"/>
              </a:spcAft>
              <a:buClr>
                <a:srgbClr val="1A1A1A"/>
              </a:buClr>
              <a:buSzPts val="4200"/>
              <a:buFont typeface="Raleway"/>
              <a:buNone/>
              <a:defRPr sz="4200" cap="none"/>
            </a:lvl7pPr>
            <a:lvl8pPr lvl="7" algn="l" rtl="0">
              <a:lnSpc>
                <a:spcPct val="100000"/>
              </a:lnSpc>
              <a:spcBef>
                <a:spcPts val="0"/>
              </a:spcBef>
              <a:spcAft>
                <a:spcPts val="0"/>
              </a:spcAft>
              <a:buClr>
                <a:srgbClr val="1A1A1A"/>
              </a:buClr>
              <a:buSzPts val="4200"/>
              <a:buFont typeface="Raleway"/>
              <a:buNone/>
              <a:defRPr sz="4200" cap="none"/>
            </a:lvl8pPr>
            <a:lvl9pPr lvl="8" algn="l" rtl="0">
              <a:lnSpc>
                <a:spcPct val="100000"/>
              </a:lnSpc>
              <a:spcBef>
                <a:spcPts val="0"/>
              </a:spcBef>
              <a:spcAft>
                <a:spcPts val="0"/>
              </a:spcAft>
              <a:buClr>
                <a:srgbClr val="1A1A1A"/>
              </a:buClr>
              <a:buSzPts val="4200"/>
              <a:buFont typeface="Raleway"/>
              <a:buNone/>
              <a:defRPr sz="4200" cap="none"/>
            </a:lvl9pPr>
          </a:lstStyle>
          <a:p>
            <a:endParaRPr/>
          </a:p>
        </p:txBody>
      </p:sp>
      <p:sp>
        <p:nvSpPr>
          <p:cNvPr id="169" name="Google Shape;169;p26"/>
          <p:cNvSpPr txBox="1">
            <a:spLocks noGrp="1"/>
          </p:cNvSpPr>
          <p:nvPr>
            <p:ph type="subTitle" idx="1"/>
          </p:nvPr>
        </p:nvSpPr>
        <p:spPr>
          <a:xfrm>
            <a:off x="729615" y="3173095"/>
            <a:ext cx="7687800" cy="540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300"/>
              <a:buNone/>
              <a:defRPr sz="1600" cap="none"/>
            </a:lvl1pPr>
            <a:lvl2pPr lvl="1" algn="l" rtl="0">
              <a:lnSpc>
                <a:spcPct val="100000"/>
              </a:lnSpc>
              <a:spcBef>
                <a:spcPts val="0"/>
              </a:spcBef>
              <a:spcAft>
                <a:spcPts val="0"/>
              </a:spcAft>
              <a:buSzPts val="1100"/>
              <a:buNone/>
              <a:defRPr sz="1600" cap="none"/>
            </a:lvl2pPr>
            <a:lvl3pPr lvl="2" algn="l" rtl="0">
              <a:lnSpc>
                <a:spcPct val="100000"/>
              </a:lnSpc>
              <a:spcBef>
                <a:spcPts val="0"/>
              </a:spcBef>
              <a:spcAft>
                <a:spcPts val="0"/>
              </a:spcAft>
              <a:buSzPts val="1100"/>
              <a:buNone/>
              <a:defRPr sz="1600" cap="none"/>
            </a:lvl3pPr>
            <a:lvl4pPr lvl="3" algn="l" rtl="0">
              <a:lnSpc>
                <a:spcPct val="100000"/>
              </a:lnSpc>
              <a:spcBef>
                <a:spcPts val="0"/>
              </a:spcBef>
              <a:spcAft>
                <a:spcPts val="0"/>
              </a:spcAft>
              <a:buSzPts val="1100"/>
              <a:buNone/>
              <a:defRPr sz="1600" cap="none"/>
            </a:lvl4pPr>
            <a:lvl5pPr lvl="4" algn="l" rtl="0">
              <a:lnSpc>
                <a:spcPct val="100000"/>
              </a:lnSpc>
              <a:spcBef>
                <a:spcPts val="0"/>
              </a:spcBef>
              <a:spcAft>
                <a:spcPts val="0"/>
              </a:spcAft>
              <a:buSzPts val="1100"/>
              <a:buNone/>
              <a:defRPr sz="1600" cap="none"/>
            </a:lvl5pPr>
            <a:lvl6pPr lvl="5" algn="l" rtl="0">
              <a:lnSpc>
                <a:spcPct val="100000"/>
              </a:lnSpc>
              <a:spcBef>
                <a:spcPts val="0"/>
              </a:spcBef>
              <a:spcAft>
                <a:spcPts val="0"/>
              </a:spcAft>
              <a:buSzPts val="1100"/>
              <a:buNone/>
              <a:defRPr sz="1600" cap="none"/>
            </a:lvl6pPr>
            <a:lvl7pPr lvl="6" algn="l" rtl="0">
              <a:lnSpc>
                <a:spcPct val="100000"/>
              </a:lnSpc>
              <a:spcBef>
                <a:spcPts val="0"/>
              </a:spcBef>
              <a:spcAft>
                <a:spcPts val="0"/>
              </a:spcAft>
              <a:buSzPts val="1100"/>
              <a:buNone/>
              <a:defRPr sz="1600" cap="none"/>
            </a:lvl7pPr>
            <a:lvl8pPr lvl="7" algn="l" rtl="0">
              <a:lnSpc>
                <a:spcPct val="100000"/>
              </a:lnSpc>
              <a:spcBef>
                <a:spcPts val="0"/>
              </a:spcBef>
              <a:spcAft>
                <a:spcPts val="0"/>
              </a:spcAft>
              <a:buSzPts val="1100"/>
              <a:buNone/>
              <a:defRPr sz="1600" cap="none"/>
            </a:lvl8pPr>
            <a:lvl9pPr lvl="8" algn="l" rtl="0">
              <a:lnSpc>
                <a:spcPct val="100000"/>
              </a:lnSpc>
              <a:spcBef>
                <a:spcPts val="0"/>
              </a:spcBef>
              <a:spcAft>
                <a:spcPts val="0"/>
              </a:spcAft>
              <a:buSzPts val="1100"/>
              <a:buNone/>
              <a:defRPr sz="1600" cap="none"/>
            </a:lvl9pPr>
          </a:lstStyle>
          <a:p>
            <a:endParaRPr/>
          </a:p>
        </p:txBody>
      </p:sp>
      <p:sp>
        <p:nvSpPr>
          <p:cNvPr id="170" name="Google Shape;170;p26"/>
          <p:cNvSpPr txBox="1">
            <a:spLocks noGrp="1"/>
          </p:cNvSpPr>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171"/>
        <p:cNvGrpSpPr/>
        <p:nvPr/>
      </p:nvGrpSpPr>
      <p:grpSpPr>
        <a:xfrm>
          <a:off x="0" y="0"/>
          <a:ext cx="0" cy="0"/>
          <a:chOff x="0" y="0"/>
          <a:chExt cx="0" cy="0"/>
        </a:xfrm>
      </p:grpSpPr>
      <p:sp>
        <p:nvSpPr>
          <p:cNvPr id="172" name="Google Shape;172;p27"/>
          <p:cNvSpPr/>
          <p:nvPr/>
        </p:nvSpPr>
        <p:spPr>
          <a:xfrm>
            <a:off x="0" y="0"/>
            <a:ext cx="9144000" cy="487800"/>
          </a:xfrm>
          <a:prstGeom prst="rect">
            <a:avLst/>
          </a:prstGeom>
          <a:solidFill>
            <a:srgbClr val="E9ED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3" name="Google Shape;173;p27"/>
          <p:cNvGrpSpPr/>
          <p:nvPr/>
        </p:nvGrpSpPr>
        <p:grpSpPr>
          <a:xfrm>
            <a:off x="830580" y="1191380"/>
            <a:ext cx="745028" cy="45918"/>
            <a:chOff x="830580" y="1191380"/>
            <a:chExt cx="745028" cy="45918"/>
          </a:xfrm>
        </p:grpSpPr>
        <p:sp>
          <p:nvSpPr>
            <p:cNvPr id="174" name="Google Shape;174;p27"/>
            <p:cNvSpPr/>
            <p:nvPr/>
          </p:nvSpPr>
          <p:spPr>
            <a:xfrm rot="-5400000">
              <a:off x="1366508" y="1028198"/>
              <a:ext cx="45600" cy="372600"/>
            </a:xfrm>
            <a:prstGeom prst="rect">
              <a:avLst/>
            </a:prstGeom>
            <a:solidFill>
              <a:srgbClr val="EB5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7"/>
            <p:cNvSpPr/>
            <p:nvPr/>
          </p:nvSpPr>
          <p:spPr>
            <a:xfrm rot="-5400000">
              <a:off x="995730" y="1026230"/>
              <a:ext cx="45600" cy="375900"/>
            </a:xfrm>
            <a:prstGeom prst="rect">
              <a:avLst/>
            </a:prstGeom>
            <a:solidFill>
              <a:srgbClr val="1A99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6" name="Google Shape;176;p27"/>
          <p:cNvSpPr txBox="1">
            <a:spLocks noGrp="1"/>
          </p:cNvSpPr>
          <p:nvPr>
            <p:ph type="title"/>
          </p:nvPr>
        </p:nvSpPr>
        <p:spPr>
          <a:xfrm>
            <a:off x="729615" y="1318895"/>
            <a:ext cx="7688700" cy="534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A1A1A"/>
              </a:buClr>
              <a:buSzPts val="2600"/>
              <a:buFont typeface="Raleway"/>
              <a:buNone/>
              <a:defRPr sz="2600" cap="none"/>
            </a:lvl1pPr>
            <a:lvl2pPr lvl="1" algn="l" rtl="0">
              <a:lnSpc>
                <a:spcPct val="100000"/>
              </a:lnSpc>
              <a:spcBef>
                <a:spcPts val="0"/>
              </a:spcBef>
              <a:spcAft>
                <a:spcPts val="0"/>
              </a:spcAft>
              <a:buClr>
                <a:srgbClr val="1A1A1A"/>
              </a:buClr>
              <a:buSzPts val="2600"/>
              <a:buFont typeface="Raleway"/>
              <a:buNone/>
              <a:defRPr sz="2600" cap="none"/>
            </a:lvl2pPr>
            <a:lvl3pPr lvl="2" algn="l" rtl="0">
              <a:lnSpc>
                <a:spcPct val="100000"/>
              </a:lnSpc>
              <a:spcBef>
                <a:spcPts val="0"/>
              </a:spcBef>
              <a:spcAft>
                <a:spcPts val="0"/>
              </a:spcAft>
              <a:buClr>
                <a:srgbClr val="1A1A1A"/>
              </a:buClr>
              <a:buSzPts val="2600"/>
              <a:buFont typeface="Raleway"/>
              <a:buNone/>
              <a:defRPr sz="2600" cap="none"/>
            </a:lvl3pPr>
            <a:lvl4pPr lvl="3" algn="l" rtl="0">
              <a:lnSpc>
                <a:spcPct val="100000"/>
              </a:lnSpc>
              <a:spcBef>
                <a:spcPts val="0"/>
              </a:spcBef>
              <a:spcAft>
                <a:spcPts val="0"/>
              </a:spcAft>
              <a:buClr>
                <a:srgbClr val="1A1A1A"/>
              </a:buClr>
              <a:buSzPts val="2600"/>
              <a:buFont typeface="Raleway"/>
              <a:buNone/>
              <a:defRPr sz="2600" cap="none"/>
            </a:lvl4pPr>
            <a:lvl5pPr lvl="4" algn="l" rtl="0">
              <a:lnSpc>
                <a:spcPct val="100000"/>
              </a:lnSpc>
              <a:spcBef>
                <a:spcPts val="0"/>
              </a:spcBef>
              <a:spcAft>
                <a:spcPts val="0"/>
              </a:spcAft>
              <a:buClr>
                <a:srgbClr val="1A1A1A"/>
              </a:buClr>
              <a:buSzPts val="2600"/>
              <a:buFont typeface="Raleway"/>
              <a:buNone/>
              <a:defRPr sz="2600" cap="none"/>
            </a:lvl5pPr>
            <a:lvl6pPr lvl="5" algn="l" rtl="0">
              <a:lnSpc>
                <a:spcPct val="100000"/>
              </a:lnSpc>
              <a:spcBef>
                <a:spcPts val="0"/>
              </a:spcBef>
              <a:spcAft>
                <a:spcPts val="0"/>
              </a:spcAft>
              <a:buClr>
                <a:srgbClr val="1A1A1A"/>
              </a:buClr>
              <a:buSzPts val="2600"/>
              <a:buFont typeface="Raleway"/>
              <a:buNone/>
              <a:defRPr sz="2600" cap="none"/>
            </a:lvl6pPr>
            <a:lvl7pPr lvl="6" algn="l" rtl="0">
              <a:lnSpc>
                <a:spcPct val="100000"/>
              </a:lnSpc>
              <a:spcBef>
                <a:spcPts val="0"/>
              </a:spcBef>
              <a:spcAft>
                <a:spcPts val="0"/>
              </a:spcAft>
              <a:buClr>
                <a:srgbClr val="1A1A1A"/>
              </a:buClr>
              <a:buSzPts val="2600"/>
              <a:buFont typeface="Raleway"/>
              <a:buNone/>
              <a:defRPr sz="2600" cap="none"/>
            </a:lvl7pPr>
            <a:lvl8pPr lvl="7" algn="l" rtl="0">
              <a:lnSpc>
                <a:spcPct val="100000"/>
              </a:lnSpc>
              <a:spcBef>
                <a:spcPts val="0"/>
              </a:spcBef>
              <a:spcAft>
                <a:spcPts val="0"/>
              </a:spcAft>
              <a:buClr>
                <a:srgbClr val="1A1A1A"/>
              </a:buClr>
              <a:buSzPts val="2600"/>
              <a:buFont typeface="Raleway"/>
              <a:buNone/>
              <a:defRPr sz="2600" cap="none"/>
            </a:lvl8pPr>
            <a:lvl9pPr lvl="8" algn="l" rtl="0">
              <a:lnSpc>
                <a:spcPct val="100000"/>
              </a:lnSpc>
              <a:spcBef>
                <a:spcPts val="0"/>
              </a:spcBef>
              <a:spcAft>
                <a:spcPts val="0"/>
              </a:spcAft>
              <a:buClr>
                <a:srgbClr val="1A1A1A"/>
              </a:buClr>
              <a:buSzPts val="2600"/>
              <a:buFont typeface="Raleway"/>
              <a:buNone/>
              <a:defRPr sz="2600" cap="none"/>
            </a:lvl9pPr>
          </a:lstStyle>
          <a:p>
            <a:endParaRPr/>
          </a:p>
        </p:txBody>
      </p:sp>
      <p:sp>
        <p:nvSpPr>
          <p:cNvPr id="177" name="Google Shape;177;p27"/>
          <p:cNvSpPr txBox="1">
            <a:spLocks noGrp="1"/>
          </p:cNvSpPr>
          <p:nvPr>
            <p:ph type="body" idx="1"/>
          </p:nvPr>
        </p:nvSpPr>
        <p:spPr>
          <a:xfrm>
            <a:off x="729615" y="2078990"/>
            <a:ext cx="76887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78" name="Google Shape;178;p27"/>
          <p:cNvSpPr txBox="1">
            <a:spLocks noGrp="1"/>
          </p:cNvSpPr>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1A9988"/>
        </a:solidFill>
        <a:effectLst/>
      </p:bgPr>
    </p:bg>
    <p:spTree>
      <p:nvGrpSpPr>
        <p:cNvPr id="1" name="Shape 179"/>
        <p:cNvGrpSpPr/>
        <p:nvPr/>
      </p:nvGrpSpPr>
      <p:grpSpPr>
        <a:xfrm>
          <a:off x="0" y="0"/>
          <a:ext cx="0" cy="0"/>
          <a:chOff x="0" y="0"/>
          <a:chExt cx="0" cy="0"/>
        </a:xfrm>
      </p:grpSpPr>
      <p:grpSp>
        <p:nvGrpSpPr>
          <p:cNvPr id="180" name="Google Shape;180;p28"/>
          <p:cNvGrpSpPr/>
          <p:nvPr/>
        </p:nvGrpSpPr>
        <p:grpSpPr>
          <a:xfrm>
            <a:off x="830580" y="1191380"/>
            <a:ext cx="745028" cy="45918"/>
            <a:chOff x="830580" y="1191380"/>
            <a:chExt cx="745028" cy="45918"/>
          </a:xfrm>
        </p:grpSpPr>
        <p:sp>
          <p:nvSpPr>
            <p:cNvPr id="181" name="Google Shape;181;p28"/>
            <p:cNvSpPr/>
            <p:nvPr/>
          </p:nvSpPr>
          <p:spPr>
            <a:xfrm rot="-5400000">
              <a:off x="1366508" y="1028198"/>
              <a:ext cx="45600" cy="372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8"/>
            <p:cNvSpPr/>
            <p:nvPr/>
          </p:nvSpPr>
          <p:spPr>
            <a:xfrm rot="-5400000">
              <a:off x="995730" y="1026230"/>
              <a:ext cx="45600" cy="375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3" name="Google Shape;183;p28"/>
          <p:cNvSpPr txBox="1">
            <a:spLocks noGrp="1"/>
          </p:cNvSpPr>
          <p:nvPr>
            <p:ph type="title"/>
          </p:nvPr>
        </p:nvSpPr>
        <p:spPr>
          <a:xfrm>
            <a:off x="729615" y="1322705"/>
            <a:ext cx="7687800" cy="15183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3600"/>
              <a:buFont typeface="Raleway"/>
              <a:buNone/>
              <a:defRPr sz="3600" cap="none">
                <a:solidFill>
                  <a:srgbClr val="FFFFFF"/>
                </a:solidFill>
              </a:defRPr>
            </a:lvl1pPr>
            <a:lvl2pPr lvl="1" algn="l" rtl="0">
              <a:lnSpc>
                <a:spcPct val="100000"/>
              </a:lnSpc>
              <a:spcBef>
                <a:spcPts val="0"/>
              </a:spcBef>
              <a:spcAft>
                <a:spcPts val="0"/>
              </a:spcAft>
              <a:buClr>
                <a:srgbClr val="FFFFFF"/>
              </a:buClr>
              <a:buSzPts val="3600"/>
              <a:buFont typeface="Raleway"/>
              <a:buNone/>
              <a:defRPr sz="3600" cap="none">
                <a:solidFill>
                  <a:srgbClr val="FFFFFF"/>
                </a:solidFill>
              </a:defRPr>
            </a:lvl2pPr>
            <a:lvl3pPr lvl="2" algn="l" rtl="0">
              <a:lnSpc>
                <a:spcPct val="100000"/>
              </a:lnSpc>
              <a:spcBef>
                <a:spcPts val="0"/>
              </a:spcBef>
              <a:spcAft>
                <a:spcPts val="0"/>
              </a:spcAft>
              <a:buClr>
                <a:srgbClr val="FFFFFF"/>
              </a:buClr>
              <a:buSzPts val="3600"/>
              <a:buFont typeface="Raleway"/>
              <a:buNone/>
              <a:defRPr sz="3600" cap="none">
                <a:solidFill>
                  <a:srgbClr val="FFFFFF"/>
                </a:solidFill>
              </a:defRPr>
            </a:lvl3pPr>
            <a:lvl4pPr lvl="3" algn="l" rtl="0">
              <a:lnSpc>
                <a:spcPct val="100000"/>
              </a:lnSpc>
              <a:spcBef>
                <a:spcPts val="0"/>
              </a:spcBef>
              <a:spcAft>
                <a:spcPts val="0"/>
              </a:spcAft>
              <a:buClr>
                <a:srgbClr val="FFFFFF"/>
              </a:buClr>
              <a:buSzPts val="3600"/>
              <a:buFont typeface="Raleway"/>
              <a:buNone/>
              <a:defRPr sz="3600" cap="none">
                <a:solidFill>
                  <a:srgbClr val="FFFFFF"/>
                </a:solidFill>
              </a:defRPr>
            </a:lvl4pPr>
            <a:lvl5pPr lvl="4" algn="l" rtl="0">
              <a:lnSpc>
                <a:spcPct val="100000"/>
              </a:lnSpc>
              <a:spcBef>
                <a:spcPts val="0"/>
              </a:spcBef>
              <a:spcAft>
                <a:spcPts val="0"/>
              </a:spcAft>
              <a:buClr>
                <a:srgbClr val="FFFFFF"/>
              </a:buClr>
              <a:buSzPts val="3600"/>
              <a:buFont typeface="Raleway"/>
              <a:buNone/>
              <a:defRPr sz="3600" cap="none">
                <a:solidFill>
                  <a:srgbClr val="FFFFFF"/>
                </a:solidFill>
              </a:defRPr>
            </a:lvl5pPr>
            <a:lvl6pPr lvl="5" algn="l" rtl="0">
              <a:lnSpc>
                <a:spcPct val="100000"/>
              </a:lnSpc>
              <a:spcBef>
                <a:spcPts val="0"/>
              </a:spcBef>
              <a:spcAft>
                <a:spcPts val="0"/>
              </a:spcAft>
              <a:buClr>
                <a:srgbClr val="FFFFFF"/>
              </a:buClr>
              <a:buSzPts val="3600"/>
              <a:buFont typeface="Raleway"/>
              <a:buNone/>
              <a:defRPr sz="3600" cap="none">
                <a:solidFill>
                  <a:srgbClr val="FFFFFF"/>
                </a:solidFill>
              </a:defRPr>
            </a:lvl6pPr>
            <a:lvl7pPr lvl="6" algn="l" rtl="0">
              <a:lnSpc>
                <a:spcPct val="100000"/>
              </a:lnSpc>
              <a:spcBef>
                <a:spcPts val="0"/>
              </a:spcBef>
              <a:spcAft>
                <a:spcPts val="0"/>
              </a:spcAft>
              <a:buClr>
                <a:srgbClr val="FFFFFF"/>
              </a:buClr>
              <a:buSzPts val="3600"/>
              <a:buFont typeface="Raleway"/>
              <a:buNone/>
              <a:defRPr sz="3600" cap="none">
                <a:solidFill>
                  <a:srgbClr val="FFFFFF"/>
                </a:solidFill>
              </a:defRPr>
            </a:lvl7pPr>
            <a:lvl8pPr lvl="7" algn="l" rtl="0">
              <a:lnSpc>
                <a:spcPct val="100000"/>
              </a:lnSpc>
              <a:spcBef>
                <a:spcPts val="0"/>
              </a:spcBef>
              <a:spcAft>
                <a:spcPts val="0"/>
              </a:spcAft>
              <a:buClr>
                <a:srgbClr val="FFFFFF"/>
              </a:buClr>
              <a:buSzPts val="3600"/>
              <a:buFont typeface="Raleway"/>
              <a:buNone/>
              <a:defRPr sz="3600" cap="none">
                <a:solidFill>
                  <a:srgbClr val="FFFFFF"/>
                </a:solidFill>
              </a:defRPr>
            </a:lvl8pPr>
            <a:lvl9pPr lvl="8" algn="l" rtl="0">
              <a:lnSpc>
                <a:spcPct val="100000"/>
              </a:lnSpc>
              <a:spcBef>
                <a:spcPts val="0"/>
              </a:spcBef>
              <a:spcAft>
                <a:spcPts val="0"/>
              </a:spcAft>
              <a:buClr>
                <a:srgbClr val="FFFFFF"/>
              </a:buClr>
              <a:buSzPts val="3600"/>
              <a:buFont typeface="Raleway"/>
              <a:buNone/>
              <a:defRPr sz="3600" cap="none">
                <a:solidFill>
                  <a:srgbClr val="FFFFFF"/>
                </a:solidFill>
              </a:defRPr>
            </a:lvl9pPr>
          </a:lstStyle>
          <a:p>
            <a:endParaRPr/>
          </a:p>
        </p:txBody>
      </p:sp>
      <p:sp>
        <p:nvSpPr>
          <p:cNvPr id="184" name="Google Shape;184;p28"/>
          <p:cNvSpPr txBox="1">
            <a:spLocks noGrp="1"/>
          </p:cNvSpPr>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1pPr>
            <a:lvl2pPr marL="0" marR="0" lvl="1"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2pPr>
            <a:lvl3pPr marL="0" marR="0" lvl="2"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3pPr>
            <a:lvl4pPr marL="0" marR="0" lvl="3"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4pPr>
            <a:lvl5pPr marL="0" marR="0" lvl="4"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5pPr>
            <a:lvl6pPr marL="0" marR="0" lvl="5"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6pPr>
            <a:lvl7pPr marL="0" marR="0" lvl="6"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7pPr>
            <a:lvl8pPr marL="0" marR="0" lvl="7"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8pPr>
            <a:lvl9pPr marL="0" marR="0" lvl="8"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85"/>
        <p:cNvGrpSpPr/>
        <p:nvPr/>
      </p:nvGrpSpPr>
      <p:grpSpPr>
        <a:xfrm>
          <a:off x="0" y="0"/>
          <a:ext cx="0" cy="0"/>
          <a:chOff x="0" y="0"/>
          <a:chExt cx="0" cy="0"/>
        </a:xfrm>
      </p:grpSpPr>
      <p:sp>
        <p:nvSpPr>
          <p:cNvPr id="186" name="Google Shape;186;p29"/>
          <p:cNvSpPr/>
          <p:nvPr/>
        </p:nvSpPr>
        <p:spPr>
          <a:xfrm>
            <a:off x="0" y="0"/>
            <a:ext cx="9144000" cy="487800"/>
          </a:xfrm>
          <a:prstGeom prst="rect">
            <a:avLst/>
          </a:prstGeom>
          <a:solidFill>
            <a:srgbClr val="E9ED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7" name="Google Shape;187;p29"/>
          <p:cNvGrpSpPr/>
          <p:nvPr/>
        </p:nvGrpSpPr>
        <p:grpSpPr>
          <a:xfrm>
            <a:off x="830580" y="1191380"/>
            <a:ext cx="745028" cy="45918"/>
            <a:chOff x="830580" y="1191380"/>
            <a:chExt cx="745028" cy="45918"/>
          </a:xfrm>
        </p:grpSpPr>
        <p:sp>
          <p:nvSpPr>
            <p:cNvPr id="188" name="Google Shape;188;p29"/>
            <p:cNvSpPr/>
            <p:nvPr/>
          </p:nvSpPr>
          <p:spPr>
            <a:xfrm rot="-5400000">
              <a:off x="1366508" y="1028198"/>
              <a:ext cx="45600" cy="372600"/>
            </a:xfrm>
            <a:prstGeom prst="rect">
              <a:avLst/>
            </a:prstGeom>
            <a:solidFill>
              <a:srgbClr val="EB5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9"/>
            <p:cNvSpPr/>
            <p:nvPr/>
          </p:nvSpPr>
          <p:spPr>
            <a:xfrm rot="-5400000">
              <a:off x="995730" y="1026230"/>
              <a:ext cx="45600" cy="375900"/>
            </a:xfrm>
            <a:prstGeom prst="rect">
              <a:avLst/>
            </a:prstGeom>
            <a:solidFill>
              <a:srgbClr val="1A99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0" name="Google Shape;190;p29"/>
          <p:cNvSpPr txBox="1">
            <a:spLocks noGrp="1"/>
          </p:cNvSpPr>
          <p:nvPr>
            <p:ph type="title"/>
          </p:nvPr>
        </p:nvSpPr>
        <p:spPr>
          <a:xfrm>
            <a:off x="729615" y="1318895"/>
            <a:ext cx="7687800" cy="534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A1A1A"/>
              </a:buClr>
              <a:buSzPts val="2600"/>
              <a:buFont typeface="Raleway"/>
              <a:buNone/>
              <a:defRPr sz="2600" cap="none"/>
            </a:lvl1pPr>
            <a:lvl2pPr lvl="1" algn="l" rtl="0">
              <a:lnSpc>
                <a:spcPct val="100000"/>
              </a:lnSpc>
              <a:spcBef>
                <a:spcPts val="0"/>
              </a:spcBef>
              <a:spcAft>
                <a:spcPts val="0"/>
              </a:spcAft>
              <a:buClr>
                <a:srgbClr val="1A1A1A"/>
              </a:buClr>
              <a:buSzPts val="2600"/>
              <a:buFont typeface="Raleway"/>
              <a:buNone/>
              <a:defRPr sz="2600" cap="none"/>
            </a:lvl2pPr>
            <a:lvl3pPr lvl="2" algn="l" rtl="0">
              <a:lnSpc>
                <a:spcPct val="100000"/>
              </a:lnSpc>
              <a:spcBef>
                <a:spcPts val="0"/>
              </a:spcBef>
              <a:spcAft>
                <a:spcPts val="0"/>
              </a:spcAft>
              <a:buClr>
                <a:srgbClr val="1A1A1A"/>
              </a:buClr>
              <a:buSzPts val="2600"/>
              <a:buFont typeface="Raleway"/>
              <a:buNone/>
              <a:defRPr sz="2600" cap="none"/>
            </a:lvl3pPr>
            <a:lvl4pPr lvl="3" algn="l" rtl="0">
              <a:lnSpc>
                <a:spcPct val="100000"/>
              </a:lnSpc>
              <a:spcBef>
                <a:spcPts val="0"/>
              </a:spcBef>
              <a:spcAft>
                <a:spcPts val="0"/>
              </a:spcAft>
              <a:buClr>
                <a:srgbClr val="1A1A1A"/>
              </a:buClr>
              <a:buSzPts val="2600"/>
              <a:buFont typeface="Raleway"/>
              <a:buNone/>
              <a:defRPr sz="2600" cap="none"/>
            </a:lvl4pPr>
            <a:lvl5pPr lvl="4" algn="l" rtl="0">
              <a:lnSpc>
                <a:spcPct val="100000"/>
              </a:lnSpc>
              <a:spcBef>
                <a:spcPts val="0"/>
              </a:spcBef>
              <a:spcAft>
                <a:spcPts val="0"/>
              </a:spcAft>
              <a:buClr>
                <a:srgbClr val="1A1A1A"/>
              </a:buClr>
              <a:buSzPts val="2600"/>
              <a:buFont typeface="Raleway"/>
              <a:buNone/>
              <a:defRPr sz="2600" cap="none"/>
            </a:lvl5pPr>
            <a:lvl6pPr lvl="5" algn="l" rtl="0">
              <a:lnSpc>
                <a:spcPct val="100000"/>
              </a:lnSpc>
              <a:spcBef>
                <a:spcPts val="0"/>
              </a:spcBef>
              <a:spcAft>
                <a:spcPts val="0"/>
              </a:spcAft>
              <a:buClr>
                <a:srgbClr val="1A1A1A"/>
              </a:buClr>
              <a:buSzPts val="2600"/>
              <a:buFont typeface="Raleway"/>
              <a:buNone/>
              <a:defRPr sz="2600" cap="none"/>
            </a:lvl6pPr>
            <a:lvl7pPr lvl="6" algn="l" rtl="0">
              <a:lnSpc>
                <a:spcPct val="100000"/>
              </a:lnSpc>
              <a:spcBef>
                <a:spcPts val="0"/>
              </a:spcBef>
              <a:spcAft>
                <a:spcPts val="0"/>
              </a:spcAft>
              <a:buClr>
                <a:srgbClr val="1A1A1A"/>
              </a:buClr>
              <a:buSzPts val="2600"/>
              <a:buFont typeface="Raleway"/>
              <a:buNone/>
              <a:defRPr sz="2600" cap="none"/>
            </a:lvl7pPr>
            <a:lvl8pPr lvl="7" algn="l" rtl="0">
              <a:lnSpc>
                <a:spcPct val="100000"/>
              </a:lnSpc>
              <a:spcBef>
                <a:spcPts val="0"/>
              </a:spcBef>
              <a:spcAft>
                <a:spcPts val="0"/>
              </a:spcAft>
              <a:buClr>
                <a:srgbClr val="1A1A1A"/>
              </a:buClr>
              <a:buSzPts val="2600"/>
              <a:buFont typeface="Raleway"/>
              <a:buNone/>
              <a:defRPr sz="2600" cap="none"/>
            </a:lvl8pPr>
            <a:lvl9pPr lvl="8" algn="l" rtl="0">
              <a:lnSpc>
                <a:spcPct val="100000"/>
              </a:lnSpc>
              <a:spcBef>
                <a:spcPts val="0"/>
              </a:spcBef>
              <a:spcAft>
                <a:spcPts val="0"/>
              </a:spcAft>
              <a:buClr>
                <a:srgbClr val="1A1A1A"/>
              </a:buClr>
              <a:buSzPts val="2600"/>
              <a:buFont typeface="Raleway"/>
              <a:buNone/>
              <a:defRPr sz="2600" cap="none"/>
            </a:lvl9pPr>
          </a:lstStyle>
          <a:p>
            <a:endParaRPr/>
          </a:p>
        </p:txBody>
      </p:sp>
      <p:sp>
        <p:nvSpPr>
          <p:cNvPr id="191" name="Google Shape;191;p29"/>
          <p:cNvSpPr txBox="1">
            <a:spLocks noGrp="1"/>
          </p:cNvSpPr>
          <p:nvPr>
            <p:ph type="body" idx="1"/>
          </p:nvPr>
        </p:nvSpPr>
        <p:spPr>
          <a:xfrm>
            <a:off x="729615" y="2078990"/>
            <a:ext cx="37737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92" name="Google Shape;192;p29"/>
          <p:cNvSpPr txBox="1">
            <a:spLocks noGrp="1"/>
          </p:cNvSpPr>
          <p:nvPr>
            <p:ph type="body" idx="2"/>
          </p:nvPr>
        </p:nvSpPr>
        <p:spPr>
          <a:xfrm>
            <a:off x="4643755" y="2078990"/>
            <a:ext cx="37743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93" name="Google Shape;193;p29"/>
          <p:cNvSpPr txBox="1">
            <a:spLocks noGrp="1"/>
          </p:cNvSpPr>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194"/>
        <p:cNvGrpSpPr/>
        <p:nvPr/>
      </p:nvGrpSpPr>
      <p:grpSpPr>
        <a:xfrm>
          <a:off x="0" y="0"/>
          <a:ext cx="0" cy="0"/>
          <a:chOff x="0" y="0"/>
          <a:chExt cx="0" cy="0"/>
        </a:xfrm>
      </p:grpSpPr>
      <p:sp>
        <p:nvSpPr>
          <p:cNvPr id="195" name="Google Shape;195;p30"/>
          <p:cNvSpPr/>
          <p:nvPr/>
        </p:nvSpPr>
        <p:spPr>
          <a:xfrm>
            <a:off x="0" y="0"/>
            <a:ext cx="9144000" cy="487800"/>
          </a:xfrm>
          <a:prstGeom prst="rect">
            <a:avLst/>
          </a:prstGeom>
          <a:solidFill>
            <a:srgbClr val="E9ED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6" name="Google Shape;196;p30"/>
          <p:cNvGrpSpPr/>
          <p:nvPr/>
        </p:nvGrpSpPr>
        <p:grpSpPr>
          <a:xfrm>
            <a:off x="830580" y="1191380"/>
            <a:ext cx="745028" cy="45918"/>
            <a:chOff x="830580" y="1191380"/>
            <a:chExt cx="745028" cy="45918"/>
          </a:xfrm>
        </p:grpSpPr>
        <p:sp>
          <p:nvSpPr>
            <p:cNvPr id="197" name="Google Shape;197;p30"/>
            <p:cNvSpPr/>
            <p:nvPr/>
          </p:nvSpPr>
          <p:spPr>
            <a:xfrm rot="-5400000">
              <a:off x="1366508" y="1028198"/>
              <a:ext cx="45600" cy="372600"/>
            </a:xfrm>
            <a:prstGeom prst="rect">
              <a:avLst/>
            </a:prstGeom>
            <a:solidFill>
              <a:srgbClr val="EB5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0"/>
            <p:cNvSpPr/>
            <p:nvPr/>
          </p:nvSpPr>
          <p:spPr>
            <a:xfrm rot="-5400000">
              <a:off x="995730" y="1026230"/>
              <a:ext cx="45600" cy="375900"/>
            </a:xfrm>
            <a:prstGeom prst="rect">
              <a:avLst/>
            </a:prstGeom>
            <a:solidFill>
              <a:srgbClr val="1A99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9" name="Google Shape;199;p30"/>
          <p:cNvSpPr txBox="1">
            <a:spLocks noGrp="1"/>
          </p:cNvSpPr>
          <p:nvPr>
            <p:ph type="title"/>
          </p:nvPr>
        </p:nvSpPr>
        <p:spPr>
          <a:xfrm>
            <a:off x="729615" y="1318895"/>
            <a:ext cx="7687800" cy="534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A1A1A"/>
              </a:buClr>
              <a:buSzPts val="2600"/>
              <a:buFont typeface="Raleway"/>
              <a:buNone/>
              <a:defRPr sz="2600" cap="none"/>
            </a:lvl1pPr>
            <a:lvl2pPr lvl="1" algn="l" rtl="0">
              <a:lnSpc>
                <a:spcPct val="100000"/>
              </a:lnSpc>
              <a:spcBef>
                <a:spcPts val="0"/>
              </a:spcBef>
              <a:spcAft>
                <a:spcPts val="0"/>
              </a:spcAft>
              <a:buClr>
                <a:srgbClr val="1A1A1A"/>
              </a:buClr>
              <a:buSzPts val="2600"/>
              <a:buFont typeface="Raleway"/>
              <a:buNone/>
              <a:defRPr sz="2600" cap="none"/>
            </a:lvl2pPr>
            <a:lvl3pPr lvl="2" algn="l" rtl="0">
              <a:lnSpc>
                <a:spcPct val="100000"/>
              </a:lnSpc>
              <a:spcBef>
                <a:spcPts val="0"/>
              </a:spcBef>
              <a:spcAft>
                <a:spcPts val="0"/>
              </a:spcAft>
              <a:buClr>
                <a:srgbClr val="1A1A1A"/>
              </a:buClr>
              <a:buSzPts val="2600"/>
              <a:buFont typeface="Raleway"/>
              <a:buNone/>
              <a:defRPr sz="2600" cap="none"/>
            </a:lvl3pPr>
            <a:lvl4pPr lvl="3" algn="l" rtl="0">
              <a:lnSpc>
                <a:spcPct val="100000"/>
              </a:lnSpc>
              <a:spcBef>
                <a:spcPts val="0"/>
              </a:spcBef>
              <a:spcAft>
                <a:spcPts val="0"/>
              </a:spcAft>
              <a:buClr>
                <a:srgbClr val="1A1A1A"/>
              </a:buClr>
              <a:buSzPts val="2600"/>
              <a:buFont typeface="Raleway"/>
              <a:buNone/>
              <a:defRPr sz="2600" cap="none"/>
            </a:lvl4pPr>
            <a:lvl5pPr lvl="4" algn="l" rtl="0">
              <a:lnSpc>
                <a:spcPct val="100000"/>
              </a:lnSpc>
              <a:spcBef>
                <a:spcPts val="0"/>
              </a:spcBef>
              <a:spcAft>
                <a:spcPts val="0"/>
              </a:spcAft>
              <a:buClr>
                <a:srgbClr val="1A1A1A"/>
              </a:buClr>
              <a:buSzPts val="2600"/>
              <a:buFont typeface="Raleway"/>
              <a:buNone/>
              <a:defRPr sz="2600" cap="none"/>
            </a:lvl5pPr>
            <a:lvl6pPr lvl="5" algn="l" rtl="0">
              <a:lnSpc>
                <a:spcPct val="100000"/>
              </a:lnSpc>
              <a:spcBef>
                <a:spcPts val="0"/>
              </a:spcBef>
              <a:spcAft>
                <a:spcPts val="0"/>
              </a:spcAft>
              <a:buClr>
                <a:srgbClr val="1A1A1A"/>
              </a:buClr>
              <a:buSzPts val="2600"/>
              <a:buFont typeface="Raleway"/>
              <a:buNone/>
              <a:defRPr sz="2600" cap="none"/>
            </a:lvl6pPr>
            <a:lvl7pPr lvl="6" algn="l" rtl="0">
              <a:lnSpc>
                <a:spcPct val="100000"/>
              </a:lnSpc>
              <a:spcBef>
                <a:spcPts val="0"/>
              </a:spcBef>
              <a:spcAft>
                <a:spcPts val="0"/>
              </a:spcAft>
              <a:buClr>
                <a:srgbClr val="1A1A1A"/>
              </a:buClr>
              <a:buSzPts val="2600"/>
              <a:buFont typeface="Raleway"/>
              <a:buNone/>
              <a:defRPr sz="2600" cap="none"/>
            </a:lvl7pPr>
            <a:lvl8pPr lvl="7" algn="l" rtl="0">
              <a:lnSpc>
                <a:spcPct val="100000"/>
              </a:lnSpc>
              <a:spcBef>
                <a:spcPts val="0"/>
              </a:spcBef>
              <a:spcAft>
                <a:spcPts val="0"/>
              </a:spcAft>
              <a:buClr>
                <a:srgbClr val="1A1A1A"/>
              </a:buClr>
              <a:buSzPts val="2600"/>
              <a:buFont typeface="Raleway"/>
              <a:buNone/>
              <a:defRPr sz="2600" cap="none"/>
            </a:lvl8pPr>
            <a:lvl9pPr lvl="8" algn="l" rtl="0">
              <a:lnSpc>
                <a:spcPct val="100000"/>
              </a:lnSpc>
              <a:spcBef>
                <a:spcPts val="0"/>
              </a:spcBef>
              <a:spcAft>
                <a:spcPts val="0"/>
              </a:spcAft>
              <a:buClr>
                <a:srgbClr val="1A1A1A"/>
              </a:buClr>
              <a:buSzPts val="2600"/>
              <a:buFont typeface="Raleway"/>
              <a:buNone/>
              <a:defRPr sz="2600" cap="none"/>
            </a:lvl9pPr>
          </a:lstStyle>
          <a:p>
            <a:endParaRPr/>
          </a:p>
        </p:txBody>
      </p:sp>
      <p:sp>
        <p:nvSpPr>
          <p:cNvPr id="200" name="Google Shape;200;p30"/>
          <p:cNvSpPr txBox="1">
            <a:spLocks noGrp="1"/>
          </p:cNvSpPr>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_COLUMN_TEXT" type="blank">
  <p:cSld name="BLANK">
    <p:spTree>
      <p:nvGrpSpPr>
        <p:cNvPr id="1" name="Shape 201"/>
        <p:cNvGrpSpPr/>
        <p:nvPr/>
      </p:nvGrpSpPr>
      <p:grpSpPr>
        <a:xfrm>
          <a:off x="0" y="0"/>
          <a:ext cx="0" cy="0"/>
          <a:chOff x="0" y="0"/>
          <a:chExt cx="0" cy="0"/>
        </a:xfrm>
      </p:grpSpPr>
      <p:sp>
        <p:nvSpPr>
          <p:cNvPr id="202" name="Google Shape;202;p31"/>
          <p:cNvSpPr/>
          <p:nvPr/>
        </p:nvSpPr>
        <p:spPr>
          <a:xfrm>
            <a:off x="0" y="0"/>
            <a:ext cx="9144000" cy="487800"/>
          </a:xfrm>
          <a:prstGeom prst="rect">
            <a:avLst/>
          </a:prstGeom>
          <a:solidFill>
            <a:srgbClr val="E9ED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3" name="Google Shape;203;p31"/>
          <p:cNvGrpSpPr/>
          <p:nvPr/>
        </p:nvGrpSpPr>
        <p:grpSpPr>
          <a:xfrm>
            <a:off x="830580" y="1191380"/>
            <a:ext cx="745028" cy="45918"/>
            <a:chOff x="830580" y="1191380"/>
            <a:chExt cx="745028" cy="45918"/>
          </a:xfrm>
        </p:grpSpPr>
        <p:sp>
          <p:nvSpPr>
            <p:cNvPr id="204" name="Google Shape;204;p31"/>
            <p:cNvSpPr/>
            <p:nvPr/>
          </p:nvSpPr>
          <p:spPr>
            <a:xfrm rot="-5400000">
              <a:off x="1366508" y="1028198"/>
              <a:ext cx="45600" cy="372600"/>
            </a:xfrm>
            <a:prstGeom prst="rect">
              <a:avLst/>
            </a:prstGeom>
            <a:solidFill>
              <a:srgbClr val="EB5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1"/>
            <p:cNvSpPr/>
            <p:nvPr/>
          </p:nvSpPr>
          <p:spPr>
            <a:xfrm rot="-5400000">
              <a:off x="995730" y="1026230"/>
              <a:ext cx="45600" cy="375900"/>
            </a:xfrm>
            <a:prstGeom prst="rect">
              <a:avLst/>
            </a:prstGeom>
            <a:solidFill>
              <a:srgbClr val="1A99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6" name="Google Shape;206;p31"/>
          <p:cNvSpPr txBox="1">
            <a:spLocks noGrp="1"/>
          </p:cNvSpPr>
          <p:nvPr>
            <p:ph type="title"/>
          </p:nvPr>
        </p:nvSpPr>
        <p:spPr>
          <a:xfrm>
            <a:off x="730250" y="1318895"/>
            <a:ext cx="3300600" cy="1381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A1A1A"/>
              </a:buClr>
              <a:buSzPts val="2600"/>
              <a:buFont typeface="Raleway"/>
              <a:buNone/>
              <a:defRPr sz="2600" cap="none"/>
            </a:lvl1pPr>
            <a:lvl2pPr lvl="1" algn="l" rtl="0">
              <a:lnSpc>
                <a:spcPct val="100000"/>
              </a:lnSpc>
              <a:spcBef>
                <a:spcPts val="0"/>
              </a:spcBef>
              <a:spcAft>
                <a:spcPts val="0"/>
              </a:spcAft>
              <a:buClr>
                <a:srgbClr val="1A1A1A"/>
              </a:buClr>
              <a:buSzPts val="2600"/>
              <a:buFont typeface="Raleway"/>
              <a:buNone/>
              <a:defRPr sz="2600" cap="none"/>
            </a:lvl2pPr>
            <a:lvl3pPr lvl="2" algn="l" rtl="0">
              <a:lnSpc>
                <a:spcPct val="100000"/>
              </a:lnSpc>
              <a:spcBef>
                <a:spcPts val="0"/>
              </a:spcBef>
              <a:spcAft>
                <a:spcPts val="0"/>
              </a:spcAft>
              <a:buClr>
                <a:srgbClr val="1A1A1A"/>
              </a:buClr>
              <a:buSzPts val="2600"/>
              <a:buFont typeface="Raleway"/>
              <a:buNone/>
              <a:defRPr sz="2600" cap="none"/>
            </a:lvl3pPr>
            <a:lvl4pPr lvl="3" algn="l" rtl="0">
              <a:lnSpc>
                <a:spcPct val="100000"/>
              </a:lnSpc>
              <a:spcBef>
                <a:spcPts val="0"/>
              </a:spcBef>
              <a:spcAft>
                <a:spcPts val="0"/>
              </a:spcAft>
              <a:buClr>
                <a:srgbClr val="1A1A1A"/>
              </a:buClr>
              <a:buSzPts val="2600"/>
              <a:buFont typeface="Raleway"/>
              <a:buNone/>
              <a:defRPr sz="2600" cap="none"/>
            </a:lvl4pPr>
            <a:lvl5pPr lvl="4" algn="l" rtl="0">
              <a:lnSpc>
                <a:spcPct val="100000"/>
              </a:lnSpc>
              <a:spcBef>
                <a:spcPts val="0"/>
              </a:spcBef>
              <a:spcAft>
                <a:spcPts val="0"/>
              </a:spcAft>
              <a:buClr>
                <a:srgbClr val="1A1A1A"/>
              </a:buClr>
              <a:buSzPts val="2600"/>
              <a:buFont typeface="Raleway"/>
              <a:buNone/>
              <a:defRPr sz="2600" cap="none"/>
            </a:lvl5pPr>
            <a:lvl6pPr lvl="5" algn="l" rtl="0">
              <a:lnSpc>
                <a:spcPct val="100000"/>
              </a:lnSpc>
              <a:spcBef>
                <a:spcPts val="0"/>
              </a:spcBef>
              <a:spcAft>
                <a:spcPts val="0"/>
              </a:spcAft>
              <a:buClr>
                <a:srgbClr val="1A1A1A"/>
              </a:buClr>
              <a:buSzPts val="2600"/>
              <a:buFont typeface="Raleway"/>
              <a:buNone/>
              <a:defRPr sz="2600" cap="none"/>
            </a:lvl6pPr>
            <a:lvl7pPr lvl="6" algn="l" rtl="0">
              <a:lnSpc>
                <a:spcPct val="100000"/>
              </a:lnSpc>
              <a:spcBef>
                <a:spcPts val="0"/>
              </a:spcBef>
              <a:spcAft>
                <a:spcPts val="0"/>
              </a:spcAft>
              <a:buClr>
                <a:srgbClr val="1A1A1A"/>
              </a:buClr>
              <a:buSzPts val="2600"/>
              <a:buFont typeface="Raleway"/>
              <a:buNone/>
              <a:defRPr sz="2600" cap="none"/>
            </a:lvl7pPr>
            <a:lvl8pPr lvl="7" algn="l" rtl="0">
              <a:lnSpc>
                <a:spcPct val="100000"/>
              </a:lnSpc>
              <a:spcBef>
                <a:spcPts val="0"/>
              </a:spcBef>
              <a:spcAft>
                <a:spcPts val="0"/>
              </a:spcAft>
              <a:buClr>
                <a:srgbClr val="1A1A1A"/>
              </a:buClr>
              <a:buSzPts val="2600"/>
              <a:buFont typeface="Raleway"/>
              <a:buNone/>
              <a:defRPr sz="2600" cap="none"/>
            </a:lvl8pPr>
            <a:lvl9pPr lvl="8" algn="l" rtl="0">
              <a:lnSpc>
                <a:spcPct val="100000"/>
              </a:lnSpc>
              <a:spcBef>
                <a:spcPts val="0"/>
              </a:spcBef>
              <a:spcAft>
                <a:spcPts val="0"/>
              </a:spcAft>
              <a:buClr>
                <a:srgbClr val="1A1A1A"/>
              </a:buClr>
              <a:buSzPts val="2600"/>
              <a:buFont typeface="Raleway"/>
              <a:buNone/>
              <a:defRPr sz="2600" cap="none"/>
            </a:lvl9pPr>
          </a:lstStyle>
          <a:p>
            <a:endParaRPr/>
          </a:p>
        </p:txBody>
      </p:sp>
      <p:sp>
        <p:nvSpPr>
          <p:cNvPr id="207" name="Google Shape;207;p31"/>
          <p:cNvSpPr txBox="1">
            <a:spLocks noGrp="1"/>
          </p:cNvSpPr>
          <p:nvPr>
            <p:ph type="body" idx="1"/>
          </p:nvPr>
        </p:nvSpPr>
        <p:spPr>
          <a:xfrm>
            <a:off x="721360" y="2781935"/>
            <a:ext cx="3300600" cy="15969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208" name="Google Shape;208;p31"/>
          <p:cNvSpPr txBox="1">
            <a:spLocks noGrp="1"/>
          </p:cNvSpPr>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_POINT">
  <p:cSld name="MAIN_POINT">
    <p:bg>
      <p:bgPr>
        <a:solidFill>
          <a:schemeClr val="accent3"/>
        </a:solidFill>
        <a:effectLst/>
      </p:bgPr>
    </p:bg>
    <p:spTree>
      <p:nvGrpSpPr>
        <p:cNvPr id="1" name="Shape 209"/>
        <p:cNvGrpSpPr/>
        <p:nvPr/>
      </p:nvGrpSpPr>
      <p:grpSpPr>
        <a:xfrm>
          <a:off x="0" y="0"/>
          <a:ext cx="0" cy="0"/>
          <a:chOff x="0" y="0"/>
          <a:chExt cx="0" cy="0"/>
        </a:xfrm>
      </p:grpSpPr>
      <p:grpSp>
        <p:nvGrpSpPr>
          <p:cNvPr id="210" name="Google Shape;210;p32"/>
          <p:cNvGrpSpPr/>
          <p:nvPr/>
        </p:nvGrpSpPr>
        <p:grpSpPr>
          <a:xfrm>
            <a:off x="830580" y="4169530"/>
            <a:ext cx="745028" cy="45917"/>
            <a:chOff x="830580" y="4169530"/>
            <a:chExt cx="745028" cy="45917"/>
          </a:xfrm>
        </p:grpSpPr>
        <p:sp>
          <p:nvSpPr>
            <p:cNvPr id="211" name="Google Shape;211;p32"/>
            <p:cNvSpPr/>
            <p:nvPr/>
          </p:nvSpPr>
          <p:spPr>
            <a:xfrm rot="-5400000">
              <a:off x="1366508" y="4006348"/>
              <a:ext cx="45600" cy="372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2"/>
            <p:cNvSpPr/>
            <p:nvPr/>
          </p:nvSpPr>
          <p:spPr>
            <a:xfrm rot="-5400000">
              <a:off x="995730" y="4004380"/>
              <a:ext cx="45600" cy="375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3" name="Google Shape;213;p32"/>
          <p:cNvSpPr txBox="1">
            <a:spLocks noGrp="1"/>
          </p:cNvSpPr>
          <p:nvPr>
            <p:ph type="title"/>
          </p:nvPr>
        </p:nvSpPr>
        <p:spPr>
          <a:xfrm>
            <a:off x="729615" y="864235"/>
            <a:ext cx="7021200" cy="29850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rgbClr val="FFFFFF"/>
              </a:buClr>
              <a:buSzPts val="3600"/>
              <a:buFont typeface="Raleway"/>
              <a:buNone/>
              <a:defRPr sz="3600" cap="none">
                <a:solidFill>
                  <a:srgbClr val="FFFFFF"/>
                </a:solidFill>
              </a:defRPr>
            </a:lvl1pPr>
            <a:lvl2pPr lvl="1" algn="l" rtl="0">
              <a:lnSpc>
                <a:spcPct val="100000"/>
              </a:lnSpc>
              <a:spcBef>
                <a:spcPts val="0"/>
              </a:spcBef>
              <a:spcAft>
                <a:spcPts val="0"/>
              </a:spcAft>
              <a:buClr>
                <a:srgbClr val="FFFFFF"/>
              </a:buClr>
              <a:buSzPts val="3600"/>
              <a:buFont typeface="Raleway"/>
              <a:buNone/>
              <a:defRPr sz="3600" cap="none">
                <a:solidFill>
                  <a:srgbClr val="FFFFFF"/>
                </a:solidFill>
              </a:defRPr>
            </a:lvl2pPr>
            <a:lvl3pPr lvl="2" algn="l" rtl="0">
              <a:lnSpc>
                <a:spcPct val="100000"/>
              </a:lnSpc>
              <a:spcBef>
                <a:spcPts val="0"/>
              </a:spcBef>
              <a:spcAft>
                <a:spcPts val="0"/>
              </a:spcAft>
              <a:buClr>
                <a:srgbClr val="FFFFFF"/>
              </a:buClr>
              <a:buSzPts val="3600"/>
              <a:buFont typeface="Raleway"/>
              <a:buNone/>
              <a:defRPr sz="3600" cap="none">
                <a:solidFill>
                  <a:srgbClr val="FFFFFF"/>
                </a:solidFill>
              </a:defRPr>
            </a:lvl3pPr>
            <a:lvl4pPr lvl="3" algn="l" rtl="0">
              <a:lnSpc>
                <a:spcPct val="100000"/>
              </a:lnSpc>
              <a:spcBef>
                <a:spcPts val="0"/>
              </a:spcBef>
              <a:spcAft>
                <a:spcPts val="0"/>
              </a:spcAft>
              <a:buClr>
                <a:srgbClr val="FFFFFF"/>
              </a:buClr>
              <a:buSzPts val="3600"/>
              <a:buFont typeface="Raleway"/>
              <a:buNone/>
              <a:defRPr sz="3600" cap="none">
                <a:solidFill>
                  <a:srgbClr val="FFFFFF"/>
                </a:solidFill>
              </a:defRPr>
            </a:lvl4pPr>
            <a:lvl5pPr lvl="4" algn="l" rtl="0">
              <a:lnSpc>
                <a:spcPct val="100000"/>
              </a:lnSpc>
              <a:spcBef>
                <a:spcPts val="0"/>
              </a:spcBef>
              <a:spcAft>
                <a:spcPts val="0"/>
              </a:spcAft>
              <a:buClr>
                <a:srgbClr val="FFFFFF"/>
              </a:buClr>
              <a:buSzPts val="3600"/>
              <a:buFont typeface="Raleway"/>
              <a:buNone/>
              <a:defRPr sz="3600" cap="none">
                <a:solidFill>
                  <a:srgbClr val="FFFFFF"/>
                </a:solidFill>
              </a:defRPr>
            </a:lvl5pPr>
            <a:lvl6pPr lvl="5" algn="l" rtl="0">
              <a:lnSpc>
                <a:spcPct val="100000"/>
              </a:lnSpc>
              <a:spcBef>
                <a:spcPts val="0"/>
              </a:spcBef>
              <a:spcAft>
                <a:spcPts val="0"/>
              </a:spcAft>
              <a:buClr>
                <a:srgbClr val="FFFFFF"/>
              </a:buClr>
              <a:buSzPts val="3600"/>
              <a:buFont typeface="Raleway"/>
              <a:buNone/>
              <a:defRPr sz="3600" cap="none">
                <a:solidFill>
                  <a:srgbClr val="FFFFFF"/>
                </a:solidFill>
              </a:defRPr>
            </a:lvl6pPr>
            <a:lvl7pPr lvl="6" algn="l" rtl="0">
              <a:lnSpc>
                <a:spcPct val="100000"/>
              </a:lnSpc>
              <a:spcBef>
                <a:spcPts val="0"/>
              </a:spcBef>
              <a:spcAft>
                <a:spcPts val="0"/>
              </a:spcAft>
              <a:buClr>
                <a:srgbClr val="FFFFFF"/>
              </a:buClr>
              <a:buSzPts val="3600"/>
              <a:buFont typeface="Raleway"/>
              <a:buNone/>
              <a:defRPr sz="3600" cap="none">
                <a:solidFill>
                  <a:srgbClr val="FFFFFF"/>
                </a:solidFill>
              </a:defRPr>
            </a:lvl7pPr>
            <a:lvl8pPr lvl="7" algn="l" rtl="0">
              <a:lnSpc>
                <a:spcPct val="100000"/>
              </a:lnSpc>
              <a:spcBef>
                <a:spcPts val="0"/>
              </a:spcBef>
              <a:spcAft>
                <a:spcPts val="0"/>
              </a:spcAft>
              <a:buClr>
                <a:srgbClr val="FFFFFF"/>
              </a:buClr>
              <a:buSzPts val="3600"/>
              <a:buFont typeface="Raleway"/>
              <a:buNone/>
              <a:defRPr sz="3600" cap="none">
                <a:solidFill>
                  <a:srgbClr val="FFFFFF"/>
                </a:solidFill>
              </a:defRPr>
            </a:lvl8pPr>
            <a:lvl9pPr lvl="8" algn="l" rtl="0">
              <a:lnSpc>
                <a:spcPct val="100000"/>
              </a:lnSpc>
              <a:spcBef>
                <a:spcPts val="0"/>
              </a:spcBef>
              <a:spcAft>
                <a:spcPts val="0"/>
              </a:spcAft>
              <a:buClr>
                <a:srgbClr val="FFFFFF"/>
              </a:buClr>
              <a:buSzPts val="3600"/>
              <a:buFont typeface="Raleway"/>
              <a:buNone/>
              <a:defRPr sz="3600" cap="none">
                <a:solidFill>
                  <a:srgbClr val="FFFFFF"/>
                </a:solidFill>
              </a:defRPr>
            </a:lvl9pPr>
          </a:lstStyle>
          <a:p>
            <a:endParaRPr/>
          </a:p>
        </p:txBody>
      </p:sp>
      <p:sp>
        <p:nvSpPr>
          <p:cNvPr id="214" name="Google Shape;214;p32"/>
          <p:cNvSpPr txBox="1">
            <a:spLocks noGrp="1"/>
          </p:cNvSpPr>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1pPr>
            <a:lvl2pPr marL="0" marR="0" lvl="1"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2pPr>
            <a:lvl3pPr marL="0" marR="0" lvl="2"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3pPr>
            <a:lvl4pPr marL="0" marR="0" lvl="3"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4pPr>
            <a:lvl5pPr marL="0" marR="0" lvl="4"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5pPr>
            <a:lvl6pPr marL="0" marR="0" lvl="5"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6pPr>
            <a:lvl7pPr marL="0" marR="0" lvl="6"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7pPr>
            <a:lvl8pPr marL="0" marR="0" lvl="7"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8pPr>
            <a:lvl9pPr marL="0" marR="0" lvl="8"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n-US"/>
              <a:t>Click to edit Master title style</a:t>
            </a:r>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215"/>
        <p:cNvGrpSpPr/>
        <p:nvPr/>
      </p:nvGrpSpPr>
      <p:grpSpPr>
        <a:xfrm>
          <a:off x="0" y="0"/>
          <a:ext cx="0" cy="0"/>
          <a:chOff x="0" y="0"/>
          <a:chExt cx="0" cy="0"/>
        </a:xfrm>
      </p:grpSpPr>
      <p:sp>
        <p:nvSpPr>
          <p:cNvPr id="216" name="Google Shape;216;p33"/>
          <p:cNvSpPr/>
          <p:nvPr/>
        </p:nvSpPr>
        <p:spPr>
          <a:xfrm>
            <a:off x="0" y="0"/>
            <a:ext cx="4572000" cy="5143500"/>
          </a:xfrm>
          <a:prstGeom prst="rect">
            <a:avLst/>
          </a:prstGeom>
          <a:solidFill>
            <a:srgbClr val="E9ED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7" name="Google Shape;217;p33"/>
          <p:cNvGrpSpPr/>
          <p:nvPr/>
        </p:nvGrpSpPr>
        <p:grpSpPr>
          <a:xfrm>
            <a:off x="830580" y="1191380"/>
            <a:ext cx="745028" cy="45918"/>
            <a:chOff x="830580" y="1191380"/>
            <a:chExt cx="745028" cy="45918"/>
          </a:xfrm>
        </p:grpSpPr>
        <p:sp>
          <p:nvSpPr>
            <p:cNvPr id="218" name="Google Shape;218;p33"/>
            <p:cNvSpPr/>
            <p:nvPr/>
          </p:nvSpPr>
          <p:spPr>
            <a:xfrm rot="-5400000">
              <a:off x="1366508" y="1028198"/>
              <a:ext cx="45600" cy="372600"/>
            </a:xfrm>
            <a:prstGeom prst="rect">
              <a:avLst/>
            </a:prstGeom>
            <a:solidFill>
              <a:srgbClr val="EB5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3"/>
            <p:cNvSpPr/>
            <p:nvPr/>
          </p:nvSpPr>
          <p:spPr>
            <a:xfrm rot="-5400000">
              <a:off x="995730" y="1026230"/>
              <a:ext cx="45600" cy="375900"/>
            </a:xfrm>
            <a:prstGeom prst="rect">
              <a:avLst/>
            </a:prstGeom>
            <a:solidFill>
              <a:srgbClr val="1A99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 name="Google Shape;220;p33"/>
          <p:cNvSpPr txBox="1">
            <a:spLocks noGrp="1"/>
          </p:cNvSpPr>
          <p:nvPr>
            <p:ph type="title"/>
          </p:nvPr>
        </p:nvSpPr>
        <p:spPr>
          <a:xfrm>
            <a:off x="730250" y="1318895"/>
            <a:ext cx="3300600" cy="1687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A1A1A"/>
              </a:buClr>
              <a:buSzPts val="2600"/>
              <a:buFont typeface="Raleway"/>
              <a:buNone/>
              <a:defRPr sz="2600" cap="none"/>
            </a:lvl1pPr>
            <a:lvl2pPr lvl="1" algn="l" rtl="0">
              <a:lnSpc>
                <a:spcPct val="100000"/>
              </a:lnSpc>
              <a:spcBef>
                <a:spcPts val="0"/>
              </a:spcBef>
              <a:spcAft>
                <a:spcPts val="0"/>
              </a:spcAft>
              <a:buClr>
                <a:srgbClr val="1A1A1A"/>
              </a:buClr>
              <a:buSzPts val="2600"/>
              <a:buFont typeface="Raleway"/>
              <a:buNone/>
              <a:defRPr sz="2600" cap="none"/>
            </a:lvl2pPr>
            <a:lvl3pPr lvl="2" algn="l" rtl="0">
              <a:lnSpc>
                <a:spcPct val="100000"/>
              </a:lnSpc>
              <a:spcBef>
                <a:spcPts val="0"/>
              </a:spcBef>
              <a:spcAft>
                <a:spcPts val="0"/>
              </a:spcAft>
              <a:buClr>
                <a:srgbClr val="1A1A1A"/>
              </a:buClr>
              <a:buSzPts val="2600"/>
              <a:buFont typeface="Raleway"/>
              <a:buNone/>
              <a:defRPr sz="2600" cap="none"/>
            </a:lvl3pPr>
            <a:lvl4pPr lvl="3" algn="l" rtl="0">
              <a:lnSpc>
                <a:spcPct val="100000"/>
              </a:lnSpc>
              <a:spcBef>
                <a:spcPts val="0"/>
              </a:spcBef>
              <a:spcAft>
                <a:spcPts val="0"/>
              </a:spcAft>
              <a:buClr>
                <a:srgbClr val="1A1A1A"/>
              </a:buClr>
              <a:buSzPts val="2600"/>
              <a:buFont typeface="Raleway"/>
              <a:buNone/>
              <a:defRPr sz="2600" cap="none"/>
            </a:lvl4pPr>
            <a:lvl5pPr lvl="4" algn="l" rtl="0">
              <a:lnSpc>
                <a:spcPct val="100000"/>
              </a:lnSpc>
              <a:spcBef>
                <a:spcPts val="0"/>
              </a:spcBef>
              <a:spcAft>
                <a:spcPts val="0"/>
              </a:spcAft>
              <a:buClr>
                <a:srgbClr val="1A1A1A"/>
              </a:buClr>
              <a:buSzPts val="2600"/>
              <a:buFont typeface="Raleway"/>
              <a:buNone/>
              <a:defRPr sz="2600" cap="none"/>
            </a:lvl5pPr>
            <a:lvl6pPr lvl="5" algn="l" rtl="0">
              <a:lnSpc>
                <a:spcPct val="100000"/>
              </a:lnSpc>
              <a:spcBef>
                <a:spcPts val="0"/>
              </a:spcBef>
              <a:spcAft>
                <a:spcPts val="0"/>
              </a:spcAft>
              <a:buClr>
                <a:srgbClr val="1A1A1A"/>
              </a:buClr>
              <a:buSzPts val="2600"/>
              <a:buFont typeface="Raleway"/>
              <a:buNone/>
              <a:defRPr sz="2600" cap="none"/>
            </a:lvl6pPr>
            <a:lvl7pPr lvl="6" algn="l" rtl="0">
              <a:lnSpc>
                <a:spcPct val="100000"/>
              </a:lnSpc>
              <a:spcBef>
                <a:spcPts val="0"/>
              </a:spcBef>
              <a:spcAft>
                <a:spcPts val="0"/>
              </a:spcAft>
              <a:buClr>
                <a:srgbClr val="1A1A1A"/>
              </a:buClr>
              <a:buSzPts val="2600"/>
              <a:buFont typeface="Raleway"/>
              <a:buNone/>
              <a:defRPr sz="2600" cap="none"/>
            </a:lvl7pPr>
            <a:lvl8pPr lvl="7" algn="l" rtl="0">
              <a:lnSpc>
                <a:spcPct val="100000"/>
              </a:lnSpc>
              <a:spcBef>
                <a:spcPts val="0"/>
              </a:spcBef>
              <a:spcAft>
                <a:spcPts val="0"/>
              </a:spcAft>
              <a:buClr>
                <a:srgbClr val="1A1A1A"/>
              </a:buClr>
              <a:buSzPts val="2600"/>
              <a:buFont typeface="Raleway"/>
              <a:buNone/>
              <a:defRPr sz="2600" cap="none"/>
            </a:lvl8pPr>
            <a:lvl9pPr lvl="8" algn="l" rtl="0">
              <a:lnSpc>
                <a:spcPct val="100000"/>
              </a:lnSpc>
              <a:spcBef>
                <a:spcPts val="0"/>
              </a:spcBef>
              <a:spcAft>
                <a:spcPts val="0"/>
              </a:spcAft>
              <a:buClr>
                <a:srgbClr val="1A1A1A"/>
              </a:buClr>
              <a:buSzPts val="2600"/>
              <a:buFont typeface="Raleway"/>
              <a:buNone/>
              <a:defRPr sz="2600" cap="none"/>
            </a:lvl9pPr>
          </a:lstStyle>
          <a:p>
            <a:endParaRPr/>
          </a:p>
        </p:txBody>
      </p:sp>
      <p:sp>
        <p:nvSpPr>
          <p:cNvPr id="221" name="Google Shape;221;p33"/>
          <p:cNvSpPr txBox="1">
            <a:spLocks noGrp="1"/>
          </p:cNvSpPr>
          <p:nvPr>
            <p:ph type="subTitle" idx="1"/>
          </p:nvPr>
        </p:nvSpPr>
        <p:spPr>
          <a:xfrm>
            <a:off x="725170" y="3161665"/>
            <a:ext cx="3300600" cy="758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300"/>
              <a:buNone/>
              <a:defRPr sz="1600" cap="none"/>
            </a:lvl1pPr>
            <a:lvl2pPr lvl="1" algn="l" rtl="0">
              <a:lnSpc>
                <a:spcPct val="100000"/>
              </a:lnSpc>
              <a:spcBef>
                <a:spcPts val="0"/>
              </a:spcBef>
              <a:spcAft>
                <a:spcPts val="0"/>
              </a:spcAft>
              <a:buSzPts val="1100"/>
              <a:buNone/>
              <a:defRPr sz="1600" cap="none"/>
            </a:lvl2pPr>
            <a:lvl3pPr lvl="2" algn="l" rtl="0">
              <a:lnSpc>
                <a:spcPct val="100000"/>
              </a:lnSpc>
              <a:spcBef>
                <a:spcPts val="0"/>
              </a:spcBef>
              <a:spcAft>
                <a:spcPts val="0"/>
              </a:spcAft>
              <a:buSzPts val="1100"/>
              <a:buNone/>
              <a:defRPr sz="1600" cap="none"/>
            </a:lvl3pPr>
            <a:lvl4pPr lvl="3" algn="l" rtl="0">
              <a:lnSpc>
                <a:spcPct val="100000"/>
              </a:lnSpc>
              <a:spcBef>
                <a:spcPts val="0"/>
              </a:spcBef>
              <a:spcAft>
                <a:spcPts val="0"/>
              </a:spcAft>
              <a:buSzPts val="1100"/>
              <a:buNone/>
              <a:defRPr sz="1600" cap="none"/>
            </a:lvl4pPr>
            <a:lvl5pPr lvl="4" algn="l" rtl="0">
              <a:lnSpc>
                <a:spcPct val="100000"/>
              </a:lnSpc>
              <a:spcBef>
                <a:spcPts val="0"/>
              </a:spcBef>
              <a:spcAft>
                <a:spcPts val="0"/>
              </a:spcAft>
              <a:buSzPts val="1100"/>
              <a:buNone/>
              <a:defRPr sz="1600" cap="none"/>
            </a:lvl5pPr>
            <a:lvl6pPr lvl="5" algn="l" rtl="0">
              <a:lnSpc>
                <a:spcPct val="100000"/>
              </a:lnSpc>
              <a:spcBef>
                <a:spcPts val="0"/>
              </a:spcBef>
              <a:spcAft>
                <a:spcPts val="0"/>
              </a:spcAft>
              <a:buSzPts val="1100"/>
              <a:buNone/>
              <a:defRPr sz="1600" cap="none"/>
            </a:lvl6pPr>
            <a:lvl7pPr lvl="6" algn="l" rtl="0">
              <a:lnSpc>
                <a:spcPct val="100000"/>
              </a:lnSpc>
              <a:spcBef>
                <a:spcPts val="0"/>
              </a:spcBef>
              <a:spcAft>
                <a:spcPts val="0"/>
              </a:spcAft>
              <a:buSzPts val="1100"/>
              <a:buNone/>
              <a:defRPr sz="1600" cap="none"/>
            </a:lvl7pPr>
            <a:lvl8pPr lvl="7" algn="l" rtl="0">
              <a:lnSpc>
                <a:spcPct val="100000"/>
              </a:lnSpc>
              <a:spcBef>
                <a:spcPts val="0"/>
              </a:spcBef>
              <a:spcAft>
                <a:spcPts val="0"/>
              </a:spcAft>
              <a:buSzPts val="1100"/>
              <a:buNone/>
              <a:defRPr sz="1600" cap="none"/>
            </a:lvl8pPr>
            <a:lvl9pPr lvl="8" algn="l" rtl="0">
              <a:lnSpc>
                <a:spcPct val="100000"/>
              </a:lnSpc>
              <a:spcBef>
                <a:spcPts val="0"/>
              </a:spcBef>
              <a:spcAft>
                <a:spcPts val="0"/>
              </a:spcAft>
              <a:buSzPts val="1100"/>
              <a:buNone/>
              <a:defRPr sz="1600" cap="none"/>
            </a:lvl9pPr>
          </a:lstStyle>
          <a:p>
            <a:endParaRPr/>
          </a:p>
        </p:txBody>
      </p:sp>
      <p:sp>
        <p:nvSpPr>
          <p:cNvPr id="222" name="Google Shape;222;p33"/>
          <p:cNvSpPr txBox="1">
            <a:spLocks noGrp="1"/>
          </p:cNvSpPr>
          <p:nvPr>
            <p:ph type="body" idx="2"/>
          </p:nvPr>
        </p:nvSpPr>
        <p:spPr>
          <a:xfrm>
            <a:off x="5173980" y="1352550"/>
            <a:ext cx="3374400" cy="30258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223" name="Google Shape;223;p33"/>
          <p:cNvSpPr txBox="1">
            <a:spLocks noGrp="1"/>
          </p:cNvSpPr>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224"/>
        <p:cNvGrpSpPr/>
        <p:nvPr/>
      </p:nvGrpSpPr>
      <p:grpSpPr>
        <a:xfrm>
          <a:off x="0" y="0"/>
          <a:ext cx="0" cy="0"/>
          <a:chOff x="0" y="0"/>
          <a:chExt cx="0" cy="0"/>
        </a:xfrm>
      </p:grpSpPr>
      <p:sp>
        <p:nvSpPr>
          <p:cNvPr id="225" name="Google Shape;225;p34"/>
          <p:cNvSpPr txBox="1">
            <a:spLocks noGrp="1"/>
          </p:cNvSpPr>
          <p:nvPr>
            <p:ph type="body" idx="1"/>
          </p:nvPr>
        </p:nvSpPr>
        <p:spPr>
          <a:xfrm>
            <a:off x="725170" y="4372610"/>
            <a:ext cx="7697400" cy="4605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300"/>
              <a:buNone/>
              <a:defRPr/>
            </a:lvl1pPr>
          </a:lstStyle>
          <a:p>
            <a:endParaRPr/>
          </a:p>
        </p:txBody>
      </p:sp>
      <p:sp>
        <p:nvSpPr>
          <p:cNvPr id="226" name="Google Shape;226;p34"/>
          <p:cNvSpPr txBox="1">
            <a:spLocks noGrp="1"/>
          </p:cNvSpPr>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rgbClr val="1A9988"/>
        </a:solidFill>
        <a:effectLst/>
      </p:bgPr>
    </p:bg>
    <p:spTree>
      <p:nvGrpSpPr>
        <p:cNvPr id="1" name="Shape 227"/>
        <p:cNvGrpSpPr/>
        <p:nvPr/>
      </p:nvGrpSpPr>
      <p:grpSpPr>
        <a:xfrm>
          <a:off x="0" y="0"/>
          <a:ext cx="0" cy="0"/>
          <a:chOff x="0" y="0"/>
          <a:chExt cx="0" cy="0"/>
        </a:xfrm>
      </p:grpSpPr>
      <p:grpSp>
        <p:nvGrpSpPr>
          <p:cNvPr id="228" name="Google Shape;228;p35"/>
          <p:cNvGrpSpPr/>
          <p:nvPr/>
        </p:nvGrpSpPr>
        <p:grpSpPr>
          <a:xfrm>
            <a:off x="830580" y="4169530"/>
            <a:ext cx="745028" cy="45917"/>
            <a:chOff x="830580" y="4169530"/>
            <a:chExt cx="745028" cy="45917"/>
          </a:xfrm>
        </p:grpSpPr>
        <p:sp>
          <p:nvSpPr>
            <p:cNvPr id="229" name="Google Shape;229;p35"/>
            <p:cNvSpPr/>
            <p:nvPr/>
          </p:nvSpPr>
          <p:spPr>
            <a:xfrm rot="-5400000">
              <a:off x="1366508" y="4006348"/>
              <a:ext cx="45600" cy="372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5"/>
            <p:cNvSpPr/>
            <p:nvPr/>
          </p:nvSpPr>
          <p:spPr>
            <a:xfrm rot="-5400000">
              <a:off x="995730" y="4004380"/>
              <a:ext cx="45600" cy="375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1" name="Google Shape;231;p35"/>
          <p:cNvSpPr txBox="1">
            <a:spLocks noGrp="1"/>
          </p:cNvSpPr>
          <p:nvPr>
            <p:ph type="title" hasCustomPrompt="1"/>
          </p:nvPr>
        </p:nvSpPr>
        <p:spPr>
          <a:xfrm>
            <a:off x="729615" y="734060"/>
            <a:ext cx="7687800" cy="124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8000"/>
              <a:buFont typeface="Raleway"/>
              <a:buNone/>
              <a:defRPr sz="8000" cap="none">
                <a:solidFill>
                  <a:srgbClr val="FFFFFF"/>
                </a:solidFill>
              </a:defRPr>
            </a:lvl1pPr>
            <a:lvl2pPr lvl="1" algn="l" rtl="0">
              <a:lnSpc>
                <a:spcPct val="100000"/>
              </a:lnSpc>
              <a:spcBef>
                <a:spcPts val="0"/>
              </a:spcBef>
              <a:spcAft>
                <a:spcPts val="0"/>
              </a:spcAft>
              <a:buClr>
                <a:srgbClr val="FFFFFF"/>
              </a:buClr>
              <a:buSzPts val="8000"/>
              <a:buFont typeface="Raleway"/>
              <a:buNone/>
              <a:defRPr sz="8000" cap="none">
                <a:solidFill>
                  <a:srgbClr val="FFFFFF"/>
                </a:solidFill>
              </a:defRPr>
            </a:lvl2pPr>
            <a:lvl3pPr lvl="2" algn="l" rtl="0">
              <a:lnSpc>
                <a:spcPct val="100000"/>
              </a:lnSpc>
              <a:spcBef>
                <a:spcPts val="0"/>
              </a:spcBef>
              <a:spcAft>
                <a:spcPts val="0"/>
              </a:spcAft>
              <a:buClr>
                <a:srgbClr val="FFFFFF"/>
              </a:buClr>
              <a:buSzPts val="8000"/>
              <a:buFont typeface="Raleway"/>
              <a:buNone/>
              <a:defRPr sz="8000" cap="none">
                <a:solidFill>
                  <a:srgbClr val="FFFFFF"/>
                </a:solidFill>
              </a:defRPr>
            </a:lvl3pPr>
            <a:lvl4pPr lvl="3" algn="l" rtl="0">
              <a:lnSpc>
                <a:spcPct val="100000"/>
              </a:lnSpc>
              <a:spcBef>
                <a:spcPts val="0"/>
              </a:spcBef>
              <a:spcAft>
                <a:spcPts val="0"/>
              </a:spcAft>
              <a:buClr>
                <a:srgbClr val="FFFFFF"/>
              </a:buClr>
              <a:buSzPts val="8000"/>
              <a:buFont typeface="Raleway"/>
              <a:buNone/>
              <a:defRPr sz="8000" cap="none">
                <a:solidFill>
                  <a:srgbClr val="FFFFFF"/>
                </a:solidFill>
              </a:defRPr>
            </a:lvl4pPr>
            <a:lvl5pPr lvl="4" algn="l" rtl="0">
              <a:lnSpc>
                <a:spcPct val="100000"/>
              </a:lnSpc>
              <a:spcBef>
                <a:spcPts val="0"/>
              </a:spcBef>
              <a:spcAft>
                <a:spcPts val="0"/>
              </a:spcAft>
              <a:buClr>
                <a:srgbClr val="FFFFFF"/>
              </a:buClr>
              <a:buSzPts val="8000"/>
              <a:buFont typeface="Raleway"/>
              <a:buNone/>
              <a:defRPr sz="8000" cap="none">
                <a:solidFill>
                  <a:srgbClr val="FFFFFF"/>
                </a:solidFill>
              </a:defRPr>
            </a:lvl5pPr>
            <a:lvl6pPr lvl="5" algn="l" rtl="0">
              <a:lnSpc>
                <a:spcPct val="100000"/>
              </a:lnSpc>
              <a:spcBef>
                <a:spcPts val="0"/>
              </a:spcBef>
              <a:spcAft>
                <a:spcPts val="0"/>
              </a:spcAft>
              <a:buClr>
                <a:srgbClr val="FFFFFF"/>
              </a:buClr>
              <a:buSzPts val="8000"/>
              <a:buFont typeface="Raleway"/>
              <a:buNone/>
              <a:defRPr sz="8000" cap="none">
                <a:solidFill>
                  <a:srgbClr val="FFFFFF"/>
                </a:solidFill>
              </a:defRPr>
            </a:lvl6pPr>
            <a:lvl7pPr lvl="6" algn="l" rtl="0">
              <a:lnSpc>
                <a:spcPct val="100000"/>
              </a:lnSpc>
              <a:spcBef>
                <a:spcPts val="0"/>
              </a:spcBef>
              <a:spcAft>
                <a:spcPts val="0"/>
              </a:spcAft>
              <a:buClr>
                <a:srgbClr val="FFFFFF"/>
              </a:buClr>
              <a:buSzPts val="8000"/>
              <a:buFont typeface="Raleway"/>
              <a:buNone/>
              <a:defRPr sz="8000" cap="none">
                <a:solidFill>
                  <a:srgbClr val="FFFFFF"/>
                </a:solidFill>
              </a:defRPr>
            </a:lvl7pPr>
            <a:lvl8pPr lvl="7" algn="l" rtl="0">
              <a:lnSpc>
                <a:spcPct val="100000"/>
              </a:lnSpc>
              <a:spcBef>
                <a:spcPts val="0"/>
              </a:spcBef>
              <a:spcAft>
                <a:spcPts val="0"/>
              </a:spcAft>
              <a:buClr>
                <a:srgbClr val="FFFFFF"/>
              </a:buClr>
              <a:buSzPts val="8000"/>
              <a:buFont typeface="Raleway"/>
              <a:buNone/>
              <a:defRPr sz="8000" cap="none">
                <a:solidFill>
                  <a:srgbClr val="FFFFFF"/>
                </a:solidFill>
              </a:defRPr>
            </a:lvl8pPr>
            <a:lvl9pPr lvl="8" algn="l" rtl="0">
              <a:lnSpc>
                <a:spcPct val="100000"/>
              </a:lnSpc>
              <a:spcBef>
                <a:spcPts val="0"/>
              </a:spcBef>
              <a:spcAft>
                <a:spcPts val="0"/>
              </a:spcAft>
              <a:buClr>
                <a:srgbClr val="FFFFFF"/>
              </a:buClr>
              <a:buSzPts val="8000"/>
              <a:buFont typeface="Raleway"/>
              <a:buNone/>
              <a:defRPr sz="8000" cap="none">
                <a:solidFill>
                  <a:srgbClr val="FFFFFF"/>
                </a:solidFill>
              </a:defRPr>
            </a:lvl9pPr>
          </a:lstStyle>
          <a:p>
            <a:r>
              <a:t>xx%</a:t>
            </a:r>
          </a:p>
        </p:txBody>
      </p:sp>
      <p:sp>
        <p:nvSpPr>
          <p:cNvPr id="232" name="Google Shape;232;p35"/>
          <p:cNvSpPr txBox="1">
            <a:spLocks noGrp="1"/>
          </p:cNvSpPr>
          <p:nvPr>
            <p:ph type="body" idx="1"/>
          </p:nvPr>
        </p:nvSpPr>
        <p:spPr>
          <a:xfrm>
            <a:off x="729615" y="2272665"/>
            <a:ext cx="7687800" cy="15804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Clr>
                <a:srgbClr val="FFFFFF"/>
              </a:buClr>
              <a:buSzPts val="1300"/>
              <a:buChar char="●"/>
              <a:defRPr cap="none">
                <a:solidFill>
                  <a:srgbClr val="FFFFFF"/>
                </a:solidFill>
              </a:defRPr>
            </a:lvl1pPr>
            <a:lvl2pPr marL="914400" lvl="1" indent="-298450" algn="l" rtl="0">
              <a:lnSpc>
                <a:spcPct val="115000"/>
              </a:lnSpc>
              <a:spcBef>
                <a:spcPts val="0"/>
              </a:spcBef>
              <a:spcAft>
                <a:spcPts val="0"/>
              </a:spcAft>
              <a:buClr>
                <a:srgbClr val="FFFFFF"/>
              </a:buClr>
              <a:buSzPts val="1100"/>
              <a:buChar char="○"/>
              <a:defRPr cap="none">
                <a:solidFill>
                  <a:srgbClr val="FFFFFF"/>
                </a:solidFill>
              </a:defRPr>
            </a:lvl2pPr>
            <a:lvl3pPr marL="1371600" lvl="2" indent="-298450" algn="l" rtl="0">
              <a:lnSpc>
                <a:spcPct val="115000"/>
              </a:lnSpc>
              <a:spcBef>
                <a:spcPts val="0"/>
              </a:spcBef>
              <a:spcAft>
                <a:spcPts val="0"/>
              </a:spcAft>
              <a:buClr>
                <a:srgbClr val="FFFFFF"/>
              </a:buClr>
              <a:buSzPts val="1100"/>
              <a:buChar char="■"/>
              <a:defRPr cap="none">
                <a:solidFill>
                  <a:srgbClr val="FFFFFF"/>
                </a:solidFill>
              </a:defRPr>
            </a:lvl3pPr>
            <a:lvl4pPr marL="1828800" lvl="3" indent="-298450" algn="l" rtl="0">
              <a:lnSpc>
                <a:spcPct val="115000"/>
              </a:lnSpc>
              <a:spcBef>
                <a:spcPts val="0"/>
              </a:spcBef>
              <a:spcAft>
                <a:spcPts val="0"/>
              </a:spcAft>
              <a:buClr>
                <a:srgbClr val="FFFFFF"/>
              </a:buClr>
              <a:buSzPts val="1100"/>
              <a:buChar char="●"/>
              <a:defRPr cap="none">
                <a:solidFill>
                  <a:srgbClr val="FFFFFF"/>
                </a:solidFill>
              </a:defRPr>
            </a:lvl4pPr>
            <a:lvl5pPr marL="2286000" lvl="4" indent="-298450" algn="l" rtl="0">
              <a:lnSpc>
                <a:spcPct val="115000"/>
              </a:lnSpc>
              <a:spcBef>
                <a:spcPts val="0"/>
              </a:spcBef>
              <a:spcAft>
                <a:spcPts val="0"/>
              </a:spcAft>
              <a:buClr>
                <a:srgbClr val="FFFFFF"/>
              </a:buClr>
              <a:buSzPts val="1100"/>
              <a:buChar char="○"/>
              <a:defRPr cap="none">
                <a:solidFill>
                  <a:srgbClr val="FFFFFF"/>
                </a:solidFill>
              </a:defRPr>
            </a:lvl5pPr>
            <a:lvl6pPr marL="2743200" lvl="5" indent="-298450" algn="l" rtl="0">
              <a:lnSpc>
                <a:spcPct val="115000"/>
              </a:lnSpc>
              <a:spcBef>
                <a:spcPts val="0"/>
              </a:spcBef>
              <a:spcAft>
                <a:spcPts val="0"/>
              </a:spcAft>
              <a:buClr>
                <a:srgbClr val="FFFFFF"/>
              </a:buClr>
              <a:buSzPts val="1100"/>
              <a:buChar char="■"/>
              <a:defRPr cap="none">
                <a:solidFill>
                  <a:srgbClr val="FFFFFF"/>
                </a:solidFill>
              </a:defRPr>
            </a:lvl6pPr>
            <a:lvl7pPr marL="3200400" lvl="6" indent="-298450" algn="l" rtl="0">
              <a:lnSpc>
                <a:spcPct val="115000"/>
              </a:lnSpc>
              <a:spcBef>
                <a:spcPts val="0"/>
              </a:spcBef>
              <a:spcAft>
                <a:spcPts val="0"/>
              </a:spcAft>
              <a:buClr>
                <a:srgbClr val="FFFFFF"/>
              </a:buClr>
              <a:buSzPts val="1100"/>
              <a:buChar char="●"/>
              <a:defRPr cap="none">
                <a:solidFill>
                  <a:srgbClr val="FFFFFF"/>
                </a:solidFill>
              </a:defRPr>
            </a:lvl7pPr>
            <a:lvl8pPr marL="3657600" lvl="7" indent="-298450" algn="l" rtl="0">
              <a:lnSpc>
                <a:spcPct val="115000"/>
              </a:lnSpc>
              <a:spcBef>
                <a:spcPts val="0"/>
              </a:spcBef>
              <a:spcAft>
                <a:spcPts val="0"/>
              </a:spcAft>
              <a:buClr>
                <a:srgbClr val="FFFFFF"/>
              </a:buClr>
              <a:buSzPts val="1100"/>
              <a:buChar char="○"/>
              <a:defRPr cap="none">
                <a:solidFill>
                  <a:srgbClr val="FFFFFF"/>
                </a:solidFill>
              </a:defRPr>
            </a:lvl8pPr>
            <a:lvl9pPr marL="4114800" lvl="8" indent="-298450" algn="l" rtl="0">
              <a:lnSpc>
                <a:spcPct val="115000"/>
              </a:lnSpc>
              <a:spcBef>
                <a:spcPts val="0"/>
              </a:spcBef>
              <a:spcAft>
                <a:spcPts val="0"/>
              </a:spcAft>
              <a:buClr>
                <a:srgbClr val="FFFFFF"/>
              </a:buClr>
              <a:buSzPts val="1100"/>
              <a:buChar char="■"/>
              <a:defRPr cap="none">
                <a:solidFill>
                  <a:srgbClr val="FFFFFF"/>
                </a:solidFill>
              </a:defRPr>
            </a:lvl9pPr>
          </a:lstStyle>
          <a:p>
            <a:endParaRPr/>
          </a:p>
        </p:txBody>
      </p:sp>
      <p:sp>
        <p:nvSpPr>
          <p:cNvPr id="233" name="Google Shape;233;p35"/>
          <p:cNvSpPr txBox="1">
            <a:spLocks noGrp="1"/>
          </p:cNvSpPr>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1pPr>
            <a:lvl2pPr marL="0" marR="0" lvl="1"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2pPr>
            <a:lvl3pPr marL="0" marR="0" lvl="2"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3pPr>
            <a:lvl4pPr marL="0" marR="0" lvl="3"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4pPr>
            <a:lvl5pPr marL="0" marR="0" lvl="4"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5pPr>
            <a:lvl6pPr marL="0" marR="0" lvl="5"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6pPr>
            <a:lvl7pPr marL="0" marR="0" lvl="6"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7pPr>
            <a:lvl8pPr marL="0" marR="0" lvl="7"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8pPr>
            <a:lvl9pPr marL="0" marR="0" lvl="8" indent="0" algn="r" rtl="0">
              <a:lnSpc>
                <a:spcPct val="100000"/>
              </a:lnSpc>
              <a:spcBef>
                <a:spcPts val="0"/>
              </a:spcBef>
              <a:spcAft>
                <a:spcPts val="0"/>
              </a:spcAft>
              <a:buClr>
                <a:srgbClr val="FFFFFF"/>
              </a:buClr>
              <a:buSzPts val="1000"/>
              <a:buFont typeface="Lato"/>
              <a:buNone/>
              <a:defRPr sz="1000" b="0" i="0" u="none" strike="noStrike" cap="none">
                <a:solidFill>
                  <a:srgbClr val="FFFFFF"/>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n-US"/>
              <a:t>Click to edit Master title style</a:t>
            </a:r>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n-US"/>
              <a:t>Click to edit Master title style</a:t>
            </a:r>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n-US"/>
              <a:t>Click to edit Master title style</a:t>
            </a:r>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n-US"/>
              <a:t>Click to edit Master title style</a:t>
            </a:r>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n-US"/>
              <a:t>Click to edit Master text styles</a:t>
            </a: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pPr lvl="0"/>
            <a:r>
              <a:rPr lang="en-US"/>
              <a:t>Click to edit Master text styles</a:t>
            </a: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84" name="Google Shape;84;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5" name="Google Shape;85;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85" y="445135"/>
            <a:ext cx="85203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1pPr>
            <a:lvl2pPr marR="0" lvl="1"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2pPr>
            <a:lvl3pPr marR="0" lvl="2"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3pPr>
            <a:lvl4pPr marR="0" lvl="3"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4pPr>
            <a:lvl5pPr marR="0" lvl="4"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5pPr>
            <a:lvl6pPr marR="0" lvl="5"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6pPr>
            <a:lvl7pPr marR="0" lvl="6"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7pPr>
            <a:lvl8pPr marR="0" lvl="7"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8pPr>
            <a:lvl9pPr marR="0" lvl="8" algn="l" rtl="0">
              <a:lnSpc>
                <a:spcPct val="100000"/>
              </a:lnSpc>
              <a:spcBef>
                <a:spcPts val="0"/>
              </a:spcBef>
              <a:spcAft>
                <a:spcPts val="0"/>
              </a:spcAft>
              <a:buClr>
                <a:srgbClr val="1A1A1A"/>
              </a:buClr>
              <a:buSzPts val="2800"/>
              <a:buFont typeface="Raleway"/>
              <a:buNone/>
              <a:defRPr sz="2800" b="1" i="0" u="none" strike="noStrike" cap="none">
                <a:solidFill>
                  <a:srgbClr val="1A1A1A"/>
                </a:solidFill>
                <a:latin typeface="Raleway"/>
                <a:ea typeface="Raleway"/>
                <a:cs typeface="Raleway"/>
                <a:sym typeface="Raleway"/>
              </a:defRPr>
            </a:lvl9pPr>
          </a:lstStyle>
          <a:p>
            <a:endParaRPr/>
          </a:p>
        </p:txBody>
      </p:sp>
      <p:sp>
        <p:nvSpPr>
          <p:cNvPr id="161" name="Google Shape;161;p25"/>
          <p:cNvSpPr txBox="1">
            <a:spLocks noGrp="1"/>
          </p:cNvSpPr>
          <p:nvPr>
            <p:ph type="body" idx="1"/>
          </p:nvPr>
        </p:nvSpPr>
        <p:spPr>
          <a:xfrm>
            <a:off x="311785" y="1152525"/>
            <a:ext cx="85203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162" name="Google Shape;162;p25"/>
          <p:cNvSpPr txBox="1">
            <a:spLocks noGrp="1"/>
          </p:cNvSpPr>
          <p:nvPr>
            <p:ph type="sldNum" idx="12"/>
          </p:nvPr>
        </p:nvSpPr>
        <p:spPr>
          <a:xfrm>
            <a:off x="8536305" y="474980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chemeClr val="accent1"/>
              </a:buClr>
              <a:buSzPts val="1000"/>
              <a:buFont typeface="Lato"/>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hyperlink" Target="https://doi.org/10.1016/j.cmpbup.2021.100042" TargetMode="External"/><Relationship Id="rId2" Type="http://schemas.openxmlformats.org/officeDocument/2006/relationships/notesSlide" Target="../notesSlides/notesSlide40.xml"/><Relationship Id="rId1" Type="http://schemas.openxmlformats.org/officeDocument/2006/relationships/slideLayout" Target="../slideLayouts/slideLayout24.xml"/><Relationship Id="rId4" Type="http://schemas.openxmlformats.org/officeDocument/2006/relationships/hyperlink" Target="https://doi.org/10.3390/su1304227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p:nvPr/>
        </p:nvSpPr>
        <p:spPr>
          <a:xfrm>
            <a:off x="5132766" y="3304813"/>
            <a:ext cx="2904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t>TEAM MEMBERS</a:t>
            </a:r>
            <a:endParaRPr sz="1900" b="1"/>
          </a:p>
        </p:txBody>
      </p:sp>
      <p:sp>
        <p:nvSpPr>
          <p:cNvPr id="241" name="Google Shape;241;p37"/>
          <p:cNvSpPr txBox="1"/>
          <p:nvPr/>
        </p:nvSpPr>
        <p:spPr>
          <a:xfrm>
            <a:off x="366675" y="3304813"/>
            <a:ext cx="2904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t>GUIDED BY</a:t>
            </a:r>
            <a:r>
              <a:rPr lang="en" sz="1900">
                <a:latin typeface="Raleway ExtraBold"/>
                <a:ea typeface="Raleway ExtraBold"/>
                <a:cs typeface="Raleway ExtraBold"/>
                <a:sym typeface="Raleway ExtraBold"/>
              </a:rPr>
              <a:t> </a:t>
            </a:r>
            <a:endParaRPr sz="1900">
              <a:latin typeface="Raleway ExtraBold"/>
              <a:ea typeface="Raleway ExtraBold"/>
              <a:cs typeface="Raleway ExtraBold"/>
              <a:sym typeface="Raleway ExtraBold"/>
            </a:endParaRPr>
          </a:p>
        </p:txBody>
      </p:sp>
      <p:sp>
        <p:nvSpPr>
          <p:cNvPr id="242" name="Google Shape;242;p37"/>
          <p:cNvSpPr txBox="1"/>
          <p:nvPr/>
        </p:nvSpPr>
        <p:spPr>
          <a:xfrm>
            <a:off x="5132775" y="3781825"/>
            <a:ext cx="4011300" cy="1108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a:t>Athiban T - 2018103013</a:t>
            </a:r>
            <a:endParaRPr sz="1500"/>
          </a:p>
          <a:p>
            <a:pPr marL="0" lvl="0" indent="0" algn="l" rtl="0">
              <a:lnSpc>
                <a:spcPct val="150000"/>
              </a:lnSpc>
              <a:spcBef>
                <a:spcPts val="0"/>
              </a:spcBef>
              <a:spcAft>
                <a:spcPts val="0"/>
              </a:spcAft>
              <a:buNone/>
            </a:pPr>
            <a:r>
              <a:rPr lang="en" sz="1500"/>
              <a:t>Prathesh N - 2018103576</a:t>
            </a:r>
            <a:endParaRPr sz="1500"/>
          </a:p>
          <a:p>
            <a:pPr marL="0" lvl="0" indent="0" algn="l" rtl="0">
              <a:lnSpc>
                <a:spcPct val="150000"/>
              </a:lnSpc>
              <a:spcBef>
                <a:spcPts val="0"/>
              </a:spcBef>
              <a:spcAft>
                <a:spcPts val="0"/>
              </a:spcAft>
              <a:buNone/>
            </a:pPr>
            <a:r>
              <a:rPr lang="en" sz="1500"/>
              <a:t>Syed Mohammed Asif M - 2018103612</a:t>
            </a:r>
            <a:endParaRPr sz="1500"/>
          </a:p>
        </p:txBody>
      </p:sp>
      <p:sp>
        <p:nvSpPr>
          <p:cNvPr id="243" name="Google Shape;243;p37"/>
          <p:cNvSpPr txBox="1"/>
          <p:nvPr/>
        </p:nvSpPr>
        <p:spPr>
          <a:xfrm>
            <a:off x="366675" y="3761250"/>
            <a:ext cx="2904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t>Dr. G. Sudhakaran</a:t>
            </a:r>
            <a:endParaRPr sz="1700"/>
          </a:p>
        </p:txBody>
      </p:sp>
      <p:sp>
        <p:nvSpPr>
          <p:cNvPr id="244" name="Google Shape;244;p37"/>
          <p:cNvSpPr txBox="1"/>
          <p:nvPr/>
        </p:nvSpPr>
        <p:spPr>
          <a:xfrm>
            <a:off x="541425" y="1283375"/>
            <a:ext cx="806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45" name="Google Shape;245;p3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a:latin typeface="Lato"/>
                <a:ea typeface="Lato"/>
                <a:cs typeface="Lato"/>
                <a:sym typeface="Lato"/>
              </a:rPr>
              <a:t>Extract</a:t>
            </a:r>
            <a:r>
              <a:rPr lang="en">
                <a:latin typeface="Lato"/>
                <a:ea typeface="Lato"/>
                <a:cs typeface="Lato"/>
                <a:sym typeface="Lato"/>
              </a:rPr>
              <a:t>ion of </a:t>
            </a:r>
            <a:r>
              <a:rPr lang="en" sz="3000">
                <a:latin typeface="Lato"/>
                <a:ea typeface="Lato"/>
                <a:cs typeface="Lato"/>
                <a:sym typeface="Lato"/>
              </a:rPr>
              <a:t>Knowledge Graph of COVID-19 through mining of unstructured biomedical corpora</a:t>
            </a:r>
            <a:endParaRPr sz="3000" dirty="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FEATURE EXTRACTION MODULE</a:t>
            </a:r>
            <a:endParaRPr>
              <a:latin typeface="Arial"/>
              <a:ea typeface="Arial"/>
              <a:cs typeface="Arial"/>
              <a:sym typeface="Arial"/>
            </a:endParaRPr>
          </a:p>
        </p:txBody>
      </p:sp>
      <p:sp>
        <p:nvSpPr>
          <p:cNvPr id="332" name="Google Shape;332;p51"/>
          <p:cNvSpPr txBox="1">
            <a:spLocks noGrp="1"/>
          </p:cNvSpPr>
          <p:nvPr>
            <p:ph type="body" idx="1"/>
          </p:nvPr>
        </p:nvSpPr>
        <p:spPr>
          <a:xfrm>
            <a:off x="729450" y="1853850"/>
            <a:ext cx="7688700" cy="3018900"/>
          </a:xfrm>
          <a:prstGeom prst="rect">
            <a:avLst/>
          </a:prstGeom>
        </p:spPr>
        <p:txBody>
          <a:bodyPr spcFirstLastPara="1" wrap="square" lIns="91425" tIns="91425" rIns="91425" bIns="91425" anchor="t" anchorCtr="0">
            <a:normAutofit lnSpcReduction="10000"/>
          </a:bodyPr>
          <a:lstStyle/>
          <a:p>
            <a:pPr marL="457200" lvl="0" indent="-330200" algn="just" rtl="0">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Initially the dataset is loaded with all the sentences and their corresponding NER tags.</a:t>
            </a:r>
            <a:endParaRPr sz="1600">
              <a:solidFill>
                <a:schemeClr val="dk1"/>
              </a:solidFill>
              <a:latin typeface="Arial"/>
              <a:ea typeface="Arial"/>
              <a:cs typeface="Arial"/>
              <a:sym typeface="Arial"/>
            </a:endParaRPr>
          </a:p>
          <a:p>
            <a:pPr marL="457200" lvl="0" indent="-330200" algn="just" rtl="0">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the dataset is sentence tokenized.</a:t>
            </a:r>
            <a:endParaRPr sz="1600">
              <a:solidFill>
                <a:schemeClr val="dk1"/>
              </a:solidFill>
              <a:latin typeface="Arial"/>
              <a:ea typeface="Arial"/>
              <a:cs typeface="Arial"/>
              <a:sym typeface="Arial"/>
            </a:endParaRPr>
          </a:p>
          <a:p>
            <a:pPr marL="457200" lvl="0" indent="-330200" algn="just" rtl="0">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each sentence is tokenized using the CORD-19 SciBERT tokenizer.</a:t>
            </a:r>
            <a:endParaRPr sz="1600">
              <a:solidFill>
                <a:schemeClr val="dk1"/>
              </a:solidFill>
              <a:latin typeface="Arial"/>
              <a:ea typeface="Arial"/>
              <a:cs typeface="Arial"/>
              <a:sym typeface="Arial"/>
            </a:endParaRPr>
          </a:p>
          <a:p>
            <a:pPr marL="457200" lvl="0" indent="-330200" algn="just" rtl="0">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each sentence is padded / truncated and the corresponding attention mask is generated.</a:t>
            </a:r>
            <a:endParaRPr sz="1600">
              <a:solidFill>
                <a:schemeClr val="dk1"/>
              </a:solidFill>
              <a:latin typeface="Arial"/>
              <a:ea typeface="Arial"/>
              <a:cs typeface="Arial"/>
              <a:sym typeface="Arial"/>
            </a:endParaRPr>
          </a:p>
          <a:p>
            <a:pPr marL="457200" lvl="0" indent="-330200" algn="just" rtl="0">
              <a:lnSpc>
                <a:spcPct val="150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Then the sentence is passed to the CORD-19 SciBERT model and the final hidden state of 768 dimension is taken as features for NER.</a:t>
            </a:r>
            <a:endParaRPr sz="16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FEATURE EXTRACTION MODULE</a:t>
            </a:r>
            <a:endParaRPr>
              <a:latin typeface="Arial"/>
              <a:ea typeface="Arial"/>
              <a:cs typeface="Arial"/>
              <a:sym typeface="Arial"/>
            </a:endParaRPr>
          </a:p>
        </p:txBody>
      </p:sp>
      <p:sp>
        <p:nvSpPr>
          <p:cNvPr id="338" name="Google Shape;338;p52"/>
          <p:cNvSpPr txBox="1">
            <a:spLocks noGrp="1"/>
          </p:cNvSpPr>
          <p:nvPr>
            <p:ph type="body" idx="1"/>
          </p:nvPr>
        </p:nvSpPr>
        <p:spPr>
          <a:xfrm>
            <a:off x="729450" y="1853850"/>
            <a:ext cx="7688700" cy="30189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rmAutofit fontScale="92500" lnSpcReduction="20000"/>
          </a:bodyPr>
          <a:lstStyle/>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function FeatureExtraction(dataset):</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data=dataset.load()</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sentences,tags=sentence_tokenize(data)</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embeddings=[]</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for sentence in sentences:</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tokens=scibert.tokenizer.tokenize(sentence)</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tokens,mask=padOrTruncate(tokens,256)</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embeddings.append(scibert(tokens,mask))</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return embeddings	</a:t>
            </a:r>
            <a:endParaRPr sz="1600" dirty="0">
              <a:solidFill>
                <a:schemeClr val="dk1"/>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NAMED ENTITY RECOGNITION MODULE</a:t>
            </a:r>
            <a:endParaRPr>
              <a:latin typeface="Arial"/>
              <a:ea typeface="Arial"/>
              <a:cs typeface="Arial"/>
              <a:sym typeface="Arial"/>
            </a:endParaRPr>
          </a:p>
        </p:txBody>
      </p:sp>
      <p:sp>
        <p:nvSpPr>
          <p:cNvPr id="344" name="Google Shape;344;p53"/>
          <p:cNvSpPr txBox="1"/>
          <p:nvPr/>
        </p:nvSpPr>
        <p:spPr>
          <a:xfrm>
            <a:off x="983025" y="1740450"/>
            <a:ext cx="69210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EB5600"/>
                </a:solidFill>
                <a:latin typeface="Arial"/>
                <a:ea typeface="Arial"/>
                <a:cs typeface="Arial"/>
                <a:sym typeface="Arial"/>
              </a:rPr>
              <a:t>Input	: </a:t>
            </a:r>
            <a:r>
              <a:rPr lang="en" dirty="0">
                <a:solidFill>
                  <a:srgbClr val="EB5600"/>
                </a:solidFill>
              </a:rPr>
              <a:t>Feature Embeddings of Training and Testing dataset( NCBI-Disease, 	  JNLPBA, CHEMDNER, CORD-19)</a:t>
            </a:r>
            <a:endParaRPr sz="1400" b="0" i="0" u="none" strike="noStrike" cap="none" dirty="0">
              <a:solidFill>
                <a:srgbClr val="EB56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EB56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EB5600"/>
                </a:solidFill>
                <a:latin typeface="Arial"/>
                <a:ea typeface="Arial"/>
                <a:cs typeface="Arial"/>
                <a:sym typeface="Arial"/>
              </a:rPr>
              <a:t>Output	: </a:t>
            </a:r>
            <a:r>
              <a:rPr lang="en" dirty="0">
                <a:solidFill>
                  <a:srgbClr val="EB5600"/>
                </a:solidFill>
              </a:rPr>
              <a:t>CORD-19 with disease, chemical and protein mentions.</a:t>
            </a:r>
            <a:endParaRPr sz="1400" b="0" i="0" u="none" strike="noStrike" cap="none" dirty="0">
              <a:solidFill>
                <a:srgbClr val="EB5600"/>
              </a:solidFill>
              <a:latin typeface="Arial"/>
              <a:ea typeface="Arial"/>
              <a:cs typeface="Arial"/>
              <a:sym typeface="Arial"/>
            </a:endParaRPr>
          </a:p>
        </p:txBody>
      </p:sp>
      <p:pic>
        <p:nvPicPr>
          <p:cNvPr id="345" name="Google Shape;345;p53"/>
          <p:cNvPicPr preferRelativeResize="0"/>
          <p:nvPr/>
        </p:nvPicPr>
        <p:blipFill>
          <a:blip r:embed="rId3">
            <a:alphaModFix/>
          </a:blip>
          <a:stretch>
            <a:fillRect/>
          </a:stretch>
        </p:blipFill>
        <p:spPr>
          <a:xfrm>
            <a:off x="906825" y="2959400"/>
            <a:ext cx="7333941" cy="205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a:ea typeface="Arial"/>
                <a:cs typeface="Arial"/>
                <a:sym typeface="Arial"/>
              </a:rPr>
              <a:t>NAMED ENTITY RECOGNITION MODULE</a:t>
            </a:r>
            <a:endParaRPr dirty="0">
              <a:latin typeface="Arial"/>
              <a:ea typeface="Arial"/>
              <a:cs typeface="Arial"/>
              <a:sym typeface="Arial"/>
            </a:endParaRPr>
          </a:p>
        </p:txBody>
      </p:sp>
      <p:sp>
        <p:nvSpPr>
          <p:cNvPr id="351" name="Google Shape;351;p54"/>
          <p:cNvSpPr txBox="1">
            <a:spLocks noGrp="1"/>
          </p:cNvSpPr>
          <p:nvPr>
            <p:ph type="body" idx="1"/>
          </p:nvPr>
        </p:nvSpPr>
        <p:spPr>
          <a:xfrm>
            <a:off x="729450" y="1853850"/>
            <a:ext cx="7688700" cy="3018900"/>
          </a:xfrm>
          <a:prstGeom prst="rect">
            <a:avLst/>
          </a:prstGeom>
        </p:spPr>
        <p:txBody>
          <a:bodyPr spcFirstLastPara="1" wrap="square" lIns="91425" tIns="91425" rIns="91425" bIns="91425" anchor="t" anchorCtr="0">
            <a:normAutofit fontScale="85000" lnSpcReduction="10000"/>
          </a:bodyPr>
          <a:lstStyle/>
          <a:p>
            <a:pPr marL="457200" lvl="0" indent="-330200" algn="just" rtl="0">
              <a:lnSpc>
                <a:spcPct val="150000"/>
              </a:lnSpc>
              <a:spcBef>
                <a:spcPts val="0"/>
              </a:spcBef>
              <a:spcAft>
                <a:spcPts val="0"/>
              </a:spcAft>
              <a:buClr>
                <a:schemeClr val="dk1"/>
              </a:buClr>
              <a:buSzPts val="1600"/>
              <a:buFont typeface="Arial"/>
              <a:buChar char="●"/>
            </a:pPr>
            <a:r>
              <a:rPr lang="en" sz="1400" dirty="0">
                <a:solidFill>
                  <a:schemeClr val="dk1"/>
                </a:solidFill>
                <a:latin typeface="Arial"/>
                <a:ea typeface="Arial"/>
                <a:cs typeface="Arial"/>
                <a:sym typeface="Arial"/>
              </a:rPr>
              <a:t>The sentence’s features are fed into the CORD-19 SciBERT model which will be used as embedding layer.</a:t>
            </a:r>
            <a:endParaRPr sz="1400" dirty="0">
              <a:solidFill>
                <a:schemeClr val="dk1"/>
              </a:solidFill>
              <a:latin typeface="Arial"/>
              <a:ea typeface="Arial"/>
              <a:cs typeface="Arial"/>
              <a:sym typeface="Arial"/>
            </a:endParaRPr>
          </a:p>
          <a:p>
            <a:pPr marL="457200" lvl="0" indent="-330200" algn="just" rtl="0">
              <a:lnSpc>
                <a:spcPct val="150000"/>
              </a:lnSpc>
              <a:spcBef>
                <a:spcPts val="0"/>
              </a:spcBef>
              <a:spcAft>
                <a:spcPts val="0"/>
              </a:spcAft>
              <a:buClr>
                <a:schemeClr val="dk1"/>
              </a:buClr>
              <a:buSzPts val="1600"/>
              <a:buFont typeface="Arial"/>
              <a:buChar char="●"/>
            </a:pPr>
            <a:r>
              <a:rPr lang="en" sz="1400" dirty="0">
                <a:solidFill>
                  <a:schemeClr val="dk1"/>
                </a:solidFill>
                <a:latin typeface="Arial"/>
                <a:ea typeface="Arial"/>
                <a:cs typeface="Arial"/>
                <a:sym typeface="Arial"/>
              </a:rPr>
              <a:t>The output is then passed to the BiLSTM layer and is passed to the fully connected layer via Dropout layer.</a:t>
            </a:r>
            <a:endParaRPr sz="1400" dirty="0">
              <a:solidFill>
                <a:schemeClr val="dk1"/>
              </a:solidFill>
              <a:latin typeface="Arial"/>
              <a:ea typeface="Arial"/>
              <a:cs typeface="Arial"/>
              <a:sym typeface="Arial"/>
            </a:endParaRPr>
          </a:p>
          <a:p>
            <a:pPr marL="457200" lvl="0" indent="-330200" algn="just" rtl="0">
              <a:lnSpc>
                <a:spcPct val="150000"/>
              </a:lnSpc>
              <a:spcBef>
                <a:spcPts val="0"/>
              </a:spcBef>
              <a:spcAft>
                <a:spcPts val="0"/>
              </a:spcAft>
              <a:buClr>
                <a:schemeClr val="dk1"/>
              </a:buClr>
              <a:buSzPts val="1600"/>
              <a:buFont typeface="Arial"/>
              <a:buChar char="●"/>
            </a:pPr>
            <a:r>
              <a:rPr lang="en" sz="1400" dirty="0">
                <a:solidFill>
                  <a:schemeClr val="dk1"/>
                </a:solidFill>
                <a:latin typeface="Arial"/>
                <a:ea typeface="Arial"/>
                <a:cs typeface="Arial"/>
                <a:sym typeface="Arial"/>
              </a:rPr>
              <a:t>Then the FC layer output is passed to the CRF layer, where the transition table is learned and the best possible tag sequence is generated. CRF layer produces negative log likelihood which will be used as a loss function.</a:t>
            </a:r>
          </a:p>
          <a:p>
            <a:pPr marL="457200" lvl="0" indent="-330200" algn="just" rtl="0">
              <a:lnSpc>
                <a:spcPct val="150000"/>
              </a:lnSpc>
              <a:spcBef>
                <a:spcPts val="0"/>
              </a:spcBef>
              <a:spcAft>
                <a:spcPts val="0"/>
              </a:spcAft>
              <a:buClr>
                <a:schemeClr val="dk1"/>
              </a:buClr>
              <a:buSzPts val="1600"/>
              <a:buFont typeface="Arial"/>
              <a:buChar char="●"/>
            </a:pPr>
            <a:r>
              <a:rPr lang="en-GB" sz="1400" dirty="0">
                <a:solidFill>
                  <a:schemeClr val="dk1"/>
                </a:solidFill>
                <a:latin typeface="Arial"/>
                <a:ea typeface="Arial"/>
                <a:cs typeface="Arial"/>
                <a:sym typeface="Arial"/>
              </a:rPr>
              <a:t>NCBI, CHEMDNER, JNLPBA sentences are training via three different BERT-</a:t>
            </a:r>
            <a:r>
              <a:rPr lang="en-GB" sz="1400" dirty="0" err="1">
                <a:solidFill>
                  <a:schemeClr val="dk1"/>
                </a:solidFill>
                <a:latin typeface="Arial"/>
                <a:ea typeface="Arial"/>
                <a:cs typeface="Arial"/>
                <a:sym typeface="Arial"/>
              </a:rPr>
              <a:t>BiLSTM</a:t>
            </a:r>
            <a:r>
              <a:rPr lang="en-GB" sz="1400" dirty="0">
                <a:solidFill>
                  <a:schemeClr val="dk1"/>
                </a:solidFill>
                <a:latin typeface="Arial"/>
                <a:ea typeface="Arial"/>
                <a:cs typeface="Arial"/>
                <a:sym typeface="Arial"/>
              </a:rPr>
              <a:t>-CRF models.</a:t>
            </a:r>
          </a:p>
          <a:p>
            <a:pPr marL="457200" lvl="0" indent="-330200" algn="just" rtl="0">
              <a:lnSpc>
                <a:spcPct val="150000"/>
              </a:lnSpc>
              <a:spcBef>
                <a:spcPts val="0"/>
              </a:spcBef>
              <a:spcAft>
                <a:spcPts val="0"/>
              </a:spcAft>
              <a:buClr>
                <a:schemeClr val="dk1"/>
              </a:buClr>
              <a:buSzPts val="1600"/>
              <a:buFont typeface="Arial"/>
              <a:buChar char="●"/>
            </a:pPr>
            <a:r>
              <a:rPr lang="en-GB" sz="1400" dirty="0">
                <a:solidFill>
                  <a:schemeClr val="dk1"/>
                </a:solidFill>
                <a:latin typeface="Arial"/>
                <a:ea typeface="Arial"/>
                <a:cs typeface="Arial"/>
                <a:sym typeface="Arial"/>
              </a:rPr>
              <a:t>Then the CORD-19 sentences is passed into the 3 models and the disease, chemical, protein mentions in the dataset are obtained.</a:t>
            </a:r>
          </a:p>
          <a:p>
            <a:pPr marL="457200" lvl="0" indent="-330200" algn="just" rtl="0">
              <a:lnSpc>
                <a:spcPct val="150000"/>
              </a:lnSpc>
              <a:spcBef>
                <a:spcPts val="0"/>
              </a:spcBef>
              <a:spcAft>
                <a:spcPts val="0"/>
              </a:spcAft>
              <a:buClr>
                <a:schemeClr val="dk1"/>
              </a:buClr>
              <a:buSzPts val="1600"/>
              <a:buFont typeface="Arial"/>
              <a:buChar char="●"/>
            </a:pPr>
            <a:r>
              <a:rPr lang="en-GB" sz="1400" dirty="0">
                <a:solidFill>
                  <a:schemeClr val="dk1"/>
                </a:solidFill>
                <a:latin typeface="Arial"/>
                <a:ea typeface="Arial"/>
                <a:cs typeface="Arial"/>
                <a:sym typeface="Arial"/>
              </a:rPr>
              <a:t>Then the mentions are combined and stored in the database for relation extraction.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a:ea typeface="Arial"/>
                <a:cs typeface="Arial"/>
                <a:sym typeface="Arial"/>
              </a:rPr>
              <a:t>NAMED ENTITY RECOGNITION MODULE</a:t>
            </a:r>
            <a:endParaRPr dirty="0">
              <a:latin typeface="Arial"/>
              <a:ea typeface="Arial"/>
              <a:cs typeface="Arial"/>
              <a:sym typeface="Arial"/>
            </a:endParaRPr>
          </a:p>
        </p:txBody>
      </p:sp>
      <p:sp>
        <p:nvSpPr>
          <p:cNvPr id="357" name="Google Shape;357;p55"/>
          <p:cNvSpPr txBox="1">
            <a:spLocks noGrp="1"/>
          </p:cNvSpPr>
          <p:nvPr>
            <p:ph type="body" idx="1"/>
          </p:nvPr>
        </p:nvSpPr>
        <p:spPr>
          <a:xfrm>
            <a:off x="787400" y="1859850"/>
            <a:ext cx="3810000" cy="30189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IN" sz="1100" dirty="0">
                <a:solidFill>
                  <a:schemeClr val="dk1"/>
                </a:solidFill>
                <a:latin typeface="Roboto Mono"/>
                <a:ea typeface="Roboto Mono"/>
                <a:cs typeface="Roboto Mono"/>
                <a:sym typeface="Roboto Mono"/>
              </a:rPr>
              <a:t>f</a:t>
            </a:r>
            <a:r>
              <a:rPr lang="en" sz="1100" dirty="0">
                <a:solidFill>
                  <a:schemeClr val="dk1"/>
                </a:solidFill>
                <a:latin typeface="Roboto Mono"/>
                <a:ea typeface="Roboto Mono"/>
                <a:cs typeface="Roboto Mono"/>
                <a:sym typeface="Roboto Mono"/>
              </a:rPr>
              <a:t>unction NER_Tr(dataset_sentence_features):</a:t>
            </a:r>
            <a:endParaRPr sz="11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100" dirty="0">
                <a:solidFill>
                  <a:schemeClr val="dk1"/>
                </a:solidFill>
                <a:latin typeface="Roboto Mono"/>
                <a:ea typeface="Roboto Mono"/>
                <a:cs typeface="Roboto Mono"/>
                <a:sym typeface="Roboto Mono"/>
              </a:rPr>
              <a:t>    embeddings=cord_scibert(dataset_</a:t>
            </a:r>
          </a:p>
          <a:p>
            <a:pPr marL="0" lvl="0" indent="0" algn="just" rtl="0">
              <a:lnSpc>
                <a:spcPct val="150000"/>
              </a:lnSpc>
              <a:spcBef>
                <a:spcPts val="0"/>
              </a:spcBef>
              <a:spcAft>
                <a:spcPts val="0"/>
              </a:spcAft>
              <a:buNone/>
            </a:pPr>
            <a:r>
              <a:rPr lang="en" sz="1100" dirty="0">
                <a:solidFill>
                  <a:schemeClr val="dk1"/>
                </a:solidFill>
                <a:latin typeface="Roboto Mono"/>
                <a:ea typeface="Roboto Mono"/>
                <a:cs typeface="Roboto Mono"/>
                <a:sym typeface="Roboto Mono"/>
              </a:rPr>
              <a:t>		sentence_features)</a:t>
            </a:r>
            <a:endParaRPr sz="11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100" dirty="0">
                <a:solidFill>
                  <a:schemeClr val="dk1"/>
                </a:solidFill>
                <a:latin typeface="Roboto Mono"/>
                <a:ea typeface="Roboto Mono"/>
                <a:cs typeface="Roboto Mono"/>
                <a:sym typeface="Roboto Mono"/>
              </a:rPr>
              <a:t>    lstm_out=biLSTM(embeddings)</a:t>
            </a:r>
            <a:endParaRPr sz="11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100" dirty="0">
                <a:solidFill>
                  <a:schemeClr val="dk1"/>
                </a:solidFill>
                <a:latin typeface="Roboto Mono"/>
                <a:ea typeface="Roboto Mono"/>
                <a:cs typeface="Roboto Mono"/>
                <a:sym typeface="Roboto Mono"/>
              </a:rPr>
              <a:t>    drop_out=dropout(lstm_out)</a:t>
            </a:r>
            <a:endParaRPr sz="11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100" dirty="0">
                <a:solidFill>
                  <a:schemeClr val="dk1"/>
                </a:solidFill>
                <a:latin typeface="Roboto Mono"/>
                <a:ea typeface="Roboto Mono"/>
                <a:cs typeface="Roboto Mono"/>
                <a:sym typeface="Roboto Mono"/>
              </a:rPr>
              <a:t>    linear_out=Linear(lstm_out,</a:t>
            </a:r>
          </a:p>
          <a:p>
            <a:pPr marL="0" lvl="0" indent="0" algn="just" rtl="0">
              <a:lnSpc>
                <a:spcPct val="150000"/>
              </a:lnSpc>
              <a:spcBef>
                <a:spcPts val="0"/>
              </a:spcBef>
              <a:spcAft>
                <a:spcPts val="0"/>
              </a:spcAft>
              <a:buNone/>
            </a:pPr>
            <a:r>
              <a:rPr lang="en" sz="1100" dirty="0">
                <a:solidFill>
                  <a:schemeClr val="dk1"/>
                </a:solidFill>
                <a:latin typeface="Roboto Mono"/>
                <a:ea typeface="Roboto Mono"/>
                <a:cs typeface="Roboto Mono"/>
                <a:sym typeface="Roboto Mono"/>
              </a:rPr>
              <a:t>                    len(labels))</a:t>
            </a:r>
            <a:endParaRPr sz="11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100" dirty="0">
                <a:solidFill>
                  <a:schemeClr val="dk1"/>
                </a:solidFill>
                <a:latin typeface="Roboto Mono"/>
                <a:ea typeface="Roboto Mono"/>
                <a:cs typeface="Roboto Mono"/>
                <a:sym typeface="Roboto Mono"/>
              </a:rPr>
              <a:t>    tag,loss=CRF(linear_out)</a:t>
            </a:r>
            <a:endParaRPr sz="11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100" dirty="0">
                <a:solidFill>
                  <a:schemeClr val="dk1"/>
                </a:solidFill>
                <a:latin typeface="Roboto Mono"/>
                <a:ea typeface="Roboto Mono"/>
                <a:cs typeface="Roboto Mono"/>
                <a:sym typeface="Roboto Mono"/>
              </a:rPr>
              <a:t>    return tag,loss</a:t>
            </a:r>
            <a:endParaRPr sz="1100" dirty="0">
              <a:solidFill>
                <a:schemeClr val="dk1"/>
              </a:solidFill>
              <a:latin typeface="Roboto Mono"/>
              <a:ea typeface="Roboto Mono"/>
              <a:cs typeface="Roboto Mono"/>
              <a:sym typeface="Roboto Mono"/>
            </a:endParaRPr>
          </a:p>
        </p:txBody>
      </p:sp>
      <p:sp>
        <p:nvSpPr>
          <p:cNvPr id="4" name="Google Shape;369;p57">
            <a:extLst>
              <a:ext uri="{FF2B5EF4-FFF2-40B4-BE49-F238E27FC236}">
                <a16:creationId xmlns:a16="http://schemas.microsoft.com/office/drawing/2014/main" id="{156A2BE9-8AE9-4566-B739-9DC61D4555C9}"/>
              </a:ext>
            </a:extLst>
          </p:cNvPr>
          <p:cNvSpPr txBox="1">
            <a:spLocks/>
          </p:cNvSpPr>
          <p:nvPr/>
        </p:nvSpPr>
        <p:spPr>
          <a:xfrm>
            <a:off x="4711700" y="1853850"/>
            <a:ext cx="3810000" cy="30189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11150" algn="l" rtl="0" eaLnBrk="1" hangingPunct="1">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just">
              <a:lnSpc>
                <a:spcPct val="150000"/>
              </a:lnSpc>
              <a:buFont typeface="Lato"/>
              <a:buNone/>
            </a:pPr>
            <a:r>
              <a:rPr lang="en-IN" sz="1600" dirty="0">
                <a:solidFill>
                  <a:schemeClr val="dk1"/>
                </a:solidFill>
                <a:latin typeface="Roboto Mono"/>
                <a:ea typeface="Roboto Mono"/>
                <a:cs typeface="Roboto Mono"/>
                <a:sym typeface="Roboto Mono"/>
              </a:rPr>
              <a:t>function </a:t>
            </a:r>
            <a:r>
              <a:rPr lang="en-IN" sz="1600" dirty="0" err="1">
                <a:solidFill>
                  <a:schemeClr val="dk1"/>
                </a:solidFill>
                <a:latin typeface="Roboto Mono"/>
                <a:ea typeface="Roboto Mono"/>
                <a:cs typeface="Roboto Mono"/>
                <a:sym typeface="Roboto Mono"/>
              </a:rPr>
              <a:t>NER_Te</a:t>
            </a:r>
            <a:r>
              <a:rPr lang="en-IN" sz="1600" dirty="0">
                <a:solidFill>
                  <a:schemeClr val="dk1"/>
                </a:solidFill>
                <a:latin typeface="Roboto Mono"/>
                <a:ea typeface="Roboto Mono"/>
                <a:cs typeface="Roboto Mono"/>
                <a:sym typeface="Roboto Mono"/>
              </a:rPr>
              <a:t>(</a:t>
            </a:r>
            <a:r>
              <a:rPr lang="en-IN" sz="1600" dirty="0" err="1">
                <a:solidFill>
                  <a:schemeClr val="dk1"/>
                </a:solidFill>
                <a:latin typeface="Roboto Mono"/>
                <a:ea typeface="Roboto Mono"/>
                <a:cs typeface="Roboto Mono"/>
                <a:sym typeface="Roboto Mono"/>
              </a:rPr>
              <a:t>cord_dataset</a:t>
            </a:r>
            <a:r>
              <a:rPr lang="en-IN" sz="1600" dirty="0">
                <a:solidFill>
                  <a:schemeClr val="dk1"/>
                </a:solidFill>
                <a:latin typeface="Roboto Mono"/>
                <a:ea typeface="Roboto Mono"/>
                <a:cs typeface="Roboto Mono"/>
                <a:sym typeface="Roboto Mono"/>
              </a:rPr>
              <a:t>):</a:t>
            </a:r>
          </a:p>
          <a:p>
            <a:pPr marL="0" indent="0" algn="just">
              <a:lnSpc>
                <a:spcPct val="150000"/>
              </a:lnSpc>
              <a:buFont typeface="Lato"/>
              <a:buNone/>
            </a:pPr>
            <a:r>
              <a:rPr lang="en-IN" sz="1600" dirty="0">
                <a:solidFill>
                  <a:schemeClr val="dk1"/>
                </a:solidFill>
                <a:latin typeface="Roboto Mono"/>
                <a:ea typeface="Roboto Mono"/>
                <a:cs typeface="Roboto Mono"/>
                <a:sym typeface="Roboto Mono"/>
              </a:rPr>
              <a:t>    </a:t>
            </a:r>
            <a:r>
              <a:rPr lang="en-IN" sz="1600" dirty="0" err="1">
                <a:solidFill>
                  <a:schemeClr val="dk1"/>
                </a:solidFill>
                <a:latin typeface="Roboto Mono"/>
                <a:ea typeface="Roboto Mono"/>
                <a:cs typeface="Roboto Mono"/>
                <a:sym typeface="Roboto Mono"/>
              </a:rPr>
              <a:t>diseaseNER</a:t>
            </a:r>
            <a:r>
              <a:rPr lang="en-IN" sz="1600" dirty="0">
                <a:solidFill>
                  <a:schemeClr val="dk1"/>
                </a:solidFill>
                <a:latin typeface="Roboto Mono"/>
                <a:ea typeface="Roboto Mono"/>
                <a:cs typeface="Roboto Mono"/>
                <a:sym typeface="Roboto Mono"/>
              </a:rPr>
              <a:t>=</a:t>
            </a:r>
            <a:r>
              <a:rPr lang="en-IN" sz="1600" dirty="0" err="1">
                <a:solidFill>
                  <a:schemeClr val="dk1"/>
                </a:solidFill>
                <a:latin typeface="Roboto Mono"/>
                <a:ea typeface="Roboto Mono"/>
                <a:cs typeface="Roboto Mono"/>
                <a:sym typeface="Roboto Mono"/>
              </a:rPr>
              <a:t>NER_Tr</a:t>
            </a:r>
            <a:r>
              <a:rPr lang="en-IN" sz="1600" dirty="0">
                <a:solidFill>
                  <a:schemeClr val="dk1"/>
                </a:solidFill>
                <a:latin typeface="Roboto Mono"/>
                <a:ea typeface="Roboto Mono"/>
                <a:cs typeface="Roboto Mono"/>
                <a:sym typeface="Roboto Mono"/>
              </a:rPr>
              <a:t>(</a:t>
            </a:r>
            <a:r>
              <a:rPr lang="en-IN" sz="1600" dirty="0" err="1">
                <a:solidFill>
                  <a:schemeClr val="dk1"/>
                </a:solidFill>
                <a:latin typeface="Roboto Mono"/>
                <a:ea typeface="Roboto Mono"/>
                <a:cs typeface="Roboto Mono"/>
                <a:sym typeface="Roboto Mono"/>
              </a:rPr>
              <a:t>ncbi</a:t>
            </a:r>
            <a:r>
              <a:rPr lang="en-IN" sz="1600" dirty="0">
                <a:solidFill>
                  <a:schemeClr val="dk1"/>
                </a:solidFill>
                <a:latin typeface="Roboto Mono"/>
                <a:ea typeface="Roboto Mono"/>
                <a:cs typeface="Roboto Mono"/>
                <a:sym typeface="Roboto Mono"/>
              </a:rPr>
              <a:t>)</a:t>
            </a:r>
          </a:p>
          <a:p>
            <a:pPr marL="0" indent="0" algn="just">
              <a:lnSpc>
                <a:spcPct val="150000"/>
              </a:lnSpc>
              <a:buFont typeface="Lato"/>
              <a:buNone/>
            </a:pPr>
            <a:r>
              <a:rPr lang="en-IN" sz="1600" dirty="0">
                <a:solidFill>
                  <a:schemeClr val="dk1"/>
                </a:solidFill>
                <a:latin typeface="Roboto Mono"/>
                <a:ea typeface="Roboto Mono"/>
                <a:cs typeface="Roboto Mono"/>
                <a:sym typeface="Roboto Mono"/>
              </a:rPr>
              <a:t>    </a:t>
            </a:r>
            <a:r>
              <a:rPr lang="en-IN" sz="1600" dirty="0" err="1">
                <a:solidFill>
                  <a:schemeClr val="dk1"/>
                </a:solidFill>
                <a:latin typeface="Roboto Mono"/>
                <a:ea typeface="Roboto Mono"/>
                <a:cs typeface="Roboto Mono"/>
                <a:sym typeface="Roboto Mono"/>
              </a:rPr>
              <a:t>chemicalNER</a:t>
            </a:r>
            <a:r>
              <a:rPr lang="en-IN" sz="1600" dirty="0">
                <a:solidFill>
                  <a:schemeClr val="dk1"/>
                </a:solidFill>
                <a:latin typeface="Roboto Mono"/>
                <a:ea typeface="Roboto Mono"/>
                <a:cs typeface="Roboto Mono"/>
                <a:sym typeface="Roboto Mono"/>
              </a:rPr>
              <a:t>=</a:t>
            </a:r>
            <a:r>
              <a:rPr lang="en-IN" sz="1600" dirty="0" err="1">
                <a:solidFill>
                  <a:schemeClr val="dk1"/>
                </a:solidFill>
                <a:latin typeface="Roboto Mono"/>
                <a:ea typeface="Roboto Mono"/>
                <a:cs typeface="Roboto Mono"/>
                <a:sym typeface="Roboto Mono"/>
              </a:rPr>
              <a:t>NER_Tr</a:t>
            </a:r>
            <a:r>
              <a:rPr lang="en-IN" sz="1600" dirty="0">
                <a:solidFill>
                  <a:schemeClr val="dk1"/>
                </a:solidFill>
                <a:latin typeface="Roboto Mono"/>
                <a:ea typeface="Roboto Mono"/>
                <a:cs typeface="Roboto Mono"/>
                <a:sym typeface="Roboto Mono"/>
              </a:rPr>
              <a:t>(</a:t>
            </a:r>
            <a:r>
              <a:rPr lang="en-IN" sz="1600" dirty="0" err="1">
                <a:solidFill>
                  <a:schemeClr val="dk1"/>
                </a:solidFill>
                <a:latin typeface="Roboto Mono"/>
                <a:ea typeface="Roboto Mono"/>
                <a:cs typeface="Roboto Mono"/>
                <a:sym typeface="Roboto Mono"/>
              </a:rPr>
              <a:t>chemdner</a:t>
            </a:r>
            <a:r>
              <a:rPr lang="en-IN" sz="1600" dirty="0">
                <a:solidFill>
                  <a:schemeClr val="dk1"/>
                </a:solidFill>
                <a:latin typeface="Roboto Mono"/>
                <a:ea typeface="Roboto Mono"/>
                <a:cs typeface="Roboto Mono"/>
                <a:sym typeface="Roboto Mono"/>
              </a:rPr>
              <a:t>)</a:t>
            </a:r>
          </a:p>
          <a:p>
            <a:pPr marL="0" indent="0" algn="just">
              <a:lnSpc>
                <a:spcPct val="150000"/>
              </a:lnSpc>
              <a:buFont typeface="Lato"/>
              <a:buNone/>
            </a:pPr>
            <a:r>
              <a:rPr lang="en-IN" sz="1600" dirty="0">
                <a:solidFill>
                  <a:schemeClr val="dk1"/>
                </a:solidFill>
                <a:latin typeface="Roboto Mono"/>
                <a:ea typeface="Roboto Mono"/>
                <a:cs typeface="Roboto Mono"/>
                <a:sym typeface="Roboto Mono"/>
              </a:rPr>
              <a:t>    </a:t>
            </a:r>
            <a:r>
              <a:rPr lang="en-IN" sz="1600" dirty="0" err="1">
                <a:solidFill>
                  <a:schemeClr val="dk1"/>
                </a:solidFill>
                <a:latin typeface="Roboto Mono"/>
                <a:ea typeface="Roboto Mono"/>
                <a:cs typeface="Roboto Mono"/>
                <a:sym typeface="Roboto Mono"/>
              </a:rPr>
              <a:t>proteinNER</a:t>
            </a:r>
            <a:r>
              <a:rPr lang="en-IN" sz="1600" dirty="0">
                <a:solidFill>
                  <a:schemeClr val="dk1"/>
                </a:solidFill>
                <a:latin typeface="Roboto Mono"/>
                <a:ea typeface="Roboto Mono"/>
                <a:cs typeface="Roboto Mono"/>
                <a:sym typeface="Roboto Mono"/>
              </a:rPr>
              <a:t>=</a:t>
            </a:r>
            <a:r>
              <a:rPr lang="en-IN" sz="1600" dirty="0" err="1">
                <a:solidFill>
                  <a:schemeClr val="dk1"/>
                </a:solidFill>
                <a:latin typeface="Roboto Mono"/>
                <a:ea typeface="Roboto Mono"/>
                <a:cs typeface="Roboto Mono"/>
                <a:sym typeface="Roboto Mono"/>
              </a:rPr>
              <a:t>NER_Tr</a:t>
            </a:r>
            <a:r>
              <a:rPr lang="en-IN" sz="1600" dirty="0">
                <a:solidFill>
                  <a:schemeClr val="dk1"/>
                </a:solidFill>
                <a:latin typeface="Roboto Mono"/>
                <a:ea typeface="Roboto Mono"/>
                <a:cs typeface="Roboto Mono"/>
                <a:sym typeface="Roboto Mono"/>
              </a:rPr>
              <a:t>(protein)</a:t>
            </a:r>
          </a:p>
          <a:p>
            <a:pPr marL="0" indent="0" algn="just">
              <a:lnSpc>
                <a:spcPct val="150000"/>
              </a:lnSpc>
              <a:buFont typeface="Lato"/>
              <a:buNone/>
            </a:pPr>
            <a:r>
              <a:rPr lang="en-IN" sz="1600" dirty="0">
                <a:solidFill>
                  <a:schemeClr val="dk1"/>
                </a:solidFill>
                <a:latin typeface="Roboto Mono"/>
                <a:ea typeface="Roboto Mono"/>
                <a:cs typeface="Roboto Mono"/>
                <a:sym typeface="Roboto Mono"/>
              </a:rPr>
              <a:t>    outputs=[]</a:t>
            </a:r>
          </a:p>
          <a:p>
            <a:pPr marL="0" indent="0" algn="just">
              <a:lnSpc>
                <a:spcPct val="150000"/>
              </a:lnSpc>
              <a:buFont typeface="Lato"/>
              <a:buNone/>
            </a:pPr>
            <a:r>
              <a:rPr lang="en-IN" sz="1600" dirty="0">
                <a:solidFill>
                  <a:schemeClr val="dk1"/>
                </a:solidFill>
                <a:latin typeface="Roboto Mono"/>
                <a:ea typeface="Roboto Mono"/>
                <a:cs typeface="Roboto Mono"/>
                <a:sym typeface="Roboto Mono"/>
              </a:rPr>
              <a:t>    for sent in </a:t>
            </a:r>
            <a:r>
              <a:rPr lang="en-IN" sz="1600" dirty="0" err="1">
                <a:solidFill>
                  <a:schemeClr val="dk1"/>
                </a:solidFill>
                <a:latin typeface="Roboto Mono"/>
                <a:ea typeface="Roboto Mono"/>
                <a:cs typeface="Roboto Mono"/>
                <a:sym typeface="Roboto Mono"/>
              </a:rPr>
              <a:t>cord_dataset</a:t>
            </a:r>
            <a:r>
              <a:rPr lang="en-IN" sz="1600" dirty="0">
                <a:solidFill>
                  <a:schemeClr val="dk1"/>
                </a:solidFill>
                <a:latin typeface="Roboto Mono"/>
                <a:ea typeface="Roboto Mono"/>
                <a:cs typeface="Roboto Mono"/>
                <a:sym typeface="Roboto Mono"/>
              </a:rPr>
              <a:t>:</a:t>
            </a:r>
          </a:p>
          <a:p>
            <a:pPr marL="914400" indent="0" algn="just">
              <a:lnSpc>
                <a:spcPct val="150000"/>
              </a:lnSpc>
              <a:buFont typeface="Lato"/>
              <a:buNone/>
            </a:pPr>
            <a:r>
              <a:rPr lang="en-IN" sz="1600" dirty="0" err="1">
                <a:solidFill>
                  <a:schemeClr val="dk1"/>
                </a:solidFill>
                <a:latin typeface="Roboto Mono"/>
                <a:ea typeface="Roboto Mono"/>
                <a:cs typeface="Roboto Mono"/>
                <a:sym typeface="Roboto Mono"/>
              </a:rPr>
              <a:t>output.append</a:t>
            </a:r>
            <a:r>
              <a:rPr lang="en-IN" sz="1600" dirty="0">
                <a:solidFill>
                  <a:schemeClr val="dk1"/>
                </a:solidFill>
                <a:latin typeface="Roboto Mono"/>
                <a:ea typeface="Roboto Mono"/>
                <a:cs typeface="Roboto Mono"/>
                <a:sym typeface="Roboto Mono"/>
              </a:rPr>
              <a:t>(</a:t>
            </a:r>
          </a:p>
          <a:p>
            <a:pPr marL="914400" indent="0" algn="just">
              <a:lnSpc>
                <a:spcPct val="150000"/>
              </a:lnSpc>
              <a:buFont typeface="Lato"/>
              <a:buNone/>
            </a:pPr>
            <a:r>
              <a:rPr lang="en-IN" sz="1600" dirty="0">
                <a:solidFill>
                  <a:schemeClr val="dk1"/>
                </a:solidFill>
                <a:latin typeface="Roboto Mono"/>
                <a:ea typeface="Roboto Mono"/>
                <a:cs typeface="Roboto Mono"/>
                <a:sym typeface="Roboto Mono"/>
              </a:rPr>
              <a:t>	</a:t>
            </a:r>
            <a:r>
              <a:rPr lang="en-IN" sz="1600" dirty="0" err="1">
                <a:solidFill>
                  <a:schemeClr val="dk1"/>
                </a:solidFill>
                <a:latin typeface="Roboto Mono"/>
                <a:ea typeface="Roboto Mono"/>
                <a:cs typeface="Roboto Mono"/>
                <a:sym typeface="Roboto Mono"/>
              </a:rPr>
              <a:t>diseaseNER</a:t>
            </a:r>
            <a:r>
              <a:rPr lang="en-IN" sz="1600" dirty="0">
                <a:solidFill>
                  <a:schemeClr val="dk1"/>
                </a:solidFill>
                <a:latin typeface="Roboto Mono"/>
                <a:ea typeface="Roboto Mono"/>
                <a:cs typeface="Roboto Mono"/>
                <a:sym typeface="Roboto Mono"/>
              </a:rPr>
              <a:t>(sent),</a:t>
            </a:r>
          </a:p>
          <a:p>
            <a:pPr marL="914400" indent="0" algn="just">
              <a:lnSpc>
                <a:spcPct val="150000"/>
              </a:lnSpc>
              <a:buFont typeface="Lato"/>
              <a:buNone/>
            </a:pPr>
            <a:r>
              <a:rPr lang="en-IN" sz="1600" dirty="0">
                <a:solidFill>
                  <a:schemeClr val="dk1"/>
                </a:solidFill>
                <a:latin typeface="Roboto Mono"/>
                <a:ea typeface="Roboto Mono"/>
                <a:cs typeface="Roboto Mono"/>
                <a:sym typeface="Roboto Mono"/>
              </a:rPr>
              <a:t>	</a:t>
            </a:r>
            <a:r>
              <a:rPr lang="en-IN" sz="1600" dirty="0" err="1">
                <a:solidFill>
                  <a:schemeClr val="dk1"/>
                </a:solidFill>
                <a:latin typeface="Roboto Mono"/>
                <a:ea typeface="Roboto Mono"/>
                <a:cs typeface="Roboto Mono"/>
                <a:sym typeface="Roboto Mono"/>
              </a:rPr>
              <a:t>chemicalNER</a:t>
            </a:r>
            <a:r>
              <a:rPr lang="en-IN" sz="1600" dirty="0">
                <a:solidFill>
                  <a:schemeClr val="dk1"/>
                </a:solidFill>
                <a:latin typeface="Roboto Mono"/>
                <a:ea typeface="Roboto Mono"/>
                <a:cs typeface="Roboto Mono"/>
                <a:sym typeface="Roboto Mono"/>
              </a:rPr>
              <a:t>(sent),</a:t>
            </a:r>
          </a:p>
          <a:p>
            <a:pPr marL="914400" indent="0" algn="just">
              <a:lnSpc>
                <a:spcPct val="150000"/>
              </a:lnSpc>
              <a:buFont typeface="Lato"/>
              <a:buNone/>
            </a:pPr>
            <a:r>
              <a:rPr lang="en-IN" sz="1600" dirty="0">
                <a:solidFill>
                  <a:schemeClr val="dk1"/>
                </a:solidFill>
                <a:latin typeface="Roboto Mono"/>
                <a:ea typeface="Roboto Mono"/>
                <a:cs typeface="Roboto Mono"/>
                <a:sym typeface="Roboto Mono"/>
              </a:rPr>
              <a:t>	</a:t>
            </a:r>
            <a:r>
              <a:rPr lang="en-IN" sz="1600" dirty="0" err="1">
                <a:solidFill>
                  <a:schemeClr val="dk1"/>
                </a:solidFill>
                <a:latin typeface="Roboto Mono"/>
                <a:ea typeface="Roboto Mono"/>
                <a:cs typeface="Roboto Mono"/>
                <a:sym typeface="Roboto Mono"/>
              </a:rPr>
              <a:t>proteinNER</a:t>
            </a:r>
            <a:r>
              <a:rPr lang="en-IN" sz="1600" dirty="0">
                <a:solidFill>
                  <a:schemeClr val="dk1"/>
                </a:solidFill>
                <a:latin typeface="Roboto Mono"/>
                <a:ea typeface="Roboto Mono"/>
                <a:cs typeface="Roboto Mono"/>
                <a:sym typeface="Roboto Mono"/>
              </a:rPr>
              <a:t>(sent)</a:t>
            </a:r>
          </a:p>
          <a:p>
            <a:pPr marL="914400" indent="0" algn="just">
              <a:lnSpc>
                <a:spcPct val="150000"/>
              </a:lnSpc>
              <a:buFont typeface="Lato"/>
              <a:buNone/>
            </a:pPr>
            <a:r>
              <a:rPr lang="en-IN" sz="1600" dirty="0">
                <a:solidFill>
                  <a:schemeClr val="dk1"/>
                </a:solidFill>
                <a:latin typeface="Roboto Mono"/>
                <a:ea typeface="Roboto Mono"/>
                <a:cs typeface="Roboto Mono"/>
                <a:sym typeface="Roboto Mono"/>
              </a:rPr>
              <a:t>)</a:t>
            </a:r>
          </a:p>
          <a:p>
            <a:pPr marL="0" indent="0" algn="just">
              <a:lnSpc>
                <a:spcPct val="150000"/>
              </a:lnSpc>
              <a:buFont typeface="Lato"/>
              <a:buNone/>
            </a:pPr>
            <a:r>
              <a:rPr lang="en-IN" sz="1600" dirty="0">
                <a:solidFill>
                  <a:schemeClr val="dk1"/>
                </a:solidFill>
                <a:latin typeface="Roboto Mono"/>
                <a:ea typeface="Roboto Mono"/>
                <a:cs typeface="Roboto Mono"/>
                <a:sym typeface="Roboto Mono"/>
              </a:rPr>
              <a:t>    </a:t>
            </a:r>
          </a:p>
          <a:p>
            <a:pPr marL="0" indent="0" algn="just">
              <a:lnSpc>
                <a:spcPct val="150000"/>
              </a:lnSpc>
              <a:buFont typeface="Lato"/>
              <a:buNone/>
            </a:pPr>
            <a:r>
              <a:rPr lang="en-IN" sz="1600" dirty="0">
                <a:solidFill>
                  <a:schemeClr val="dk1"/>
                </a:solidFill>
                <a:latin typeface="Roboto Mono"/>
                <a:ea typeface="Roboto Mono"/>
                <a:cs typeface="Roboto Mono"/>
                <a:sym typeface="Roboto Mono"/>
              </a:rPr>
              <a:t>    return outputs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8"/>
          <p:cNvSpPr txBox="1">
            <a:spLocks noGrp="1"/>
          </p:cNvSpPr>
          <p:nvPr>
            <p:ph type="title"/>
          </p:nvPr>
        </p:nvSpPr>
        <p:spPr>
          <a:xfrm>
            <a:off x="720090" y="128016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RELATION EXTRACTION MODULE</a:t>
            </a:r>
            <a:endParaRPr sz="2300" cap="none">
              <a:latin typeface="Arial"/>
              <a:ea typeface="Arial"/>
              <a:cs typeface="Arial"/>
              <a:sym typeface="Arial"/>
            </a:endParaRPr>
          </a:p>
        </p:txBody>
      </p:sp>
      <p:sp>
        <p:nvSpPr>
          <p:cNvPr id="375" name="Google Shape;375;p58"/>
          <p:cNvSpPr/>
          <p:nvPr/>
        </p:nvSpPr>
        <p:spPr>
          <a:xfrm>
            <a:off x="1516379" y="1762125"/>
            <a:ext cx="6578749" cy="82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Arial"/>
              <a:buNone/>
            </a:pPr>
            <a:r>
              <a:rPr lang="en" sz="1400" b="1" i="0" u="none" strike="noStrike" cap="none" dirty="0">
                <a:solidFill>
                  <a:schemeClr val="accent3"/>
                </a:solidFill>
                <a:latin typeface="Arial"/>
                <a:ea typeface="Arial"/>
                <a:cs typeface="Arial"/>
                <a:sym typeface="Arial"/>
              </a:rPr>
              <a:t>Input	: </a:t>
            </a:r>
            <a:r>
              <a:rPr lang="en" sz="1400" b="0" i="0" u="none" strike="noStrike" cap="none" dirty="0">
                <a:solidFill>
                  <a:schemeClr val="accent3"/>
                </a:solidFill>
                <a:latin typeface="Arial"/>
                <a:ea typeface="Arial"/>
                <a:cs typeface="Arial"/>
                <a:sym typeface="Arial"/>
              </a:rPr>
              <a:t>BC5CDR, CHEMPROT, CORD-19 with entity mentions</a:t>
            </a:r>
            <a:endParaRPr sz="1400" b="0" i="0" u="none" strike="noStrike" cap="none" dirty="0">
              <a:solidFill>
                <a:schemeClr val="accent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accent3"/>
              </a:solidFill>
              <a:latin typeface="Arial"/>
              <a:ea typeface="Arial"/>
              <a:cs typeface="Arial"/>
              <a:sym typeface="Arial"/>
            </a:endParaRPr>
          </a:p>
          <a:p>
            <a:pPr marL="0" marR="0" lvl="0" indent="0" algn="l" rtl="0">
              <a:lnSpc>
                <a:spcPct val="100000"/>
              </a:lnSpc>
              <a:spcBef>
                <a:spcPts val="0"/>
              </a:spcBef>
              <a:spcAft>
                <a:spcPts val="0"/>
              </a:spcAft>
              <a:buClr>
                <a:schemeClr val="accent3"/>
              </a:buClr>
              <a:buSzPts val="1400"/>
              <a:buFont typeface="Arial"/>
              <a:buNone/>
            </a:pPr>
            <a:r>
              <a:rPr lang="en" sz="1400" b="1" i="0" u="none" strike="noStrike" cap="none" dirty="0">
                <a:solidFill>
                  <a:schemeClr val="accent3"/>
                </a:solidFill>
                <a:latin typeface="Arial"/>
                <a:ea typeface="Arial"/>
                <a:cs typeface="Arial"/>
                <a:sym typeface="Arial"/>
              </a:rPr>
              <a:t>Output	: </a:t>
            </a:r>
            <a:r>
              <a:rPr lang="en" sz="1400" b="0" i="0" u="none" strike="noStrike" cap="none" dirty="0">
                <a:solidFill>
                  <a:schemeClr val="accent3"/>
                </a:solidFill>
                <a:latin typeface="Arial"/>
                <a:ea typeface="Arial"/>
                <a:cs typeface="Arial"/>
                <a:sym typeface="Arial"/>
              </a:rPr>
              <a:t>Relation tuples of CORD-19</a:t>
            </a:r>
            <a:endParaRPr sz="1400" b="0" i="0" u="none" strike="noStrike" cap="none" dirty="0">
              <a:solidFill>
                <a:schemeClr val="accent3"/>
              </a:solidFill>
              <a:latin typeface="Arial"/>
              <a:ea typeface="Arial"/>
              <a:cs typeface="Arial"/>
              <a:sym typeface="Arial"/>
            </a:endParaRPr>
          </a:p>
        </p:txBody>
      </p:sp>
      <p:pic>
        <p:nvPicPr>
          <p:cNvPr id="376" name="Google Shape;376;p58" descr="re"/>
          <p:cNvPicPr preferRelativeResize="0">
            <a:picLocks noGrp="1"/>
          </p:cNvPicPr>
          <p:nvPr>
            <p:ph type="body" idx="1"/>
          </p:nvPr>
        </p:nvPicPr>
        <p:blipFill rotWithShape="1">
          <a:blip r:embed="rId3">
            <a:alphaModFix/>
          </a:blip>
          <a:srcRect/>
          <a:stretch/>
        </p:blipFill>
        <p:spPr>
          <a:xfrm>
            <a:off x="680875" y="2521475"/>
            <a:ext cx="7938600" cy="257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title"/>
          </p:nvPr>
        </p:nvSpPr>
        <p:spPr>
          <a:xfrm>
            <a:off x="727640" y="130904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RELATION EXTRACTION MODULE</a:t>
            </a:r>
            <a:endParaRPr sz="2300" cap="none">
              <a:latin typeface="Arial"/>
              <a:ea typeface="Arial"/>
              <a:cs typeface="Arial"/>
              <a:sym typeface="Arial"/>
            </a:endParaRPr>
          </a:p>
        </p:txBody>
      </p:sp>
      <p:sp>
        <p:nvSpPr>
          <p:cNvPr id="382" name="Google Shape;382;p59"/>
          <p:cNvSpPr txBox="1">
            <a:spLocks noGrp="1"/>
          </p:cNvSpPr>
          <p:nvPr>
            <p:ph type="body" idx="1"/>
          </p:nvPr>
        </p:nvSpPr>
        <p:spPr>
          <a:xfrm>
            <a:off x="727700" y="1767452"/>
            <a:ext cx="7844700" cy="29868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The 2 datasets are preprocessed where the tokens are associated with its entities, and the sentences are processed as the first sentence contains the relation entities and the second sentence contains the text containing the relations.</a:t>
            </a:r>
            <a:endParaRPr sz="1600" cap="none">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The BC5CDR dataset is fed into the SciBERT model with </a:t>
            </a:r>
            <a:r>
              <a:rPr lang="en" sz="1600">
                <a:solidFill>
                  <a:srgbClr val="1A9988"/>
                </a:solidFill>
                <a:latin typeface="Arial"/>
                <a:ea typeface="Arial"/>
                <a:cs typeface="Arial"/>
                <a:sym typeface="Arial"/>
              </a:rPr>
              <a:t>fully connected</a:t>
            </a:r>
            <a:r>
              <a:rPr lang="en" sz="1600" cap="none">
                <a:solidFill>
                  <a:srgbClr val="1A9988"/>
                </a:solidFill>
                <a:latin typeface="Arial"/>
                <a:ea typeface="Arial"/>
                <a:cs typeface="Arial"/>
                <a:sym typeface="Arial"/>
              </a:rPr>
              <a:t> layer which produces the p</a:t>
            </a:r>
            <a:r>
              <a:rPr lang="en" sz="1600">
                <a:solidFill>
                  <a:srgbClr val="1A9988"/>
                </a:solidFill>
                <a:latin typeface="Arial"/>
                <a:ea typeface="Arial"/>
                <a:cs typeface="Arial"/>
                <a:sym typeface="Arial"/>
              </a:rPr>
              <a:t>ositive/negative </a:t>
            </a:r>
            <a:r>
              <a:rPr lang="en" sz="1600" cap="none">
                <a:solidFill>
                  <a:srgbClr val="1A9988"/>
                </a:solidFill>
                <a:latin typeface="Arial"/>
                <a:ea typeface="Arial"/>
                <a:cs typeface="Arial"/>
                <a:sym typeface="Arial"/>
              </a:rPr>
              <a:t>relations</a:t>
            </a:r>
            <a:r>
              <a:rPr lang="en" sz="1600">
                <a:solidFill>
                  <a:srgbClr val="1A9988"/>
                </a:solidFill>
                <a:latin typeface="Arial"/>
                <a:ea typeface="Arial"/>
                <a:cs typeface="Arial"/>
                <a:sym typeface="Arial"/>
              </a:rPr>
              <a:t> between Chemical and Disease.</a:t>
            </a:r>
            <a:endParaRPr sz="1600" cap="none">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The CHEMPROT datasets are fed into SciBERT model with fully connected layer and is fine-tuned</a:t>
            </a:r>
            <a:r>
              <a:rPr lang="en" sz="1600">
                <a:solidFill>
                  <a:srgbClr val="1A9988"/>
                </a:solidFill>
                <a:latin typeface="Arial"/>
                <a:ea typeface="Arial"/>
                <a:cs typeface="Arial"/>
                <a:sym typeface="Arial"/>
              </a:rPr>
              <a:t> to find one of 9 relations between Chemical and Protein.</a:t>
            </a:r>
            <a:endParaRPr sz="1600" cap="none">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The CORD-19 with entity mentions is fed into the two models and tuples are found.</a:t>
            </a:r>
            <a:endParaRPr sz="1600" cap="none">
              <a:solidFill>
                <a:srgbClr val="1A9988"/>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a:ea typeface="Arial"/>
                <a:cs typeface="Arial"/>
                <a:sym typeface="Arial"/>
              </a:rPr>
              <a:t>RELATION EXTRACTION MODULE</a:t>
            </a:r>
            <a:endParaRPr dirty="0">
              <a:latin typeface="Arial"/>
              <a:ea typeface="Arial"/>
              <a:cs typeface="Arial"/>
              <a:sym typeface="Arial"/>
            </a:endParaRPr>
          </a:p>
        </p:txBody>
      </p:sp>
      <p:sp>
        <p:nvSpPr>
          <p:cNvPr id="388" name="Google Shape;388;p60"/>
          <p:cNvSpPr txBox="1">
            <a:spLocks noGrp="1"/>
          </p:cNvSpPr>
          <p:nvPr>
            <p:ph type="body" idx="1"/>
          </p:nvPr>
        </p:nvSpPr>
        <p:spPr>
          <a:xfrm>
            <a:off x="571500" y="1853850"/>
            <a:ext cx="4000500" cy="32198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None/>
            </a:pPr>
            <a:r>
              <a:rPr lang="en" sz="1200" dirty="0">
                <a:solidFill>
                  <a:schemeClr val="dk1"/>
                </a:solidFill>
                <a:latin typeface="Roboto Mono"/>
                <a:ea typeface="Roboto Mono"/>
                <a:cs typeface="Roboto Mono"/>
                <a:sym typeface="Roboto Mono"/>
              </a:rPr>
              <a:t>function RE_Tr(dataset, number_of_relations):</a:t>
            </a:r>
          </a:p>
          <a:p>
            <a:pPr marL="0" lvl="0" indent="0" algn="l" rtl="0">
              <a:lnSpc>
                <a:spcPct val="150000"/>
              </a:lnSpc>
              <a:spcBef>
                <a:spcPts val="0"/>
              </a:spcBef>
              <a:spcAft>
                <a:spcPts val="0"/>
              </a:spcAft>
              <a:buNone/>
            </a:pPr>
            <a:r>
              <a:rPr lang="en" sz="1200" dirty="0">
                <a:solidFill>
                  <a:schemeClr val="dk1"/>
                </a:solidFill>
                <a:latin typeface="Roboto Mono"/>
                <a:ea typeface="Roboto Mono"/>
                <a:cs typeface="Roboto Mono"/>
                <a:sym typeface="Roboto Mono"/>
              </a:rPr>
              <a:t>    bert_model=bert(“SciBERT”)</a:t>
            </a:r>
          </a:p>
          <a:p>
            <a:pPr marL="0" lvl="0" indent="0" algn="l" rtl="0">
              <a:lnSpc>
                <a:spcPct val="150000"/>
              </a:lnSpc>
              <a:spcBef>
                <a:spcPts val="0"/>
              </a:spcBef>
              <a:spcAft>
                <a:spcPts val="0"/>
              </a:spcAft>
              <a:buNone/>
            </a:pPr>
            <a:r>
              <a:rPr lang="en" sz="1200" dirty="0">
                <a:solidFill>
                  <a:schemeClr val="dk1"/>
                </a:solidFill>
                <a:latin typeface="Roboto Mono"/>
                <a:ea typeface="Roboto Mono"/>
                <a:cs typeface="Roboto Mono"/>
                <a:sym typeface="Roboto Mono"/>
              </a:rPr>
              <a:t>    for row in dataset:</a:t>
            </a:r>
          </a:p>
          <a:p>
            <a:pPr marL="0" lvl="0" indent="0" algn="l" rtl="0">
              <a:lnSpc>
                <a:spcPct val="150000"/>
              </a:lnSpc>
              <a:spcBef>
                <a:spcPts val="0"/>
              </a:spcBef>
              <a:spcAft>
                <a:spcPts val="0"/>
              </a:spcAft>
              <a:buNone/>
            </a:pPr>
            <a:r>
              <a:rPr lang="en" sz="1200" dirty="0">
                <a:solidFill>
                  <a:schemeClr val="dk1"/>
                </a:solidFill>
                <a:latin typeface="Roboto Mono"/>
                <a:ea typeface="Roboto Mono"/>
                <a:cs typeface="Roboto Mono"/>
                <a:sym typeface="Roboto Mono"/>
              </a:rPr>
              <a:t>        text=dataTransformation(row)</a:t>
            </a:r>
          </a:p>
          <a:p>
            <a:pPr marL="0" lvl="0" indent="0" algn="l" rtl="0">
              <a:lnSpc>
                <a:spcPct val="150000"/>
              </a:lnSpc>
              <a:spcBef>
                <a:spcPts val="0"/>
              </a:spcBef>
              <a:spcAft>
                <a:spcPts val="0"/>
              </a:spcAft>
              <a:buNone/>
            </a:pPr>
            <a:r>
              <a:rPr lang="en" sz="1200" dirty="0">
                <a:solidFill>
                  <a:schemeClr val="dk1"/>
                </a:solidFill>
                <a:latin typeface="Roboto Mono"/>
                <a:ea typeface="Roboto Mono"/>
                <a:cs typeface="Roboto Mono"/>
                <a:sym typeface="Roboto Mono"/>
              </a:rPr>
              <a:t>        features=featureExtraction(text)</a:t>
            </a:r>
          </a:p>
          <a:p>
            <a:pPr marL="0" lvl="0" indent="0" algn="l" rtl="0">
              <a:lnSpc>
                <a:spcPct val="150000"/>
              </a:lnSpc>
              <a:spcBef>
                <a:spcPts val="0"/>
              </a:spcBef>
              <a:spcAft>
                <a:spcPts val="0"/>
              </a:spcAft>
              <a:buNone/>
            </a:pPr>
            <a:r>
              <a:rPr lang="en" sz="1200" dirty="0">
                <a:solidFill>
                  <a:schemeClr val="dk1"/>
                </a:solidFill>
                <a:latin typeface="Roboto Mono"/>
                <a:ea typeface="Roboto Mono"/>
                <a:cs typeface="Roboto Mono"/>
                <a:sym typeface="Roboto Mono"/>
              </a:rPr>
              <a:t>        pooled_output=bert_model(features)</a:t>
            </a:r>
          </a:p>
          <a:p>
            <a:pPr marL="0" lvl="0" indent="0" algn="l" rtl="0">
              <a:lnSpc>
                <a:spcPct val="150000"/>
              </a:lnSpc>
              <a:spcBef>
                <a:spcPts val="0"/>
              </a:spcBef>
              <a:spcAft>
                <a:spcPts val="0"/>
              </a:spcAft>
              <a:buNone/>
            </a:pPr>
            <a:r>
              <a:rPr lang="en" sz="1200" dirty="0">
                <a:solidFill>
                  <a:schemeClr val="dk1"/>
                </a:solidFill>
                <a:latin typeface="Roboto Mono"/>
                <a:ea typeface="Roboto Mono"/>
                <a:cs typeface="Roboto Mono"/>
                <a:sym typeface="Roboto Mono"/>
              </a:rPr>
              <a:t>        loss=linear(pooled_output,</a:t>
            </a:r>
          </a:p>
          <a:p>
            <a:pPr marL="0" lvl="0" indent="0" algn="l" rtl="0">
              <a:lnSpc>
                <a:spcPct val="150000"/>
              </a:lnSpc>
              <a:spcBef>
                <a:spcPts val="0"/>
              </a:spcBef>
              <a:spcAft>
                <a:spcPts val="0"/>
              </a:spcAft>
              <a:buNone/>
            </a:pPr>
            <a:r>
              <a:rPr lang="en" sz="1200" dirty="0">
                <a:solidFill>
                  <a:schemeClr val="dk1"/>
                </a:solidFill>
                <a:latin typeface="Roboto Mono"/>
                <a:ea typeface="Roboto Mono"/>
                <a:cs typeface="Roboto Mono"/>
                <a:sym typeface="Roboto Mono"/>
              </a:rPr>
              <a:t>                    number_of_relations)</a:t>
            </a:r>
          </a:p>
          <a:p>
            <a:pPr marL="0" lvl="0" indent="0" algn="l" rtl="0">
              <a:lnSpc>
                <a:spcPct val="150000"/>
              </a:lnSpc>
              <a:spcBef>
                <a:spcPts val="0"/>
              </a:spcBef>
              <a:spcAft>
                <a:spcPts val="0"/>
              </a:spcAft>
              <a:buNone/>
            </a:pPr>
            <a:r>
              <a:rPr lang="en" sz="1200" dirty="0">
                <a:solidFill>
                  <a:schemeClr val="dk1"/>
                </a:solidFill>
                <a:latin typeface="Roboto Mono"/>
                <a:ea typeface="Roboto Mono"/>
                <a:cs typeface="Roboto Mono"/>
                <a:sym typeface="Roboto Mono"/>
              </a:rPr>
              <a:t>        loss.backwards()</a:t>
            </a:r>
            <a:endParaRPr sz="1200" dirty="0">
              <a:solidFill>
                <a:schemeClr val="dk1"/>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200" dirty="0">
                <a:solidFill>
                  <a:schemeClr val="dk1"/>
                </a:solidFill>
                <a:latin typeface="Roboto Mono"/>
                <a:ea typeface="Roboto Mono"/>
                <a:cs typeface="Roboto Mono"/>
                <a:sym typeface="Roboto Mono"/>
              </a:rPr>
              <a:t>   return bert_model</a:t>
            </a:r>
            <a:r>
              <a:rPr lang="en" sz="1600" dirty="0">
                <a:solidFill>
                  <a:schemeClr val="dk1"/>
                </a:solidFill>
                <a:latin typeface="Roboto Mono"/>
                <a:ea typeface="Roboto Mono"/>
                <a:cs typeface="Roboto Mono"/>
                <a:sym typeface="Roboto Mono"/>
              </a:rPr>
              <a:t>	</a:t>
            </a:r>
            <a:endParaRPr sz="1600" dirty="0">
              <a:solidFill>
                <a:schemeClr val="dk1"/>
              </a:solidFill>
              <a:latin typeface="Roboto Mono"/>
              <a:ea typeface="Roboto Mono"/>
              <a:cs typeface="Roboto Mono"/>
              <a:sym typeface="Roboto Mono"/>
            </a:endParaRPr>
          </a:p>
        </p:txBody>
      </p:sp>
      <p:sp>
        <p:nvSpPr>
          <p:cNvPr id="4" name="Google Shape;394;p61">
            <a:extLst>
              <a:ext uri="{FF2B5EF4-FFF2-40B4-BE49-F238E27FC236}">
                <a16:creationId xmlns:a16="http://schemas.microsoft.com/office/drawing/2014/main" id="{C60EF7DA-CAA0-4417-AB27-FEDC2739BE5D}"/>
              </a:ext>
            </a:extLst>
          </p:cNvPr>
          <p:cNvSpPr txBox="1">
            <a:spLocks/>
          </p:cNvSpPr>
          <p:nvPr/>
        </p:nvSpPr>
        <p:spPr>
          <a:xfrm>
            <a:off x="4775200" y="1853850"/>
            <a:ext cx="4159250" cy="32198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eaLnBrk="1" hangingPunct="1">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eaLnBrk="1" hangingPunct="1">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nSpc>
                <a:spcPct val="150000"/>
              </a:lnSpc>
              <a:buFont typeface="Lato"/>
              <a:buNone/>
            </a:pPr>
            <a:r>
              <a:rPr lang="en-IN" sz="1100" dirty="0">
                <a:solidFill>
                  <a:schemeClr val="dk1"/>
                </a:solidFill>
                <a:latin typeface="Roboto Mono"/>
                <a:ea typeface="Roboto Mono"/>
                <a:cs typeface="Roboto Mono"/>
                <a:sym typeface="Roboto Mono"/>
              </a:rPr>
              <a:t>function </a:t>
            </a:r>
            <a:r>
              <a:rPr lang="en-IN" sz="1100" dirty="0" err="1">
                <a:solidFill>
                  <a:schemeClr val="dk1"/>
                </a:solidFill>
                <a:latin typeface="Roboto Mono"/>
                <a:ea typeface="Roboto Mono"/>
                <a:cs typeface="Roboto Mono"/>
                <a:sym typeface="Roboto Mono"/>
              </a:rPr>
              <a:t>RE_Te</a:t>
            </a:r>
            <a:r>
              <a:rPr lang="en-IN" sz="1100" dirty="0">
                <a:solidFill>
                  <a:schemeClr val="dk1"/>
                </a:solidFill>
                <a:latin typeface="Roboto Mono"/>
                <a:ea typeface="Roboto Mono"/>
                <a:cs typeface="Roboto Mono"/>
                <a:sym typeface="Roboto Mono"/>
              </a:rPr>
              <a:t>(</a:t>
            </a:r>
            <a:r>
              <a:rPr lang="en-IN" sz="1100" dirty="0" err="1">
                <a:solidFill>
                  <a:schemeClr val="dk1"/>
                </a:solidFill>
                <a:latin typeface="Roboto Mono"/>
                <a:ea typeface="Roboto Mono"/>
                <a:cs typeface="Roboto Mono"/>
                <a:sym typeface="Roboto Mono"/>
              </a:rPr>
              <a:t>cord_with_ent</a:t>
            </a:r>
            <a:r>
              <a:rPr lang="en-IN" sz="1100" dirty="0">
                <a:solidFill>
                  <a:schemeClr val="dk1"/>
                </a:solidFill>
                <a:latin typeface="Roboto Mono"/>
                <a:ea typeface="Roboto Mono"/>
                <a:cs typeface="Roboto Mono"/>
                <a:sym typeface="Roboto Mono"/>
              </a:rPr>
              <a:t>):</a:t>
            </a:r>
          </a:p>
          <a:p>
            <a:pPr marL="0" indent="0">
              <a:lnSpc>
                <a:spcPct val="150000"/>
              </a:lnSpc>
              <a:buFont typeface="Lato"/>
              <a:buNone/>
            </a:pPr>
            <a:r>
              <a:rPr lang="en-IN" sz="1100" dirty="0">
                <a:solidFill>
                  <a:schemeClr val="dk1"/>
                </a:solidFill>
                <a:latin typeface="Roboto Mono"/>
                <a:ea typeface="Roboto Mono"/>
                <a:cs typeface="Roboto Mono"/>
                <a:sym typeface="Roboto Mono"/>
              </a:rPr>
              <a:t>    </a:t>
            </a:r>
            <a:r>
              <a:rPr lang="en-IN" sz="1100" dirty="0" err="1">
                <a:solidFill>
                  <a:schemeClr val="dk1"/>
                </a:solidFill>
                <a:latin typeface="Roboto Mono"/>
                <a:ea typeface="Roboto Mono"/>
                <a:cs typeface="Roboto Mono"/>
                <a:sym typeface="Roboto Mono"/>
              </a:rPr>
              <a:t>cid_re</a:t>
            </a:r>
            <a:r>
              <a:rPr lang="en-IN" sz="1100" dirty="0">
                <a:solidFill>
                  <a:schemeClr val="dk1"/>
                </a:solidFill>
                <a:latin typeface="Roboto Mono"/>
                <a:ea typeface="Roboto Mono"/>
                <a:cs typeface="Roboto Mono"/>
                <a:sym typeface="Roboto Mono"/>
              </a:rPr>
              <a:t>=</a:t>
            </a:r>
            <a:r>
              <a:rPr lang="en-IN" sz="1100" dirty="0" err="1">
                <a:solidFill>
                  <a:schemeClr val="dk1"/>
                </a:solidFill>
                <a:latin typeface="Roboto Mono"/>
                <a:ea typeface="Roboto Mono"/>
                <a:cs typeface="Roboto Mono"/>
                <a:sym typeface="Roboto Mono"/>
              </a:rPr>
              <a:t>RE_Tr</a:t>
            </a:r>
            <a:r>
              <a:rPr lang="en-IN" sz="1100" dirty="0">
                <a:solidFill>
                  <a:schemeClr val="dk1"/>
                </a:solidFill>
                <a:latin typeface="Roboto Mono"/>
                <a:ea typeface="Roboto Mono"/>
                <a:cs typeface="Roboto Mono"/>
                <a:sym typeface="Roboto Mono"/>
              </a:rPr>
              <a:t>(bc5cdr,</a:t>
            </a:r>
          </a:p>
          <a:p>
            <a:pPr marL="0" indent="0">
              <a:lnSpc>
                <a:spcPct val="150000"/>
              </a:lnSpc>
              <a:buFont typeface="Lato"/>
              <a:buNone/>
            </a:pPr>
            <a:r>
              <a:rPr lang="en-IN" sz="1100" dirty="0">
                <a:solidFill>
                  <a:schemeClr val="dk1"/>
                </a:solidFill>
                <a:latin typeface="Roboto Mono"/>
                <a:ea typeface="Roboto Mono"/>
                <a:cs typeface="Roboto Mono"/>
                <a:sym typeface="Roboto Mono"/>
              </a:rPr>
              <a:t>                 </a:t>
            </a:r>
            <a:r>
              <a:rPr lang="en-IN" sz="1100" dirty="0" err="1">
                <a:solidFill>
                  <a:schemeClr val="dk1"/>
                </a:solidFill>
                <a:latin typeface="Roboto Mono"/>
                <a:ea typeface="Roboto Mono"/>
                <a:cs typeface="Roboto Mono"/>
                <a:sym typeface="Roboto Mono"/>
              </a:rPr>
              <a:t>len</a:t>
            </a:r>
            <a:r>
              <a:rPr lang="en-IN" sz="1100" dirty="0">
                <a:solidFill>
                  <a:schemeClr val="dk1"/>
                </a:solidFill>
                <a:latin typeface="Roboto Mono"/>
                <a:ea typeface="Roboto Mono"/>
                <a:cs typeface="Roboto Mono"/>
                <a:sym typeface="Roboto Mono"/>
              </a:rPr>
              <a:t>(bc5cdr.relations))</a:t>
            </a:r>
          </a:p>
          <a:p>
            <a:pPr marL="0" indent="0">
              <a:lnSpc>
                <a:spcPct val="150000"/>
              </a:lnSpc>
              <a:buFont typeface="Lato"/>
              <a:buNone/>
            </a:pPr>
            <a:r>
              <a:rPr lang="en-IN" sz="1100" dirty="0">
                <a:solidFill>
                  <a:schemeClr val="dk1"/>
                </a:solidFill>
                <a:latin typeface="Roboto Mono"/>
                <a:ea typeface="Roboto Mono"/>
                <a:cs typeface="Roboto Mono"/>
                <a:sym typeface="Roboto Mono"/>
              </a:rPr>
              <a:t>    </a:t>
            </a:r>
            <a:r>
              <a:rPr lang="en-IN" sz="1100" dirty="0" err="1">
                <a:solidFill>
                  <a:schemeClr val="dk1"/>
                </a:solidFill>
                <a:latin typeface="Roboto Mono"/>
                <a:ea typeface="Roboto Mono"/>
                <a:cs typeface="Roboto Mono"/>
                <a:sym typeface="Roboto Mono"/>
              </a:rPr>
              <a:t>cpr_re</a:t>
            </a:r>
            <a:r>
              <a:rPr lang="en-IN" sz="1100" dirty="0">
                <a:solidFill>
                  <a:schemeClr val="dk1"/>
                </a:solidFill>
                <a:latin typeface="Roboto Mono"/>
                <a:ea typeface="Roboto Mono"/>
                <a:cs typeface="Roboto Mono"/>
                <a:sym typeface="Roboto Mono"/>
              </a:rPr>
              <a:t>=</a:t>
            </a:r>
            <a:r>
              <a:rPr lang="en-IN" sz="1100" dirty="0" err="1">
                <a:solidFill>
                  <a:schemeClr val="dk1"/>
                </a:solidFill>
                <a:latin typeface="Roboto Mono"/>
                <a:ea typeface="Roboto Mono"/>
                <a:cs typeface="Roboto Mono"/>
                <a:sym typeface="Roboto Mono"/>
              </a:rPr>
              <a:t>RE_Tr</a:t>
            </a:r>
            <a:r>
              <a:rPr lang="en-IN" sz="1100" dirty="0">
                <a:solidFill>
                  <a:schemeClr val="dk1"/>
                </a:solidFill>
                <a:latin typeface="Roboto Mono"/>
                <a:ea typeface="Roboto Mono"/>
                <a:cs typeface="Roboto Mono"/>
                <a:sym typeface="Roboto Mono"/>
              </a:rPr>
              <a:t>(</a:t>
            </a:r>
            <a:r>
              <a:rPr lang="en-IN" sz="1100" dirty="0" err="1">
                <a:solidFill>
                  <a:schemeClr val="dk1"/>
                </a:solidFill>
                <a:latin typeface="Roboto Mono"/>
                <a:ea typeface="Roboto Mono"/>
                <a:cs typeface="Roboto Mono"/>
                <a:sym typeface="Roboto Mono"/>
              </a:rPr>
              <a:t>chemprot</a:t>
            </a:r>
            <a:r>
              <a:rPr lang="en-IN" sz="1100" dirty="0">
                <a:solidFill>
                  <a:schemeClr val="dk1"/>
                </a:solidFill>
                <a:latin typeface="Roboto Mono"/>
                <a:ea typeface="Roboto Mono"/>
                <a:cs typeface="Roboto Mono"/>
                <a:sym typeface="Roboto Mono"/>
              </a:rPr>
              <a:t>,</a:t>
            </a:r>
          </a:p>
          <a:p>
            <a:pPr marL="0" indent="0">
              <a:lnSpc>
                <a:spcPct val="150000"/>
              </a:lnSpc>
              <a:buFont typeface="Lato"/>
              <a:buNone/>
            </a:pPr>
            <a:r>
              <a:rPr lang="en-IN" sz="1100" dirty="0">
                <a:solidFill>
                  <a:schemeClr val="dk1"/>
                </a:solidFill>
                <a:latin typeface="Roboto Mono"/>
                <a:ea typeface="Roboto Mono"/>
                <a:cs typeface="Roboto Mono"/>
                <a:sym typeface="Roboto Mono"/>
              </a:rPr>
              <a:t>                </a:t>
            </a:r>
            <a:r>
              <a:rPr lang="en-IN" sz="1100" dirty="0" err="1">
                <a:solidFill>
                  <a:schemeClr val="dk1"/>
                </a:solidFill>
                <a:latin typeface="Roboto Mono"/>
                <a:ea typeface="Roboto Mono"/>
                <a:cs typeface="Roboto Mono"/>
                <a:sym typeface="Roboto Mono"/>
              </a:rPr>
              <a:t>len</a:t>
            </a:r>
            <a:r>
              <a:rPr lang="en-IN" sz="1100" dirty="0">
                <a:solidFill>
                  <a:schemeClr val="dk1"/>
                </a:solidFill>
                <a:latin typeface="Roboto Mono"/>
                <a:ea typeface="Roboto Mono"/>
                <a:cs typeface="Roboto Mono"/>
                <a:sym typeface="Roboto Mono"/>
              </a:rPr>
              <a:t>(</a:t>
            </a:r>
            <a:r>
              <a:rPr lang="en-IN" sz="1100" dirty="0" err="1">
                <a:solidFill>
                  <a:schemeClr val="dk1"/>
                </a:solidFill>
                <a:latin typeface="Roboto Mono"/>
                <a:ea typeface="Roboto Mono"/>
                <a:cs typeface="Roboto Mono"/>
                <a:sym typeface="Roboto Mono"/>
              </a:rPr>
              <a:t>chemprot.relations</a:t>
            </a:r>
            <a:r>
              <a:rPr lang="en-IN" sz="1100" dirty="0">
                <a:solidFill>
                  <a:schemeClr val="dk1"/>
                </a:solidFill>
                <a:latin typeface="Roboto Mono"/>
                <a:ea typeface="Roboto Mono"/>
                <a:cs typeface="Roboto Mono"/>
                <a:sym typeface="Roboto Mono"/>
              </a:rPr>
              <a:t>))</a:t>
            </a:r>
          </a:p>
          <a:p>
            <a:pPr marL="0" indent="0">
              <a:lnSpc>
                <a:spcPct val="150000"/>
              </a:lnSpc>
              <a:buFont typeface="Lato"/>
              <a:buNone/>
            </a:pPr>
            <a:r>
              <a:rPr lang="en-IN" sz="1100" dirty="0">
                <a:solidFill>
                  <a:schemeClr val="dk1"/>
                </a:solidFill>
                <a:latin typeface="Roboto Mono"/>
                <a:ea typeface="Roboto Mono"/>
                <a:cs typeface="Roboto Mono"/>
                <a:sym typeface="Roboto Mono"/>
              </a:rPr>
              <a:t>    relations=[]</a:t>
            </a:r>
          </a:p>
          <a:p>
            <a:pPr marL="0" indent="0">
              <a:lnSpc>
                <a:spcPct val="150000"/>
              </a:lnSpc>
              <a:buFont typeface="Lato"/>
              <a:buNone/>
            </a:pPr>
            <a:r>
              <a:rPr lang="en-IN" sz="1100" dirty="0">
                <a:solidFill>
                  <a:schemeClr val="dk1"/>
                </a:solidFill>
                <a:latin typeface="Roboto Mono"/>
                <a:ea typeface="Roboto Mono"/>
                <a:cs typeface="Roboto Mono"/>
                <a:sym typeface="Roboto Mono"/>
              </a:rPr>
              <a:t>    for sent,ent1,ent2 in </a:t>
            </a:r>
            <a:r>
              <a:rPr lang="en-IN" sz="1100" dirty="0" err="1">
                <a:solidFill>
                  <a:schemeClr val="dk1"/>
                </a:solidFill>
                <a:latin typeface="Roboto Mono"/>
                <a:ea typeface="Roboto Mono"/>
                <a:cs typeface="Roboto Mono"/>
                <a:sym typeface="Roboto Mono"/>
              </a:rPr>
              <a:t>cord_with_ent</a:t>
            </a:r>
            <a:r>
              <a:rPr lang="en-IN" sz="1100" dirty="0">
                <a:solidFill>
                  <a:schemeClr val="dk1"/>
                </a:solidFill>
                <a:latin typeface="Roboto Mono"/>
                <a:ea typeface="Roboto Mono"/>
                <a:cs typeface="Roboto Mono"/>
                <a:sym typeface="Roboto Mono"/>
              </a:rPr>
              <a:t>:</a:t>
            </a:r>
          </a:p>
          <a:p>
            <a:pPr marL="0" indent="0">
              <a:lnSpc>
                <a:spcPct val="150000"/>
              </a:lnSpc>
              <a:buFont typeface="Lato"/>
              <a:buNone/>
            </a:pPr>
            <a:r>
              <a:rPr lang="en-IN" sz="1100" dirty="0">
                <a:solidFill>
                  <a:schemeClr val="dk1"/>
                </a:solidFill>
                <a:latin typeface="Roboto Mono"/>
                <a:ea typeface="Roboto Mono"/>
                <a:cs typeface="Roboto Mono"/>
                <a:sym typeface="Roboto Mono"/>
              </a:rPr>
              <a:t>        </a:t>
            </a:r>
            <a:r>
              <a:rPr lang="en-IN" sz="1100" dirty="0" err="1">
                <a:solidFill>
                  <a:schemeClr val="dk1"/>
                </a:solidFill>
                <a:latin typeface="Roboto Mono"/>
                <a:ea typeface="Roboto Mono"/>
                <a:cs typeface="Roboto Mono"/>
                <a:sym typeface="Roboto Mono"/>
              </a:rPr>
              <a:t>relations.append</a:t>
            </a:r>
            <a:r>
              <a:rPr lang="en-IN" sz="1100" dirty="0">
                <a:solidFill>
                  <a:schemeClr val="dk1"/>
                </a:solidFill>
                <a:latin typeface="Roboto Mono"/>
                <a:ea typeface="Roboto Mono"/>
                <a:cs typeface="Roboto Mono"/>
                <a:sym typeface="Roboto Mono"/>
              </a:rPr>
              <a:t>(</a:t>
            </a:r>
            <a:r>
              <a:rPr lang="en-IN" sz="1100" dirty="0" err="1">
                <a:solidFill>
                  <a:schemeClr val="dk1"/>
                </a:solidFill>
                <a:latin typeface="Roboto Mono"/>
                <a:ea typeface="Roboto Mono"/>
                <a:cs typeface="Roboto Mono"/>
                <a:sym typeface="Roboto Mono"/>
              </a:rPr>
              <a:t>cid_re</a:t>
            </a:r>
            <a:r>
              <a:rPr lang="en-IN" sz="1100" dirty="0">
                <a:solidFill>
                  <a:schemeClr val="dk1"/>
                </a:solidFill>
                <a:latin typeface="Roboto Mono"/>
                <a:ea typeface="Roboto Mono"/>
                <a:cs typeface="Roboto Mono"/>
                <a:sym typeface="Roboto Mono"/>
              </a:rPr>
              <a:t>(sent,ent1</a:t>
            </a:r>
          </a:p>
          <a:p>
            <a:pPr marL="0" indent="0">
              <a:lnSpc>
                <a:spcPct val="150000"/>
              </a:lnSpc>
              <a:buFont typeface="Lato"/>
              <a:buNone/>
            </a:pPr>
            <a:r>
              <a:rPr lang="en-IN" sz="1100" dirty="0">
                <a:solidFill>
                  <a:schemeClr val="dk1"/>
                </a:solidFill>
                <a:latin typeface="Roboto Mono"/>
                <a:ea typeface="Roboto Mono"/>
                <a:cs typeface="Roboto Mono"/>
                <a:sym typeface="Roboto Mono"/>
              </a:rPr>
              <a:t>                        ,ent2))</a:t>
            </a:r>
          </a:p>
          <a:p>
            <a:pPr marL="0" indent="0">
              <a:lnSpc>
                <a:spcPct val="150000"/>
              </a:lnSpc>
              <a:buFont typeface="Lato"/>
              <a:buNone/>
            </a:pPr>
            <a:r>
              <a:rPr lang="en-IN" sz="1100" dirty="0">
                <a:solidFill>
                  <a:schemeClr val="dk1"/>
                </a:solidFill>
                <a:latin typeface="Roboto Mono"/>
                <a:ea typeface="Roboto Mono"/>
                <a:cs typeface="Roboto Mono"/>
                <a:sym typeface="Roboto Mono"/>
              </a:rPr>
              <a:t>        </a:t>
            </a:r>
            <a:r>
              <a:rPr lang="en-IN" sz="1100" dirty="0" err="1">
                <a:solidFill>
                  <a:schemeClr val="dk1"/>
                </a:solidFill>
                <a:latin typeface="Roboto Mono"/>
                <a:ea typeface="Roboto Mono"/>
                <a:cs typeface="Roboto Mono"/>
                <a:sym typeface="Roboto Mono"/>
              </a:rPr>
              <a:t>relations.append</a:t>
            </a:r>
            <a:r>
              <a:rPr lang="en-IN" sz="1100" dirty="0">
                <a:solidFill>
                  <a:schemeClr val="dk1"/>
                </a:solidFill>
                <a:latin typeface="Roboto Mono"/>
                <a:ea typeface="Roboto Mono"/>
                <a:cs typeface="Roboto Mono"/>
                <a:sym typeface="Roboto Mono"/>
              </a:rPr>
              <a:t>(</a:t>
            </a:r>
            <a:r>
              <a:rPr lang="en-IN" sz="1100" dirty="0" err="1">
                <a:solidFill>
                  <a:schemeClr val="dk1"/>
                </a:solidFill>
                <a:latin typeface="Roboto Mono"/>
                <a:ea typeface="Roboto Mono"/>
                <a:cs typeface="Roboto Mono"/>
                <a:sym typeface="Roboto Mono"/>
              </a:rPr>
              <a:t>cpr_re</a:t>
            </a:r>
            <a:r>
              <a:rPr lang="en-IN" sz="1100" dirty="0">
                <a:solidFill>
                  <a:schemeClr val="dk1"/>
                </a:solidFill>
                <a:latin typeface="Roboto Mono"/>
                <a:ea typeface="Roboto Mono"/>
                <a:cs typeface="Roboto Mono"/>
                <a:sym typeface="Roboto Mono"/>
              </a:rPr>
              <a:t>(sent,ent1,</a:t>
            </a:r>
          </a:p>
          <a:p>
            <a:pPr marL="0" indent="0">
              <a:lnSpc>
                <a:spcPct val="150000"/>
              </a:lnSpc>
              <a:buFont typeface="Lato"/>
              <a:buNone/>
            </a:pPr>
            <a:r>
              <a:rPr lang="en-IN" sz="1100" dirty="0">
                <a:solidFill>
                  <a:schemeClr val="dk1"/>
                </a:solidFill>
                <a:latin typeface="Roboto Mono"/>
                <a:ea typeface="Roboto Mono"/>
                <a:cs typeface="Roboto Mono"/>
                <a:sym typeface="Roboto Mono"/>
              </a:rPr>
              <a:t>                         ent2))</a:t>
            </a:r>
          </a:p>
          <a:p>
            <a:pPr marL="0" indent="0">
              <a:lnSpc>
                <a:spcPct val="150000"/>
              </a:lnSpc>
              <a:buFont typeface="Lato"/>
              <a:buNone/>
            </a:pPr>
            <a:r>
              <a:rPr lang="en-IN" sz="1100" dirty="0">
                <a:solidFill>
                  <a:schemeClr val="dk1"/>
                </a:solidFill>
                <a:latin typeface="Roboto Mono"/>
                <a:ea typeface="Roboto Mono"/>
                <a:cs typeface="Roboto Mono"/>
                <a:sym typeface="Roboto Mono"/>
              </a:rPr>
              <a:t>    return relations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title"/>
          </p:nvPr>
        </p:nvSpPr>
        <p:spPr>
          <a:xfrm>
            <a:off x="720090" y="128016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GRAPH CONSTRUCTION MODULE</a:t>
            </a:r>
            <a:endParaRPr sz="2300" cap="none">
              <a:latin typeface="Arial"/>
              <a:ea typeface="Arial"/>
              <a:cs typeface="Arial"/>
              <a:sym typeface="Arial"/>
            </a:endParaRPr>
          </a:p>
        </p:txBody>
      </p:sp>
      <p:sp>
        <p:nvSpPr>
          <p:cNvPr id="400" name="Google Shape;400;p62"/>
          <p:cNvSpPr/>
          <p:nvPr/>
        </p:nvSpPr>
        <p:spPr>
          <a:xfrm>
            <a:off x="2217900" y="1949300"/>
            <a:ext cx="5648629" cy="82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Arial"/>
              <a:buNone/>
            </a:pPr>
            <a:r>
              <a:rPr lang="en" sz="1400" b="1" i="0" u="none" strike="noStrike" cap="none" dirty="0">
                <a:solidFill>
                  <a:schemeClr val="accent3"/>
                </a:solidFill>
                <a:latin typeface="Arial"/>
                <a:ea typeface="Arial"/>
                <a:cs typeface="Arial"/>
                <a:sym typeface="Arial"/>
              </a:rPr>
              <a:t>Input	: </a:t>
            </a:r>
            <a:r>
              <a:rPr lang="en" sz="1400" b="0" i="0" u="none" strike="noStrike" cap="none" dirty="0">
                <a:solidFill>
                  <a:schemeClr val="accent3"/>
                </a:solidFill>
                <a:latin typeface="Arial"/>
                <a:ea typeface="Arial"/>
                <a:cs typeface="Arial"/>
                <a:sym typeface="Arial"/>
              </a:rPr>
              <a:t>CORD-19 Relations along with their entities</a:t>
            </a:r>
            <a:endParaRPr sz="1400" b="0" i="0" u="none" strike="noStrike" cap="none" dirty="0">
              <a:solidFill>
                <a:schemeClr val="accent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accent3"/>
              </a:solidFill>
              <a:latin typeface="Arial"/>
              <a:ea typeface="Arial"/>
              <a:cs typeface="Arial"/>
              <a:sym typeface="Arial"/>
            </a:endParaRPr>
          </a:p>
          <a:p>
            <a:pPr marL="0" marR="0" lvl="0" indent="0" algn="l" rtl="0">
              <a:lnSpc>
                <a:spcPct val="100000"/>
              </a:lnSpc>
              <a:spcBef>
                <a:spcPts val="0"/>
              </a:spcBef>
              <a:spcAft>
                <a:spcPts val="0"/>
              </a:spcAft>
              <a:buClr>
                <a:schemeClr val="accent3"/>
              </a:buClr>
              <a:buSzPts val="1400"/>
              <a:buFont typeface="Arial"/>
              <a:buNone/>
            </a:pPr>
            <a:r>
              <a:rPr lang="en" sz="1400" b="1" i="0" u="none" strike="noStrike" cap="none" dirty="0">
                <a:solidFill>
                  <a:schemeClr val="accent3"/>
                </a:solidFill>
                <a:latin typeface="Arial"/>
                <a:ea typeface="Arial"/>
                <a:cs typeface="Arial"/>
                <a:sym typeface="Arial"/>
              </a:rPr>
              <a:t>Output	: </a:t>
            </a:r>
            <a:r>
              <a:rPr lang="en" sz="1400" b="0" i="0" u="none" strike="noStrike" cap="none" dirty="0">
                <a:solidFill>
                  <a:schemeClr val="accent3"/>
                </a:solidFill>
                <a:latin typeface="Arial"/>
                <a:ea typeface="Arial"/>
                <a:cs typeface="Arial"/>
                <a:sym typeface="Arial"/>
              </a:rPr>
              <a:t>COVID-19 Knowledge Graph</a:t>
            </a:r>
            <a:endParaRPr sz="1400" b="0" i="0" u="none" strike="noStrike" cap="none" dirty="0">
              <a:solidFill>
                <a:schemeClr val="accent3"/>
              </a:solidFill>
              <a:latin typeface="Arial"/>
              <a:ea typeface="Arial"/>
              <a:cs typeface="Arial"/>
              <a:sym typeface="Arial"/>
            </a:endParaRPr>
          </a:p>
        </p:txBody>
      </p:sp>
      <p:pic>
        <p:nvPicPr>
          <p:cNvPr id="401" name="Google Shape;401;p62" descr="graph_construction"/>
          <p:cNvPicPr preferRelativeResize="0">
            <a:picLocks noGrp="1"/>
          </p:cNvPicPr>
          <p:nvPr>
            <p:ph type="body" idx="1"/>
          </p:nvPr>
        </p:nvPicPr>
        <p:blipFill rotWithShape="1">
          <a:blip r:embed="rId3">
            <a:alphaModFix/>
          </a:blip>
          <a:srcRect/>
          <a:stretch/>
        </p:blipFill>
        <p:spPr>
          <a:xfrm>
            <a:off x="289190" y="3119920"/>
            <a:ext cx="8565600" cy="183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3"/>
          <p:cNvSpPr txBox="1">
            <a:spLocks noGrp="1"/>
          </p:cNvSpPr>
          <p:nvPr>
            <p:ph type="title"/>
          </p:nvPr>
        </p:nvSpPr>
        <p:spPr>
          <a:xfrm>
            <a:off x="729615" y="129349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GRAPH CONSTRUCTION MODULE</a:t>
            </a:r>
            <a:endParaRPr sz="2300" cap="none">
              <a:latin typeface="Arial"/>
              <a:ea typeface="Arial"/>
              <a:cs typeface="Arial"/>
              <a:sym typeface="Arial"/>
            </a:endParaRPr>
          </a:p>
        </p:txBody>
      </p:sp>
      <p:sp>
        <p:nvSpPr>
          <p:cNvPr id="407" name="Google Shape;407;p63"/>
          <p:cNvSpPr txBox="1">
            <a:spLocks noGrp="1"/>
          </p:cNvSpPr>
          <p:nvPr>
            <p:ph type="body" idx="1"/>
          </p:nvPr>
        </p:nvSpPr>
        <p:spPr>
          <a:xfrm>
            <a:off x="727700" y="2045476"/>
            <a:ext cx="7844700" cy="27087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a:buChar char="●"/>
            </a:pPr>
            <a:r>
              <a:rPr lang="en" sz="1600" b="1" cap="none" dirty="0">
                <a:solidFill>
                  <a:srgbClr val="1A9988"/>
                </a:solidFill>
                <a:latin typeface="Arial"/>
                <a:ea typeface="Arial"/>
                <a:cs typeface="Arial"/>
                <a:sym typeface="Arial"/>
              </a:rPr>
              <a:t>We construct a KG which is defined as KG = (E, R, G), where,</a:t>
            </a:r>
            <a:endParaRPr sz="1600" cap="none" dirty="0">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r>
              <a:rPr lang="en" sz="1600" b="1" cap="none" dirty="0">
                <a:solidFill>
                  <a:srgbClr val="1A9988"/>
                </a:solidFill>
                <a:latin typeface="Arial"/>
                <a:ea typeface="Arial"/>
                <a:cs typeface="Arial"/>
                <a:sym typeface="Arial"/>
              </a:rPr>
              <a:t>E</a:t>
            </a:r>
            <a:r>
              <a:rPr lang="en" sz="1600" cap="none" dirty="0">
                <a:solidFill>
                  <a:srgbClr val="1A9988"/>
                </a:solidFill>
                <a:latin typeface="Arial"/>
                <a:ea typeface="Arial"/>
                <a:cs typeface="Arial"/>
                <a:sym typeface="Arial"/>
              </a:rPr>
              <a:t>: a set of nodes representing disease/ protein/ drug entities</a:t>
            </a:r>
            <a:endParaRPr sz="1600" cap="none" dirty="0">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r>
              <a:rPr lang="en" sz="1600" b="1" cap="none" dirty="0">
                <a:solidFill>
                  <a:srgbClr val="1A9988"/>
                </a:solidFill>
                <a:latin typeface="Arial"/>
                <a:ea typeface="Arial"/>
                <a:cs typeface="Arial"/>
                <a:sym typeface="Arial"/>
              </a:rPr>
              <a:t>R</a:t>
            </a:r>
            <a:r>
              <a:rPr lang="en" sz="1600" cap="none" dirty="0">
                <a:solidFill>
                  <a:srgbClr val="1A9988"/>
                </a:solidFill>
                <a:latin typeface="Arial"/>
                <a:ea typeface="Arial"/>
                <a:cs typeface="Arial"/>
                <a:sym typeface="Arial"/>
              </a:rPr>
              <a:t>: a set of labels representing chemical-protein relation or chemical-disease relation</a:t>
            </a:r>
            <a:endParaRPr sz="1600" cap="none" dirty="0">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r>
              <a:rPr lang="en" sz="1600" b="1" cap="none" dirty="0">
                <a:solidFill>
                  <a:srgbClr val="1A9988"/>
                </a:solidFill>
                <a:latin typeface="Arial"/>
                <a:ea typeface="Arial"/>
                <a:cs typeface="Arial"/>
                <a:sym typeface="Arial"/>
              </a:rPr>
              <a:t>G ( E × R × E )</a:t>
            </a:r>
            <a:r>
              <a:rPr lang="en" sz="1600" cap="none" dirty="0">
                <a:solidFill>
                  <a:srgbClr val="1A9988"/>
                </a:solidFill>
                <a:latin typeface="Arial"/>
                <a:ea typeface="Arial"/>
                <a:cs typeface="Arial"/>
                <a:sym typeface="Arial"/>
              </a:rPr>
              <a:t> : a set of edges that represent facts connecting entity pairs.</a:t>
            </a:r>
            <a:endParaRPr sz="1600" cap="none" dirty="0">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r>
              <a:rPr lang="en" sz="1600" cap="none" dirty="0">
                <a:solidFill>
                  <a:srgbClr val="1A9988"/>
                </a:solidFill>
                <a:latin typeface="Arial"/>
                <a:ea typeface="Arial"/>
                <a:cs typeface="Arial"/>
                <a:sym typeface="Arial"/>
              </a:rPr>
              <a:t>Entities with no relations or in-degree less than 5 can be removed which helps with the density of the resultant knowledge graph.</a:t>
            </a:r>
            <a:endParaRPr sz="1600" cap="none" dirty="0">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r>
              <a:rPr lang="en" sz="1600" dirty="0">
                <a:solidFill>
                  <a:srgbClr val="1A9988"/>
                </a:solidFill>
                <a:latin typeface="Arial"/>
                <a:ea typeface="Arial"/>
                <a:cs typeface="Arial"/>
                <a:sym typeface="Arial"/>
              </a:rPr>
              <a:t>The knowledge graph is stored in Neo4j graph database.</a:t>
            </a:r>
            <a:endParaRPr sz="1600" dirty="0">
              <a:solidFill>
                <a:srgbClr val="1A9988"/>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OVERALL OBJECTIVE</a:t>
            </a:r>
            <a:endParaRPr dirty="0">
              <a:latin typeface="Arial"/>
              <a:ea typeface="Arial"/>
              <a:cs typeface="Arial"/>
              <a:sym typeface="Arial"/>
            </a:endParaRPr>
          </a:p>
        </p:txBody>
      </p:sp>
      <p:sp>
        <p:nvSpPr>
          <p:cNvPr id="257" name="Google Shape;257;p39"/>
          <p:cNvSpPr txBox="1">
            <a:spLocks noGrp="1"/>
          </p:cNvSpPr>
          <p:nvPr>
            <p:ph type="body" idx="1"/>
          </p:nvPr>
        </p:nvSpPr>
        <p:spPr>
          <a:xfrm>
            <a:off x="729450" y="1853850"/>
            <a:ext cx="7688700" cy="3018900"/>
          </a:xfrm>
          <a:prstGeom prst="rect">
            <a:avLst/>
          </a:prstGeom>
        </p:spPr>
        <p:txBody>
          <a:bodyPr spcFirstLastPara="1" wrap="square" lIns="91425" tIns="91425" rIns="91425" bIns="91425" anchor="t" anchorCtr="0">
            <a:normAutofit lnSpcReduction="10000"/>
          </a:bodyPr>
          <a:lstStyle/>
          <a:p>
            <a:pPr marL="457200" lvl="0" indent="-330200" algn="just" rtl="0">
              <a:lnSpc>
                <a:spcPct val="150000"/>
              </a:lnSpc>
              <a:spcBef>
                <a:spcPts val="0"/>
              </a:spcBef>
              <a:spcAft>
                <a:spcPts val="0"/>
              </a:spcAft>
              <a:buClr>
                <a:schemeClr val="dk1"/>
              </a:buClr>
              <a:buSzPts val="1600"/>
              <a:buFont typeface="Arial"/>
              <a:buChar char="●"/>
            </a:pPr>
            <a:r>
              <a:rPr lang="en" sz="1600" dirty="0">
                <a:solidFill>
                  <a:schemeClr val="dk1"/>
                </a:solidFill>
                <a:latin typeface="Arial"/>
                <a:ea typeface="Arial"/>
                <a:cs typeface="Arial"/>
                <a:sym typeface="Arial"/>
              </a:rPr>
              <a:t>To extract information from CORD-19 in a fully autonomous way using NLP techniques.</a:t>
            </a:r>
            <a:endParaRPr sz="1600" dirty="0">
              <a:solidFill>
                <a:schemeClr val="dk1"/>
              </a:solidFill>
              <a:latin typeface="Arial"/>
              <a:ea typeface="Arial"/>
              <a:cs typeface="Arial"/>
              <a:sym typeface="Arial"/>
            </a:endParaRPr>
          </a:p>
          <a:p>
            <a:pPr marL="457200" lvl="0" indent="-330200" algn="just" rtl="0">
              <a:lnSpc>
                <a:spcPct val="150000"/>
              </a:lnSpc>
              <a:spcBef>
                <a:spcPts val="0"/>
              </a:spcBef>
              <a:spcAft>
                <a:spcPts val="0"/>
              </a:spcAft>
              <a:buClr>
                <a:schemeClr val="dk1"/>
              </a:buClr>
              <a:buSzPts val="1600"/>
              <a:buFont typeface="Arial"/>
              <a:buChar char="●"/>
            </a:pPr>
            <a:r>
              <a:rPr lang="en" sz="1600" dirty="0">
                <a:solidFill>
                  <a:schemeClr val="dk1"/>
                </a:solidFill>
                <a:latin typeface="Arial"/>
                <a:ea typeface="Arial"/>
                <a:cs typeface="Arial"/>
                <a:sym typeface="Arial"/>
              </a:rPr>
              <a:t>To gather named entities such as diseases, proteins, chemicals from the CORD-19 dataset.</a:t>
            </a:r>
            <a:endParaRPr sz="1600" dirty="0">
              <a:solidFill>
                <a:schemeClr val="dk1"/>
              </a:solidFill>
              <a:latin typeface="Arial"/>
              <a:ea typeface="Arial"/>
              <a:cs typeface="Arial"/>
              <a:sym typeface="Arial"/>
            </a:endParaRPr>
          </a:p>
          <a:p>
            <a:pPr marL="457200" lvl="0" indent="-330200" algn="just" rtl="0">
              <a:lnSpc>
                <a:spcPct val="150000"/>
              </a:lnSpc>
              <a:spcBef>
                <a:spcPts val="0"/>
              </a:spcBef>
              <a:spcAft>
                <a:spcPts val="0"/>
              </a:spcAft>
              <a:buClr>
                <a:schemeClr val="dk1"/>
              </a:buClr>
              <a:buSzPts val="1600"/>
              <a:buFont typeface="Arial"/>
              <a:buChar char="●"/>
            </a:pPr>
            <a:r>
              <a:rPr lang="en" sz="1600" dirty="0">
                <a:solidFill>
                  <a:schemeClr val="dk1"/>
                </a:solidFill>
                <a:latin typeface="Arial"/>
                <a:ea typeface="Arial"/>
                <a:cs typeface="Arial"/>
                <a:sym typeface="Arial"/>
              </a:rPr>
              <a:t>To extract relations between entities (i.e., chemical-induced-disease relations, chemical-protein interactions) from the CORD-19 dataset.</a:t>
            </a:r>
            <a:endParaRPr sz="1600" dirty="0">
              <a:solidFill>
                <a:schemeClr val="dk1"/>
              </a:solidFill>
              <a:latin typeface="Arial"/>
              <a:ea typeface="Arial"/>
              <a:cs typeface="Arial"/>
              <a:sym typeface="Arial"/>
            </a:endParaRPr>
          </a:p>
          <a:p>
            <a:pPr marL="457200" lvl="0" indent="-330200" algn="just" rtl="0">
              <a:lnSpc>
                <a:spcPct val="150000"/>
              </a:lnSpc>
              <a:spcBef>
                <a:spcPts val="0"/>
              </a:spcBef>
              <a:spcAft>
                <a:spcPts val="0"/>
              </a:spcAft>
              <a:buClr>
                <a:schemeClr val="dk1"/>
              </a:buClr>
              <a:buSzPts val="1600"/>
              <a:buFont typeface="Arial"/>
              <a:buChar char="●"/>
            </a:pPr>
            <a:r>
              <a:rPr lang="en" sz="1600" dirty="0">
                <a:solidFill>
                  <a:schemeClr val="dk1"/>
                </a:solidFill>
                <a:latin typeface="Arial"/>
                <a:ea typeface="Arial"/>
                <a:cs typeface="Arial"/>
                <a:sym typeface="Arial"/>
              </a:rPr>
              <a:t>To organize the found entities and relations in the form of Knowledge Graph.</a:t>
            </a:r>
            <a:endParaRPr sz="1600" dirty="0">
              <a:solidFill>
                <a:schemeClr val="dk1"/>
              </a:solidFill>
              <a:latin typeface="Arial"/>
              <a:ea typeface="Arial"/>
              <a:cs typeface="Arial"/>
              <a:sym typeface="Arial"/>
            </a:endParaRPr>
          </a:p>
          <a:p>
            <a:pPr marL="457200" lvl="0" indent="-330200" algn="just" rtl="0">
              <a:lnSpc>
                <a:spcPct val="150000"/>
              </a:lnSpc>
              <a:spcBef>
                <a:spcPts val="0"/>
              </a:spcBef>
              <a:spcAft>
                <a:spcPts val="0"/>
              </a:spcAft>
              <a:buClr>
                <a:schemeClr val="dk1"/>
              </a:buClr>
              <a:buSzPts val="1600"/>
              <a:buFont typeface="Arial"/>
              <a:buChar char="●"/>
            </a:pPr>
            <a:r>
              <a:rPr lang="en" sz="1600" dirty="0">
                <a:solidFill>
                  <a:schemeClr val="dk1"/>
                </a:solidFill>
                <a:latin typeface="Arial"/>
                <a:ea typeface="Arial"/>
                <a:cs typeface="Arial"/>
                <a:sym typeface="Arial"/>
              </a:rPr>
              <a:t>To embed the Knowledge Graph to find entity vectors.</a:t>
            </a:r>
            <a:endParaRPr sz="1600"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4"/>
          <p:cNvSpPr txBox="1">
            <a:spLocks noGrp="1"/>
          </p:cNvSpPr>
          <p:nvPr>
            <p:ph type="title"/>
          </p:nvPr>
        </p:nvSpPr>
        <p:spPr>
          <a:xfrm>
            <a:off x="729615" y="129349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GRAPH CONSTRUCTION MODULE</a:t>
            </a:r>
            <a:endParaRPr sz="2300" cap="none">
              <a:latin typeface="Arial"/>
              <a:ea typeface="Arial"/>
              <a:cs typeface="Arial"/>
              <a:sym typeface="Arial"/>
            </a:endParaRPr>
          </a:p>
        </p:txBody>
      </p:sp>
      <p:sp>
        <p:nvSpPr>
          <p:cNvPr id="413" name="Google Shape;413;p64"/>
          <p:cNvSpPr txBox="1">
            <a:spLocks noGrp="1"/>
          </p:cNvSpPr>
          <p:nvPr>
            <p:ph type="body" idx="1"/>
          </p:nvPr>
        </p:nvSpPr>
        <p:spPr>
          <a:xfrm>
            <a:off x="727700" y="2045476"/>
            <a:ext cx="8127188" cy="27087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lvl="0" indent="0" algn="just" rtl="0">
              <a:lnSpc>
                <a:spcPct val="130000"/>
              </a:lnSpc>
              <a:spcBef>
                <a:spcPts val="0"/>
              </a:spcBef>
              <a:spcAft>
                <a:spcPts val="0"/>
              </a:spcAft>
              <a:buNone/>
            </a:pPr>
            <a:r>
              <a:rPr lang="en" dirty="0">
                <a:solidFill>
                  <a:srgbClr val="1A9988"/>
                </a:solidFill>
                <a:latin typeface="Roboto Mono"/>
                <a:ea typeface="Roboto Mono"/>
                <a:cs typeface="Roboto Mono"/>
                <a:sym typeface="Roboto Mono"/>
              </a:rPr>
              <a:t>function GraphConstruction(relations):</a:t>
            </a:r>
            <a:endParaRPr dirty="0">
              <a:solidFill>
                <a:srgbClr val="1A9988"/>
              </a:solidFill>
              <a:latin typeface="Roboto Mono"/>
              <a:ea typeface="Roboto Mono"/>
              <a:cs typeface="Roboto Mono"/>
              <a:sym typeface="Roboto Mono"/>
            </a:endParaRPr>
          </a:p>
          <a:p>
            <a:pPr marL="0" lvl="0" indent="0" algn="just" rtl="0">
              <a:lnSpc>
                <a:spcPct val="130000"/>
              </a:lnSpc>
              <a:spcBef>
                <a:spcPts val="0"/>
              </a:spcBef>
              <a:spcAft>
                <a:spcPts val="0"/>
              </a:spcAft>
              <a:buNone/>
            </a:pPr>
            <a:r>
              <a:rPr lang="en" dirty="0">
                <a:solidFill>
                  <a:srgbClr val="1A9988"/>
                </a:solidFill>
                <a:latin typeface="Roboto Mono"/>
                <a:ea typeface="Roboto Mono"/>
                <a:cs typeface="Roboto Mono"/>
                <a:sym typeface="Roboto Mono"/>
              </a:rPr>
              <a:t>	counter= Counter(relations[“entity1”],relations[“entity2”]</a:t>
            </a:r>
            <a:endParaRPr dirty="0">
              <a:solidFill>
                <a:srgbClr val="1A9988"/>
              </a:solidFill>
              <a:latin typeface="Roboto Mono"/>
              <a:ea typeface="Roboto Mono"/>
              <a:cs typeface="Roboto Mono"/>
              <a:sym typeface="Roboto Mono"/>
            </a:endParaRPr>
          </a:p>
          <a:p>
            <a:pPr marL="0" lvl="0" indent="0" rtl="0">
              <a:lnSpc>
                <a:spcPct val="130000"/>
              </a:lnSpc>
              <a:spcBef>
                <a:spcPts val="0"/>
              </a:spcBef>
              <a:spcAft>
                <a:spcPts val="0"/>
              </a:spcAft>
              <a:buNone/>
            </a:pPr>
            <a:r>
              <a:rPr lang="en" dirty="0">
                <a:solidFill>
                  <a:srgbClr val="1A9988"/>
                </a:solidFill>
                <a:latin typeface="Roboto Mono"/>
                <a:ea typeface="Roboto Mono"/>
                <a:cs typeface="Roboto Mono"/>
                <a:sym typeface="Roboto Mono"/>
              </a:rPr>
              <a:t>	final_relations=relations[counter[“entity1”]&gt;5 or counter[“entity2”]&gt;5]</a:t>
            </a:r>
            <a:endParaRPr dirty="0">
              <a:solidFill>
                <a:srgbClr val="1A9988"/>
              </a:solidFill>
              <a:latin typeface="Roboto Mono"/>
              <a:ea typeface="Roboto Mono"/>
              <a:cs typeface="Roboto Mono"/>
              <a:sym typeface="Roboto Mono"/>
            </a:endParaRPr>
          </a:p>
          <a:p>
            <a:pPr marL="0" lvl="0" indent="0" algn="just" rtl="0">
              <a:lnSpc>
                <a:spcPct val="130000"/>
              </a:lnSpc>
              <a:spcBef>
                <a:spcPts val="0"/>
              </a:spcBef>
              <a:spcAft>
                <a:spcPts val="0"/>
              </a:spcAft>
              <a:buNone/>
            </a:pPr>
            <a:r>
              <a:rPr lang="en" dirty="0">
                <a:solidFill>
                  <a:srgbClr val="1A9988"/>
                </a:solidFill>
                <a:latin typeface="Roboto Mono"/>
                <a:ea typeface="Roboto Mono"/>
                <a:cs typeface="Roboto Mono"/>
                <a:sym typeface="Roboto Mono"/>
              </a:rPr>
              <a:t>	</a:t>
            </a:r>
            <a:endParaRPr dirty="0">
              <a:solidFill>
                <a:srgbClr val="1A9988"/>
              </a:solidFill>
              <a:latin typeface="Roboto Mono"/>
              <a:ea typeface="Roboto Mono"/>
              <a:cs typeface="Roboto Mono"/>
              <a:sym typeface="Roboto Mono"/>
            </a:endParaRPr>
          </a:p>
          <a:p>
            <a:pPr marL="0" lvl="0" indent="457200" algn="just" rtl="0">
              <a:lnSpc>
                <a:spcPct val="130000"/>
              </a:lnSpc>
              <a:spcBef>
                <a:spcPts val="0"/>
              </a:spcBef>
              <a:spcAft>
                <a:spcPts val="0"/>
              </a:spcAft>
              <a:buNone/>
            </a:pPr>
            <a:r>
              <a:rPr lang="en" dirty="0">
                <a:solidFill>
                  <a:srgbClr val="1A9988"/>
                </a:solidFill>
                <a:latin typeface="Roboto Mono"/>
                <a:ea typeface="Roboto Mono"/>
                <a:cs typeface="Roboto Mono"/>
                <a:sym typeface="Roboto Mono"/>
              </a:rPr>
              <a:t>for relation in final_relations:</a:t>
            </a:r>
            <a:endParaRPr dirty="0">
              <a:solidFill>
                <a:srgbClr val="1A9988"/>
              </a:solidFill>
              <a:latin typeface="Roboto Mono"/>
              <a:ea typeface="Roboto Mono"/>
              <a:cs typeface="Roboto Mono"/>
              <a:sym typeface="Roboto Mono"/>
            </a:endParaRPr>
          </a:p>
          <a:p>
            <a:pPr marL="0" lvl="0" indent="0" algn="just" rtl="0">
              <a:lnSpc>
                <a:spcPct val="130000"/>
              </a:lnSpc>
              <a:spcBef>
                <a:spcPts val="0"/>
              </a:spcBef>
              <a:spcAft>
                <a:spcPts val="0"/>
              </a:spcAft>
              <a:buNone/>
            </a:pPr>
            <a:r>
              <a:rPr lang="en" dirty="0">
                <a:solidFill>
                  <a:srgbClr val="1A9988"/>
                </a:solidFill>
                <a:latin typeface="Roboto Mono"/>
                <a:ea typeface="Roboto Mono"/>
                <a:cs typeface="Roboto Mono"/>
                <a:sym typeface="Roboto Mono"/>
              </a:rPr>
              <a:t>		database.add_node(relation[“entity1”])</a:t>
            </a:r>
            <a:endParaRPr dirty="0">
              <a:solidFill>
                <a:srgbClr val="1A9988"/>
              </a:solidFill>
              <a:latin typeface="Roboto Mono"/>
              <a:ea typeface="Roboto Mono"/>
              <a:cs typeface="Roboto Mono"/>
              <a:sym typeface="Roboto Mono"/>
            </a:endParaRPr>
          </a:p>
          <a:p>
            <a:pPr marL="0" lvl="0" indent="0" algn="just" rtl="0">
              <a:lnSpc>
                <a:spcPct val="130000"/>
              </a:lnSpc>
              <a:spcBef>
                <a:spcPts val="0"/>
              </a:spcBef>
              <a:spcAft>
                <a:spcPts val="0"/>
              </a:spcAft>
              <a:buNone/>
            </a:pPr>
            <a:r>
              <a:rPr lang="en" dirty="0">
                <a:solidFill>
                  <a:srgbClr val="1A9988"/>
                </a:solidFill>
                <a:latin typeface="Roboto Mono"/>
                <a:ea typeface="Roboto Mono"/>
                <a:cs typeface="Roboto Mono"/>
                <a:sym typeface="Roboto Mono"/>
              </a:rPr>
              <a:t>		database.add_node(relation[“entity2”])</a:t>
            </a:r>
            <a:endParaRPr dirty="0">
              <a:solidFill>
                <a:srgbClr val="1A9988"/>
              </a:solidFill>
              <a:latin typeface="Roboto Mono"/>
              <a:ea typeface="Roboto Mono"/>
              <a:cs typeface="Roboto Mono"/>
              <a:sym typeface="Roboto Mono"/>
            </a:endParaRPr>
          </a:p>
          <a:p>
            <a:pPr marL="0" lvl="0" indent="0" algn="just" rtl="0">
              <a:lnSpc>
                <a:spcPct val="130000"/>
              </a:lnSpc>
              <a:spcBef>
                <a:spcPts val="0"/>
              </a:spcBef>
              <a:spcAft>
                <a:spcPts val="0"/>
              </a:spcAft>
              <a:buNone/>
            </a:pPr>
            <a:r>
              <a:rPr lang="en" dirty="0">
                <a:solidFill>
                  <a:srgbClr val="1A9988"/>
                </a:solidFill>
                <a:latin typeface="Roboto Mono"/>
                <a:ea typeface="Roboto Mono"/>
                <a:cs typeface="Roboto Mono"/>
                <a:sym typeface="Roboto Mono"/>
              </a:rPr>
              <a:t>		database.add_edge(relation[“entity1”],relation[“entity2”])</a:t>
            </a:r>
            <a:endParaRPr dirty="0">
              <a:solidFill>
                <a:srgbClr val="1A9988"/>
              </a:solidFill>
              <a:latin typeface="Roboto Mono"/>
              <a:ea typeface="Roboto Mono"/>
              <a:cs typeface="Roboto Mono"/>
              <a:sym typeface="Roboto Mono"/>
            </a:endParaRPr>
          </a:p>
          <a:p>
            <a:pPr marL="0" lvl="0" indent="0" algn="just" rtl="0">
              <a:lnSpc>
                <a:spcPct val="130000"/>
              </a:lnSpc>
              <a:spcBef>
                <a:spcPts val="0"/>
              </a:spcBef>
              <a:spcAft>
                <a:spcPts val="0"/>
              </a:spcAft>
              <a:buNone/>
            </a:pPr>
            <a:r>
              <a:rPr lang="en" dirty="0">
                <a:solidFill>
                  <a:srgbClr val="1A9988"/>
                </a:solidFill>
                <a:latin typeface="Roboto Mono"/>
                <a:ea typeface="Roboto Mono"/>
                <a:cs typeface="Roboto Mono"/>
                <a:sym typeface="Roboto Mono"/>
              </a:rPr>
              <a:t>	</a:t>
            </a:r>
            <a:endParaRPr dirty="0">
              <a:solidFill>
                <a:srgbClr val="1A9988"/>
              </a:solidFill>
              <a:latin typeface="Roboto Mono"/>
              <a:ea typeface="Roboto Mono"/>
              <a:cs typeface="Roboto Mono"/>
              <a:sym typeface="Roboto Mono"/>
            </a:endParaRPr>
          </a:p>
          <a:p>
            <a:pPr marL="0" lvl="0" indent="457200" algn="just" rtl="0">
              <a:lnSpc>
                <a:spcPct val="130000"/>
              </a:lnSpc>
              <a:spcBef>
                <a:spcPts val="0"/>
              </a:spcBef>
              <a:spcAft>
                <a:spcPts val="0"/>
              </a:spcAft>
              <a:buNone/>
            </a:pPr>
            <a:r>
              <a:rPr lang="en" dirty="0">
                <a:solidFill>
                  <a:srgbClr val="1A9988"/>
                </a:solidFill>
                <a:latin typeface="Roboto Mono"/>
                <a:ea typeface="Roboto Mono"/>
                <a:cs typeface="Roboto Mono"/>
                <a:sym typeface="Roboto Mono"/>
              </a:rPr>
              <a:t>return database</a:t>
            </a:r>
            <a:endParaRPr dirty="0">
              <a:solidFill>
                <a:srgbClr val="1A9988"/>
              </a:solidFill>
              <a:latin typeface="Roboto Mono"/>
              <a:ea typeface="Roboto Mono"/>
              <a:cs typeface="Roboto Mono"/>
              <a:sym typeface="Roboto Mono"/>
            </a:endParaRPr>
          </a:p>
          <a:p>
            <a:pPr marL="0" lvl="0" indent="0" algn="just" rtl="0">
              <a:lnSpc>
                <a:spcPct val="130000"/>
              </a:lnSpc>
              <a:spcBef>
                <a:spcPts val="0"/>
              </a:spcBef>
              <a:spcAft>
                <a:spcPts val="0"/>
              </a:spcAft>
              <a:buNone/>
            </a:pPr>
            <a:endParaRPr sz="1600" dirty="0">
              <a:solidFill>
                <a:srgbClr val="1A9988"/>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5"/>
          <p:cNvSpPr txBox="1">
            <a:spLocks noGrp="1"/>
          </p:cNvSpPr>
          <p:nvPr>
            <p:ph type="title"/>
          </p:nvPr>
        </p:nvSpPr>
        <p:spPr>
          <a:xfrm>
            <a:off x="727640" y="130796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REPRESENTATION LEARNING MODULE</a:t>
            </a:r>
            <a:endParaRPr sz="2300" cap="none">
              <a:latin typeface="Arial"/>
              <a:ea typeface="Arial"/>
              <a:cs typeface="Arial"/>
              <a:sym typeface="Arial"/>
            </a:endParaRPr>
          </a:p>
        </p:txBody>
      </p:sp>
      <p:sp>
        <p:nvSpPr>
          <p:cNvPr id="419" name="Google Shape;419;p65"/>
          <p:cNvSpPr/>
          <p:nvPr/>
        </p:nvSpPr>
        <p:spPr>
          <a:xfrm>
            <a:off x="1438205" y="1957050"/>
            <a:ext cx="6267600" cy="82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Arial"/>
              <a:buNone/>
            </a:pPr>
            <a:r>
              <a:rPr lang="en" sz="1400" b="1" i="0" u="none" strike="noStrike" cap="none" dirty="0">
                <a:solidFill>
                  <a:schemeClr val="accent3"/>
                </a:solidFill>
                <a:latin typeface="Arial"/>
                <a:ea typeface="Arial"/>
                <a:cs typeface="Arial"/>
                <a:sym typeface="Arial"/>
              </a:rPr>
              <a:t>Input	: </a:t>
            </a:r>
            <a:r>
              <a:rPr lang="en" sz="1400" b="0" i="0" u="none" strike="noStrike" cap="none" dirty="0">
                <a:solidFill>
                  <a:schemeClr val="accent3"/>
                </a:solidFill>
                <a:latin typeface="Arial"/>
                <a:ea typeface="Arial"/>
                <a:cs typeface="Arial"/>
                <a:sym typeface="Arial"/>
              </a:rPr>
              <a:t>COVID-19 Knowledge Graph</a:t>
            </a:r>
            <a:endParaRPr sz="1400" b="0" i="0" u="none" strike="noStrike" cap="none" dirty="0">
              <a:solidFill>
                <a:schemeClr val="accent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accent3"/>
              </a:solidFill>
              <a:latin typeface="Arial"/>
              <a:ea typeface="Arial"/>
              <a:cs typeface="Arial"/>
              <a:sym typeface="Arial"/>
            </a:endParaRPr>
          </a:p>
          <a:p>
            <a:pPr marL="0" marR="0" lvl="0" indent="0" algn="l" rtl="0">
              <a:lnSpc>
                <a:spcPct val="100000"/>
              </a:lnSpc>
              <a:spcBef>
                <a:spcPts val="0"/>
              </a:spcBef>
              <a:spcAft>
                <a:spcPts val="0"/>
              </a:spcAft>
              <a:buClr>
                <a:schemeClr val="accent3"/>
              </a:buClr>
              <a:buSzPts val="1400"/>
              <a:buFont typeface="Arial"/>
              <a:buNone/>
            </a:pPr>
            <a:r>
              <a:rPr lang="en" sz="1400" b="1" i="0" u="none" strike="noStrike" cap="none" dirty="0">
                <a:solidFill>
                  <a:schemeClr val="accent3"/>
                </a:solidFill>
                <a:latin typeface="Arial"/>
                <a:ea typeface="Arial"/>
                <a:cs typeface="Arial"/>
                <a:sym typeface="Arial"/>
              </a:rPr>
              <a:t>Output	: </a:t>
            </a:r>
            <a:r>
              <a:rPr lang="en" sz="1400" b="0" i="0" u="none" strike="noStrike" cap="none" dirty="0">
                <a:solidFill>
                  <a:schemeClr val="accent3"/>
                </a:solidFill>
                <a:latin typeface="Arial"/>
                <a:ea typeface="Arial"/>
                <a:cs typeface="Arial"/>
                <a:sym typeface="Arial"/>
              </a:rPr>
              <a:t>Top Diseases, Chemicals, Proteins related to COVID-19</a:t>
            </a:r>
            <a:endParaRPr sz="1400" b="0" i="0" u="none" strike="noStrike" cap="none" dirty="0">
              <a:solidFill>
                <a:schemeClr val="accent3"/>
              </a:solidFill>
              <a:latin typeface="Arial"/>
              <a:ea typeface="Arial"/>
              <a:cs typeface="Arial"/>
              <a:sym typeface="Arial"/>
            </a:endParaRPr>
          </a:p>
        </p:txBody>
      </p:sp>
      <p:pic>
        <p:nvPicPr>
          <p:cNvPr id="420" name="Google Shape;420;p65"/>
          <p:cNvPicPr preferRelativeResize="0">
            <a:picLocks noGrp="1"/>
          </p:cNvPicPr>
          <p:nvPr>
            <p:ph type="body" idx="1"/>
          </p:nvPr>
        </p:nvPicPr>
        <p:blipFill rotWithShape="1">
          <a:blip r:embed="rId3">
            <a:alphaModFix/>
          </a:blip>
          <a:srcRect/>
          <a:stretch/>
        </p:blipFill>
        <p:spPr>
          <a:xfrm>
            <a:off x="735075" y="2974550"/>
            <a:ext cx="7674000" cy="2037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6"/>
          <p:cNvSpPr txBox="1">
            <a:spLocks noGrp="1"/>
          </p:cNvSpPr>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REPRESENTATION LEARNING MODULE</a:t>
            </a:r>
            <a:endParaRPr sz="2300" cap="none">
              <a:latin typeface="Arial"/>
              <a:ea typeface="Arial"/>
              <a:cs typeface="Arial"/>
              <a:sym typeface="Arial"/>
            </a:endParaRPr>
          </a:p>
        </p:txBody>
      </p:sp>
      <p:sp>
        <p:nvSpPr>
          <p:cNvPr id="426" name="Google Shape;426;p66"/>
          <p:cNvSpPr txBox="1">
            <a:spLocks noGrp="1"/>
          </p:cNvSpPr>
          <p:nvPr>
            <p:ph type="body" idx="1"/>
          </p:nvPr>
        </p:nvSpPr>
        <p:spPr>
          <a:xfrm>
            <a:off x="727700" y="2144776"/>
            <a:ext cx="7844700" cy="26094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a:buChar char="●"/>
            </a:pPr>
            <a:r>
              <a:rPr lang="en" sz="1600" cap="none">
                <a:solidFill>
                  <a:srgbClr val="1A9988"/>
                </a:solidFill>
                <a:latin typeface="Arial"/>
                <a:ea typeface="Arial"/>
                <a:cs typeface="Arial"/>
                <a:sym typeface="Arial"/>
              </a:rPr>
              <a:t>We</a:t>
            </a:r>
            <a:r>
              <a:rPr lang="en" sz="1600">
                <a:solidFill>
                  <a:srgbClr val="1A9988"/>
                </a:solidFill>
                <a:latin typeface="Arial"/>
                <a:ea typeface="Arial"/>
                <a:cs typeface="Arial"/>
                <a:sym typeface="Arial"/>
              </a:rPr>
              <a:t> get the Knowledge Graph in the form of table.</a:t>
            </a:r>
            <a:endParaRPr sz="1600">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We generate negative relations by taking random entities from the KG.</a:t>
            </a:r>
            <a:endParaRPr sz="1600">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We Embed the KG by training the TransD model on the Knowledge Graph’s positive and negative relations.</a:t>
            </a:r>
            <a:endParaRPr sz="1600">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We get the embeddings of entities with edges greater than or equal to 5.</a:t>
            </a:r>
            <a:endParaRPr sz="1600">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We compare the embeddings with the embeddings of coronavirus using cosine similarity</a:t>
            </a:r>
            <a:endParaRPr sz="1600">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r>
              <a:rPr lang="en" sz="1600">
                <a:solidFill>
                  <a:srgbClr val="1A9988"/>
                </a:solidFill>
                <a:latin typeface="Arial"/>
                <a:ea typeface="Arial"/>
                <a:cs typeface="Arial"/>
                <a:sym typeface="Arial"/>
              </a:rPr>
              <a:t>We take the top 25 entities based on the similarity scores for each entity type.</a:t>
            </a:r>
            <a:endParaRPr sz="1600">
              <a:solidFill>
                <a:srgbClr val="1A9988"/>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7"/>
          <p:cNvSpPr txBox="1">
            <a:spLocks noGrp="1"/>
          </p:cNvSpPr>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cap="none">
                <a:latin typeface="Arial"/>
                <a:ea typeface="Arial"/>
                <a:cs typeface="Arial"/>
                <a:sym typeface="Arial"/>
              </a:rPr>
              <a:t>REPRESENTATION LEARNING MODULE</a:t>
            </a:r>
            <a:endParaRPr sz="2300" cap="none">
              <a:latin typeface="Arial"/>
              <a:ea typeface="Arial"/>
              <a:cs typeface="Arial"/>
              <a:sym typeface="Arial"/>
            </a:endParaRPr>
          </a:p>
        </p:txBody>
      </p:sp>
      <p:sp>
        <p:nvSpPr>
          <p:cNvPr id="432" name="Google Shape;432;p67"/>
          <p:cNvSpPr txBox="1">
            <a:spLocks noGrp="1"/>
          </p:cNvSpPr>
          <p:nvPr>
            <p:ph type="body" idx="1"/>
          </p:nvPr>
        </p:nvSpPr>
        <p:spPr>
          <a:xfrm>
            <a:off x="727700" y="2144776"/>
            <a:ext cx="7844700" cy="2776474"/>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lvl="0" indent="0" algn="just" rtl="0">
              <a:lnSpc>
                <a:spcPct val="130000"/>
              </a:lnSpc>
              <a:spcBef>
                <a:spcPts val="0"/>
              </a:spcBef>
              <a:spcAft>
                <a:spcPts val="0"/>
              </a:spcAft>
              <a:buNone/>
            </a:pPr>
            <a:r>
              <a:rPr lang="en" dirty="0">
                <a:solidFill>
                  <a:srgbClr val="1A9988"/>
                </a:solidFill>
                <a:latin typeface="Roboto Mono"/>
                <a:ea typeface="Roboto Mono"/>
                <a:cs typeface="Roboto Mono"/>
                <a:sym typeface="Roboto Mono"/>
              </a:rPr>
              <a:t>function RepresentationLearning(kg_relations):</a:t>
            </a:r>
            <a:endParaRPr dirty="0">
              <a:solidFill>
                <a:srgbClr val="1A9988"/>
              </a:solidFill>
              <a:latin typeface="Roboto Mono"/>
              <a:ea typeface="Roboto Mono"/>
              <a:cs typeface="Roboto Mono"/>
              <a:sym typeface="Roboto Mono"/>
            </a:endParaRPr>
          </a:p>
          <a:p>
            <a:pPr marL="0" lvl="0" indent="0" algn="just" rtl="0">
              <a:lnSpc>
                <a:spcPct val="130000"/>
              </a:lnSpc>
              <a:spcBef>
                <a:spcPts val="0"/>
              </a:spcBef>
              <a:spcAft>
                <a:spcPts val="0"/>
              </a:spcAft>
              <a:buNone/>
            </a:pPr>
            <a:r>
              <a:rPr lang="en" dirty="0">
                <a:solidFill>
                  <a:srgbClr val="1A9988"/>
                </a:solidFill>
                <a:latin typeface="Roboto Mono"/>
                <a:ea typeface="Roboto Mono"/>
                <a:cs typeface="Roboto Mono"/>
                <a:sym typeface="Roboto Mono"/>
              </a:rPr>
              <a:t>	neg_relations=get_random_entities(kg_relations)</a:t>
            </a:r>
            <a:endParaRPr dirty="0">
              <a:solidFill>
                <a:srgbClr val="1A9988"/>
              </a:solidFill>
              <a:latin typeface="Roboto Mono"/>
              <a:ea typeface="Roboto Mono"/>
              <a:cs typeface="Roboto Mono"/>
              <a:sym typeface="Roboto Mono"/>
            </a:endParaRPr>
          </a:p>
          <a:p>
            <a:pPr marL="0" lvl="0" indent="0" algn="just" rtl="0">
              <a:lnSpc>
                <a:spcPct val="130000"/>
              </a:lnSpc>
              <a:spcBef>
                <a:spcPts val="0"/>
              </a:spcBef>
              <a:spcAft>
                <a:spcPts val="0"/>
              </a:spcAft>
              <a:buNone/>
            </a:pPr>
            <a:r>
              <a:rPr lang="en" dirty="0">
                <a:solidFill>
                  <a:srgbClr val="1A9988"/>
                </a:solidFill>
                <a:latin typeface="Roboto Mono"/>
                <a:ea typeface="Roboto Mono"/>
                <a:cs typeface="Roboto Mono"/>
                <a:sym typeface="Roboto Mono"/>
              </a:rPr>
              <a:t>	model=TransD(kg_relations,neg_relations)</a:t>
            </a:r>
            <a:endParaRPr dirty="0">
              <a:solidFill>
                <a:srgbClr val="1A9988"/>
              </a:solidFill>
              <a:latin typeface="Roboto Mono"/>
              <a:ea typeface="Roboto Mono"/>
              <a:cs typeface="Roboto Mono"/>
              <a:sym typeface="Roboto Mono"/>
            </a:endParaRPr>
          </a:p>
          <a:p>
            <a:pPr marL="0" lvl="0" indent="0" algn="just" rtl="0">
              <a:lnSpc>
                <a:spcPct val="130000"/>
              </a:lnSpc>
              <a:spcBef>
                <a:spcPts val="0"/>
              </a:spcBef>
              <a:spcAft>
                <a:spcPts val="0"/>
              </a:spcAft>
              <a:buNone/>
            </a:pPr>
            <a:r>
              <a:rPr lang="en" dirty="0">
                <a:solidFill>
                  <a:srgbClr val="1A9988"/>
                </a:solidFill>
                <a:latin typeface="Roboto Mono"/>
                <a:ea typeface="Roboto Mono"/>
                <a:cs typeface="Roboto Mono"/>
                <a:sym typeface="Roboto Mono"/>
              </a:rPr>
              <a:t>	embeddings=model[“entities_weight”]</a:t>
            </a:r>
            <a:endParaRPr dirty="0">
              <a:solidFill>
                <a:srgbClr val="1A9988"/>
              </a:solidFill>
              <a:latin typeface="Roboto Mono"/>
              <a:ea typeface="Roboto Mono"/>
              <a:cs typeface="Roboto Mono"/>
              <a:sym typeface="Roboto Mono"/>
            </a:endParaRPr>
          </a:p>
          <a:p>
            <a:pPr marL="0" lvl="0" indent="457200" algn="l" rtl="0">
              <a:lnSpc>
                <a:spcPct val="130000"/>
              </a:lnSpc>
              <a:spcBef>
                <a:spcPts val="0"/>
              </a:spcBef>
              <a:spcAft>
                <a:spcPts val="0"/>
              </a:spcAft>
              <a:buNone/>
            </a:pPr>
            <a:endParaRPr dirty="0">
              <a:solidFill>
                <a:schemeClr val="dk1"/>
              </a:solidFill>
              <a:latin typeface="Roboto Mono"/>
              <a:ea typeface="Roboto Mono"/>
              <a:cs typeface="Roboto Mono"/>
              <a:sym typeface="Roboto Mono"/>
            </a:endParaRPr>
          </a:p>
          <a:p>
            <a:pPr marL="0" lvl="0" indent="457200" algn="l" rtl="0">
              <a:lnSpc>
                <a:spcPct val="130000"/>
              </a:lnSpc>
              <a:spcBef>
                <a:spcPts val="0"/>
              </a:spcBef>
              <a:spcAft>
                <a:spcPts val="0"/>
              </a:spcAft>
              <a:buNone/>
            </a:pPr>
            <a:r>
              <a:rPr lang="en" dirty="0">
                <a:solidFill>
                  <a:schemeClr val="dk1"/>
                </a:solidFill>
                <a:latin typeface="Roboto Mono"/>
                <a:ea typeface="Roboto Mono"/>
                <a:cs typeface="Roboto Mono"/>
                <a:sym typeface="Roboto Mono"/>
              </a:rPr>
              <a:t>for ent in kg_relations[“entities”]:</a:t>
            </a:r>
            <a:endParaRPr dirty="0">
              <a:solidFill>
                <a:schemeClr val="dk1"/>
              </a:solidFill>
              <a:latin typeface="Roboto Mono"/>
              <a:ea typeface="Roboto Mono"/>
              <a:cs typeface="Roboto Mono"/>
              <a:sym typeface="Roboto Mono"/>
            </a:endParaRPr>
          </a:p>
          <a:p>
            <a:pPr marL="457200" lvl="0" indent="457200" algn="l" rtl="0">
              <a:lnSpc>
                <a:spcPct val="130000"/>
              </a:lnSpc>
              <a:spcBef>
                <a:spcPts val="0"/>
              </a:spcBef>
              <a:spcAft>
                <a:spcPts val="0"/>
              </a:spcAft>
              <a:buNone/>
            </a:pPr>
            <a:r>
              <a:rPr lang="en" dirty="0">
                <a:solidFill>
                  <a:srgbClr val="1A9988"/>
                </a:solidFill>
                <a:latin typeface="Roboto Mono"/>
                <a:ea typeface="Roboto Mono"/>
                <a:cs typeface="Roboto Mono"/>
                <a:sym typeface="Roboto Mono"/>
              </a:rPr>
              <a:t>filtered_embeddings.append(embeddings[ent]</a:t>
            </a:r>
            <a:r>
              <a:rPr lang="en" dirty="0">
                <a:solidFill>
                  <a:schemeClr val="dk1"/>
                </a:solidFill>
                <a:latin typeface="Roboto Mono"/>
                <a:ea typeface="Roboto Mono"/>
                <a:cs typeface="Roboto Mono"/>
                <a:sym typeface="Roboto Mono"/>
              </a:rPr>
              <a:t> if count[ent] &gt;= 5)</a:t>
            </a:r>
            <a:endParaRPr dirty="0">
              <a:solidFill>
                <a:schemeClr val="dk1"/>
              </a:solidFill>
              <a:latin typeface="Roboto Mono"/>
              <a:ea typeface="Roboto Mono"/>
              <a:cs typeface="Roboto Mono"/>
              <a:sym typeface="Roboto Mono"/>
            </a:endParaRPr>
          </a:p>
          <a:p>
            <a:pPr marL="457200" lvl="0" indent="0" algn="l" rtl="0">
              <a:lnSpc>
                <a:spcPct val="130000"/>
              </a:lnSpc>
              <a:spcBef>
                <a:spcPts val="0"/>
              </a:spcBef>
              <a:spcAft>
                <a:spcPts val="0"/>
              </a:spcAft>
              <a:buNone/>
            </a:pPr>
            <a:r>
              <a:rPr lang="en" dirty="0">
                <a:solidFill>
                  <a:schemeClr val="dk1"/>
                </a:solidFill>
                <a:latin typeface="Roboto Mono"/>
                <a:ea typeface="Roboto Mono"/>
                <a:cs typeface="Roboto Mono"/>
                <a:sym typeface="Roboto Mono"/>
              </a:rPr>
              <a:t>	scores=find_scores(filtered_embeddings,embeddings[“coronavirus”])</a:t>
            </a:r>
            <a:endParaRPr dirty="0">
              <a:solidFill>
                <a:schemeClr val="dk1"/>
              </a:solidFill>
              <a:latin typeface="Roboto Mono"/>
              <a:ea typeface="Roboto Mono"/>
              <a:cs typeface="Roboto Mono"/>
              <a:sym typeface="Roboto Mono"/>
            </a:endParaRPr>
          </a:p>
          <a:p>
            <a:pPr marL="457200" lvl="0" indent="0" algn="l" rtl="0">
              <a:lnSpc>
                <a:spcPct val="130000"/>
              </a:lnSpc>
              <a:spcBef>
                <a:spcPts val="0"/>
              </a:spcBef>
              <a:spcAft>
                <a:spcPts val="0"/>
              </a:spcAft>
              <a:buNone/>
            </a:pPr>
            <a:endParaRPr dirty="0">
              <a:solidFill>
                <a:schemeClr val="dk1"/>
              </a:solidFill>
              <a:latin typeface="Roboto Mono"/>
              <a:ea typeface="Roboto Mono"/>
              <a:cs typeface="Roboto Mono"/>
              <a:sym typeface="Roboto Mono"/>
            </a:endParaRPr>
          </a:p>
          <a:p>
            <a:pPr marL="457200" lvl="0" indent="0" algn="l" rtl="0">
              <a:lnSpc>
                <a:spcPct val="130000"/>
              </a:lnSpc>
              <a:spcBef>
                <a:spcPts val="0"/>
              </a:spcBef>
              <a:spcAft>
                <a:spcPts val="0"/>
              </a:spcAft>
              <a:buNone/>
            </a:pPr>
            <a:r>
              <a:rPr lang="en" dirty="0">
                <a:solidFill>
                  <a:schemeClr val="dk1"/>
                </a:solidFill>
                <a:latin typeface="Roboto Mono"/>
                <a:ea typeface="Roboto Mono"/>
                <a:cs typeface="Roboto Mono"/>
                <a:sym typeface="Roboto Mono"/>
              </a:rPr>
              <a:t>return sorted(scores)[:25]</a:t>
            </a:r>
            <a:endParaRPr dirty="0">
              <a:solidFill>
                <a:schemeClr val="dk1"/>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85"/>
          <p:cNvSpPr txBox="1">
            <a:spLocks noGrp="1"/>
          </p:cNvSpPr>
          <p:nvPr>
            <p:ph type="title"/>
          </p:nvPr>
        </p:nvSpPr>
        <p:spPr>
          <a:xfrm>
            <a:off x="727710" y="12954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cap="none">
                <a:latin typeface="Arial"/>
                <a:ea typeface="Arial"/>
                <a:cs typeface="Arial"/>
                <a:sym typeface="Arial"/>
              </a:rPr>
              <a:t>DATASET</a:t>
            </a:r>
            <a:endParaRPr cap="none">
              <a:latin typeface="Arial"/>
              <a:ea typeface="Arial"/>
              <a:cs typeface="Arial"/>
              <a:sym typeface="Arial"/>
            </a:endParaRPr>
          </a:p>
        </p:txBody>
      </p:sp>
      <p:sp>
        <p:nvSpPr>
          <p:cNvPr id="608" name="Google Shape;608;p85"/>
          <p:cNvSpPr txBox="1">
            <a:spLocks noGrp="1"/>
          </p:cNvSpPr>
          <p:nvPr>
            <p:ph type="body" idx="1"/>
          </p:nvPr>
        </p:nvSpPr>
        <p:spPr>
          <a:xfrm>
            <a:off x="257175" y="1877175"/>
            <a:ext cx="8515500" cy="2363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b="1" cap="none" dirty="0">
                <a:solidFill>
                  <a:schemeClr val="accent3"/>
                </a:solidFill>
                <a:latin typeface="Arial"/>
                <a:ea typeface="Arial"/>
                <a:cs typeface="Arial"/>
                <a:sym typeface="Arial"/>
              </a:rPr>
              <a:t>CORD-19</a:t>
            </a:r>
            <a:r>
              <a:rPr lang="en" sz="1600" b="1" cap="none" dirty="0">
                <a:solidFill>
                  <a:srgbClr val="1A9988"/>
                </a:solidFill>
                <a:latin typeface="Arial"/>
                <a:ea typeface="Arial"/>
                <a:cs typeface="Arial"/>
                <a:sym typeface="Arial"/>
              </a:rPr>
              <a:t> </a:t>
            </a:r>
            <a:r>
              <a:rPr lang="en" sz="1600" dirty="0">
                <a:solidFill>
                  <a:srgbClr val="1A9988"/>
                </a:solidFill>
                <a:latin typeface="Arial"/>
                <a:ea typeface="Arial"/>
                <a:cs typeface="Arial"/>
                <a:sym typeface="Arial"/>
              </a:rPr>
              <a:t> - </a:t>
            </a:r>
            <a:r>
              <a:rPr lang="en" sz="1600" cap="none" dirty="0">
                <a:solidFill>
                  <a:srgbClr val="1A9988"/>
                </a:solidFill>
                <a:latin typeface="Arial"/>
                <a:ea typeface="Arial"/>
                <a:cs typeface="Arial"/>
                <a:sym typeface="Arial"/>
              </a:rPr>
              <a:t>500,000 articles related to COVID-19. With over 200,000 full text articles.</a:t>
            </a:r>
            <a:endParaRPr sz="1600" dirty="0">
              <a:solidFill>
                <a:srgbClr val="1A9988"/>
              </a:solidFill>
              <a:latin typeface="Arial"/>
              <a:ea typeface="Arial"/>
              <a:cs typeface="Arial"/>
              <a:sym typeface="Arial"/>
            </a:endParaRPr>
          </a:p>
          <a:p>
            <a:pPr marL="0" lvl="0" indent="0" algn="l" rtl="0">
              <a:lnSpc>
                <a:spcPct val="150000"/>
              </a:lnSpc>
              <a:spcBef>
                <a:spcPts val="1200"/>
              </a:spcBef>
              <a:spcAft>
                <a:spcPts val="0"/>
              </a:spcAft>
              <a:buNone/>
            </a:pPr>
            <a:r>
              <a:rPr lang="en" sz="1600" b="1" cap="none" dirty="0">
                <a:solidFill>
                  <a:schemeClr val="accent3"/>
                </a:solidFill>
                <a:latin typeface="Arial"/>
                <a:ea typeface="Arial"/>
                <a:cs typeface="Arial"/>
                <a:sym typeface="Arial"/>
              </a:rPr>
              <a:t>NCBI-DISEASE</a:t>
            </a:r>
            <a:r>
              <a:rPr lang="en" sz="1600" b="1" dirty="0">
                <a:solidFill>
                  <a:srgbClr val="1A9988"/>
                </a:solidFill>
                <a:latin typeface="Arial"/>
                <a:ea typeface="Arial"/>
                <a:cs typeface="Arial"/>
                <a:sym typeface="Arial"/>
              </a:rPr>
              <a:t> - </a:t>
            </a:r>
            <a:r>
              <a:rPr lang="en" sz="1600" cap="none" dirty="0">
                <a:solidFill>
                  <a:srgbClr val="1A9988"/>
                </a:solidFill>
                <a:latin typeface="Arial"/>
                <a:ea typeface="Arial"/>
                <a:cs typeface="Arial"/>
                <a:sym typeface="Arial"/>
              </a:rPr>
              <a:t>Text Corpus with annotated 6,892 disease mentions of 793 Abstracts.</a:t>
            </a:r>
            <a:endParaRPr sz="1600" dirty="0">
              <a:solidFill>
                <a:srgbClr val="1A9988"/>
              </a:solidFill>
              <a:latin typeface="Arial"/>
              <a:ea typeface="Arial"/>
              <a:cs typeface="Arial"/>
              <a:sym typeface="Arial"/>
            </a:endParaRPr>
          </a:p>
          <a:p>
            <a:pPr marL="0" lvl="0" indent="0" algn="l" rtl="0">
              <a:lnSpc>
                <a:spcPct val="150000"/>
              </a:lnSpc>
              <a:spcBef>
                <a:spcPts val="1200"/>
              </a:spcBef>
              <a:spcAft>
                <a:spcPts val="0"/>
              </a:spcAft>
              <a:buNone/>
            </a:pPr>
            <a:r>
              <a:rPr lang="en" sz="1600" b="1" cap="none" dirty="0">
                <a:solidFill>
                  <a:schemeClr val="accent3"/>
                </a:solidFill>
                <a:latin typeface="Arial"/>
                <a:ea typeface="Arial"/>
                <a:cs typeface="Arial"/>
                <a:sym typeface="Arial"/>
              </a:rPr>
              <a:t>CHEMDNER</a:t>
            </a:r>
            <a:r>
              <a:rPr lang="en" sz="1600" b="1" dirty="0">
                <a:solidFill>
                  <a:srgbClr val="1A9988"/>
                </a:solidFill>
                <a:latin typeface="Arial"/>
                <a:ea typeface="Arial"/>
                <a:cs typeface="Arial"/>
                <a:sym typeface="Arial"/>
              </a:rPr>
              <a:t> - </a:t>
            </a:r>
            <a:r>
              <a:rPr lang="en" sz="1600" cap="none" dirty="0">
                <a:solidFill>
                  <a:srgbClr val="1A9988"/>
                </a:solidFill>
                <a:latin typeface="Arial"/>
                <a:ea typeface="Arial"/>
                <a:cs typeface="Arial"/>
                <a:sym typeface="Arial"/>
              </a:rPr>
              <a:t>Text Corpus with annotated 84,355 chemical mentions of 10,000 Abstracts.</a:t>
            </a:r>
          </a:p>
          <a:p>
            <a:pPr marL="0" lvl="0" indent="0" algn="l" rtl="0">
              <a:lnSpc>
                <a:spcPct val="150000"/>
              </a:lnSpc>
              <a:spcBef>
                <a:spcPts val="1200"/>
              </a:spcBef>
              <a:spcAft>
                <a:spcPts val="0"/>
              </a:spcAft>
              <a:buNone/>
            </a:pPr>
            <a:r>
              <a:rPr lang="en-GB" sz="1600" b="1" i="0" u="none" strike="noStrike" cap="none" dirty="0">
                <a:solidFill>
                  <a:schemeClr val="accent3"/>
                </a:solidFill>
                <a:latin typeface="Arial"/>
                <a:ea typeface="Arial"/>
                <a:cs typeface="Arial"/>
                <a:sym typeface="Arial"/>
              </a:rPr>
              <a:t>JNLPBA </a:t>
            </a:r>
            <a:r>
              <a:rPr lang="en-GB" sz="1600" dirty="0">
                <a:solidFill>
                  <a:schemeClr val="dk1"/>
                </a:solidFill>
              </a:rPr>
              <a:t>- </a:t>
            </a:r>
            <a:r>
              <a:rPr lang="en-GB" sz="1600" b="0" i="0" u="none" strike="noStrike" cap="none" dirty="0">
                <a:solidFill>
                  <a:srgbClr val="1A9988"/>
                </a:solidFill>
                <a:latin typeface="Arial"/>
                <a:ea typeface="Arial"/>
                <a:cs typeface="Arial"/>
                <a:sym typeface="Arial"/>
              </a:rPr>
              <a:t>Text Corpus with annotated protein mentions of over 2,000 abstracts.</a:t>
            </a:r>
            <a:endParaRPr lang="en-GB" sz="1600" dirty="0">
              <a:solidFill>
                <a:srgbClr val="1A9988"/>
              </a:solidFill>
            </a:endParaRPr>
          </a:p>
          <a:p>
            <a:pPr marL="0" marR="0" lvl="0" indent="0" algn="l" rtl="0">
              <a:lnSpc>
                <a:spcPct val="150000"/>
              </a:lnSpc>
              <a:spcBef>
                <a:spcPts val="1200"/>
              </a:spcBef>
              <a:spcAft>
                <a:spcPts val="0"/>
              </a:spcAft>
              <a:buNone/>
            </a:pPr>
            <a:r>
              <a:rPr lang="en-GB" sz="1600" b="1" i="0" u="none" strike="noStrike" cap="none" dirty="0">
                <a:solidFill>
                  <a:schemeClr val="accent3"/>
                </a:solidFill>
                <a:latin typeface="Arial"/>
                <a:ea typeface="Arial"/>
                <a:cs typeface="Arial"/>
                <a:sym typeface="Arial"/>
              </a:rPr>
              <a:t>BC5CDR</a:t>
            </a:r>
            <a:r>
              <a:rPr lang="en-GB" sz="1600" b="1" i="0" u="none" strike="noStrike" cap="none" dirty="0">
                <a:solidFill>
                  <a:srgbClr val="1A9988"/>
                </a:solidFill>
                <a:latin typeface="Arial"/>
                <a:ea typeface="Arial"/>
                <a:cs typeface="Arial"/>
                <a:sym typeface="Arial"/>
              </a:rPr>
              <a:t>	</a:t>
            </a:r>
            <a:r>
              <a:rPr lang="en-GB" sz="1600" b="1" dirty="0">
                <a:solidFill>
                  <a:srgbClr val="1A9988"/>
                </a:solidFill>
              </a:rPr>
              <a:t> - </a:t>
            </a:r>
            <a:r>
              <a:rPr lang="en-GB" sz="1600" b="0" i="0" u="none" strike="noStrike" cap="none" dirty="0">
                <a:solidFill>
                  <a:srgbClr val="1A9988"/>
                </a:solidFill>
                <a:latin typeface="Arial"/>
                <a:ea typeface="Arial"/>
                <a:cs typeface="Arial"/>
                <a:sym typeface="Arial"/>
              </a:rPr>
              <a:t>Text Corpus with annotated 3116 chemical-disease interactions.</a:t>
            </a:r>
            <a:endParaRPr lang="en-GB" sz="1600" dirty="0">
              <a:solidFill>
                <a:srgbClr val="1A9988"/>
              </a:solidFill>
            </a:endParaRPr>
          </a:p>
          <a:p>
            <a:pPr marL="0" marR="0" lvl="0" indent="0" algn="l" rtl="0">
              <a:lnSpc>
                <a:spcPct val="150000"/>
              </a:lnSpc>
              <a:spcBef>
                <a:spcPts val="1200"/>
              </a:spcBef>
              <a:spcAft>
                <a:spcPts val="0"/>
              </a:spcAft>
              <a:buNone/>
            </a:pPr>
            <a:r>
              <a:rPr lang="en-GB" sz="1600" b="1" i="0" u="none" strike="noStrike" cap="none" dirty="0">
                <a:solidFill>
                  <a:schemeClr val="accent3"/>
                </a:solidFill>
                <a:latin typeface="Arial"/>
                <a:ea typeface="Arial"/>
                <a:cs typeface="Arial"/>
                <a:sym typeface="Arial"/>
              </a:rPr>
              <a:t>CHEMPROT</a:t>
            </a:r>
            <a:r>
              <a:rPr lang="en-GB" sz="1600" b="1" dirty="0">
                <a:solidFill>
                  <a:srgbClr val="1A9988"/>
                </a:solidFill>
              </a:rPr>
              <a:t> - </a:t>
            </a:r>
            <a:r>
              <a:rPr lang="en-GB" sz="1600" b="0" i="0" u="none" strike="noStrike" cap="none" dirty="0">
                <a:solidFill>
                  <a:srgbClr val="1A9988"/>
                </a:solidFill>
                <a:latin typeface="Arial"/>
                <a:ea typeface="Arial"/>
                <a:cs typeface="Arial"/>
                <a:sym typeface="Arial"/>
              </a:rPr>
              <a:t>Text Corpus with annotated drug-protein relations of 1,820 PubMed abstracts</a:t>
            </a:r>
          </a:p>
          <a:p>
            <a:pPr marL="0" lvl="0" indent="0" algn="l" rtl="0">
              <a:lnSpc>
                <a:spcPct val="150000"/>
              </a:lnSpc>
              <a:spcBef>
                <a:spcPts val="1200"/>
              </a:spcBef>
              <a:spcAft>
                <a:spcPts val="0"/>
              </a:spcAft>
              <a:buNone/>
            </a:pPr>
            <a:endParaRPr sz="1600" cap="none" dirty="0">
              <a:solidFill>
                <a:srgbClr val="1A9988"/>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8"/>
          <p:cNvSpPr txBox="1">
            <a:spLocks noGrp="1"/>
          </p:cNvSpPr>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IMPLEMENTATION DETAILS - PREPROCESSING</a:t>
            </a:r>
            <a:endParaRPr sz="2300" cap="none">
              <a:latin typeface="Arial"/>
              <a:ea typeface="Arial"/>
              <a:cs typeface="Arial"/>
              <a:sym typeface="Arial"/>
            </a:endParaRPr>
          </a:p>
        </p:txBody>
      </p:sp>
      <p:sp>
        <p:nvSpPr>
          <p:cNvPr id="439" name="Google Shape;439;p68"/>
          <p:cNvSpPr txBox="1">
            <a:spLocks noGrp="1"/>
          </p:cNvSpPr>
          <p:nvPr>
            <p:ph type="body" idx="1"/>
          </p:nvPr>
        </p:nvSpPr>
        <p:spPr>
          <a:xfrm>
            <a:off x="649650" y="1732650"/>
            <a:ext cx="7844700" cy="439500"/>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a:buChar char="●"/>
            </a:pPr>
            <a:r>
              <a:rPr lang="en" sz="1600" dirty="0">
                <a:solidFill>
                  <a:srgbClr val="1A9988"/>
                </a:solidFill>
                <a:latin typeface="Arial"/>
                <a:ea typeface="Arial"/>
                <a:cs typeface="Arial"/>
                <a:sym typeface="Arial"/>
              </a:rPr>
              <a:t>Detect language and add it as a column to CORD-19 dataset.</a:t>
            </a:r>
          </a:p>
          <a:p>
            <a:pPr indent="-330200" algn="just">
              <a:lnSpc>
                <a:spcPct val="130000"/>
              </a:lnSpc>
              <a:buClr>
                <a:srgbClr val="1A9988"/>
              </a:buClr>
              <a:buSzPts val="1600"/>
              <a:buFont typeface="Arial"/>
              <a:buChar char="●"/>
            </a:pPr>
            <a:r>
              <a:rPr lang="en-GB" sz="1600" dirty="0">
                <a:solidFill>
                  <a:srgbClr val="1A9988"/>
                </a:solidFill>
                <a:latin typeface="Arial"/>
                <a:ea typeface="Arial"/>
                <a:cs typeface="Arial"/>
                <a:sym typeface="Arial"/>
              </a:rPr>
              <a:t>Remove the rows where language is not English.</a:t>
            </a:r>
          </a:p>
          <a:p>
            <a:pPr indent="-330200" algn="just">
              <a:lnSpc>
                <a:spcPct val="130000"/>
              </a:lnSpc>
              <a:buClr>
                <a:srgbClr val="1A9988"/>
              </a:buClr>
              <a:buSzPts val="1600"/>
              <a:buFont typeface="Arial"/>
              <a:buChar char="●"/>
            </a:pPr>
            <a:r>
              <a:rPr lang="en-IN" sz="1600" dirty="0">
                <a:solidFill>
                  <a:srgbClr val="1A9988"/>
                </a:solidFill>
                <a:latin typeface="Arial"/>
                <a:ea typeface="Arial"/>
                <a:cs typeface="Arial"/>
                <a:sym typeface="Arial"/>
              </a:rPr>
              <a:t>Get the abstracts from dataset and word tokenize them.</a:t>
            </a:r>
          </a:p>
          <a:p>
            <a:pPr indent="-330200" algn="just">
              <a:lnSpc>
                <a:spcPct val="130000"/>
              </a:lnSpc>
              <a:buClr>
                <a:srgbClr val="1A9988"/>
              </a:buClr>
              <a:buSzPts val="1600"/>
              <a:buFont typeface="Arial"/>
              <a:buChar char="●"/>
            </a:pPr>
            <a:r>
              <a:rPr lang="en-IN" sz="1600" cap="none" dirty="0">
                <a:solidFill>
                  <a:srgbClr val="1A9988"/>
                </a:solidFill>
                <a:latin typeface="Arial"/>
                <a:ea typeface="Arial"/>
                <a:cs typeface="Arial"/>
                <a:sym typeface="Arial"/>
              </a:rPr>
              <a:t>Find the </a:t>
            </a:r>
            <a:r>
              <a:rPr lang="en-IN" sz="1600" dirty="0">
                <a:solidFill>
                  <a:srgbClr val="1A9988"/>
                </a:solidFill>
                <a:latin typeface="Arial"/>
                <a:ea typeface="Arial"/>
                <a:cs typeface="Arial"/>
                <a:sym typeface="Arial"/>
              </a:rPr>
              <a:t>words with the high occurrence count and add it to the </a:t>
            </a:r>
            <a:r>
              <a:rPr lang="en-IN" sz="1600" dirty="0" err="1">
                <a:solidFill>
                  <a:srgbClr val="1A9988"/>
                </a:solidFill>
                <a:latin typeface="Arial"/>
                <a:ea typeface="Arial"/>
                <a:cs typeface="Arial"/>
                <a:sym typeface="Arial"/>
              </a:rPr>
              <a:t>SciBERT</a:t>
            </a:r>
            <a:r>
              <a:rPr lang="en-IN" sz="1600" dirty="0">
                <a:solidFill>
                  <a:srgbClr val="1A9988"/>
                </a:solidFill>
                <a:latin typeface="Arial"/>
                <a:ea typeface="Arial"/>
                <a:cs typeface="Arial"/>
                <a:sym typeface="Arial"/>
              </a:rPr>
              <a:t> vocabulary.</a:t>
            </a:r>
          </a:p>
          <a:p>
            <a:pPr indent="-330200" algn="just">
              <a:lnSpc>
                <a:spcPct val="130000"/>
              </a:lnSpc>
              <a:buClr>
                <a:srgbClr val="1A9988"/>
              </a:buClr>
              <a:buSzPts val="1600"/>
              <a:buFont typeface="Arial"/>
              <a:buChar char="●"/>
            </a:pPr>
            <a:r>
              <a:rPr lang="en-US" sz="1600" b="0" i="0" dirty="0">
                <a:solidFill>
                  <a:srgbClr val="1A9988"/>
                </a:solidFill>
                <a:effectLst/>
                <a:latin typeface="Arial" panose="020B0604020202020204" pitchFamily="34" charset="0"/>
                <a:ea typeface="Arial" panose="020B0604020202020204" pitchFamily="34" charset="0"/>
                <a:cs typeface="Arial" panose="020B0604020202020204" pitchFamily="34" charset="0"/>
              </a:rPr>
              <a:t>Some of the newly added vocabulary words are as follows, covid19, coronavirus-2, </a:t>
            </a:r>
            <a:r>
              <a:rPr lang="en-US" sz="1600" b="0" i="0" dirty="0" err="1">
                <a:solidFill>
                  <a:srgbClr val="1A9988"/>
                </a:solidFill>
                <a:effectLst/>
                <a:latin typeface="Arial" panose="020B0604020202020204" pitchFamily="34" charset="0"/>
                <a:ea typeface="Arial" panose="020B0604020202020204" pitchFamily="34" charset="0"/>
                <a:cs typeface="Arial" panose="020B0604020202020204" pitchFamily="34" charset="0"/>
              </a:rPr>
              <a:t>betacoronavirus</a:t>
            </a:r>
            <a:r>
              <a:rPr lang="en-US" sz="1600" b="0" i="0" dirty="0">
                <a:solidFill>
                  <a:srgbClr val="1A9988"/>
                </a:solidFill>
                <a:effectLst/>
                <a:latin typeface="Arial" panose="020B0604020202020204" pitchFamily="34" charset="0"/>
                <a:ea typeface="Arial" panose="020B0604020202020204" pitchFamily="34" charset="0"/>
                <a:cs typeface="Arial" panose="020B0604020202020204" pitchFamily="34" charset="0"/>
              </a:rPr>
              <a:t>, antivirals etc.,</a:t>
            </a:r>
            <a:endParaRPr lang="en-IN" sz="1600" dirty="0">
              <a:effectLst/>
            </a:endParaRPr>
          </a:p>
          <a:p>
            <a:pPr indent="-330200" algn="just">
              <a:lnSpc>
                <a:spcPct val="130000"/>
              </a:lnSpc>
              <a:buClr>
                <a:srgbClr val="1A9988"/>
              </a:buClr>
              <a:buSzPts val="1600"/>
              <a:buFont typeface="Arial"/>
              <a:buChar char="●"/>
            </a:pPr>
            <a:r>
              <a:rPr lang="en-US" sz="1600" b="0" i="0" dirty="0" err="1">
                <a:solidFill>
                  <a:srgbClr val="1A9988"/>
                </a:solidFill>
                <a:effectLst/>
                <a:latin typeface="Arial" panose="020B0604020202020204" pitchFamily="34" charset="0"/>
                <a:ea typeface="Arial" panose="020B0604020202020204" pitchFamily="34" charset="0"/>
                <a:cs typeface="Arial" panose="020B0604020202020204" pitchFamily="34" charset="0"/>
              </a:rPr>
              <a:t>SciBERT</a:t>
            </a:r>
            <a:r>
              <a:rPr lang="en-US" sz="1600" b="0" i="0" dirty="0">
                <a:solidFill>
                  <a:srgbClr val="1A9988"/>
                </a:solidFill>
                <a:effectLst/>
                <a:latin typeface="Arial" panose="020B0604020202020204" pitchFamily="34" charset="0"/>
                <a:ea typeface="Arial" panose="020B0604020202020204" pitchFamily="34" charset="0"/>
                <a:cs typeface="Arial" panose="020B0604020202020204" pitchFamily="34" charset="0"/>
              </a:rPr>
              <a:t> is fine tuned using Masked Language Modeling (MLM).</a:t>
            </a:r>
            <a:endParaRPr lang="en-IN" sz="1600" cap="none" dirty="0">
              <a:solidFill>
                <a:srgbClr val="1A9988"/>
              </a:solidFill>
              <a:latin typeface="Arial"/>
              <a:ea typeface="Arial"/>
              <a:cs typeface="Arial"/>
              <a:sym typeface="Arial"/>
            </a:endParaRPr>
          </a:p>
          <a:p>
            <a:pPr indent="-330200" algn="just">
              <a:lnSpc>
                <a:spcPct val="130000"/>
              </a:lnSpc>
              <a:buClr>
                <a:srgbClr val="1A9988"/>
              </a:buClr>
              <a:buSzPts val="1600"/>
              <a:buFont typeface="Arial"/>
              <a:buChar char="●"/>
            </a:pPr>
            <a:endParaRPr lang="en-GB" sz="1600" cap="none" dirty="0">
              <a:solidFill>
                <a:srgbClr val="1A9988"/>
              </a:solidFill>
              <a:latin typeface="Arial"/>
              <a:ea typeface="Arial"/>
              <a:cs typeface="Arial"/>
              <a:sym typeface="Arial"/>
            </a:endParaRPr>
          </a:p>
        </p:txBody>
      </p:sp>
      <p:pic>
        <p:nvPicPr>
          <p:cNvPr id="8" name="Google Shape;468;p71">
            <a:extLst>
              <a:ext uri="{FF2B5EF4-FFF2-40B4-BE49-F238E27FC236}">
                <a16:creationId xmlns:a16="http://schemas.microsoft.com/office/drawing/2014/main" id="{4CB4D4FF-2CC3-44AD-911E-023ECEC01CFE}"/>
              </a:ext>
            </a:extLst>
          </p:cNvPr>
          <p:cNvPicPr preferRelativeResize="0"/>
          <p:nvPr/>
        </p:nvPicPr>
        <p:blipFill>
          <a:blip r:embed="rId3">
            <a:alphaModFix/>
          </a:blip>
          <a:stretch>
            <a:fillRect/>
          </a:stretch>
        </p:blipFill>
        <p:spPr>
          <a:xfrm>
            <a:off x="1318200" y="4380167"/>
            <a:ext cx="6206550" cy="7260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12" name="Google Shape;486;p73">
            <a:extLst>
              <a:ext uri="{FF2B5EF4-FFF2-40B4-BE49-F238E27FC236}">
                <a16:creationId xmlns:a16="http://schemas.microsoft.com/office/drawing/2014/main" id="{6CD6C8EA-8F81-43EA-87E4-1DF4FF466A65}"/>
              </a:ext>
            </a:extLst>
          </p:cNvPr>
          <p:cNvPicPr preferRelativeResize="0"/>
          <p:nvPr/>
        </p:nvPicPr>
        <p:blipFill rotWithShape="1">
          <a:blip r:embed="rId3">
            <a:alphaModFix/>
          </a:blip>
          <a:srcRect b="87473"/>
          <a:stretch/>
        </p:blipFill>
        <p:spPr>
          <a:xfrm>
            <a:off x="0" y="4079701"/>
            <a:ext cx="5401675" cy="534600"/>
          </a:xfrm>
          <a:prstGeom prst="rect">
            <a:avLst/>
          </a:prstGeom>
          <a:noFill/>
          <a:ln>
            <a:noFill/>
          </a:ln>
        </p:spPr>
      </p:pic>
      <p:pic>
        <p:nvPicPr>
          <p:cNvPr id="13" name="Google Shape;487;p73">
            <a:extLst>
              <a:ext uri="{FF2B5EF4-FFF2-40B4-BE49-F238E27FC236}">
                <a16:creationId xmlns:a16="http://schemas.microsoft.com/office/drawing/2014/main" id="{A8DA88C1-56E4-468E-8900-C2450A17BF84}"/>
              </a:ext>
            </a:extLst>
          </p:cNvPr>
          <p:cNvPicPr preferRelativeResize="0"/>
          <p:nvPr/>
        </p:nvPicPr>
        <p:blipFill rotWithShape="1">
          <a:blip r:embed="rId3">
            <a:alphaModFix/>
          </a:blip>
          <a:srcRect t="65930" b="24854"/>
          <a:stretch/>
        </p:blipFill>
        <p:spPr>
          <a:xfrm>
            <a:off x="0" y="4741751"/>
            <a:ext cx="5064075" cy="396750"/>
          </a:xfrm>
          <a:prstGeom prst="rect">
            <a:avLst/>
          </a:prstGeom>
          <a:noFill/>
          <a:ln>
            <a:noFill/>
          </a:ln>
        </p:spPr>
      </p:pic>
      <p:sp>
        <p:nvSpPr>
          <p:cNvPr id="473" name="Google Shape;473;p72"/>
          <p:cNvSpPr txBox="1">
            <a:spLocks noGrp="1"/>
          </p:cNvSpPr>
          <p:nvPr>
            <p:ph type="title"/>
          </p:nvPr>
        </p:nvSpPr>
        <p:spPr>
          <a:xfrm>
            <a:off x="727654" y="1278985"/>
            <a:ext cx="8194095"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dirty="0">
                <a:latin typeface="Arial"/>
                <a:ea typeface="Arial"/>
                <a:cs typeface="Arial"/>
                <a:sym typeface="Arial"/>
              </a:rPr>
              <a:t>IMPLEMENTATION DETAILS - FEATURE EXTRACTION</a:t>
            </a:r>
            <a:endParaRPr sz="2300" cap="none" dirty="0">
              <a:latin typeface="Arial"/>
              <a:ea typeface="Arial"/>
              <a:cs typeface="Arial"/>
              <a:sym typeface="Arial"/>
            </a:endParaRPr>
          </a:p>
        </p:txBody>
      </p:sp>
      <p:sp>
        <p:nvSpPr>
          <p:cNvPr id="474" name="Google Shape;474;p72"/>
          <p:cNvSpPr txBox="1">
            <a:spLocks noGrp="1"/>
          </p:cNvSpPr>
          <p:nvPr>
            <p:ph type="body" idx="1"/>
          </p:nvPr>
        </p:nvSpPr>
        <p:spPr>
          <a:xfrm>
            <a:off x="649624" y="1710056"/>
            <a:ext cx="7844699" cy="1737993"/>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a:buChar char="●"/>
            </a:pPr>
            <a:r>
              <a:rPr lang="en" sz="1600" dirty="0">
                <a:solidFill>
                  <a:srgbClr val="1A9988"/>
                </a:solidFill>
                <a:latin typeface="Arial"/>
                <a:ea typeface="Arial"/>
                <a:cs typeface="Arial"/>
                <a:sym typeface="Arial"/>
              </a:rPr>
              <a:t>The dataset is loaded and </a:t>
            </a:r>
            <a:r>
              <a:rPr lang="en-IN" sz="1600" dirty="0">
                <a:solidFill>
                  <a:srgbClr val="1A9988"/>
                </a:solidFill>
                <a:latin typeface="Arial"/>
                <a:ea typeface="Arial"/>
                <a:cs typeface="Arial"/>
                <a:sym typeface="Arial"/>
              </a:rPr>
              <a:t>is </a:t>
            </a:r>
            <a:r>
              <a:rPr lang="en" sz="1600" dirty="0">
                <a:solidFill>
                  <a:srgbClr val="1A9988"/>
                </a:solidFill>
                <a:latin typeface="Arial"/>
                <a:ea typeface="Arial"/>
                <a:cs typeface="Arial"/>
                <a:sym typeface="Arial"/>
              </a:rPr>
              <a:t>sentence tokenized.</a:t>
            </a:r>
          </a:p>
          <a:p>
            <a:pPr marL="457200" lvl="0" indent="-330200" algn="just" rtl="0">
              <a:lnSpc>
                <a:spcPct val="130000"/>
              </a:lnSpc>
              <a:spcBef>
                <a:spcPts val="0"/>
              </a:spcBef>
              <a:spcAft>
                <a:spcPts val="0"/>
              </a:spcAft>
              <a:buClr>
                <a:srgbClr val="1A9988"/>
              </a:buClr>
              <a:buSzPts val="1600"/>
              <a:buFont typeface="Arial"/>
              <a:buChar char="●"/>
            </a:pPr>
            <a:r>
              <a:rPr lang="en" sz="1600" dirty="0">
                <a:solidFill>
                  <a:srgbClr val="1A9988"/>
                </a:solidFill>
                <a:latin typeface="Arial"/>
                <a:ea typeface="Arial"/>
                <a:cs typeface="Arial"/>
                <a:sym typeface="Arial"/>
              </a:rPr>
              <a:t>Then individual sentences are subword tokenized using SciBERT tokenizer.</a:t>
            </a:r>
          </a:p>
          <a:p>
            <a:pPr marL="457200" lvl="0" indent="-330200" algn="just" rtl="0">
              <a:lnSpc>
                <a:spcPct val="130000"/>
              </a:lnSpc>
              <a:spcBef>
                <a:spcPts val="0"/>
              </a:spcBef>
              <a:spcAft>
                <a:spcPts val="0"/>
              </a:spcAft>
              <a:buClr>
                <a:srgbClr val="1A9988"/>
              </a:buClr>
              <a:buSzPts val="1600"/>
              <a:buFont typeface="Arial"/>
              <a:buChar char="●"/>
            </a:pPr>
            <a:r>
              <a:rPr lang="en-GB" sz="1600" dirty="0">
                <a:solidFill>
                  <a:srgbClr val="1A9988"/>
                </a:solidFill>
                <a:latin typeface="Arial"/>
                <a:ea typeface="Arial"/>
                <a:cs typeface="Arial"/>
                <a:sym typeface="Arial"/>
              </a:rPr>
              <a:t>Then the sentence is padded or truncated and input ids is generated.</a:t>
            </a:r>
          </a:p>
          <a:p>
            <a:pPr marL="457200" lvl="0" indent="-330200" algn="just" rtl="0">
              <a:lnSpc>
                <a:spcPct val="130000"/>
              </a:lnSpc>
              <a:spcBef>
                <a:spcPts val="0"/>
              </a:spcBef>
              <a:spcAft>
                <a:spcPts val="0"/>
              </a:spcAft>
              <a:buClr>
                <a:schemeClr val="dk1"/>
              </a:buClr>
              <a:buSzPts val="1600"/>
              <a:buFont typeface="Arial"/>
              <a:buChar char="●"/>
            </a:pPr>
            <a:r>
              <a:rPr lang="en-GB" sz="1600" dirty="0">
                <a:solidFill>
                  <a:schemeClr val="dk1"/>
                </a:solidFill>
                <a:latin typeface="Arial"/>
                <a:ea typeface="Arial"/>
                <a:cs typeface="Arial"/>
                <a:sym typeface="Arial"/>
              </a:rPr>
              <a:t>The mask is generated based on the padding tokens. The labels are also encoded into integers. They are passed to </a:t>
            </a:r>
            <a:r>
              <a:rPr lang="en-GB" sz="1600" dirty="0" err="1">
                <a:solidFill>
                  <a:schemeClr val="dk1"/>
                </a:solidFill>
                <a:latin typeface="Arial"/>
                <a:ea typeface="Arial"/>
                <a:cs typeface="Arial"/>
                <a:sym typeface="Arial"/>
              </a:rPr>
              <a:t>SciBERT</a:t>
            </a:r>
            <a:r>
              <a:rPr lang="en-GB" sz="1600" dirty="0">
                <a:solidFill>
                  <a:schemeClr val="dk1"/>
                </a:solidFill>
                <a:latin typeface="Arial"/>
                <a:ea typeface="Arial"/>
                <a:cs typeface="Arial"/>
                <a:sym typeface="Arial"/>
              </a:rPr>
              <a:t> to get features.</a:t>
            </a:r>
            <a:endParaRPr lang="en-GB" sz="1600" dirty="0">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endParaRPr lang="en" sz="1600" dirty="0">
              <a:solidFill>
                <a:srgbClr val="1A9988"/>
              </a:solidFill>
              <a:latin typeface="Arial"/>
              <a:ea typeface="Arial"/>
              <a:cs typeface="Arial"/>
              <a:sym typeface="Arial"/>
            </a:endParaRPr>
          </a:p>
          <a:p>
            <a:pPr marL="457200" lvl="0" indent="-330200" algn="just" rtl="0">
              <a:lnSpc>
                <a:spcPct val="130000"/>
              </a:lnSpc>
              <a:spcBef>
                <a:spcPts val="0"/>
              </a:spcBef>
              <a:spcAft>
                <a:spcPts val="0"/>
              </a:spcAft>
              <a:buClr>
                <a:srgbClr val="1A9988"/>
              </a:buClr>
              <a:buSzPts val="1600"/>
              <a:buFont typeface="Arial"/>
              <a:buChar char="●"/>
            </a:pPr>
            <a:endParaRPr sz="1600" dirty="0">
              <a:solidFill>
                <a:srgbClr val="1A9988"/>
              </a:solidFill>
              <a:latin typeface="Arial"/>
              <a:ea typeface="Arial"/>
              <a:cs typeface="Arial"/>
              <a:sym typeface="Arial"/>
            </a:endParaRPr>
          </a:p>
        </p:txBody>
      </p:sp>
      <p:pic>
        <p:nvPicPr>
          <p:cNvPr id="10" name="Google Shape;488;p73">
            <a:extLst>
              <a:ext uri="{FF2B5EF4-FFF2-40B4-BE49-F238E27FC236}">
                <a16:creationId xmlns:a16="http://schemas.microsoft.com/office/drawing/2014/main" id="{A686D4BE-A6EF-4EAD-A4A3-298AF64AE369}"/>
              </a:ext>
            </a:extLst>
          </p:cNvPr>
          <p:cNvPicPr preferRelativeResize="0"/>
          <p:nvPr/>
        </p:nvPicPr>
        <p:blipFill rotWithShape="1">
          <a:blip r:embed="rId4">
            <a:alphaModFix/>
          </a:blip>
          <a:srcRect t="22441" r="45666"/>
          <a:stretch/>
        </p:blipFill>
        <p:spPr>
          <a:xfrm>
            <a:off x="4921249" y="4095750"/>
            <a:ext cx="3960725" cy="1035050"/>
          </a:xfrm>
          <a:prstGeom prst="rect">
            <a:avLst/>
          </a:prstGeom>
          <a:noFill/>
          <a:ln>
            <a:noFill/>
          </a:ln>
        </p:spPr>
      </p:pic>
      <p:pic>
        <p:nvPicPr>
          <p:cNvPr id="11" name="Google Shape;485;p73">
            <a:extLst>
              <a:ext uri="{FF2B5EF4-FFF2-40B4-BE49-F238E27FC236}">
                <a16:creationId xmlns:a16="http://schemas.microsoft.com/office/drawing/2014/main" id="{74C83171-A9F7-4C9E-9770-CCEB4E21F903}"/>
              </a:ext>
            </a:extLst>
          </p:cNvPr>
          <p:cNvPicPr preferRelativeResize="0"/>
          <p:nvPr/>
        </p:nvPicPr>
        <p:blipFill rotWithShape="1">
          <a:blip r:embed="rId5">
            <a:alphaModFix/>
          </a:blip>
          <a:srcRect t="2046" b="86409"/>
          <a:stretch/>
        </p:blipFill>
        <p:spPr>
          <a:xfrm>
            <a:off x="0" y="3664089"/>
            <a:ext cx="5943600" cy="3518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74"/>
          <p:cNvSpPr txBox="1">
            <a:spLocks noGrp="1"/>
          </p:cNvSpPr>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dirty="0">
                <a:latin typeface="Arial"/>
                <a:ea typeface="Arial"/>
                <a:cs typeface="Arial"/>
                <a:sym typeface="Arial"/>
              </a:rPr>
              <a:t>IMPLEMENTATION DETAILS - NER</a:t>
            </a:r>
            <a:endParaRPr sz="2300" cap="none" dirty="0">
              <a:latin typeface="Arial"/>
              <a:ea typeface="Arial"/>
              <a:cs typeface="Arial"/>
              <a:sym typeface="Arial"/>
            </a:endParaRPr>
          </a:p>
        </p:txBody>
      </p:sp>
      <p:sp>
        <p:nvSpPr>
          <p:cNvPr id="12" name="Google Shape;474;p72">
            <a:extLst>
              <a:ext uri="{FF2B5EF4-FFF2-40B4-BE49-F238E27FC236}">
                <a16:creationId xmlns:a16="http://schemas.microsoft.com/office/drawing/2014/main" id="{0505B9D4-2A0F-4C2F-AACF-A58C179D805A}"/>
              </a:ext>
            </a:extLst>
          </p:cNvPr>
          <p:cNvSpPr txBox="1">
            <a:spLocks/>
          </p:cNvSpPr>
          <p:nvPr/>
        </p:nvSpPr>
        <p:spPr>
          <a:xfrm>
            <a:off x="649650" y="1706098"/>
            <a:ext cx="7844699" cy="1737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indent="-330200" algn="just">
              <a:lnSpc>
                <a:spcPct val="130000"/>
              </a:lnSpc>
              <a:buClr>
                <a:srgbClr val="1A9988"/>
              </a:buClr>
              <a:buSzPts val="1600"/>
              <a:buFont typeface="Arial"/>
              <a:buChar char="●"/>
            </a:pPr>
            <a:r>
              <a:rPr lang="en-GB" sz="1600" dirty="0">
                <a:solidFill>
                  <a:srgbClr val="1A9988"/>
                </a:solidFill>
                <a:latin typeface="Arial"/>
                <a:ea typeface="Arial"/>
                <a:cs typeface="Arial"/>
                <a:sym typeface="Arial"/>
              </a:rPr>
              <a:t>BERT-</a:t>
            </a:r>
            <a:r>
              <a:rPr lang="en-GB" sz="1600" dirty="0" err="1">
                <a:solidFill>
                  <a:srgbClr val="1A9988"/>
                </a:solidFill>
                <a:latin typeface="Arial"/>
                <a:ea typeface="Arial"/>
                <a:cs typeface="Arial"/>
                <a:sym typeface="Arial"/>
              </a:rPr>
              <a:t>BiLSTM</a:t>
            </a:r>
            <a:r>
              <a:rPr lang="en-GB" sz="1600" dirty="0">
                <a:solidFill>
                  <a:srgbClr val="1A9988"/>
                </a:solidFill>
                <a:latin typeface="Arial"/>
                <a:ea typeface="Arial"/>
                <a:cs typeface="Arial"/>
                <a:sym typeface="Arial"/>
              </a:rPr>
              <a:t>-CRF model is trained using 3 datasets to get 3 NER models.</a:t>
            </a:r>
          </a:p>
          <a:p>
            <a:pPr indent="-330200" algn="just">
              <a:lnSpc>
                <a:spcPct val="130000"/>
              </a:lnSpc>
              <a:buClr>
                <a:srgbClr val="1A9988"/>
              </a:buClr>
              <a:buSzPts val="1600"/>
              <a:buFont typeface="Arial"/>
              <a:buChar char="●"/>
            </a:pPr>
            <a:r>
              <a:rPr lang="en-GB" sz="1600" dirty="0">
                <a:solidFill>
                  <a:srgbClr val="1A9988"/>
                </a:solidFill>
                <a:latin typeface="Arial"/>
                <a:ea typeface="Arial"/>
                <a:cs typeface="Arial"/>
                <a:sym typeface="Arial"/>
              </a:rPr>
              <a:t>CORD-19 dataset title, abstract and full text  are combined and is sentence and word tokenized.</a:t>
            </a:r>
          </a:p>
          <a:p>
            <a:pPr indent="-330200" algn="just">
              <a:lnSpc>
                <a:spcPct val="130000"/>
              </a:lnSpc>
              <a:buClr>
                <a:srgbClr val="1A9988"/>
              </a:buClr>
              <a:buSzPts val="1600"/>
              <a:buFont typeface="Arial"/>
              <a:buChar char="●"/>
            </a:pPr>
            <a:r>
              <a:rPr lang="en-GB" sz="1600" dirty="0">
                <a:solidFill>
                  <a:srgbClr val="1A9988"/>
                </a:solidFill>
                <a:latin typeface="Arial"/>
                <a:ea typeface="Arial"/>
                <a:cs typeface="Arial"/>
                <a:sym typeface="Arial"/>
              </a:rPr>
              <a:t>The output is passed to the 3 NER models to detect diseases, chemicals and proteins respectively.</a:t>
            </a:r>
          </a:p>
        </p:txBody>
      </p:sp>
      <p:graphicFrame>
        <p:nvGraphicFramePr>
          <p:cNvPr id="13" name="Google Shape;509;p75">
            <a:extLst>
              <a:ext uri="{FF2B5EF4-FFF2-40B4-BE49-F238E27FC236}">
                <a16:creationId xmlns:a16="http://schemas.microsoft.com/office/drawing/2014/main" id="{14BCB203-B853-4BC0-AD75-270BCE9F6A25}"/>
              </a:ext>
            </a:extLst>
          </p:cNvPr>
          <p:cNvGraphicFramePr/>
          <p:nvPr>
            <p:extLst>
              <p:ext uri="{D42A27DB-BD31-4B8C-83A1-F6EECF244321}">
                <p14:modId xmlns:p14="http://schemas.microsoft.com/office/powerpoint/2010/main" val="2347853111"/>
              </p:ext>
            </p:extLst>
          </p:nvPr>
        </p:nvGraphicFramePr>
        <p:xfrm>
          <a:off x="4717521" y="3367546"/>
          <a:ext cx="3764875" cy="1117600"/>
        </p:xfrm>
        <a:graphic>
          <a:graphicData uri="http://schemas.openxmlformats.org/drawingml/2006/table">
            <a:tbl>
              <a:tblPr>
                <a:noFill/>
                <a:tableStyleId>{1B087E3D-1CF3-4F8A-8D04-7A2143C4790B}</a:tableStyleId>
              </a:tblPr>
              <a:tblGrid>
                <a:gridCol w="967075">
                  <a:extLst>
                    <a:ext uri="{9D8B030D-6E8A-4147-A177-3AD203B41FA5}">
                      <a16:colId xmlns:a16="http://schemas.microsoft.com/office/drawing/2014/main" val="20000"/>
                    </a:ext>
                  </a:extLst>
                </a:gridCol>
                <a:gridCol w="52705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787400">
                  <a:extLst>
                    <a:ext uri="{9D8B030D-6E8A-4147-A177-3AD203B41FA5}">
                      <a16:colId xmlns:a16="http://schemas.microsoft.com/office/drawing/2014/main" val="20003"/>
                    </a:ext>
                  </a:extLst>
                </a:gridCol>
                <a:gridCol w="861050">
                  <a:extLst>
                    <a:ext uri="{9D8B030D-6E8A-4147-A177-3AD203B41FA5}">
                      <a16:colId xmlns:a16="http://schemas.microsoft.com/office/drawing/2014/main" val="20004"/>
                    </a:ext>
                  </a:extLst>
                </a:gridCol>
              </a:tblGrid>
              <a:tr h="260550">
                <a:tc>
                  <a:txBody>
                    <a:bodyPr/>
                    <a:lstStyle/>
                    <a:p>
                      <a:pPr marL="0" lvl="0" indent="0" algn="l" rtl="0">
                        <a:spcBef>
                          <a:spcPts val="0"/>
                        </a:spcBef>
                        <a:spcAft>
                          <a:spcPts val="0"/>
                        </a:spcAft>
                        <a:buNone/>
                      </a:pPr>
                      <a:r>
                        <a:rPr lang="en" sz="1000" b="1" dirty="0"/>
                        <a:t>Model</a:t>
                      </a:r>
                      <a:endParaRPr sz="1000" b="1" dirty="0"/>
                    </a:p>
                  </a:txBody>
                  <a:tcPr marL="63500" marR="63500" marT="63500" marB="63500"/>
                </a:tc>
                <a:tc>
                  <a:txBody>
                    <a:bodyPr/>
                    <a:lstStyle/>
                    <a:p>
                      <a:pPr marL="0" lvl="0" indent="0" algn="l" rtl="0">
                        <a:spcBef>
                          <a:spcPts val="0"/>
                        </a:spcBef>
                        <a:spcAft>
                          <a:spcPts val="0"/>
                        </a:spcAft>
                        <a:buNone/>
                      </a:pPr>
                      <a:r>
                        <a:rPr lang="en" sz="1000" b="1" dirty="0"/>
                        <a:t>Labels</a:t>
                      </a:r>
                      <a:endParaRPr sz="1000" b="1" dirty="0"/>
                    </a:p>
                  </a:txBody>
                  <a:tcPr marL="63500" marR="63500" marT="63500" marB="63500"/>
                </a:tc>
                <a:tc>
                  <a:txBody>
                    <a:bodyPr/>
                    <a:lstStyle/>
                    <a:p>
                      <a:pPr marL="0" lvl="0" indent="0" algn="l" rtl="0">
                        <a:spcBef>
                          <a:spcPts val="0"/>
                        </a:spcBef>
                        <a:spcAft>
                          <a:spcPts val="0"/>
                        </a:spcAft>
                        <a:buNone/>
                      </a:pPr>
                      <a:r>
                        <a:rPr lang="en" sz="1000" b="1"/>
                        <a:t>Epochs</a:t>
                      </a:r>
                      <a:endParaRPr sz="1000" b="1"/>
                    </a:p>
                  </a:txBody>
                  <a:tcPr marL="63500" marR="63500" marT="63500" marB="63500"/>
                </a:tc>
                <a:tc>
                  <a:txBody>
                    <a:bodyPr/>
                    <a:lstStyle/>
                    <a:p>
                      <a:pPr marL="0" lvl="0" indent="0" algn="l" rtl="0">
                        <a:spcBef>
                          <a:spcPts val="0"/>
                        </a:spcBef>
                        <a:spcAft>
                          <a:spcPts val="0"/>
                        </a:spcAft>
                        <a:buNone/>
                      </a:pPr>
                      <a:r>
                        <a:rPr lang="en" sz="1000" b="1"/>
                        <a:t>Batch Size</a:t>
                      </a:r>
                      <a:endParaRPr sz="1000" b="1"/>
                    </a:p>
                  </a:txBody>
                  <a:tcPr marL="63500" marR="63500" marT="63500" marB="63500"/>
                </a:tc>
                <a:tc>
                  <a:txBody>
                    <a:bodyPr/>
                    <a:lstStyle/>
                    <a:p>
                      <a:pPr marL="0" lvl="0" indent="0" algn="l" rtl="0">
                        <a:spcBef>
                          <a:spcPts val="0"/>
                        </a:spcBef>
                        <a:spcAft>
                          <a:spcPts val="0"/>
                        </a:spcAft>
                        <a:buNone/>
                      </a:pPr>
                      <a:r>
                        <a:rPr lang="en" sz="1000" b="1"/>
                        <a:t>Seq Length</a:t>
                      </a:r>
                      <a:endParaRPr sz="1000" b="1"/>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dirty="0"/>
                        <a:t>NCBI Disease</a:t>
                      </a:r>
                      <a:endParaRPr sz="1000" dirty="0"/>
                    </a:p>
                  </a:txBody>
                  <a:tcPr marL="63500" marR="63500" marT="63500" marB="63500"/>
                </a:tc>
                <a:tc>
                  <a:txBody>
                    <a:bodyPr/>
                    <a:lstStyle/>
                    <a:p>
                      <a:pPr marL="0" lvl="0" indent="0" algn="l" rtl="0">
                        <a:spcBef>
                          <a:spcPts val="0"/>
                        </a:spcBef>
                        <a:spcAft>
                          <a:spcPts val="0"/>
                        </a:spcAft>
                        <a:buNone/>
                      </a:pPr>
                      <a:r>
                        <a:rPr lang="en" sz="1000"/>
                        <a:t>3</a:t>
                      </a:r>
                      <a:endParaRPr sz="1000"/>
                    </a:p>
                  </a:txBody>
                  <a:tcPr marL="63500" marR="63500" marT="63500" marB="63500"/>
                </a:tc>
                <a:tc>
                  <a:txBody>
                    <a:bodyPr/>
                    <a:lstStyle/>
                    <a:p>
                      <a:pPr marL="0" lvl="0" indent="0" algn="l" rtl="0">
                        <a:spcBef>
                          <a:spcPts val="0"/>
                        </a:spcBef>
                        <a:spcAft>
                          <a:spcPts val="0"/>
                        </a:spcAft>
                        <a:buNone/>
                      </a:pPr>
                      <a:r>
                        <a:rPr lang="en" sz="1000"/>
                        <a:t>10</a:t>
                      </a:r>
                      <a:endParaRPr sz="1000"/>
                    </a:p>
                  </a:txBody>
                  <a:tcPr marL="63500" marR="63500" marT="63500" marB="63500"/>
                </a:tc>
                <a:tc>
                  <a:txBody>
                    <a:bodyPr/>
                    <a:lstStyle/>
                    <a:p>
                      <a:pPr marL="0" lvl="0" indent="0" algn="l" rtl="0">
                        <a:spcBef>
                          <a:spcPts val="0"/>
                        </a:spcBef>
                        <a:spcAft>
                          <a:spcPts val="0"/>
                        </a:spcAft>
                        <a:buNone/>
                      </a:pPr>
                      <a:r>
                        <a:rPr lang="en" sz="1000" dirty="0"/>
                        <a:t>16</a:t>
                      </a:r>
                      <a:endParaRPr sz="1000" dirty="0"/>
                    </a:p>
                  </a:txBody>
                  <a:tcPr marL="63500" marR="63500" marT="63500" marB="63500"/>
                </a:tc>
                <a:tc>
                  <a:txBody>
                    <a:bodyPr/>
                    <a:lstStyle/>
                    <a:p>
                      <a:pPr marL="0" lvl="0" indent="0" algn="l" rtl="0">
                        <a:spcBef>
                          <a:spcPts val="0"/>
                        </a:spcBef>
                        <a:spcAft>
                          <a:spcPts val="0"/>
                        </a:spcAft>
                        <a:buNone/>
                      </a:pPr>
                      <a:r>
                        <a:rPr lang="en" sz="1000" dirty="0"/>
                        <a:t>256</a:t>
                      </a:r>
                      <a:endParaRPr sz="1000" dirty="0"/>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000" dirty="0"/>
                        <a:t>CHEMDNER</a:t>
                      </a:r>
                      <a:endParaRPr sz="1000" dirty="0"/>
                    </a:p>
                  </a:txBody>
                  <a:tcPr marL="63500" marR="63500" marT="63500" marB="63500"/>
                </a:tc>
                <a:tc>
                  <a:txBody>
                    <a:bodyPr/>
                    <a:lstStyle/>
                    <a:p>
                      <a:pPr marL="0" lvl="0" indent="0" algn="l" rtl="0">
                        <a:spcBef>
                          <a:spcPts val="0"/>
                        </a:spcBef>
                        <a:spcAft>
                          <a:spcPts val="0"/>
                        </a:spcAft>
                        <a:buNone/>
                      </a:pPr>
                      <a:r>
                        <a:rPr lang="en" sz="1000"/>
                        <a:t>3</a:t>
                      </a:r>
                      <a:endParaRPr sz="1000"/>
                    </a:p>
                  </a:txBody>
                  <a:tcPr marL="63500" marR="63500" marT="63500" marB="63500"/>
                </a:tc>
                <a:tc>
                  <a:txBody>
                    <a:bodyPr/>
                    <a:lstStyle/>
                    <a:p>
                      <a:pPr marL="0" lvl="0" indent="0" algn="l" rtl="0">
                        <a:spcBef>
                          <a:spcPts val="0"/>
                        </a:spcBef>
                        <a:spcAft>
                          <a:spcPts val="0"/>
                        </a:spcAft>
                        <a:buNone/>
                      </a:pPr>
                      <a:r>
                        <a:rPr lang="en" sz="1000"/>
                        <a:t>6</a:t>
                      </a:r>
                      <a:endParaRPr sz="1000"/>
                    </a:p>
                  </a:txBody>
                  <a:tcPr marL="63500" marR="63500" marT="63500" marB="63500"/>
                </a:tc>
                <a:tc>
                  <a:txBody>
                    <a:bodyPr/>
                    <a:lstStyle/>
                    <a:p>
                      <a:pPr marL="0" lvl="0" indent="0" algn="l" rtl="0">
                        <a:spcBef>
                          <a:spcPts val="0"/>
                        </a:spcBef>
                        <a:spcAft>
                          <a:spcPts val="0"/>
                        </a:spcAft>
                        <a:buNone/>
                      </a:pPr>
                      <a:r>
                        <a:rPr lang="en" sz="1000"/>
                        <a:t>16</a:t>
                      </a:r>
                      <a:endParaRPr sz="1000"/>
                    </a:p>
                  </a:txBody>
                  <a:tcPr marL="63500" marR="63500" marT="63500" marB="63500"/>
                </a:tc>
                <a:tc>
                  <a:txBody>
                    <a:bodyPr/>
                    <a:lstStyle/>
                    <a:p>
                      <a:pPr marL="0" lvl="0" indent="0" algn="l" rtl="0">
                        <a:spcBef>
                          <a:spcPts val="0"/>
                        </a:spcBef>
                        <a:spcAft>
                          <a:spcPts val="0"/>
                        </a:spcAft>
                        <a:buNone/>
                      </a:pPr>
                      <a:r>
                        <a:rPr lang="en" sz="1000" dirty="0"/>
                        <a:t>256</a:t>
                      </a:r>
                      <a:endParaRPr sz="1000" dirty="0"/>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000" dirty="0"/>
                        <a:t>JNLPBA</a:t>
                      </a:r>
                      <a:endParaRPr sz="1000" dirty="0"/>
                    </a:p>
                  </a:txBody>
                  <a:tcPr marL="63500" marR="63500" marT="63500" marB="63500"/>
                </a:tc>
                <a:tc>
                  <a:txBody>
                    <a:bodyPr/>
                    <a:lstStyle/>
                    <a:p>
                      <a:pPr marL="0" lvl="0" indent="0" algn="l" rtl="0">
                        <a:spcBef>
                          <a:spcPts val="0"/>
                        </a:spcBef>
                        <a:spcAft>
                          <a:spcPts val="0"/>
                        </a:spcAft>
                        <a:buNone/>
                      </a:pPr>
                      <a:r>
                        <a:rPr lang="en" sz="1000"/>
                        <a:t>11</a:t>
                      </a:r>
                      <a:endParaRPr sz="1000"/>
                    </a:p>
                  </a:txBody>
                  <a:tcPr marL="63500" marR="63500" marT="63500" marB="63500"/>
                </a:tc>
                <a:tc>
                  <a:txBody>
                    <a:bodyPr/>
                    <a:lstStyle/>
                    <a:p>
                      <a:pPr marL="0" lvl="0" indent="0" algn="l" rtl="0">
                        <a:spcBef>
                          <a:spcPts val="0"/>
                        </a:spcBef>
                        <a:spcAft>
                          <a:spcPts val="0"/>
                        </a:spcAft>
                        <a:buNone/>
                      </a:pPr>
                      <a:r>
                        <a:rPr lang="en" sz="1000"/>
                        <a:t>4</a:t>
                      </a:r>
                      <a:endParaRPr sz="1000"/>
                    </a:p>
                  </a:txBody>
                  <a:tcPr marL="63500" marR="63500" marT="63500" marB="63500"/>
                </a:tc>
                <a:tc>
                  <a:txBody>
                    <a:bodyPr/>
                    <a:lstStyle/>
                    <a:p>
                      <a:pPr marL="0" lvl="0" indent="0" algn="l" rtl="0">
                        <a:spcBef>
                          <a:spcPts val="0"/>
                        </a:spcBef>
                        <a:spcAft>
                          <a:spcPts val="0"/>
                        </a:spcAft>
                        <a:buNone/>
                      </a:pPr>
                      <a:r>
                        <a:rPr lang="en" sz="1000"/>
                        <a:t>16</a:t>
                      </a:r>
                      <a:endParaRPr sz="1000"/>
                    </a:p>
                  </a:txBody>
                  <a:tcPr marL="63500" marR="63500" marT="63500" marB="63500"/>
                </a:tc>
                <a:tc>
                  <a:txBody>
                    <a:bodyPr/>
                    <a:lstStyle/>
                    <a:p>
                      <a:pPr marL="0" lvl="0" indent="0" algn="l" rtl="0">
                        <a:spcBef>
                          <a:spcPts val="0"/>
                        </a:spcBef>
                        <a:spcAft>
                          <a:spcPts val="0"/>
                        </a:spcAft>
                        <a:buNone/>
                      </a:pPr>
                      <a:r>
                        <a:rPr lang="en" sz="1000" dirty="0"/>
                        <a:t>256</a:t>
                      </a:r>
                      <a:endParaRPr sz="1000" dirty="0"/>
                    </a:p>
                  </a:txBody>
                  <a:tcPr marL="63500" marR="63500" marT="63500" marB="63500"/>
                </a:tc>
                <a:extLst>
                  <a:ext uri="{0D108BD9-81ED-4DB2-BD59-A6C34878D82A}">
                    <a16:rowId xmlns:a16="http://schemas.microsoft.com/office/drawing/2014/main" val="10003"/>
                  </a:ext>
                </a:extLst>
              </a:tr>
            </a:tbl>
          </a:graphicData>
        </a:graphic>
      </p:graphicFrame>
      <p:pic>
        <p:nvPicPr>
          <p:cNvPr id="14" name="Google Shape;524;p76">
            <a:extLst>
              <a:ext uri="{FF2B5EF4-FFF2-40B4-BE49-F238E27FC236}">
                <a16:creationId xmlns:a16="http://schemas.microsoft.com/office/drawing/2014/main" id="{AD7804C6-2CA0-4301-8D98-C3568AB39AEF}"/>
              </a:ext>
            </a:extLst>
          </p:cNvPr>
          <p:cNvPicPr preferRelativeResize="0"/>
          <p:nvPr/>
        </p:nvPicPr>
        <p:blipFill>
          <a:blip r:embed="rId3">
            <a:alphaModFix/>
          </a:blip>
          <a:stretch>
            <a:fillRect/>
          </a:stretch>
        </p:blipFill>
        <p:spPr>
          <a:xfrm>
            <a:off x="4101233" y="4574301"/>
            <a:ext cx="5035550" cy="495600"/>
          </a:xfrm>
          <a:prstGeom prst="rect">
            <a:avLst/>
          </a:prstGeom>
          <a:noFill/>
          <a:ln>
            <a:noFill/>
          </a:ln>
        </p:spPr>
      </p:pic>
      <p:pic>
        <p:nvPicPr>
          <p:cNvPr id="16" name="Google Shape;521;p76">
            <a:extLst>
              <a:ext uri="{FF2B5EF4-FFF2-40B4-BE49-F238E27FC236}">
                <a16:creationId xmlns:a16="http://schemas.microsoft.com/office/drawing/2014/main" id="{6B56FFCF-0F81-4668-8F7B-5F2C913C08F8}"/>
              </a:ext>
            </a:extLst>
          </p:cNvPr>
          <p:cNvPicPr preferRelativeResize="0"/>
          <p:nvPr/>
        </p:nvPicPr>
        <p:blipFill>
          <a:blip r:embed="rId4">
            <a:alphaModFix/>
          </a:blip>
          <a:stretch>
            <a:fillRect/>
          </a:stretch>
        </p:blipFill>
        <p:spPr>
          <a:xfrm>
            <a:off x="26267" y="4590244"/>
            <a:ext cx="4152900" cy="534600"/>
          </a:xfrm>
          <a:prstGeom prst="rect">
            <a:avLst/>
          </a:prstGeom>
          <a:noFill/>
          <a:ln>
            <a:noFill/>
          </a:ln>
        </p:spPr>
      </p:pic>
      <p:graphicFrame>
        <p:nvGraphicFramePr>
          <p:cNvPr id="18" name="Google Shape;509;p75">
            <a:extLst>
              <a:ext uri="{FF2B5EF4-FFF2-40B4-BE49-F238E27FC236}">
                <a16:creationId xmlns:a16="http://schemas.microsoft.com/office/drawing/2014/main" id="{73F407E9-5774-4F2C-B545-2B3B7835F019}"/>
              </a:ext>
            </a:extLst>
          </p:cNvPr>
          <p:cNvGraphicFramePr/>
          <p:nvPr>
            <p:extLst>
              <p:ext uri="{D42A27DB-BD31-4B8C-83A1-F6EECF244321}">
                <p14:modId xmlns:p14="http://schemas.microsoft.com/office/powerpoint/2010/main" val="2544990502"/>
              </p:ext>
            </p:extLst>
          </p:nvPr>
        </p:nvGraphicFramePr>
        <p:xfrm>
          <a:off x="1206849" y="3386851"/>
          <a:ext cx="2938673" cy="1117600"/>
        </p:xfrm>
        <a:graphic>
          <a:graphicData uri="http://schemas.openxmlformats.org/drawingml/2006/table">
            <a:tbl>
              <a:tblPr>
                <a:noFill/>
                <a:tableStyleId>{1B087E3D-1CF3-4F8A-8D04-7A2143C4790B}</a:tableStyleId>
              </a:tblPr>
              <a:tblGrid>
                <a:gridCol w="1342791">
                  <a:extLst>
                    <a:ext uri="{9D8B030D-6E8A-4147-A177-3AD203B41FA5}">
                      <a16:colId xmlns:a16="http://schemas.microsoft.com/office/drawing/2014/main" val="20000"/>
                    </a:ext>
                  </a:extLst>
                </a:gridCol>
                <a:gridCol w="731813">
                  <a:extLst>
                    <a:ext uri="{9D8B030D-6E8A-4147-A177-3AD203B41FA5}">
                      <a16:colId xmlns:a16="http://schemas.microsoft.com/office/drawing/2014/main" val="20001"/>
                    </a:ext>
                  </a:extLst>
                </a:gridCol>
                <a:gridCol w="864069">
                  <a:extLst>
                    <a:ext uri="{9D8B030D-6E8A-4147-A177-3AD203B41FA5}">
                      <a16:colId xmlns:a16="http://schemas.microsoft.com/office/drawing/2014/main" val="20002"/>
                    </a:ext>
                  </a:extLst>
                </a:gridCol>
              </a:tblGrid>
              <a:tr h="260550">
                <a:tc>
                  <a:txBody>
                    <a:bodyPr/>
                    <a:lstStyle/>
                    <a:p>
                      <a:pPr marL="0" lvl="0" indent="0" algn="l" rtl="0">
                        <a:spcBef>
                          <a:spcPts val="0"/>
                        </a:spcBef>
                        <a:spcAft>
                          <a:spcPts val="0"/>
                        </a:spcAft>
                        <a:buNone/>
                      </a:pPr>
                      <a:r>
                        <a:rPr lang="en" sz="1000" b="1" dirty="0"/>
                        <a:t>Entity Type</a:t>
                      </a:r>
                      <a:endParaRPr sz="1000" b="1" dirty="0"/>
                    </a:p>
                  </a:txBody>
                  <a:tcPr marL="63500" marR="63500" marT="63500" marB="63500"/>
                </a:tc>
                <a:tc>
                  <a:txBody>
                    <a:bodyPr/>
                    <a:lstStyle/>
                    <a:p>
                      <a:pPr marL="0" lvl="0" indent="0" algn="l" rtl="0">
                        <a:spcBef>
                          <a:spcPts val="0"/>
                        </a:spcBef>
                        <a:spcAft>
                          <a:spcPts val="0"/>
                        </a:spcAft>
                        <a:buNone/>
                      </a:pPr>
                      <a:r>
                        <a:rPr lang="en" sz="1000" b="1" dirty="0"/>
                        <a:t>Total #</a:t>
                      </a:r>
                      <a:endParaRPr sz="1000" b="1" dirty="0"/>
                    </a:p>
                  </a:txBody>
                  <a:tcPr marL="63500" marR="63500" marT="63500" marB="63500"/>
                </a:tc>
                <a:tc>
                  <a:txBody>
                    <a:bodyPr/>
                    <a:lstStyle/>
                    <a:p>
                      <a:pPr marL="0" lvl="0" indent="0" algn="l" rtl="0">
                        <a:spcBef>
                          <a:spcPts val="0"/>
                        </a:spcBef>
                        <a:spcAft>
                          <a:spcPts val="0"/>
                        </a:spcAft>
                        <a:buNone/>
                      </a:pPr>
                      <a:r>
                        <a:rPr lang="en" sz="1000" b="1" dirty="0"/>
                        <a:t>Unique #</a:t>
                      </a:r>
                      <a:endParaRPr sz="1000" b="1" dirty="0"/>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dirty="0"/>
                        <a:t>Disease</a:t>
                      </a:r>
                      <a:endParaRPr sz="1000" dirty="0"/>
                    </a:p>
                  </a:txBody>
                  <a:tcPr marL="63500" marR="63500" marT="63500" marB="63500"/>
                </a:tc>
                <a:tc>
                  <a:txBody>
                    <a:bodyPr/>
                    <a:lstStyle/>
                    <a:p>
                      <a:pPr marL="0" lvl="0" indent="0" algn="l" rtl="0">
                        <a:spcBef>
                          <a:spcPts val="0"/>
                        </a:spcBef>
                        <a:spcAft>
                          <a:spcPts val="0"/>
                        </a:spcAft>
                        <a:buNone/>
                      </a:pPr>
                      <a:r>
                        <a:rPr lang="en" sz="1000" dirty="0"/>
                        <a:t>1,00,441</a:t>
                      </a:r>
                      <a:endParaRPr sz="1000" dirty="0"/>
                    </a:p>
                  </a:txBody>
                  <a:tcPr marL="63500" marR="63500" marT="63500" marB="63500"/>
                </a:tc>
                <a:tc>
                  <a:txBody>
                    <a:bodyPr/>
                    <a:lstStyle/>
                    <a:p>
                      <a:pPr marL="0" lvl="0" indent="0" algn="l" rtl="0">
                        <a:spcBef>
                          <a:spcPts val="0"/>
                        </a:spcBef>
                        <a:spcAft>
                          <a:spcPts val="0"/>
                        </a:spcAft>
                        <a:buNone/>
                      </a:pPr>
                      <a:r>
                        <a:rPr lang="en" sz="1000" dirty="0"/>
                        <a:t>17,672</a:t>
                      </a:r>
                      <a:endParaRPr sz="1000" dirty="0"/>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000" dirty="0"/>
                        <a:t>Chemical</a:t>
                      </a:r>
                      <a:endParaRPr sz="1000" dirty="0"/>
                    </a:p>
                  </a:txBody>
                  <a:tcPr marL="63500" marR="63500" marT="63500" marB="63500"/>
                </a:tc>
                <a:tc>
                  <a:txBody>
                    <a:bodyPr/>
                    <a:lstStyle/>
                    <a:p>
                      <a:pPr marL="0" lvl="0" indent="0" algn="l" rtl="0">
                        <a:spcBef>
                          <a:spcPts val="0"/>
                        </a:spcBef>
                        <a:spcAft>
                          <a:spcPts val="0"/>
                        </a:spcAft>
                        <a:buNone/>
                      </a:pPr>
                      <a:r>
                        <a:rPr lang="en" sz="1000" dirty="0"/>
                        <a:t>66,212</a:t>
                      </a:r>
                      <a:endParaRPr sz="1000" dirty="0"/>
                    </a:p>
                  </a:txBody>
                  <a:tcPr marL="63500" marR="63500" marT="63500" marB="63500"/>
                </a:tc>
                <a:tc>
                  <a:txBody>
                    <a:bodyPr/>
                    <a:lstStyle/>
                    <a:p>
                      <a:pPr marL="0" lvl="0" indent="0" algn="l" rtl="0">
                        <a:spcBef>
                          <a:spcPts val="0"/>
                        </a:spcBef>
                        <a:spcAft>
                          <a:spcPts val="0"/>
                        </a:spcAft>
                        <a:buNone/>
                      </a:pPr>
                      <a:r>
                        <a:rPr lang="en" sz="1000" dirty="0"/>
                        <a:t>7,841</a:t>
                      </a:r>
                      <a:endParaRPr sz="1000" dirty="0"/>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000" dirty="0"/>
                        <a:t>Protein</a:t>
                      </a:r>
                      <a:endParaRPr sz="1000" dirty="0"/>
                    </a:p>
                  </a:txBody>
                  <a:tcPr marL="63500" marR="63500" marT="63500" marB="63500"/>
                </a:tc>
                <a:tc>
                  <a:txBody>
                    <a:bodyPr/>
                    <a:lstStyle/>
                    <a:p>
                      <a:pPr marL="0" lvl="0" indent="0" algn="l" rtl="0">
                        <a:spcBef>
                          <a:spcPts val="0"/>
                        </a:spcBef>
                        <a:spcAft>
                          <a:spcPts val="0"/>
                        </a:spcAft>
                        <a:buNone/>
                      </a:pPr>
                      <a:r>
                        <a:rPr lang="en" sz="1000" dirty="0"/>
                        <a:t>3,66,963</a:t>
                      </a:r>
                      <a:endParaRPr sz="1000" dirty="0"/>
                    </a:p>
                  </a:txBody>
                  <a:tcPr marL="63500" marR="63500" marT="63500" marB="63500"/>
                </a:tc>
                <a:tc>
                  <a:txBody>
                    <a:bodyPr/>
                    <a:lstStyle/>
                    <a:p>
                      <a:pPr marL="0" lvl="0" indent="0" algn="l" rtl="0">
                        <a:spcBef>
                          <a:spcPts val="0"/>
                        </a:spcBef>
                        <a:spcAft>
                          <a:spcPts val="0"/>
                        </a:spcAft>
                        <a:buNone/>
                      </a:pPr>
                      <a:r>
                        <a:rPr lang="en" sz="1000" dirty="0"/>
                        <a:t>1,29,972</a:t>
                      </a:r>
                      <a:endParaRPr sz="1000" dirty="0"/>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7"/>
          <p:cNvSpPr txBox="1">
            <a:spLocks noGrp="1"/>
          </p:cNvSpPr>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dirty="0">
                <a:latin typeface="Arial"/>
                <a:ea typeface="Arial"/>
                <a:cs typeface="Arial"/>
                <a:sym typeface="Arial"/>
              </a:rPr>
              <a:t>IMPLEMENTATION DETAILS - RE</a:t>
            </a:r>
            <a:endParaRPr sz="2300" cap="none" dirty="0">
              <a:latin typeface="Arial"/>
              <a:ea typeface="Arial"/>
              <a:cs typeface="Arial"/>
              <a:sym typeface="Arial"/>
            </a:endParaRPr>
          </a:p>
        </p:txBody>
      </p:sp>
      <p:sp>
        <p:nvSpPr>
          <p:cNvPr id="8" name="Google Shape;474;p72">
            <a:extLst>
              <a:ext uri="{FF2B5EF4-FFF2-40B4-BE49-F238E27FC236}">
                <a16:creationId xmlns:a16="http://schemas.microsoft.com/office/drawing/2014/main" id="{DA88416D-91BB-45E7-BB5A-994E5E8C2D85}"/>
              </a:ext>
            </a:extLst>
          </p:cNvPr>
          <p:cNvSpPr txBox="1">
            <a:spLocks/>
          </p:cNvSpPr>
          <p:nvPr/>
        </p:nvSpPr>
        <p:spPr>
          <a:xfrm>
            <a:off x="649650" y="1706099"/>
            <a:ext cx="8386399" cy="1360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indent="-330200" algn="just">
              <a:lnSpc>
                <a:spcPct val="130000"/>
              </a:lnSpc>
              <a:buClr>
                <a:srgbClr val="1A9988"/>
              </a:buClr>
              <a:buSzPts val="1600"/>
              <a:buFont typeface="Arial"/>
              <a:buChar char="●"/>
            </a:pPr>
            <a:r>
              <a:rPr lang="en-GB" sz="1600" dirty="0">
                <a:solidFill>
                  <a:srgbClr val="1A9988"/>
                </a:solidFill>
                <a:latin typeface="Arial"/>
                <a:ea typeface="Arial"/>
                <a:cs typeface="Arial"/>
                <a:sym typeface="Arial"/>
              </a:rPr>
              <a:t>Get entities, relations for each sentence from dataset.</a:t>
            </a:r>
          </a:p>
          <a:p>
            <a:pPr indent="-330200" algn="just">
              <a:lnSpc>
                <a:spcPct val="130000"/>
              </a:lnSpc>
              <a:buClr>
                <a:srgbClr val="1A9988"/>
              </a:buClr>
              <a:buSzPts val="1600"/>
              <a:buFont typeface="Arial"/>
              <a:buChar char="●"/>
            </a:pPr>
            <a:r>
              <a:rPr lang="en-GB" sz="1600" dirty="0">
                <a:solidFill>
                  <a:srgbClr val="1A9988"/>
                </a:solidFill>
                <a:latin typeface="Arial"/>
                <a:ea typeface="Arial"/>
                <a:cs typeface="Arial"/>
                <a:sym typeface="Arial"/>
              </a:rPr>
              <a:t>Forming Sentences for text classification (Entities in sentence + ”\t” + text)</a:t>
            </a:r>
          </a:p>
          <a:p>
            <a:pPr indent="-330200" algn="just">
              <a:lnSpc>
                <a:spcPct val="130000"/>
              </a:lnSpc>
              <a:buClr>
                <a:srgbClr val="1A9988"/>
              </a:buClr>
              <a:buSzPts val="1600"/>
              <a:buFont typeface="Arial"/>
              <a:buChar char="●"/>
            </a:pPr>
            <a:r>
              <a:rPr lang="en-GB" sz="1600" dirty="0">
                <a:solidFill>
                  <a:srgbClr val="1A9988"/>
                </a:solidFill>
                <a:latin typeface="Arial"/>
                <a:ea typeface="Arial"/>
                <a:cs typeface="Arial"/>
                <a:sym typeface="Arial"/>
              </a:rPr>
              <a:t>Get input ids, mask for the sentence and finetune the </a:t>
            </a:r>
            <a:r>
              <a:rPr lang="en-GB" sz="1600" dirty="0" err="1">
                <a:solidFill>
                  <a:srgbClr val="1A9988"/>
                </a:solidFill>
                <a:latin typeface="Arial"/>
                <a:ea typeface="Arial"/>
                <a:cs typeface="Arial"/>
                <a:sym typeface="Arial"/>
              </a:rPr>
              <a:t>SciBERT</a:t>
            </a:r>
            <a:r>
              <a:rPr lang="en-GB" sz="1600" dirty="0">
                <a:solidFill>
                  <a:srgbClr val="1A9988"/>
                </a:solidFill>
                <a:latin typeface="Arial"/>
                <a:ea typeface="Arial"/>
                <a:cs typeface="Arial"/>
                <a:sym typeface="Arial"/>
              </a:rPr>
              <a:t> model.</a:t>
            </a:r>
          </a:p>
          <a:p>
            <a:pPr indent="-330200" algn="just">
              <a:lnSpc>
                <a:spcPct val="130000"/>
              </a:lnSpc>
              <a:buClr>
                <a:srgbClr val="1A9988"/>
              </a:buClr>
              <a:buSzPts val="1600"/>
              <a:buFont typeface="Arial"/>
              <a:buChar char="●"/>
            </a:pPr>
            <a:r>
              <a:rPr lang="en-GB" sz="1600" dirty="0">
                <a:solidFill>
                  <a:srgbClr val="1A9988"/>
                </a:solidFill>
                <a:latin typeface="Arial"/>
                <a:ea typeface="Arial"/>
                <a:cs typeface="Arial"/>
                <a:sym typeface="Arial"/>
              </a:rPr>
              <a:t>2 Relation datasets are used to finetune 2 </a:t>
            </a:r>
            <a:r>
              <a:rPr lang="en-GB" sz="1600" dirty="0" err="1">
                <a:solidFill>
                  <a:srgbClr val="1A9988"/>
                </a:solidFill>
                <a:latin typeface="Arial"/>
                <a:ea typeface="Arial"/>
                <a:cs typeface="Arial"/>
                <a:sym typeface="Arial"/>
              </a:rPr>
              <a:t>SciBERT</a:t>
            </a:r>
            <a:r>
              <a:rPr lang="en-GB" sz="1600" dirty="0">
                <a:solidFill>
                  <a:srgbClr val="1A9988"/>
                </a:solidFill>
                <a:latin typeface="Arial"/>
                <a:ea typeface="Arial"/>
                <a:cs typeface="Arial"/>
                <a:sym typeface="Arial"/>
              </a:rPr>
              <a:t> models.</a:t>
            </a:r>
          </a:p>
          <a:p>
            <a:pPr indent="-330200" algn="just">
              <a:lnSpc>
                <a:spcPct val="130000"/>
              </a:lnSpc>
              <a:buClr>
                <a:srgbClr val="1A9988"/>
              </a:buClr>
              <a:buSzPts val="1600"/>
              <a:buFont typeface="Arial"/>
              <a:buChar char="●"/>
            </a:pPr>
            <a:endParaRPr lang="en-GB" sz="1600" dirty="0">
              <a:solidFill>
                <a:srgbClr val="1A9988"/>
              </a:solidFill>
              <a:latin typeface="Arial"/>
              <a:ea typeface="Arial"/>
              <a:cs typeface="Arial"/>
              <a:sym typeface="Arial"/>
            </a:endParaRPr>
          </a:p>
        </p:txBody>
      </p:sp>
      <p:graphicFrame>
        <p:nvGraphicFramePr>
          <p:cNvPr id="9" name="Google Shape;555;p79">
            <a:extLst>
              <a:ext uri="{FF2B5EF4-FFF2-40B4-BE49-F238E27FC236}">
                <a16:creationId xmlns:a16="http://schemas.microsoft.com/office/drawing/2014/main" id="{E9EC5449-AFF2-40BA-84A6-69A1E85E4ECB}"/>
              </a:ext>
            </a:extLst>
          </p:cNvPr>
          <p:cNvGraphicFramePr/>
          <p:nvPr>
            <p:extLst>
              <p:ext uri="{D42A27DB-BD31-4B8C-83A1-F6EECF244321}">
                <p14:modId xmlns:p14="http://schemas.microsoft.com/office/powerpoint/2010/main" val="2459075524"/>
              </p:ext>
            </p:extLst>
          </p:nvPr>
        </p:nvGraphicFramePr>
        <p:xfrm>
          <a:off x="60625" y="4192163"/>
          <a:ext cx="3647775" cy="883920"/>
        </p:xfrm>
        <a:graphic>
          <a:graphicData uri="http://schemas.openxmlformats.org/drawingml/2006/table">
            <a:tbl>
              <a:tblPr>
                <a:noFill/>
                <a:tableStyleId>{1B087E3D-1CF3-4F8A-8D04-7A2143C4790B}</a:tableStyleId>
              </a:tblPr>
              <a:tblGrid>
                <a:gridCol w="987125">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r>
                        <a:rPr lang="en" sz="1100" b="1" dirty="0"/>
                        <a:t>Dataset</a:t>
                      </a:r>
                      <a:endParaRPr sz="1100" b="1" dirty="0"/>
                    </a:p>
                  </a:txBody>
                  <a:tcPr marL="63500" marR="63500" marT="63500" marB="63500"/>
                </a:tc>
                <a:tc>
                  <a:txBody>
                    <a:bodyPr/>
                    <a:lstStyle/>
                    <a:p>
                      <a:pPr marL="0" lvl="0" indent="0" algn="l" rtl="0">
                        <a:spcBef>
                          <a:spcPts val="0"/>
                        </a:spcBef>
                        <a:spcAft>
                          <a:spcPts val="0"/>
                        </a:spcAft>
                        <a:buNone/>
                      </a:pPr>
                      <a:r>
                        <a:rPr lang="en" sz="1100" b="1"/>
                        <a:t>Relation Types</a:t>
                      </a:r>
                      <a:endParaRPr sz="1100" b="1"/>
                    </a:p>
                  </a:txBody>
                  <a:tcPr marL="63500" marR="63500" marT="63500" marB="63500"/>
                </a:tc>
                <a:tc>
                  <a:txBody>
                    <a:bodyPr/>
                    <a:lstStyle/>
                    <a:p>
                      <a:pPr marL="0" lvl="0" indent="0" algn="l" rtl="0">
                        <a:spcBef>
                          <a:spcPts val="0"/>
                        </a:spcBef>
                        <a:spcAft>
                          <a:spcPts val="0"/>
                        </a:spcAft>
                        <a:buNone/>
                      </a:pPr>
                      <a:r>
                        <a:rPr lang="en" sz="1100" b="1"/>
                        <a:t>Seq Length</a:t>
                      </a:r>
                      <a:endParaRPr sz="1100" b="1"/>
                    </a:p>
                  </a:txBody>
                  <a:tcPr marL="63500" marR="63500" marT="63500" marB="63500"/>
                </a:tc>
                <a:tc>
                  <a:txBody>
                    <a:bodyPr/>
                    <a:lstStyle/>
                    <a:p>
                      <a:pPr marL="0" lvl="0" indent="0" algn="l" rtl="0">
                        <a:spcBef>
                          <a:spcPts val="0"/>
                        </a:spcBef>
                        <a:spcAft>
                          <a:spcPts val="0"/>
                        </a:spcAft>
                        <a:buNone/>
                      </a:pPr>
                      <a:r>
                        <a:rPr lang="en" sz="1100" b="1"/>
                        <a:t>Epoch</a:t>
                      </a:r>
                      <a:endParaRPr sz="1100" b="1"/>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100" dirty="0"/>
                        <a:t>BC5CDR</a:t>
                      </a:r>
                      <a:endParaRPr sz="1100" dirty="0"/>
                    </a:p>
                  </a:txBody>
                  <a:tcPr marL="63500" marR="63500" marT="63500" marB="63500"/>
                </a:tc>
                <a:tc>
                  <a:txBody>
                    <a:bodyPr/>
                    <a:lstStyle/>
                    <a:p>
                      <a:pPr marL="0" lvl="0" indent="0" algn="l" rtl="0">
                        <a:spcBef>
                          <a:spcPts val="0"/>
                        </a:spcBef>
                        <a:spcAft>
                          <a:spcPts val="0"/>
                        </a:spcAft>
                        <a:buNone/>
                      </a:pPr>
                      <a:r>
                        <a:rPr lang="en" sz="1100"/>
                        <a:t>2</a:t>
                      </a:r>
                      <a:endParaRPr sz="1100"/>
                    </a:p>
                  </a:txBody>
                  <a:tcPr marL="63500" marR="63500" marT="63500" marB="63500"/>
                </a:tc>
                <a:tc>
                  <a:txBody>
                    <a:bodyPr/>
                    <a:lstStyle/>
                    <a:p>
                      <a:pPr marL="0" lvl="0" indent="0" algn="l" rtl="0">
                        <a:spcBef>
                          <a:spcPts val="0"/>
                        </a:spcBef>
                        <a:spcAft>
                          <a:spcPts val="0"/>
                        </a:spcAft>
                        <a:buNone/>
                      </a:pPr>
                      <a:r>
                        <a:rPr lang="en" sz="1100"/>
                        <a:t>512</a:t>
                      </a:r>
                      <a:endParaRPr sz="1100"/>
                    </a:p>
                  </a:txBody>
                  <a:tcPr marL="63500" marR="63500" marT="63500" marB="63500"/>
                </a:tc>
                <a:tc>
                  <a:txBody>
                    <a:bodyPr/>
                    <a:lstStyle/>
                    <a:p>
                      <a:pPr marL="0" lvl="0" indent="0" algn="l" rtl="0">
                        <a:spcBef>
                          <a:spcPts val="0"/>
                        </a:spcBef>
                        <a:spcAft>
                          <a:spcPts val="0"/>
                        </a:spcAft>
                        <a:buNone/>
                      </a:pPr>
                      <a:r>
                        <a:rPr lang="en" sz="1100"/>
                        <a:t>3</a:t>
                      </a:r>
                      <a:endParaRPr sz="1100"/>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100" dirty="0"/>
                        <a:t>CHEMPROT</a:t>
                      </a:r>
                      <a:endParaRPr sz="1100" dirty="0"/>
                    </a:p>
                  </a:txBody>
                  <a:tcPr marL="63500" marR="63500" marT="63500" marB="63500"/>
                </a:tc>
                <a:tc>
                  <a:txBody>
                    <a:bodyPr/>
                    <a:lstStyle/>
                    <a:p>
                      <a:pPr marL="0" lvl="0" indent="0" algn="l" rtl="0">
                        <a:spcBef>
                          <a:spcPts val="0"/>
                        </a:spcBef>
                        <a:spcAft>
                          <a:spcPts val="0"/>
                        </a:spcAft>
                        <a:buNone/>
                      </a:pPr>
                      <a:r>
                        <a:rPr lang="en" sz="1100"/>
                        <a:t>9</a:t>
                      </a:r>
                      <a:endParaRPr sz="1100"/>
                    </a:p>
                  </a:txBody>
                  <a:tcPr marL="63500" marR="63500" marT="63500" marB="63500"/>
                </a:tc>
                <a:tc>
                  <a:txBody>
                    <a:bodyPr/>
                    <a:lstStyle/>
                    <a:p>
                      <a:pPr marL="0" lvl="0" indent="0" algn="l" rtl="0">
                        <a:spcBef>
                          <a:spcPts val="0"/>
                        </a:spcBef>
                        <a:spcAft>
                          <a:spcPts val="0"/>
                        </a:spcAft>
                        <a:buNone/>
                      </a:pPr>
                      <a:r>
                        <a:rPr lang="en" sz="1100"/>
                        <a:t>512</a:t>
                      </a:r>
                      <a:endParaRPr sz="1100"/>
                    </a:p>
                  </a:txBody>
                  <a:tcPr marL="63500" marR="63500" marT="63500" marB="63500"/>
                </a:tc>
                <a:tc>
                  <a:txBody>
                    <a:bodyPr/>
                    <a:lstStyle/>
                    <a:p>
                      <a:pPr marL="0" lvl="0" indent="0" algn="l" rtl="0">
                        <a:spcBef>
                          <a:spcPts val="0"/>
                        </a:spcBef>
                        <a:spcAft>
                          <a:spcPts val="0"/>
                        </a:spcAft>
                        <a:buNone/>
                      </a:pPr>
                      <a:r>
                        <a:rPr lang="en" sz="1100" dirty="0"/>
                        <a:t>4</a:t>
                      </a:r>
                      <a:endParaRPr sz="1100" dirty="0"/>
                    </a:p>
                  </a:txBody>
                  <a:tcPr marL="63500" marR="63500" marT="63500" marB="63500"/>
                </a:tc>
                <a:extLst>
                  <a:ext uri="{0D108BD9-81ED-4DB2-BD59-A6C34878D82A}">
                    <a16:rowId xmlns:a16="http://schemas.microsoft.com/office/drawing/2014/main" val="10002"/>
                  </a:ext>
                </a:extLst>
              </a:tr>
            </a:tbl>
          </a:graphicData>
        </a:graphic>
      </p:graphicFrame>
      <p:pic>
        <p:nvPicPr>
          <p:cNvPr id="10" name="Google Shape;567;p80">
            <a:extLst>
              <a:ext uri="{FF2B5EF4-FFF2-40B4-BE49-F238E27FC236}">
                <a16:creationId xmlns:a16="http://schemas.microsoft.com/office/drawing/2014/main" id="{4C354013-345A-4204-8000-242507FD59F4}"/>
              </a:ext>
            </a:extLst>
          </p:cNvPr>
          <p:cNvPicPr preferRelativeResize="0"/>
          <p:nvPr/>
        </p:nvPicPr>
        <p:blipFill rotWithShape="1">
          <a:blip r:embed="rId3">
            <a:alphaModFix/>
          </a:blip>
          <a:srcRect t="29745"/>
          <a:stretch/>
        </p:blipFill>
        <p:spPr>
          <a:xfrm>
            <a:off x="3771900" y="4422917"/>
            <a:ext cx="4200225" cy="672975"/>
          </a:xfrm>
          <a:prstGeom prst="rect">
            <a:avLst/>
          </a:prstGeom>
          <a:noFill/>
          <a:ln>
            <a:noFill/>
          </a:ln>
        </p:spPr>
      </p:pic>
      <p:pic>
        <p:nvPicPr>
          <p:cNvPr id="11" name="Google Shape;568;p80">
            <a:extLst>
              <a:ext uri="{FF2B5EF4-FFF2-40B4-BE49-F238E27FC236}">
                <a16:creationId xmlns:a16="http://schemas.microsoft.com/office/drawing/2014/main" id="{12437076-D3AA-4305-9D59-AAF023D0EB40}"/>
              </a:ext>
            </a:extLst>
          </p:cNvPr>
          <p:cNvPicPr preferRelativeResize="0"/>
          <p:nvPr/>
        </p:nvPicPr>
        <p:blipFill>
          <a:blip r:embed="rId4">
            <a:alphaModFix/>
          </a:blip>
          <a:stretch>
            <a:fillRect/>
          </a:stretch>
        </p:blipFill>
        <p:spPr>
          <a:xfrm>
            <a:off x="7831986" y="4383297"/>
            <a:ext cx="1305664" cy="737995"/>
          </a:xfrm>
          <a:prstGeom prst="rect">
            <a:avLst/>
          </a:prstGeom>
          <a:noFill/>
          <a:ln>
            <a:noFill/>
          </a:ln>
        </p:spPr>
      </p:pic>
      <p:graphicFrame>
        <p:nvGraphicFramePr>
          <p:cNvPr id="2" name="Table 1">
            <a:extLst>
              <a:ext uri="{FF2B5EF4-FFF2-40B4-BE49-F238E27FC236}">
                <a16:creationId xmlns:a16="http://schemas.microsoft.com/office/drawing/2014/main" id="{7FBF3BCD-763C-47B6-97C7-4C1B99789D29}"/>
              </a:ext>
            </a:extLst>
          </p:cNvPr>
          <p:cNvGraphicFramePr>
            <a:graphicFrameLocks noGrp="1"/>
          </p:cNvGraphicFramePr>
          <p:nvPr>
            <p:extLst>
              <p:ext uri="{D42A27DB-BD31-4B8C-83A1-F6EECF244321}">
                <p14:modId xmlns:p14="http://schemas.microsoft.com/office/powerpoint/2010/main" val="3599415321"/>
              </p:ext>
            </p:extLst>
          </p:nvPr>
        </p:nvGraphicFramePr>
        <p:xfrm>
          <a:off x="5883575" y="3166662"/>
          <a:ext cx="3044525" cy="1188630"/>
        </p:xfrm>
        <a:graphic>
          <a:graphicData uri="http://schemas.openxmlformats.org/drawingml/2006/table">
            <a:tbl>
              <a:tblPr>
                <a:noFill/>
                <a:tableStyleId>{BD4015D2-0A5C-4312-8D58-668473F63BE7}</a:tableStyleId>
              </a:tblPr>
              <a:tblGrid>
                <a:gridCol w="1256893">
                  <a:extLst>
                    <a:ext uri="{9D8B030D-6E8A-4147-A177-3AD203B41FA5}">
                      <a16:colId xmlns:a16="http://schemas.microsoft.com/office/drawing/2014/main" val="2680543558"/>
                    </a:ext>
                  </a:extLst>
                </a:gridCol>
                <a:gridCol w="808754">
                  <a:extLst>
                    <a:ext uri="{9D8B030D-6E8A-4147-A177-3AD203B41FA5}">
                      <a16:colId xmlns:a16="http://schemas.microsoft.com/office/drawing/2014/main" val="3095306940"/>
                    </a:ext>
                  </a:extLst>
                </a:gridCol>
                <a:gridCol w="978878">
                  <a:extLst>
                    <a:ext uri="{9D8B030D-6E8A-4147-A177-3AD203B41FA5}">
                      <a16:colId xmlns:a16="http://schemas.microsoft.com/office/drawing/2014/main" val="3407481624"/>
                    </a:ext>
                  </a:extLst>
                </a:gridCol>
              </a:tblGrid>
              <a:tr h="276225">
                <a:tc>
                  <a:txBody>
                    <a:bodyPr/>
                    <a:lstStyle/>
                    <a:p>
                      <a:pPr marL="0" lvl="0" indent="0" algn="just" rtl="0">
                        <a:lnSpc>
                          <a:spcPct val="100000"/>
                        </a:lnSpc>
                        <a:spcBef>
                          <a:spcPts val="1200"/>
                        </a:spcBef>
                        <a:spcAft>
                          <a:spcPts val="0"/>
                        </a:spcAft>
                        <a:buNone/>
                      </a:pPr>
                      <a:r>
                        <a:rPr lang="en" b="1" dirty="0">
                          <a:latin typeface="Lato"/>
                          <a:ea typeface="Lato"/>
                          <a:cs typeface="Lato"/>
                          <a:sym typeface="Lato"/>
                        </a:rPr>
                        <a:t>Relation Type</a:t>
                      </a:r>
                      <a:endParaRPr b="1"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b="1" dirty="0">
                          <a:latin typeface="Lato"/>
                          <a:ea typeface="Lato"/>
                          <a:cs typeface="Lato"/>
                          <a:sym typeface="Lato"/>
                        </a:rPr>
                        <a:t>Total #</a:t>
                      </a:r>
                      <a:endParaRPr b="1"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b="1">
                          <a:latin typeface="Lato"/>
                          <a:ea typeface="Lato"/>
                          <a:cs typeface="Lato"/>
                          <a:sym typeface="Lato"/>
                        </a:rPr>
                        <a:t>Unique #</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4119460943"/>
                  </a:ext>
                </a:extLst>
              </a:tr>
              <a:tr h="276225">
                <a:tc>
                  <a:txBody>
                    <a:bodyPr/>
                    <a:lstStyle/>
                    <a:p>
                      <a:pPr marL="0" lvl="0" indent="0" algn="just" rtl="0">
                        <a:lnSpc>
                          <a:spcPct val="100000"/>
                        </a:lnSpc>
                        <a:spcBef>
                          <a:spcPts val="1200"/>
                        </a:spcBef>
                        <a:spcAft>
                          <a:spcPts val="0"/>
                        </a:spcAft>
                        <a:buNone/>
                      </a:pPr>
                      <a:r>
                        <a:rPr lang="en" dirty="0">
                          <a:latin typeface="Lato"/>
                          <a:ea typeface="Lato"/>
                          <a:cs typeface="Lato"/>
                          <a:sym typeface="Lato"/>
                        </a:rPr>
                        <a:t>CID</a:t>
                      </a:r>
                      <a:endParaRPr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dirty="0">
                          <a:latin typeface="Lato"/>
                          <a:ea typeface="Lato"/>
                          <a:cs typeface="Lato"/>
                          <a:sym typeface="Lato"/>
                        </a:rPr>
                        <a:t>5,425</a:t>
                      </a:r>
                      <a:endParaRPr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dirty="0">
                          <a:latin typeface="Lato"/>
                          <a:ea typeface="Lato"/>
                          <a:cs typeface="Lato"/>
                          <a:sym typeface="Lato"/>
                        </a:rPr>
                        <a:t>4,071</a:t>
                      </a:r>
                      <a:endParaRPr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4209181784"/>
                  </a:ext>
                </a:extLst>
              </a:tr>
              <a:tr h="276225">
                <a:tc>
                  <a:txBody>
                    <a:bodyPr/>
                    <a:lstStyle/>
                    <a:p>
                      <a:pPr marL="0" lvl="0" indent="0" algn="just" rtl="0">
                        <a:lnSpc>
                          <a:spcPct val="100000"/>
                        </a:lnSpc>
                        <a:spcBef>
                          <a:spcPts val="1200"/>
                        </a:spcBef>
                        <a:spcAft>
                          <a:spcPts val="0"/>
                        </a:spcAft>
                        <a:buNone/>
                      </a:pPr>
                      <a:r>
                        <a:rPr lang="en" dirty="0">
                          <a:latin typeface="Lato"/>
                          <a:ea typeface="Lato"/>
                          <a:cs typeface="Lato"/>
                          <a:sym typeface="Lato"/>
                        </a:rPr>
                        <a:t>CPR</a:t>
                      </a:r>
                      <a:endParaRPr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87,794</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dirty="0">
                          <a:latin typeface="Lato"/>
                          <a:ea typeface="Lato"/>
                          <a:cs typeface="Lato"/>
                          <a:sym typeface="Lato"/>
                        </a:rPr>
                        <a:t>72,891</a:t>
                      </a:r>
                      <a:endParaRPr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85136339"/>
                  </a:ext>
                </a:extLst>
              </a:tr>
            </a:tbl>
          </a:graphicData>
        </a:graphic>
      </p:graphicFrame>
      <p:sp>
        <p:nvSpPr>
          <p:cNvPr id="3" name="TextBox 2">
            <a:extLst>
              <a:ext uri="{FF2B5EF4-FFF2-40B4-BE49-F238E27FC236}">
                <a16:creationId xmlns:a16="http://schemas.microsoft.com/office/drawing/2014/main" id="{FA8102E8-6E2C-4D8A-B363-58D7705A48FA}"/>
              </a:ext>
            </a:extLst>
          </p:cNvPr>
          <p:cNvSpPr txBox="1"/>
          <p:nvPr/>
        </p:nvSpPr>
        <p:spPr>
          <a:xfrm>
            <a:off x="774700" y="3060937"/>
            <a:ext cx="5130800" cy="1303498"/>
          </a:xfrm>
          <a:prstGeom prst="rect">
            <a:avLst/>
          </a:prstGeom>
          <a:noFill/>
        </p:spPr>
        <p:txBody>
          <a:bodyPr wrap="square" rtlCol="0">
            <a:spAutoFit/>
          </a:bodyPr>
          <a:lstStyle/>
          <a:p>
            <a:pPr indent="-330200" algn="just">
              <a:lnSpc>
                <a:spcPct val="130000"/>
              </a:lnSpc>
              <a:buClr>
                <a:srgbClr val="1A9988"/>
              </a:buClr>
              <a:buSzPts val="1600"/>
              <a:buFont typeface="Arial"/>
              <a:buChar char="●"/>
            </a:pPr>
            <a:r>
              <a:rPr lang="en-GB" sz="1600" b="0" i="0" dirty="0">
                <a:solidFill>
                  <a:srgbClr val="1A9988"/>
                </a:solidFill>
                <a:effectLst/>
                <a:latin typeface="Arial" panose="020B0604020202020204" pitchFamily="34" charset="0"/>
                <a:ea typeface="Arial" panose="020B0604020202020204" pitchFamily="34" charset="0"/>
                <a:cs typeface="Arial" panose="020B0604020202020204" pitchFamily="34" charset="0"/>
              </a:rPr>
              <a:t>CORD-19 sentence with more than one type of entity is converted into “entity1 entity2\t. text” and is fed into appropriate model to find relations.</a:t>
            </a:r>
            <a:endParaRPr lang="en-IN" sz="1600" dirty="0">
              <a:effectLst/>
            </a:endParaRPr>
          </a:p>
          <a:p>
            <a:pPr indent="-330200" algn="just">
              <a:lnSpc>
                <a:spcPct val="130000"/>
              </a:lnSpc>
              <a:buClr>
                <a:srgbClr val="1A9988"/>
              </a:buClr>
              <a:buSzPts val="1600"/>
              <a:buFont typeface="Arial"/>
              <a:buChar char="●"/>
            </a:pPr>
            <a:endParaRPr lang="en-GB" sz="1400" dirty="0">
              <a:solidFill>
                <a:srgbClr val="1A9988"/>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81"/>
          <p:cNvSpPr txBox="1">
            <a:spLocks noGrp="1"/>
          </p:cNvSpPr>
          <p:nvPr>
            <p:ph type="title"/>
          </p:nvPr>
        </p:nvSpPr>
        <p:spPr>
          <a:xfrm>
            <a:off x="727650" y="1278975"/>
            <a:ext cx="78930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IMPLEMENTATION DETAILS - GRAPH CONSTRUCTION</a:t>
            </a:r>
            <a:endParaRPr sz="2300" cap="none">
              <a:latin typeface="Arial"/>
              <a:ea typeface="Arial"/>
              <a:cs typeface="Arial"/>
              <a:sym typeface="Arial"/>
            </a:endParaRPr>
          </a:p>
        </p:txBody>
      </p:sp>
      <p:sp>
        <p:nvSpPr>
          <p:cNvPr id="7" name="Google Shape;474;p72">
            <a:extLst>
              <a:ext uri="{FF2B5EF4-FFF2-40B4-BE49-F238E27FC236}">
                <a16:creationId xmlns:a16="http://schemas.microsoft.com/office/drawing/2014/main" id="{18632189-7A90-4B73-AAFE-265824F1B8EF}"/>
              </a:ext>
            </a:extLst>
          </p:cNvPr>
          <p:cNvSpPr txBox="1">
            <a:spLocks/>
          </p:cNvSpPr>
          <p:nvPr/>
        </p:nvSpPr>
        <p:spPr>
          <a:xfrm>
            <a:off x="624250" y="1722623"/>
            <a:ext cx="8386399" cy="1360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indent="-330200" algn="just">
              <a:lnSpc>
                <a:spcPct val="130000"/>
              </a:lnSpc>
              <a:buClr>
                <a:srgbClr val="1A9988"/>
              </a:buClr>
              <a:buSzPts val="1600"/>
              <a:buFont typeface="Arial"/>
              <a:buChar char="●"/>
            </a:pPr>
            <a:r>
              <a:rPr lang="en-GB" sz="1600" dirty="0">
                <a:solidFill>
                  <a:srgbClr val="1A9988"/>
                </a:solidFill>
                <a:latin typeface="Arial"/>
                <a:ea typeface="Arial"/>
                <a:cs typeface="Arial"/>
                <a:sym typeface="Arial"/>
              </a:rPr>
              <a:t>Initially, the relation with either entities not occurring more than 5 times are removed.</a:t>
            </a:r>
          </a:p>
          <a:p>
            <a:pPr indent="-330200" algn="just">
              <a:lnSpc>
                <a:spcPct val="130000"/>
              </a:lnSpc>
              <a:buClr>
                <a:srgbClr val="1A9988"/>
              </a:buClr>
              <a:buSzPts val="1600"/>
              <a:buFont typeface="Arial"/>
              <a:buChar char="●"/>
            </a:pPr>
            <a:r>
              <a:rPr lang="en-GB" sz="1600" dirty="0">
                <a:solidFill>
                  <a:srgbClr val="1A9988"/>
                </a:solidFill>
                <a:latin typeface="Arial"/>
                <a:ea typeface="Arial"/>
                <a:cs typeface="Arial"/>
                <a:sym typeface="Arial"/>
              </a:rPr>
              <a:t>Then from the final relations the Knowledge graph is constructed and is stored in the Neo4j Database.</a:t>
            </a:r>
          </a:p>
        </p:txBody>
      </p:sp>
      <p:pic>
        <p:nvPicPr>
          <p:cNvPr id="8" name="Google Shape;583;p82">
            <a:extLst>
              <a:ext uri="{FF2B5EF4-FFF2-40B4-BE49-F238E27FC236}">
                <a16:creationId xmlns:a16="http://schemas.microsoft.com/office/drawing/2014/main" id="{6C5CD3B7-9D2D-4058-A5D8-2D035D424995}"/>
              </a:ext>
            </a:extLst>
          </p:cNvPr>
          <p:cNvPicPr preferRelativeResize="0"/>
          <p:nvPr/>
        </p:nvPicPr>
        <p:blipFill rotWithShape="1">
          <a:blip r:embed="rId3">
            <a:alphaModFix/>
          </a:blip>
          <a:srcRect l="27486" t="34208" r="10599" b="7039"/>
          <a:stretch/>
        </p:blipFill>
        <p:spPr>
          <a:xfrm>
            <a:off x="4140200" y="2403098"/>
            <a:ext cx="4533900" cy="2740401"/>
          </a:xfrm>
          <a:prstGeom prst="rect">
            <a:avLst/>
          </a:prstGeom>
          <a:noFill/>
          <a:ln>
            <a:noFill/>
          </a:ln>
        </p:spPr>
      </p:pic>
      <p:graphicFrame>
        <p:nvGraphicFramePr>
          <p:cNvPr id="9" name="Google Shape;582;p82">
            <a:extLst>
              <a:ext uri="{FF2B5EF4-FFF2-40B4-BE49-F238E27FC236}">
                <a16:creationId xmlns:a16="http://schemas.microsoft.com/office/drawing/2014/main" id="{8D024DF3-0E3E-49D9-848F-C9D436B7A70A}"/>
              </a:ext>
            </a:extLst>
          </p:cNvPr>
          <p:cNvGraphicFramePr/>
          <p:nvPr>
            <p:extLst>
              <p:ext uri="{D42A27DB-BD31-4B8C-83A1-F6EECF244321}">
                <p14:modId xmlns:p14="http://schemas.microsoft.com/office/powerpoint/2010/main" val="3654873482"/>
              </p:ext>
            </p:extLst>
          </p:nvPr>
        </p:nvGraphicFramePr>
        <p:xfrm>
          <a:off x="1184335" y="3942799"/>
          <a:ext cx="1848422" cy="1188630"/>
        </p:xfrm>
        <a:graphic>
          <a:graphicData uri="http://schemas.openxmlformats.org/drawingml/2006/table">
            <a:tbl>
              <a:tblPr>
                <a:noFill/>
                <a:tableStyleId>{C29EA80E-06F0-408C-AFF4-0A85FA8BDD88}</a:tableStyleId>
              </a:tblPr>
              <a:tblGrid>
                <a:gridCol w="919180">
                  <a:extLst>
                    <a:ext uri="{9D8B030D-6E8A-4147-A177-3AD203B41FA5}">
                      <a16:colId xmlns:a16="http://schemas.microsoft.com/office/drawing/2014/main" val="20000"/>
                    </a:ext>
                  </a:extLst>
                </a:gridCol>
                <a:gridCol w="92924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dirty="0">
                          <a:solidFill>
                            <a:schemeClr val="lt1"/>
                          </a:solidFill>
                        </a:rPr>
                        <a:t>RED</a:t>
                      </a:r>
                      <a:endParaRPr dirty="0">
                        <a:solidFill>
                          <a:schemeClr val="lt1"/>
                        </a:solidFill>
                      </a:endParaRPr>
                    </a:p>
                  </a:txBody>
                  <a:tcPr marL="68689" marR="68689" marT="91425" marB="91425">
                    <a:solidFill>
                      <a:srgbClr val="FF0000"/>
                    </a:solidFill>
                  </a:tcPr>
                </a:tc>
                <a:tc>
                  <a:txBody>
                    <a:bodyPr/>
                    <a:lstStyle/>
                    <a:p>
                      <a:pPr marL="0" lvl="0" indent="0" algn="l" rtl="0">
                        <a:spcBef>
                          <a:spcPts val="0"/>
                        </a:spcBef>
                        <a:spcAft>
                          <a:spcPts val="0"/>
                        </a:spcAft>
                        <a:buNone/>
                      </a:pPr>
                      <a:r>
                        <a:rPr lang="en" dirty="0"/>
                        <a:t>Disease</a:t>
                      </a:r>
                      <a:endParaRPr dirty="0"/>
                    </a:p>
                  </a:txBody>
                  <a:tcPr marL="68689" marR="68689"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lt1"/>
                          </a:solidFill>
                        </a:rPr>
                        <a:t>ORANGE</a:t>
                      </a:r>
                      <a:endParaRPr>
                        <a:solidFill>
                          <a:schemeClr val="lt1"/>
                        </a:solidFill>
                      </a:endParaRPr>
                    </a:p>
                  </a:txBody>
                  <a:tcPr marL="68689" marR="68689" marT="91425" marB="91425">
                    <a:solidFill>
                      <a:srgbClr val="FF9900"/>
                    </a:solidFill>
                  </a:tcPr>
                </a:tc>
                <a:tc>
                  <a:txBody>
                    <a:bodyPr/>
                    <a:lstStyle/>
                    <a:p>
                      <a:pPr marL="0" lvl="0" indent="0" algn="l" rtl="0">
                        <a:spcBef>
                          <a:spcPts val="0"/>
                        </a:spcBef>
                        <a:spcAft>
                          <a:spcPts val="0"/>
                        </a:spcAft>
                        <a:buNone/>
                      </a:pPr>
                      <a:r>
                        <a:rPr lang="en"/>
                        <a:t>Chemical</a:t>
                      </a:r>
                      <a:endParaRPr/>
                    </a:p>
                  </a:txBody>
                  <a:tcPr marL="68689" marR="68689"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lt1"/>
                          </a:solidFill>
                        </a:rPr>
                        <a:t>PURPLE</a:t>
                      </a:r>
                      <a:endParaRPr>
                        <a:solidFill>
                          <a:schemeClr val="lt1"/>
                        </a:solidFill>
                      </a:endParaRPr>
                    </a:p>
                  </a:txBody>
                  <a:tcPr marL="68689" marR="68689" marT="91425" marB="91425">
                    <a:solidFill>
                      <a:srgbClr val="9900FF"/>
                    </a:solidFill>
                  </a:tcPr>
                </a:tc>
                <a:tc>
                  <a:txBody>
                    <a:bodyPr/>
                    <a:lstStyle/>
                    <a:p>
                      <a:pPr marL="0" lvl="0" indent="0" algn="l" rtl="0">
                        <a:spcBef>
                          <a:spcPts val="0"/>
                        </a:spcBef>
                        <a:spcAft>
                          <a:spcPts val="0"/>
                        </a:spcAft>
                        <a:buNone/>
                      </a:pPr>
                      <a:r>
                        <a:rPr lang="en" dirty="0"/>
                        <a:t>Protein</a:t>
                      </a:r>
                      <a:endParaRPr dirty="0"/>
                    </a:p>
                  </a:txBody>
                  <a:tcPr marL="68689" marR="68689"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INTRODUCTION</a:t>
            </a:r>
            <a:endParaRPr>
              <a:latin typeface="Arial"/>
              <a:ea typeface="Arial"/>
              <a:cs typeface="Arial"/>
              <a:sym typeface="Arial"/>
            </a:endParaRPr>
          </a:p>
        </p:txBody>
      </p:sp>
      <p:sp>
        <p:nvSpPr>
          <p:cNvPr id="251" name="Google Shape;251;p38"/>
          <p:cNvSpPr txBox="1">
            <a:spLocks noGrp="1"/>
          </p:cNvSpPr>
          <p:nvPr>
            <p:ph type="body" idx="1"/>
          </p:nvPr>
        </p:nvSpPr>
        <p:spPr>
          <a:xfrm>
            <a:off x="729450" y="1853850"/>
            <a:ext cx="7688700" cy="3029100"/>
          </a:xfrm>
          <a:prstGeom prst="rect">
            <a:avLst/>
          </a:prstGeom>
        </p:spPr>
        <p:txBody>
          <a:bodyPr spcFirstLastPara="1" wrap="square" lIns="91425" tIns="91425" rIns="91425" bIns="91425" anchor="t" anchorCtr="0">
            <a:normAutofit lnSpcReduction="10000"/>
          </a:bodyPr>
          <a:lstStyle/>
          <a:p>
            <a:pPr marL="457200" lvl="0" indent="-317500" algn="just" rtl="0">
              <a:lnSpc>
                <a:spcPct val="150000"/>
              </a:lnSpc>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COVID-19 is a global epidemic with a considerable fatality rate and a high transmission rate, affecting millions of people worldwide since its outbreak.</a:t>
            </a:r>
            <a:endParaRPr sz="1400" dirty="0">
              <a:solidFill>
                <a:schemeClr val="dk1"/>
              </a:solidFill>
              <a:latin typeface="Arial"/>
              <a:ea typeface="Arial"/>
              <a:cs typeface="Arial"/>
              <a:sym typeface="Arial"/>
            </a:endParaRPr>
          </a:p>
          <a:p>
            <a:pPr marL="457200" lvl="0" indent="-317500" algn="just" rtl="0">
              <a:lnSpc>
                <a:spcPct val="150000"/>
              </a:lnSpc>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The search for treatments and possible cures for the novel Coronavirus has led to an exponential increase in scientific publications.</a:t>
            </a:r>
            <a:endParaRPr sz="1400" dirty="0">
              <a:solidFill>
                <a:schemeClr val="dk1"/>
              </a:solidFill>
              <a:latin typeface="Arial"/>
              <a:ea typeface="Arial"/>
              <a:cs typeface="Arial"/>
              <a:sym typeface="Arial"/>
            </a:endParaRPr>
          </a:p>
          <a:p>
            <a:pPr marL="457200" lvl="0" indent="-317500" algn="just" rtl="0">
              <a:lnSpc>
                <a:spcPct val="150000"/>
              </a:lnSpc>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Scientific publications regarding COVID-19 contains various data about related diseases, proteins, chemicals and so on.</a:t>
            </a:r>
            <a:endParaRPr sz="1400" dirty="0">
              <a:solidFill>
                <a:schemeClr val="dk1"/>
              </a:solidFill>
              <a:latin typeface="Arial"/>
              <a:ea typeface="Arial"/>
              <a:cs typeface="Arial"/>
              <a:sym typeface="Arial"/>
            </a:endParaRPr>
          </a:p>
          <a:p>
            <a:pPr marL="457200" lvl="0" indent="-317500" algn="just" rtl="0">
              <a:lnSpc>
                <a:spcPct val="150000"/>
              </a:lnSpc>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The data in such publications are vastly unstructured. These publications are gathered under the CORD-19 dataset.</a:t>
            </a:r>
            <a:endParaRPr sz="1400" dirty="0">
              <a:solidFill>
                <a:schemeClr val="dk1"/>
              </a:solidFill>
              <a:latin typeface="Arial"/>
              <a:ea typeface="Arial"/>
              <a:cs typeface="Arial"/>
              <a:sym typeface="Arial"/>
            </a:endParaRPr>
          </a:p>
          <a:p>
            <a:pPr marL="457200" lvl="0" indent="-317500" algn="just" rtl="0">
              <a:lnSpc>
                <a:spcPct val="150000"/>
              </a:lnSpc>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Our project focuses on extracting useful information from unstructured raw text.</a:t>
            </a:r>
            <a:endParaRPr sz="1400" dirty="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3"/>
          <p:cNvSpPr txBox="1">
            <a:spLocks noGrp="1"/>
          </p:cNvSpPr>
          <p:nvPr>
            <p:ph type="title" idx="4294967295"/>
          </p:nvPr>
        </p:nvSpPr>
        <p:spPr>
          <a:xfrm>
            <a:off x="404813" y="-23813"/>
            <a:ext cx="8739187" cy="5349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dirty="0">
                <a:latin typeface="Arial"/>
                <a:ea typeface="Arial"/>
                <a:cs typeface="Arial"/>
                <a:sym typeface="Arial"/>
              </a:rPr>
              <a:t>IMPLEMENTATION DETAILS - REPRESENTATION LEARNING</a:t>
            </a:r>
            <a:endParaRPr sz="2300" cap="none" dirty="0">
              <a:latin typeface="Arial"/>
              <a:ea typeface="Arial"/>
              <a:cs typeface="Arial"/>
              <a:sym typeface="Arial"/>
            </a:endParaRPr>
          </a:p>
        </p:txBody>
      </p:sp>
      <p:sp>
        <p:nvSpPr>
          <p:cNvPr id="7" name="Google Shape;474;p72">
            <a:extLst>
              <a:ext uri="{FF2B5EF4-FFF2-40B4-BE49-F238E27FC236}">
                <a16:creationId xmlns:a16="http://schemas.microsoft.com/office/drawing/2014/main" id="{6F34C2F0-1521-4577-9F3B-F708AE2F9E75}"/>
              </a:ext>
            </a:extLst>
          </p:cNvPr>
          <p:cNvSpPr txBox="1">
            <a:spLocks/>
          </p:cNvSpPr>
          <p:nvPr/>
        </p:nvSpPr>
        <p:spPr>
          <a:xfrm>
            <a:off x="0" y="511175"/>
            <a:ext cx="4572000" cy="45671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indent="-330200" algn="just">
              <a:lnSpc>
                <a:spcPct val="130000"/>
              </a:lnSpc>
              <a:buClr>
                <a:srgbClr val="1A9988"/>
              </a:buClr>
              <a:buSzPts val="1600"/>
              <a:buFont typeface="Arial"/>
              <a:buChar char="●"/>
            </a:pPr>
            <a:r>
              <a:rPr lang="en-GB" sz="1600" dirty="0" err="1">
                <a:solidFill>
                  <a:srgbClr val="1A9988"/>
                </a:solidFill>
                <a:latin typeface="Arial"/>
                <a:ea typeface="Arial"/>
                <a:cs typeface="Arial"/>
                <a:sym typeface="Arial"/>
              </a:rPr>
              <a:t>TransD</a:t>
            </a:r>
            <a:r>
              <a:rPr lang="en-GB" sz="1600" dirty="0">
                <a:solidFill>
                  <a:srgbClr val="1A9988"/>
                </a:solidFill>
                <a:latin typeface="Arial"/>
                <a:ea typeface="Arial"/>
                <a:cs typeface="Arial"/>
                <a:sym typeface="Arial"/>
              </a:rPr>
              <a:t> method is trained to embed the Knowledge Graph.</a:t>
            </a:r>
          </a:p>
          <a:p>
            <a:pPr indent="-330200" algn="just">
              <a:lnSpc>
                <a:spcPct val="130000"/>
              </a:lnSpc>
              <a:buClr>
                <a:srgbClr val="1A9988"/>
              </a:buClr>
              <a:buSzPts val="1600"/>
              <a:buFont typeface="Arial"/>
              <a:buChar char="●"/>
            </a:pPr>
            <a:r>
              <a:rPr lang="en-GB" sz="1600" dirty="0">
                <a:solidFill>
                  <a:srgbClr val="1A9988"/>
                </a:solidFill>
                <a:latin typeface="Arial"/>
                <a:ea typeface="Arial"/>
                <a:cs typeface="Arial"/>
                <a:sym typeface="Arial"/>
              </a:rPr>
              <a:t>Then the embeddings of entities which has more than 4 edges are taken.</a:t>
            </a:r>
          </a:p>
          <a:p>
            <a:pPr indent="-330200" algn="just">
              <a:lnSpc>
                <a:spcPct val="130000"/>
              </a:lnSpc>
              <a:buClr>
                <a:srgbClr val="1A9988"/>
              </a:buClr>
              <a:buSzPts val="1600"/>
              <a:buFont typeface="Arial"/>
              <a:buChar char="●"/>
            </a:pPr>
            <a:r>
              <a:rPr lang="en-GB" sz="1600" dirty="0">
                <a:solidFill>
                  <a:srgbClr val="1A9988"/>
                </a:solidFill>
                <a:latin typeface="Arial"/>
                <a:ea typeface="Arial"/>
                <a:cs typeface="Arial"/>
                <a:sym typeface="Arial"/>
              </a:rPr>
              <a:t>Then these embeddings are compared with the embedding score of coronavirus to get the top 25 entities related to COVID-19.</a:t>
            </a:r>
          </a:p>
          <a:p>
            <a:pPr indent="-330200" algn="just">
              <a:lnSpc>
                <a:spcPct val="130000"/>
              </a:lnSpc>
              <a:buClr>
                <a:srgbClr val="1A9988"/>
              </a:buClr>
              <a:buSzPts val="1600"/>
              <a:buFont typeface="Arial"/>
              <a:buChar char="●"/>
            </a:pPr>
            <a:r>
              <a:rPr lang="en-GB" sz="1600" b="1" dirty="0">
                <a:solidFill>
                  <a:srgbClr val="1A9988"/>
                </a:solidFill>
                <a:latin typeface="Arial"/>
                <a:ea typeface="Arial"/>
                <a:cs typeface="Arial"/>
                <a:sym typeface="Arial"/>
              </a:rPr>
              <a:t>In the graphs, Darker colour and thicker arrow indicates strong relationship.</a:t>
            </a:r>
          </a:p>
          <a:p>
            <a:pPr indent="-330200" algn="just">
              <a:lnSpc>
                <a:spcPct val="130000"/>
              </a:lnSpc>
              <a:buClr>
                <a:srgbClr val="1A9988"/>
              </a:buClr>
              <a:buSzPts val="1600"/>
              <a:buFont typeface="Arial"/>
              <a:buChar char="●"/>
            </a:pPr>
            <a:r>
              <a:rPr lang="en-GB" sz="1600" b="1" dirty="0">
                <a:solidFill>
                  <a:srgbClr val="1A9988"/>
                </a:solidFill>
                <a:latin typeface="Arial"/>
                <a:ea typeface="Arial"/>
                <a:cs typeface="Arial"/>
                <a:sym typeface="Arial"/>
              </a:rPr>
              <a:t>Red coloured node is coronavirus.</a:t>
            </a:r>
          </a:p>
        </p:txBody>
      </p:sp>
      <p:sp>
        <p:nvSpPr>
          <p:cNvPr id="8" name="Google Shape;588;p83">
            <a:extLst>
              <a:ext uri="{FF2B5EF4-FFF2-40B4-BE49-F238E27FC236}">
                <a16:creationId xmlns:a16="http://schemas.microsoft.com/office/drawing/2014/main" id="{F1641FAB-C172-449E-B2A4-AB0EA29C38BD}"/>
              </a:ext>
            </a:extLst>
          </p:cNvPr>
          <p:cNvSpPr txBox="1">
            <a:spLocks/>
          </p:cNvSpPr>
          <p:nvPr/>
        </p:nvSpPr>
        <p:spPr>
          <a:xfrm>
            <a:off x="5645513" y="344486"/>
            <a:ext cx="2424974" cy="4683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eaLnBrk="1" hangingPunct="1">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a:buClr>
                <a:srgbClr val="1A1A1A"/>
              </a:buClr>
              <a:buSzPts val="2300"/>
              <a:buFont typeface="Arial"/>
              <a:buNone/>
            </a:pPr>
            <a:r>
              <a:rPr lang="en-IN" sz="2300" dirty="0">
                <a:latin typeface="Arial"/>
                <a:ea typeface="Arial"/>
                <a:cs typeface="Arial"/>
                <a:sym typeface="Arial"/>
              </a:rPr>
              <a:t>TOP DISEASES</a:t>
            </a:r>
          </a:p>
        </p:txBody>
      </p:sp>
      <p:pic>
        <p:nvPicPr>
          <p:cNvPr id="9" name="Google Shape;597;p84">
            <a:extLst>
              <a:ext uri="{FF2B5EF4-FFF2-40B4-BE49-F238E27FC236}">
                <a16:creationId xmlns:a16="http://schemas.microsoft.com/office/drawing/2014/main" id="{9ABB2A0C-F371-4616-821C-7A6686DF3F3F}"/>
              </a:ext>
            </a:extLst>
          </p:cNvPr>
          <p:cNvPicPr preferRelativeResize="0"/>
          <p:nvPr/>
        </p:nvPicPr>
        <p:blipFill rotWithShape="1">
          <a:blip r:embed="rId3"/>
          <a:srcRect l="24364" r="17662"/>
          <a:stretch/>
        </p:blipFill>
        <p:spPr>
          <a:xfrm>
            <a:off x="4572000" y="698501"/>
            <a:ext cx="4400550" cy="4445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pic>
        <p:nvPicPr>
          <p:cNvPr id="598" name="Google Shape;598;p84"/>
          <p:cNvPicPr preferRelativeResize="0"/>
          <p:nvPr/>
        </p:nvPicPr>
        <p:blipFill rotWithShape="1">
          <a:blip r:embed="rId3"/>
          <a:srcRect l="22027" r="24283"/>
          <a:stretch/>
        </p:blipFill>
        <p:spPr>
          <a:xfrm>
            <a:off x="114300" y="450849"/>
            <a:ext cx="4152900" cy="4692651"/>
          </a:xfrm>
          <a:prstGeom prst="rect">
            <a:avLst/>
          </a:prstGeom>
          <a:noFill/>
          <a:ln>
            <a:noFill/>
          </a:ln>
        </p:spPr>
      </p:pic>
      <p:sp>
        <p:nvSpPr>
          <p:cNvPr id="2" name="TextBox 1">
            <a:extLst>
              <a:ext uri="{FF2B5EF4-FFF2-40B4-BE49-F238E27FC236}">
                <a16:creationId xmlns:a16="http://schemas.microsoft.com/office/drawing/2014/main" id="{8E545898-1B4E-4C49-8704-4662040E49A1}"/>
              </a:ext>
            </a:extLst>
          </p:cNvPr>
          <p:cNvSpPr txBox="1"/>
          <p:nvPr/>
        </p:nvSpPr>
        <p:spPr>
          <a:xfrm>
            <a:off x="863600" y="4572"/>
            <a:ext cx="2654300" cy="446276"/>
          </a:xfrm>
          <a:prstGeom prst="rect">
            <a:avLst/>
          </a:prstGeom>
          <a:noFill/>
        </p:spPr>
        <p:txBody>
          <a:bodyPr wrap="square" rtlCol="0">
            <a:spAutoFit/>
          </a:bodyPr>
          <a:lstStyle/>
          <a:p>
            <a:r>
              <a:rPr lang="en-IN" sz="2300" b="1" dirty="0"/>
              <a:t>TOP CHEMICALS</a:t>
            </a:r>
          </a:p>
        </p:txBody>
      </p:sp>
      <p:sp>
        <p:nvSpPr>
          <p:cNvPr id="9" name="TextBox 8">
            <a:extLst>
              <a:ext uri="{FF2B5EF4-FFF2-40B4-BE49-F238E27FC236}">
                <a16:creationId xmlns:a16="http://schemas.microsoft.com/office/drawing/2014/main" id="{974FDDFE-D72A-4E8E-B7D0-FC6F669251FC}"/>
              </a:ext>
            </a:extLst>
          </p:cNvPr>
          <p:cNvSpPr txBox="1"/>
          <p:nvPr/>
        </p:nvSpPr>
        <p:spPr>
          <a:xfrm>
            <a:off x="5429250" y="4572"/>
            <a:ext cx="2654300" cy="446276"/>
          </a:xfrm>
          <a:prstGeom prst="rect">
            <a:avLst/>
          </a:prstGeom>
          <a:noFill/>
        </p:spPr>
        <p:txBody>
          <a:bodyPr wrap="square" rtlCol="0">
            <a:spAutoFit/>
          </a:bodyPr>
          <a:lstStyle/>
          <a:p>
            <a:r>
              <a:rPr lang="en-IN" sz="2300" b="1" dirty="0"/>
              <a:t>TOP PROTEINS</a:t>
            </a:r>
          </a:p>
        </p:txBody>
      </p:sp>
      <p:pic>
        <p:nvPicPr>
          <p:cNvPr id="4" name="Picture 3">
            <a:extLst>
              <a:ext uri="{FF2B5EF4-FFF2-40B4-BE49-F238E27FC236}">
                <a16:creationId xmlns:a16="http://schemas.microsoft.com/office/drawing/2014/main" id="{55BD80D6-1038-497B-8E6C-3920012EE819}"/>
              </a:ext>
            </a:extLst>
          </p:cNvPr>
          <p:cNvPicPr>
            <a:picLocks noChangeAspect="1"/>
          </p:cNvPicPr>
          <p:nvPr/>
        </p:nvPicPr>
        <p:blipFill rotWithShape="1">
          <a:blip r:embed="rId4"/>
          <a:srcRect l="18889" r="22436"/>
          <a:stretch/>
        </p:blipFill>
        <p:spPr>
          <a:xfrm>
            <a:off x="4502150" y="450848"/>
            <a:ext cx="4508500" cy="478424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87"/>
          <p:cNvSpPr txBox="1">
            <a:spLocks noGrp="1"/>
          </p:cNvSpPr>
          <p:nvPr>
            <p:ph type="title"/>
          </p:nvPr>
        </p:nvSpPr>
        <p:spPr>
          <a:xfrm>
            <a:off x="725170" y="12954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PERFORMANCE METRICS - NER</a:t>
            </a:r>
            <a:endParaRPr sz="2300" cap="none">
              <a:latin typeface="Arial"/>
              <a:ea typeface="Arial"/>
              <a:cs typeface="Arial"/>
              <a:sym typeface="Arial"/>
            </a:endParaRPr>
          </a:p>
        </p:txBody>
      </p:sp>
      <p:sp>
        <p:nvSpPr>
          <p:cNvPr id="620" name="Google Shape;620;p87"/>
          <p:cNvSpPr txBox="1">
            <a:spLocks noGrp="1"/>
          </p:cNvSpPr>
          <p:nvPr>
            <p:ph type="body" idx="1"/>
          </p:nvPr>
        </p:nvSpPr>
        <p:spPr>
          <a:xfrm>
            <a:off x="725175" y="2295050"/>
            <a:ext cx="4221900" cy="2352900"/>
          </a:xfrm>
          <a:prstGeom prst="rect">
            <a:avLst/>
          </a:prstGeom>
          <a:noFill/>
          <a:ln>
            <a:noFill/>
          </a:ln>
        </p:spPr>
        <p:txBody>
          <a:bodyPr spcFirstLastPara="1" wrap="square" lIns="91425" tIns="91425" rIns="91425" bIns="91425" anchor="t" anchorCtr="0">
            <a:noAutofit/>
          </a:bodyPr>
          <a:lstStyle/>
          <a:p>
            <a:pPr marL="457200" lvl="0" indent="-330200" algn="just" rtl="0">
              <a:lnSpc>
                <a:spcPct val="150000"/>
              </a:lnSpc>
              <a:spcBef>
                <a:spcPts val="1200"/>
              </a:spcBef>
              <a:spcAft>
                <a:spcPts val="0"/>
              </a:spcAft>
              <a:buClr>
                <a:schemeClr val="dk1"/>
              </a:buClr>
              <a:buSzPts val="1600"/>
              <a:buFont typeface="Arial"/>
              <a:buChar char="●"/>
            </a:pPr>
            <a:r>
              <a:rPr lang="en" sz="1400" b="1">
                <a:solidFill>
                  <a:schemeClr val="dk1"/>
                </a:solidFill>
              </a:rPr>
              <a:t>BERT-BiLSTM-CRF model is evaluated here.</a:t>
            </a:r>
            <a:endParaRPr sz="1400" b="1">
              <a:solidFill>
                <a:schemeClr val="dk1"/>
              </a:solidFill>
            </a:endParaRPr>
          </a:p>
          <a:p>
            <a:pPr marL="457200" lvl="0" indent="-330200" algn="just" rtl="0">
              <a:lnSpc>
                <a:spcPct val="150000"/>
              </a:lnSpc>
              <a:spcBef>
                <a:spcPts val="0"/>
              </a:spcBef>
              <a:spcAft>
                <a:spcPts val="0"/>
              </a:spcAft>
              <a:buClr>
                <a:schemeClr val="dk1"/>
              </a:buClr>
              <a:buSzPts val="1600"/>
              <a:buFont typeface="Arial"/>
              <a:buChar char="●"/>
            </a:pPr>
            <a:r>
              <a:rPr lang="en" sz="1400" b="1">
                <a:solidFill>
                  <a:schemeClr val="dk1"/>
                </a:solidFill>
              </a:rPr>
              <a:t>Precision : </a:t>
            </a:r>
            <a:r>
              <a:rPr lang="en" sz="1400">
                <a:solidFill>
                  <a:schemeClr val="dk1"/>
                </a:solidFill>
              </a:rPr>
              <a:t>Percentage of named entities found by the algorithm that are correct.</a:t>
            </a:r>
            <a:endParaRPr sz="1400">
              <a:solidFill>
                <a:schemeClr val="dk1"/>
              </a:solidFill>
            </a:endParaRPr>
          </a:p>
          <a:p>
            <a:pPr marL="457200" lvl="0" indent="-330200" algn="just" rtl="0">
              <a:lnSpc>
                <a:spcPct val="150000"/>
              </a:lnSpc>
              <a:spcBef>
                <a:spcPts val="0"/>
              </a:spcBef>
              <a:spcAft>
                <a:spcPts val="0"/>
              </a:spcAft>
              <a:buClr>
                <a:schemeClr val="dk1"/>
              </a:buClr>
              <a:buSzPts val="1600"/>
              <a:buFont typeface="Arial"/>
              <a:buChar char="●"/>
            </a:pPr>
            <a:r>
              <a:rPr lang="en" sz="1400" b="1">
                <a:solidFill>
                  <a:schemeClr val="dk1"/>
                </a:solidFill>
              </a:rPr>
              <a:t>Recall : </a:t>
            </a:r>
            <a:r>
              <a:rPr lang="en" sz="1400">
                <a:solidFill>
                  <a:schemeClr val="dk1"/>
                </a:solidFill>
              </a:rPr>
              <a:t>Percentage of named entities defined in the corpus that were found.</a:t>
            </a:r>
            <a:endParaRPr sz="1400">
              <a:solidFill>
                <a:schemeClr val="dk1"/>
              </a:solidFill>
            </a:endParaRPr>
          </a:p>
          <a:p>
            <a:pPr marL="457200" lvl="0" indent="-330200" algn="just" rtl="0">
              <a:lnSpc>
                <a:spcPct val="150000"/>
              </a:lnSpc>
              <a:spcBef>
                <a:spcPts val="0"/>
              </a:spcBef>
              <a:spcAft>
                <a:spcPts val="0"/>
              </a:spcAft>
              <a:buClr>
                <a:schemeClr val="dk1"/>
              </a:buClr>
              <a:buSzPts val="1600"/>
              <a:buFont typeface="Arial"/>
              <a:buChar char="●"/>
            </a:pPr>
            <a:r>
              <a:rPr lang="en" sz="1400" b="1">
                <a:solidFill>
                  <a:schemeClr val="dk1"/>
                </a:solidFill>
              </a:rPr>
              <a:t>F1 : </a:t>
            </a:r>
            <a:r>
              <a:rPr lang="en" sz="1400">
                <a:solidFill>
                  <a:schemeClr val="dk1"/>
                </a:solidFill>
              </a:rPr>
              <a:t>2 * Precision * Recall / (Recall + Precision)</a:t>
            </a:r>
            <a:endParaRPr sz="1600" b="1">
              <a:solidFill>
                <a:schemeClr val="dk1"/>
              </a:solidFill>
            </a:endParaRPr>
          </a:p>
        </p:txBody>
      </p:sp>
      <p:graphicFrame>
        <p:nvGraphicFramePr>
          <p:cNvPr id="621" name="Google Shape;621;p87"/>
          <p:cNvGraphicFramePr/>
          <p:nvPr>
            <p:extLst>
              <p:ext uri="{D42A27DB-BD31-4B8C-83A1-F6EECF244321}">
                <p14:modId xmlns:p14="http://schemas.microsoft.com/office/powerpoint/2010/main" val="2577538163"/>
              </p:ext>
            </p:extLst>
          </p:nvPr>
        </p:nvGraphicFramePr>
        <p:xfrm>
          <a:off x="5090175" y="2631236"/>
          <a:ext cx="3702925" cy="1804200"/>
        </p:xfrm>
        <a:graphic>
          <a:graphicData uri="http://schemas.openxmlformats.org/drawingml/2006/table">
            <a:tbl>
              <a:tblPr>
                <a:noFill/>
                <a:tableStyleId>{BD4015D2-0A5C-4312-8D58-668473F63BE7}</a:tableStyleId>
              </a:tblPr>
              <a:tblGrid>
                <a:gridCol w="1309175">
                  <a:extLst>
                    <a:ext uri="{9D8B030D-6E8A-4147-A177-3AD203B41FA5}">
                      <a16:colId xmlns:a16="http://schemas.microsoft.com/office/drawing/2014/main" val="20000"/>
                    </a:ext>
                  </a:extLst>
                </a:gridCol>
                <a:gridCol w="925725">
                  <a:extLst>
                    <a:ext uri="{9D8B030D-6E8A-4147-A177-3AD203B41FA5}">
                      <a16:colId xmlns:a16="http://schemas.microsoft.com/office/drawing/2014/main" val="20001"/>
                    </a:ext>
                  </a:extLst>
                </a:gridCol>
                <a:gridCol w="748025">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tblGrid>
              <a:tr h="451050">
                <a:tc>
                  <a:txBody>
                    <a:bodyPr/>
                    <a:lstStyle/>
                    <a:p>
                      <a:pPr marL="0" lvl="0" indent="0" algn="just" rtl="0">
                        <a:lnSpc>
                          <a:spcPct val="100000"/>
                        </a:lnSpc>
                        <a:spcBef>
                          <a:spcPts val="1200"/>
                        </a:spcBef>
                        <a:spcAft>
                          <a:spcPts val="0"/>
                        </a:spcAft>
                        <a:buNone/>
                      </a:pPr>
                      <a:r>
                        <a:rPr lang="en" b="1">
                          <a:latin typeface="Lato"/>
                          <a:ea typeface="Lato"/>
                          <a:cs typeface="Lato"/>
                          <a:sym typeface="Lato"/>
                        </a:rPr>
                        <a:t>Dataset</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b="1">
                          <a:latin typeface="Lato"/>
                          <a:ea typeface="Lato"/>
                          <a:cs typeface="Lato"/>
                          <a:sym typeface="Lato"/>
                        </a:rPr>
                        <a:t>Precision</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b="1">
                          <a:latin typeface="Lato"/>
                          <a:ea typeface="Lato"/>
                          <a:cs typeface="Lato"/>
                          <a:sym typeface="Lato"/>
                        </a:rPr>
                        <a:t>Recall</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b="1">
                          <a:latin typeface="Lato"/>
                          <a:ea typeface="Lato"/>
                          <a:cs typeface="Lato"/>
                          <a:sym typeface="Lato"/>
                        </a:rPr>
                        <a:t>F1</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1050">
                <a:tc>
                  <a:txBody>
                    <a:bodyPr/>
                    <a:lstStyle/>
                    <a:p>
                      <a:pPr marL="0" lvl="0" indent="0" algn="just" rtl="0">
                        <a:lnSpc>
                          <a:spcPct val="100000"/>
                        </a:lnSpc>
                        <a:spcBef>
                          <a:spcPts val="1200"/>
                        </a:spcBef>
                        <a:spcAft>
                          <a:spcPts val="0"/>
                        </a:spcAft>
                        <a:buNone/>
                      </a:pPr>
                      <a:r>
                        <a:rPr lang="en">
                          <a:latin typeface="Lato"/>
                          <a:ea typeface="Lato"/>
                          <a:cs typeface="Lato"/>
                          <a:sym typeface="Lato"/>
                        </a:rPr>
                        <a:t>NCBI-Disease</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88.49</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89.02</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88.76</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1050">
                <a:tc>
                  <a:txBody>
                    <a:bodyPr/>
                    <a:lstStyle/>
                    <a:p>
                      <a:pPr marL="0" lvl="0" indent="0" algn="just" rtl="0">
                        <a:lnSpc>
                          <a:spcPct val="100000"/>
                        </a:lnSpc>
                        <a:spcBef>
                          <a:spcPts val="1200"/>
                        </a:spcBef>
                        <a:spcAft>
                          <a:spcPts val="0"/>
                        </a:spcAft>
                        <a:buNone/>
                      </a:pPr>
                      <a:r>
                        <a:rPr lang="en">
                          <a:latin typeface="Lato"/>
                          <a:ea typeface="Lato"/>
                          <a:cs typeface="Lato"/>
                          <a:sym typeface="Lato"/>
                        </a:rPr>
                        <a:t>JNLPBA</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71.25</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81.5</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76.06</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1050">
                <a:tc>
                  <a:txBody>
                    <a:bodyPr/>
                    <a:lstStyle/>
                    <a:p>
                      <a:pPr marL="0" lvl="0" indent="0" algn="just" rtl="0">
                        <a:lnSpc>
                          <a:spcPct val="100000"/>
                        </a:lnSpc>
                        <a:spcBef>
                          <a:spcPts val="1200"/>
                        </a:spcBef>
                        <a:spcAft>
                          <a:spcPts val="0"/>
                        </a:spcAft>
                        <a:buNone/>
                      </a:pPr>
                      <a:r>
                        <a:rPr lang="en">
                          <a:latin typeface="Lato"/>
                          <a:ea typeface="Lato"/>
                          <a:cs typeface="Lato"/>
                          <a:sym typeface="Lato"/>
                        </a:rPr>
                        <a:t>CHEMDNER</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90.88</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92.25</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dirty="0">
                          <a:latin typeface="Lato"/>
                          <a:ea typeface="Lato"/>
                          <a:cs typeface="Lato"/>
                          <a:sym typeface="Lato"/>
                        </a:rPr>
                        <a:t>91.56</a:t>
                      </a:r>
                      <a:endParaRPr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89"/>
          <p:cNvSpPr txBox="1">
            <a:spLocks noGrp="1"/>
          </p:cNvSpPr>
          <p:nvPr>
            <p:ph type="title"/>
          </p:nvPr>
        </p:nvSpPr>
        <p:spPr>
          <a:xfrm>
            <a:off x="725170" y="12954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PERFORMANCE METRICS - RE</a:t>
            </a:r>
            <a:endParaRPr sz="2300" cap="none">
              <a:latin typeface="Arial"/>
              <a:ea typeface="Arial"/>
              <a:cs typeface="Arial"/>
              <a:sym typeface="Arial"/>
            </a:endParaRPr>
          </a:p>
        </p:txBody>
      </p:sp>
      <p:sp>
        <p:nvSpPr>
          <p:cNvPr id="633" name="Google Shape;633;p89"/>
          <p:cNvSpPr txBox="1">
            <a:spLocks noGrp="1"/>
          </p:cNvSpPr>
          <p:nvPr>
            <p:ph type="body" idx="1"/>
          </p:nvPr>
        </p:nvSpPr>
        <p:spPr>
          <a:xfrm>
            <a:off x="725170" y="1967575"/>
            <a:ext cx="4221900" cy="2352900"/>
          </a:xfrm>
          <a:prstGeom prst="rect">
            <a:avLst/>
          </a:prstGeom>
          <a:noFill/>
          <a:ln>
            <a:noFill/>
          </a:ln>
        </p:spPr>
        <p:txBody>
          <a:bodyPr spcFirstLastPara="1" wrap="square" lIns="91425" tIns="91425" rIns="91425" bIns="91425" anchor="t" anchorCtr="0">
            <a:noAutofit/>
          </a:bodyPr>
          <a:lstStyle/>
          <a:p>
            <a:pPr marL="457200" lvl="0" indent="-330200" algn="just" rtl="0">
              <a:lnSpc>
                <a:spcPct val="150000"/>
              </a:lnSpc>
              <a:spcBef>
                <a:spcPts val="1200"/>
              </a:spcBef>
              <a:spcAft>
                <a:spcPts val="0"/>
              </a:spcAft>
              <a:buClr>
                <a:schemeClr val="dk1"/>
              </a:buClr>
              <a:buSzPts val="1600"/>
              <a:buFont typeface="Arial"/>
              <a:buChar char="●"/>
            </a:pPr>
            <a:r>
              <a:rPr lang="en" sz="1400" b="1" dirty="0">
                <a:solidFill>
                  <a:schemeClr val="dk1"/>
                </a:solidFill>
              </a:rPr>
              <a:t>SciBERT model is evaluated here.</a:t>
            </a:r>
            <a:endParaRPr sz="1400" b="1" dirty="0">
              <a:solidFill>
                <a:schemeClr val="dk1"/>
              </a:solidFill>
            </a:endParaRPr>
          </a:p>
          <a:p>
            <a:pPr marL="457200" lvl="0" indent="-330200" algn="just" rtl="0">
              <a:lnSpc>
                <a:spcPct val="150000"/>
              </a:lnSpc>
              <a:spcBef>
                <a:spcPts val="0"/>
              </a:spcBef>
              <a:spcAft>
                <a:spcPts val="0"/>
              </a:spcAft>
              <a:buClr>
                <a:schemeClr val="dk1"/>
              </a:buClr>
              <a:buSzPts val="1600"/>
              <a:buFont typeface="Arial"/>
              <a:buChar char="●"/>
            </a:pPr>
            <a:r>
              <a:rPr lang="en" sz="1400" b="1" dirty="0">
                <a:solidFill>
                  <a:schemeClr val="dk1"/>
                </a:solidFill>
              </a:rPr>
              <a:t>Precision : </a:t>
            </a:r>
            <a:r>
              <a:rPr lang="en" sz="1400" dirty="0">
                <a:solidFill>
                  <a:schemeClr val="dk1"/>
                </a:solidFill>
              </a:rPr>
              <a:t>TP / (TP + FP) </a:t>
            </a:r>
            <a:endParaRPr sz="1400" dirty="0">
              <a:solidFill>
                <a:schemeClr val="dk1"/>
              </a:solidFill>
            </a:endParaRPr>
          </a:p>
          <a:p>
            <a:pPr marL="457200" lvl="0" indent="-330200" algn="just" rtl="0">
              <a:lnSpc>
                <a:spcPct val="150000"/>
              </a:lnSpc>
              <a:spcBef>
                <a:spcPts val="0"/>
              </a:spcBef>
              <a:spcAft>
                <a:spcPts val="0"/>
              </a:spcAft>
              <a:buClr>
                <a:schemeClr val="dk1"/>
              </a:buClr>
              <a:buSzPts val="1600"/>
              <a:buFont typeface="Arial"/>
              <a:buChar char="●"/>
            </a:pPr>
            <a:r>
              <a:rPr lang="en" sz="1400" b="1" dirty="0">
                <a:solidFill>
                  <a:schemeClr val="dk1"/>
                </a:solidFill>
              </a:rPr>
              <a:t>Recall : </a:t>
            </a:r>
            <a:r>
              <a:rPr lang="en" sz="1400" dirty="0">
                <a:solidFill>
                  <a:schemeClr val="dk1"/>
                </a:solidFill>
              </a:rPr>
              <a:t>TP / (TP + FN)</a:t>
            </a:r>
            <a:endParaRPr sz="1400" dirty="0">
              <a:solidFill>
                <a:schemeClr val="dk1"/>
              </a:solidFill>
            </a:endParaRPr>
          </a:p>
          <a:p>
            <a:pPr marL="457200" lvl="0" indent="-330200" algn="just" rtl="0">
              <a:lnSpc>
                <a:spcPct val="150000"/>
              </a:lnSpc>
              <a:spcBef>
                <a:spcPts val="0"/>
              </a:spcBef>
              <a:spcAft>
                <a:spcPts val="0"/>
              </a:spcAft>
              <a:buClr>
                <a:schemeClr val="dk1"/>
              </a:buClr>
              <a:buSzPts val="1600"/>
              <a:buFont typeface="Arial"/>
              <a:buChar char="●"/>
            </a:pPr>
            <a:r>
              <a:rPr lang="en" sz="1400" b="1" dirty="0">
                <a:solidFill>
                  <a:schemeClr val="dk1"/>
                </a:solidFill>
              </a:rPr>
              <a:t>F1 : </a:t>
            </a:r>
            <a:r>
              <a:rPr lang="en" sz="1400" dirty="0">
                <a:solidFill>
                  <a:schemeClr val="dk1"/>
                </a:solidFill>
              </a:rPr>
              <a:t>2 * Precision * Recall / (Recall + Precision)</a:t>
            </a:r>
            <a:endParaRPr sz="1400" dirty="0">
              <a:solidFill>
                <a:schemeClr val="dk1"/>
              </a:solidFill>
            </a:endParaRPr>
          </a:p>
          <a:p>
            <a:pPr marL="457200" lvl="0" indent="-317500" algn="just" rtl="0">
              <a:lnSpc>
                <a:spcPct val="150000"/>
              </a:lnSpc>
              <a:spcBef>
                <a:spcPts val="0"/>
              </a:spcBef>
              <a:spcAft>
                <a:spcPts val="0"/>
              </a:spcAft>
              <a:buClr>
                <a:schemeClr val="dk1"/>
              </a:buClr>
              <a:buSzPts val="1400"/>
              <a:buChar char="●"/>
            </a:pPr>
            <a:r>
              <a:rPr lang="en" sz="1400" dirty="0">
                <a:solidFill>
                  <a:schemeClr val="dk1"/>
                </a:solidFill>
              </a:rPr>
              <a:t>TP = True Positive, FP = False Positive, FN = False Negative</a:t>
            </a:r>
          </a:p>
        </p:txBody>
      </p:sp>
      <p:graphicFrame>
        <p:nvGraphicFramePr>
          <p:cNvPr id="634" name="Google Shape;634;p89"/>
          <p:cNvGraphicFramePr/>
          <p:nvPr/>
        </p:nvGraphicFramePr>
        <p:xfrm>
          <a:off x="5071475" y="2654300"/>
          <a:ext cx="3702925" cy="1353150"/>
        </p:xfrm>
        <a:graphic>
          <a:graphicData uri="http://schemas.openxmlformats.org/drawingml/2006/table">
            <a:tbl>
              <a:tblPr>
                <a:noFill/>
                <a:tableStyleId>{BD4015D2-0A5C-4312-8D58-668473F63BE7}</a:tableStyleId>
              </a:tblPr>
              <a:tblGrid>
                <a:gridCol w="1309175">
                  <a:extLst>
                    <a:ext uri="{9D8B030D-6E8A-4147-A177-3AD203B41FA5}">
                      <a16:colId xmlns:a16="http://schemas.microsoft.com/office/drawing/2014/main" val="20000"/>
                    </a:ext>
                  </a:extLst>
                </a:gridCol>
                <a:gridCol w="925725">
                  <a:extLst>
                    <a:ext uri="{9D8B030D-6E8A-4147-A177-3AD203B41FA5}">
                      <a16:colId xmlns:a16="http://schemas.microsoft.com/office/drawing/2014/main" val="20001"/>
                    </a:ext>
                  </a:extLst>
                </a:gridCol>
                <a:gridCol w="748025">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tblGrid>
              <a:tr h="451050">
                <a:tc>
                  <a:txBody>
                    <a:bodyPr/>
                    <a:lstStyle/>
                    <a:p>
                      <a:pPr marL="0" lvl="0" indent="0" algn="just" rtl="0">
                        <a:lnSpc>
                          <a:spcPct val="100000"/>
                        </a:lnSpc>
                        <a:spcBef>
                          <a:spcPts val="1200"/>
                        </a:spcBef>
                        <a:spcAft>
                          <a:spcPts val="0"/>
                        </a:spcAft>
                        <a:buNone/>
                      </a:pPr>
                      <a:r>
                        <a:rPr lang="en" b="1">
                          <a:latin typeface="Lato"/>
                          <a:ea typeface="Lato"/>
                          <a:cs typeface="Lato"/>
                          <a:sym typeface="Lato"/>
                        </a:rPr>
                        <a:t>Dataset</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b="1">
                          <a:latin typeface="Lato"/>
                          <a:ea typeface="Lato"/>
                          <a:cs typeface="Lato"/>
                          <a:sym typeface="Lato"/>
                        </a:rPr>
                        <a:t>Precision</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b="1">
                          <a:latin typeface="Lato"/>
                          <a:ea typeface="Lato"/>
                          <a:cs typeface="Lato"/>
                          <a:sym typeface="Lato"/>
                        </a:rPr>
                        <a:t>Recall</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b="1">
                          <a:latin typeface="Lato"/>
                          <a:ea typeface="Lato"/>
                          <a:cs typeface="Lato"/>
                          <a:sym typeface="Lato"/>
                        </a:rPr>
                        <a:t>F1</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1050">
                <a:tc>
                  <a:txBody>
                    <a:bodyPr/>
                    <a:lstStyle/>
                    <a:p>
                      <a:pPr marL="0" lvl="0" indent="0" algn="just" rtl="0">
                        <a:lnSpc>
                          <a:spcPct val="100000"/>
                        </a:lnSpc>
                        <a:spcBef>
                          <a:spcPts val="1200"/>
                        </a:spcBef>
                        <a:spcAft>
                          <a:spcPts val="0"/>
                        </a:spcAft>
                        <a:buNone/>
                      </a:pPr>
                      <a:r>
                        <a:rPr lang="en">
                          <a:latin typeface="Lato"/>
                          <a:ea typeface="Lato"/>
                          <a:cs typeface="Lato"/>
                          <a:sym typeface="Lato"/>
                        </a:rPr>
                        <a:t>BC5CDR</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74.00</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73.00</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73.00</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1050">
                <a:tc>
                  <a:txBody>
                    <a:bodyPr/>
                    <a:lstStyle/>
                    <a:p>
                      <a:pPr marL="0" lvl="0" indent="0" algn="just" rtl="0">
                        <a:lnSpc>
                          <a:spcPct val="100000"/>
                        </a:lnSpc>
                        <a:spcBef>
                          <a:spcPts val="1200"/>
                        </a:spcBef>
                        <a:spcAft>
                          <a:spcPts val="0"/>
                        </a:spcAft>
                        <a:buNone/>
                      </a:pPr>
                      <a:r>
                        <a:rPr lang="en">
                          <a:latin typeface="Lato"/>
                          <a:ea typeface="Lato"/>
                          <a:cs typeface="Lato"/>
                          <a:sym typeface="Lato"/>
                        </a:rPr>
                        <a:t>CHEMPROT</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72.00</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71.00</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71.00</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TextBox 1">
            <a:extLst>
              <a:ext uri="{FF2B5EF4-FFF2-40B4-BE49-F238E27FC236}">
                <a16:creationId xmlns:a16="http://schemas.microsoft.com/office/drawing/2014/main" id="{C56C9C59-0DC2-4BEA-8FA2-F8484A00B672}"/>
              </a:ext>
            </a:extLst>
          </p:cNvPr>
          <p:cNvSpPr txBox="1"/>
          <p:nvPr/>
        </p:nvSpPr>
        <p:spPr>
          <a:xfrm>
            <a:off x="725170" y="4109406"/>
            <a:ext cx="7891750" cy="696088"/>
          </a:xfrm>
          <a:prstGeom prst="rect">
            <a:avLst/>
          </a:prstGeom>
          <a:noFill/>
        </p:spPr>
        <p:txBody>
          <a:bodyPr wrap="square" rtlCol="0">
            <a:spAutoFit/>
          </a:bodyPr>
          <a:lstStyle/>
          <a:p>
            <a:pPr marL="457200" lvl="0" indent="-330200" algn="just" rtl="0">
              <a:lnSpc>
                <a:spcPct val="150000"/>
              </a:lnSpc>
              <a:spcBef>
                <a:spcPts val="0"/>
              </a:spcBef>
              <a:spcAft>
                <a:spcPts val="0"/>
              </a:spcAft>
              <a:buClr>
                <a:schemeClr val="dk1"/>
              </a:buClr>
              <a:buSzPts val="1600"/>
              <a:buFont typeface="Lato"/>
              <a:buChar char="●"/>
            </a:pPr>
            <a:r>
              <a:rPr lang="en-GB" sz="1400" dirty="0">
                <a:solidFill>
                  <a:schemeClr val="dk1"/>
                </a:solidFill>
                <a:latin typeface="Lato"/>
                <a:ea typeface="Lato"/>
                <a:cs typeface="Lato"/>
                <a:sym typeface="Lato"/>
              </a:rPr>
              <a:t>Due to lack of gold standard data  for CORD-19 dataset, the performance of the Relation Extraction module is taken as the Performance of the System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2"/>
          <p:cNvSpPr txBox="1">
            <a:spLocks noGrp="1"/>
          </p:cNvSpPr>
          <p:nvPr>
            <p:ph type="title"/>
          </p:nvPr>
        </p:nvSpPr>
        <p:spPr>
          <a:xfrm>
            <a:off x="725170" y="12954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COMPARATIVE ANALYSIS - NER</a:t>
            </a:r>
            <a:endParaRPr sz="2300" cap="none">
              <a:latin typeface="Arial"/>
              <a:ea typeface="Arial"/>
              <a:cs typeface="Arial"/>
              <a:sym typeface="Arial"/>
            </a:endParaRPr>
          </a:p>
        </p:txBody>
      </p:sp>
      <p:pic>
        <p:nvPicPr>
          <p:cNvPr id="653" name="Google Shape;653;p92"/>
          <p:cNvPicPr preferRelativeResize="0"/>
          <p:nvPr/>
        </p:nvPicPr>
        <p:blipFill>
          <a:blip r:embed="rId3">
            <a:alphaModFix/>
          </a:blip>
          <a:stretch>
            <a:fillRect/>
          </a:stretch>
        </p:blipFill>
        <p:spPr>
          <a:xfrm>
            <a:off x="1421813" y="1757050"/>
            <a:ext cx="6300374" cy="3386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94"/>
          <p:cNvSpPr txBox="1">
            <a:spLocks noGrp="1"/>
          </p:cNvSpPr>
          <p:nvPr>
            <p:ph type="title"/>
          </p:nvPr>
        </p:nvSpPr>
        <p:spPr>
          <a:xfrm>
            <a:off x="725170" y="12954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COMPARATIVE ANALYSIS - RE</a:t>
            </a:r>
            <a:endParaRPr sz="2300" cap="none">
              <a:latin typeface="Arial"/>
              <a:ea typeface="Arial"/>
              <a:cs typeface="Arial"/>
              <a:sym typeface="Arial"/>
            </a:endParaRPr>
          </a:p>
        </p:txBody>
      </p:sp>
      <p:pic>
        <p:nvPicPr>
          <p:cNvPr id="665" name="Google Shape;665;p94"/>
          <p:cNvPicPr preferRelativeResize="0"/>
          <p:nvPr/>
        </p:nvPicPr>
        <p:blipFill>
          <a:blip r:embed="rId3">
            <a:alphaModFix/>
          </a:blip>
          <a:stretch>
            <a:fillRect/>
          </a:stretch>
        </p:blipFill>
        <p:spPr>
          <a:xfrm>
            <a:off x="1739788" y="1711975"/>
            <a:ext cx="5664425" cy="34315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95"/>
          <p:cNvSpPr txBox="1">
            <a:spLocks noGrp="1"/>
          </p:cNvSpPr>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TEST CASES</a:t>
            </a:r>
            <a:endParaRPr sz="2300" cap="none">
              <a:latin typeface="Arial"/>
              <a:ea typeface="Arial"/>
              <a:cs typeface="Arial"/>
              <a:sym typeface="Arial"/>
            </a:endParaRPr>
          </a:p>
        </p:txBody>
      </p:sp>
      <p:graphicFrame>
        <p:nvGraphicFramePr>
          <p:cNvPr id="671" name="Google Shape;671;p95"/>
          <p:cNvGraphicFramePr/>
          <p:nvPr>
            <p:extLst>
              <p:ext uri="{D42A27DB-BD31-4B8C-83A1-F6EECF244321}">
                <p14:modId xmlns:p14="http://schemas.microsoft.com/office/powerpoint/2010/main" val="3079675051"/>
              </p:ext>
            </p:extLst>
          </p:nvPr>
        </p:nvGraphicFramePr>
        <p:xfrm>
          <a:off x="143050" y="1813575"/>
          <a:ext cx="8748475" cy="3291720"/>
        </p:xfrm>
        <a:graphic>
          <a:graphicData uri="http://schemas.openxmlformats.org/drawingml/2006/table">
            <a:tbl>
              <a:tblPr>
                <a:noFill/>
                <a:tableStyleId>{BD4015D2-0A5C-4312-8D58-668473F63BE7}</a:tableStyleId>
              </a:tblPr>
              <a:tblGrid>
                <a:gridCol w="2644600">
                  <a:extLst>
                    <a:ext uri="{9D8B030D-6E8A-4147-A177-3AD203B41FA5}">
                      <a16:colId xmlns:a16="http://schemas.microsoft.com/office/drawing/2014/main" val="20000"/>
                    </a:ext>
                  </a:extLst>
                </a:gridCol>
                <a:gridCol w="2909000">
                  <a:extLst>
                    <a:ext uri="{9D8B030D-6E8A-4147-A177-3AD203B41FA5}">
                      <a16:colId xmlns:a16="http://schemas.microsoft.com/office/drawing/2014/main" val="20001"/>
                    </a:ext>
                  </a:extLst>
                </a:gridCol>
                <a:gridCol w="1422700">
                  <a:extLst>
                    <a:ext uri="{9D8B030D-6E8A-4147-A177-3AD203B41FA5}">
                      <a16:colId xmlns:a16="http://schemas.microsoft.com/office/drawing/2014/main" val="20002"/>
                    </a:ext>
                  </a:extLst>
                </a:gridCol>
                <a:gridCol w="1772175">
                  <a:extLst>
                    <a:ext uri="{9D8B030D-6E8A-4147-A177-3AD203B41FA5}">
                      <a16:colId xmlns:a16="http://schemas.microsoft.com/office/drawing/2014/main" val="20003"/>
                    </a:ext>
                  </a:extLst>
                </a:gridCol>
              </a:tblGrid>
              <a:tr h="542925">
                <a:tc>
                  <a:txBody>
                    <a:bodyPr/>
                    <a:lstStyle/>
                    <a:p>
                      <a:pPr marL="0" lvl="0" indent="0" algn="just" rtl="0">
                        <a:lnSpc>
                          <a:spcPct val="100000"/>
                        </a:lnSpc>
                        <a:spcBef>
                          <a:spcPts val="1200"/>
                        </a:spcBef>
                        <a:spcAft>
                          <a:spcPts val="0"/>
                        </a:spcAft>
                        <a:buNone/>
                      </a:pPr>
                      <a:r>
                        <a:rPr lang="en" sz="1400" b="1" dirty="0">
                          <a:latin typeface="Lato"/>
                          <a:ea typeface="Lato"/>
                          <a:cs typeface="Lato"/>
                          <a:sym typeface="Lato"/>
                        </a:rPr>
                        <a:t>Test Case</a:t>
                      </a:r>
                      <a:endParaRPr sz="1400" b="1"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400" b="1">
                          <a:latin typeface="Lato"/>
                          <a:ea typeface="Lato"/>
                          <a:cs typeface="Lato"/>
                          <a:sym typeface="Lato"/>
                        </a:rPr>
                        <a:t>Input</a:t>
                      </a:r>
                      <a:endParaRPr sz="1400"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400" b="1">
                          <a:latin typeface="Lato"/>
                          <a:ea typeface="Lato"/>
                          <a:cs typeface="Lato"/>
                          <a:sym typeface="Lato"/>
                        </a:rPr>
                        <a:t>Expected Output</a:t>
                      </a:r>
                      <a:endParaRPr sz="1400"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400" b="1">
                          <a:latin typeface="Lato"/>
                          <a:ea typeface="Lato"/>
                          <a:cs typeface="Lato"/>
                          <a:sym typeface="Lato"/>
                        </a:rPr>
                        <a:t>Actual Output</a:t>
                      </a:r>
                      <a:endParaRPr sz="1400"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53400">
                <a:tc>
                  <a:txBody>
                    <a:bodyPr/>
                    <a:lstStyle/>
                    <a:p>
                      <a:pPr marL="0" lvl="0" indent="0" algn="just" rtl="0">
                        <a:lnSpc>
                          <a:spcPct val="100000"/>
                        </a:lnSpc>
                        <a:spcBef>
                          <a:spcPts val="1200"/>
                        </a:spcBef>
                        <a:spcAft>
                          <a:spcPts val="0"/>
                        </a:spcAft>
                        <a:buNone/>
                      </a:pPr>
                      <a:r>
                        <a:rPr lang="en" sz="1400" dirty="0">
                          <a:latin typeface="Lato"/>
                          <a:ea typeface="Lato"/>
                          <a:cs typeface="Lato"/>
                          <a:sym typeface="Lato"/>
                        </a:rPr>
                        <a:t>Only non-English rows from CORD-19 to be removed. (</a:t>
                      </a:r>
                      <a:r>
                        <a:rPr lang="en" sz="1400" b="1" dirty="0">
                          <a:latin typeface="Lato"/>
                          <a:ea typeface="Lato"/>
                          <a:cs typeface="Lato"/>
                          <a:sym typeface="Lato"/>
                        </a:rPr>
                        <a:t>Preprocessing</a:t>
                      </a:r>
                      <a:r>
                        <a:rPr lang="en" sz="1400" dirty="0">
                          <a:latin typeface="Lato"/>
                          <a:ea typeface="Lato"/>
                          <a:cs typeface="Lato"/>
                          <a:sym typeface="Lato"/>
                        </a:rPr>
                        <a:t>)</a:t>
                      </a:r>
                      <a:endParaRPr sz="1400"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400">
                          <a:latin typeface="Lato"/>
                          <a:ea typeface="Lato"/>
                          <a:cs typeface="Lato"/>
                          <a:sym typeface="Lato"/>
                        </a:rPr>
                        <a:t>Mycobacterium tuberculosis (M.tb) is responsible for more deaths globally.</a:t>
                      </a:r>
                      <a:endParaRPr sz="140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00000"/>
                        </a:lnSpc>
                        <a:spcBef>
                          <a:spcPts val="1200"/>
                        </a:spcBef>
                        <a:spcAft>
                          <a:spcPts val="0"/>
                        </a:spcAft>
                        <a:buNone/>
                      </a:pPr>
                      <a:r>
                        <a:rPr lang="en" sz="1400">
                          <a:latin typeface="Lato"/>
                          <a:ea typeface="Lato"/>
                          <a:cs typeface="Lato"/>
                          <a:sym typeface="Lato"/>
                        </a:rPr>
                        <a:t>Should not be removed</a:t>
                      </a:r>
                      <a:endParaRPr sz="140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400">
                          <a:latin typeface="Lato"/>
                          <a:ea typeface="Lato"/>
                          <a:cs typeface="Lato"/>
                          <a:sym typeface="Lato"/>
                        </a:rPr>
                        <a:t>Removed</a:t>
                      </a:r>
                      <a:endParaRPr sz="140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28030">
                <a:tc>
                  <a:txBody>
                    <a:bodyPr/>
                    <a:lstStyle/>
                    <a:p>
                      <a:pPr marL="0" lvl="0" indent="0" algn="just" rtl="0">
                        <a:lnSpc>
                          <a:spcPct val="100000"/>
                        </a:lnSpc>
                        <a:spcBef>
                          <a:spcPts val="1200"/>
                        </a:spcBef>
                        <a:spcAft>
                          <a:spcPts val="0"/>
                        </a:spcAft>
                        <a:buNone/>
                      </a:pPr>
                      <a:r>
                        <a:rPr lang="en" sz="1400">
                          <a:latin typeface="Lato"/>
                          <a:ea typeface="Lato"/>
                          <a:cs typeface="Lato"/>
                          <a:sym typeface="Lato"/>
                        </a:rPr>
                        <a:t>Similarity between unrelated entities to be smaller. (</a:t>
                      </a:r>
                      <a:r>
                        <a:rPr lang="en" sz="1400" b="1">
                          <a:latin typeface="Lato"/>
                          <a:ea typeface="Lato"/>
                          <a:cs typeface="Lato"/>
                          <a:sym typeface="Lato"/>
                        </a:rPr>
                        <a:t>Feature Extraction</a:t>
                      </a:r>
                      <a:r>
                        <a:rPr lang="en" sz="1400">
                          <a:latin typeface="Lato"/>
                          <a:ea typeface="Lato"/>
                          <a:cs typeface="Lato"/>
                          <a:sym typeface="Lato"/>
                        </a:rPr>
                        <a:t>)</a:t>
                      </a:r>
                      <a:endParaRPr sz="140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lgn="ctr">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400" dirty="0">
                          <a:latin typeface="Lato"/>
                          <a:ea typeface="Lato"/>
                          <a:cs typeface="Lato"/>
                          <a:sym typeface="Lato"/>
                        </a:rPr>
                        <a:t>“coronavirus” BERT embedding</a:t>
                      </a:r>
                      <a:endParaRPr sz="1400" dirty="0">
                        <a:latin typeface="Lato"/>
                        <a:ea typeface="Lato"/>
                        <a:cs typeface="Lato"/>
                        <a:sym typeface="Lato"/>
                      </a:endParaRPr>
                    </a:p>
                    <a:p>
                      <a:pPr marL="0" lvl="0" indent="0" algn="just" rtl="0">
                        <a:lnSpc>
                          <a:spcPct val="100000"/>
                        </a:lnSpc>
                        <a:spcBef>
                          <a:spcPts val="1200"/>
                        </a:spcBef>
                        <a:spcAft>
                          <a:spcPts val="0"/>
                        </a:spcAft>
                        <a:buNone/>
                      </a:pPr>
                      <a:r>
                        <a:rPr lang="en" sz="1400" dirty="0">
                          <a:latin typeface="Lato"/>
                          <a:ea typeface="Lato"/>
                          <a:cs typeface="Lato"/>
                          <a:sym typeface="Lato"/>
                        </a:rPr>
                        <a:t>“computer” BERT embedding</a:t>
                      </a:r>
                      <a:endParaRPr sz="1400"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lgn="ctr">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400" dirty="0">
                          <a:latin typeface="Lato"/>
                          <a:ea typeface="Lato"/>
                          <a:cs typeface="Lato"/>
                          <a:sym typeface="Lato"/>
                        </a:rPr>
                        <a:t>&lt;0.4</a:t>
                      </a:r>
                      <a:endParaRPr sz="1400"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lgn="ctr">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400" dirty="0">
                          <a:latin typeface="Lato"/>
                          <a:ea typeface="Lato"/>
                          <a:cs typeface="Lato"/>
                          <a:sym typeface="Lato"/>
                        </a:rPr>
                        <a:t>0.65</a:t>
                      </a:r>
                      <a:endParaRPr sz="1400"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99510">
                <a:tc>
                  <a:txBody>
                    <a:bodyPr/>
                    <a:lstStyle/>
                    <a:p>
                      <a:pPr marL="0" lvl="0" indent="0" algn="just" rtl="0">
                        <a:lnSpc>
                          <a:spcPct val="100000"/>
                        </a:lnSpc>
                        <a:spcBef>
                          <a:spcPts val="1200"/>
                        </a:spcBef>
                        <a:spcAft>
                          <a:spcPts val="0"/>
                        </a:spcAft>
                        <a:buNone/>
                      </a:pPr>
                      <a:r>
                        <a:rPr lang="en" sz="1400" dirty="0">
                          <a:latin typeface="Lato"/>
                          <a:ea typeface="Lato"/>
                          <a:cs typeface="Lato"/>
                          <a:sym typeface="Lato"/>
                        </a:rPr>
                        <a:t>Finding highly COVID-19 related entities from Knowledge Graph (</a:t>
                      </a:r>
                      <a:r>
                        <a:rPr lang="en" sz="1400" b="1" dirty="0">
                          <a:latin typeface="Lato"/>
                          <a:ea typeface="Lato"/>
                          <a:cs typeface="Lato"/>
                          <a:sym typeface="Lato"/>
                        </a:rPr>
                        <a:t>Representation Learning</a:t>
                      </a:r>
                      <a:r>
                        <a:rPr lang="en" sz="1400" dirty="0">
                          <a:latin typeface="Lato"/>
                          <a:ea typeface="Lato"/>
                          <a:cs typeface="Lato"/>
                          <a:sym typeface="Lato"/>
                        </a:rPr>
                        <a:t>)</a:t>
                      </a:r>
                      <a:endParaRPr sz="1400"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lgn="ctr">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400" dirty="0">
                          <a:latin typeface="Lato"/>
                          <a:ea typeface="Lato"/>
                          <a:cs typeface="Lato"/>
                          <a:sym typeface="Lato"/>
                        </a:rPr>
                        <a:t>Extracted Complete Knowledge Graph</a:t>
                      </a:r>
                      <a:endParaRPr sz="1400" dirty="0">
                        <a:latin typeface="Lato"/>
                        <a:ea typeface="Lato"/>
                        <a:cs typeface="Lato"/>
                        <a:sym typeface="Lato"/>
                      </a:endParaRPr>
                    </a:p>
                  </a:txBody>
                  <a:tcPr marL="68575" marR="68575" marT="91425" marB="91425">
                    <a:lnL w="12625" cap="flat" cmpd="sng" algn="ctr">
                      <a:solidFill>
                        <a:srgbClr val="000000"/>
                      </a:solidFill>
                      <a:prstDash val="solid"/>
                      <a:round/>
                      <a:headEnd type="none" w="sm" len="sm"/>
                      <a:tailEnd type="none" w="sm" len="sm"/>
                    </a:lnL>
                    <a:lnR w="12625" cap="flat" cmpd="sng" algn="ctr">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00000"/>
                        </a:lnSpc>
                        <a:spcBef>
                          <a:spcPts val="1200"/>
                        </a:spcBef>
                        <a:spcAft>
                          <a:spcPts val="0"/>
                        </a:spcAft>
                        <a:buNone/>
                      </a:pPr>
                      <a:r>
                        <a:rPr lang="en" sz="1400">
                          <a:latin typeface="Lato"/>
                          <a:ea typeface="Lato"/>
                          <a:cs typeface="Lato"/>
                          <a:sym typeface="Lato"/>
                        </a:rPr>
                        <a:t>Only diseases, chemicals and proteins.</a:t>
                      </a:r>
                      <a:endParaRPr sz="1400">
                        <a:latin typeface="Lato"/>
                        <a:ea typeface="Lato"/>
                        <a:cs typeface="Lato"/>
                        <a:sym typeface="Lato"/>
                      </a:endParaRPr>
                    </a:p>
                  </a:txBody>
                  <a:tcPr marL="68575" marR="68575" marT="91425" marB="91425">
                    <a:lnL w="12625" cap="flat" cmpd="sng" algn="ctr">
                      <a:solidFill>
                        <a:srgbClr val="000000"/>
                      </a:solidFill>
                      <a:prstDash val="solid"/>
                      <a:round/>
                      <a:headEnd type="none" w="sm" len="sm"/>
                      <a:tailEnd type="none" w="sm" len="sm"/>
                    </a:lnL>
                    <a:lnR w="12625" cap="flat" cmpd="sng" algn="ctr">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400" dirty="0">
                          <a:latin typeface="Lato"/>
                          <a:ea typeface="Lato"/>
                          <a:cs typeface="Lato"/>
                          <a:sym typeface="Lato"/>
                        </a:rPr>
                        <a:t>“heart” (not a disease) as disease entity related to COVID-19</a:t>
                      </a:r>
                      <a:endParaRPr sz="1400" dirty="0">
                        <a:latin typeface="Lato"/>
                        <a:ea typeface="Lato"/>
                        <a:cs typeface="Lato"/>
                        <a:sym typeface="Lato"/>
                      </a:endParaRPr>
                    </a:p>
                  </a:txBody>
                  <a:tcPr marL="68575" marR="68575" marT="91425" marB="91425">
                    <a:lnL w="12625" cap="flat" cmpd="sng" algn="ctr">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364084005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96"/>
          <p:cNvSpPr txBox="1">
            <a:spLocks noGrp="1"/>
          </p:cNvSpPr>
          <p:nvPr>
            <p:ph type="title"/>
          </p:nvPr>
        </p:nvSpPr>
        <p:spPr>
          <a:xfrm>
            <a:off x="727655" y="114563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dirty="0">
                <a:latin typeface="Arial"/>
                <a:ea typeface="Arial"/>
                <a:cs typeface="Arial"/>
                <a:sym typeface="Arial"/>
              </a:rPr>
              <a:t>TEST CASES</a:t>
            </a:r>
            <a:endParaRPr sz="2300" cap="none" dirty="0">
              <a:latin typeface="Arial"/>
              <a:ea typeface="Arial"/>
              <a:cs typeface="Arial"/>
              <a:sym typeface="Arial"/>
            </a:endParaRPr>
          </a:p>
        </p:txBody>
      </p:sp>
      <p:graphicFrame>
        <p:nvGraphicFramePr>
          <p:cNvPr id="677" name="Google Shape;677;p96"/>
          <p:cNvGraphicFramePr/>
          <p:nvPr>
            <p:extLst>
              <p:ext uri="{D42A27DB-BD31-4B8C-83A1-F6EECF244321}">
                <p14:modId xmlns:p14="http://schemas.microsoft.com/office/powerpoint/2010/main" val="1659457733"/>
              </p:ext>
            </p:extLst>
          </p:nvPr>
        </p:nvGraphicFramePr>
        <p:xfrm>
          <a:off x="152400" y="1638300"/>
          <a:ext cx="8851350" cy="3440310"/>
        </p:xfrm>
        <a:graphic>
          <a:graphicData uri="http://schemas.openxmlformats.org/drawingml/2006/table">
            <a:tbl>
              <a:tblPr>
                <a:noFill/>
                <a:tableStyleId>{BD4015D2-0A5C-4312-8D58-668473F63BE7}</a:tableStyleId>
              </a:tblPr>
              <a:tblGrid>
                <a:gridCol w="1995025">
                  <a:extLst>
                    <a:ext uri="{9D8B030D-6E8A-4147-A177-3AD203B41FA5}">
                      <a16:colId xmlns:a16="http://schemas.microsoft.com/office/drawing/2014/main" val="20000"/>
                    </a:ext>
                  </a:extLst>
                </a:gridCol>
                <a:gridCol w="3623875">
                  <a:extLst>
                    <a:ext uri="{9D8B030D-6E8A-4147-A177-3AD203B41FA5}">
                      <a16:colId xmlns:a16="http://schemas.microsoft.com/office/drawing/2014/main" val="20001"/>
                    </a:ext>
                  </a:extLst>
                </a:gridCol>
                <a:gridCol w="1439450">
                  <a:extLst>
                    <a:ext uri="{9D8B030D-6E8A-4147-A177-3AD203B41FA5}">
                      <a16:colId xmlns:a16="http://schemas.microsoft.com/office/drawing/2014/main" val="20002"/>
                    </a:ext>
                  </a:extLst>
                </a:gridCol>
                <a:gridCol w="1793000">
                  <a:extLst>
                    <a:ext uri="{9D8B030D-6E8A-4147-A177-3AD203B41FA5}">
                      <a16:colId xmlns:a16="http://schemas.microsoft.com/office/drawing/2014/main" val="20003"/>
                    </a:ext>
                  </a:extLst>
                </a:gridCol>
              </a:tblGrid>
              <a:tr h="361950">
                <a:tc>
                  <a:txBody>
                    <a:bodyPr/>
                    <a:lstStyle/>
                    <a:p>
                      <a:pPr marL="0" lvl="0" indent="0" algn="just" rtl="0">
                        <a:lnSpc>
                          <a:spcPct val="100000"/>
                        </a:lnSpc>
                        <a:spcBef>
                          <a:spcPts val="1200"/>
                        </a:spcBef>
                        <a:spcAft>
                          <a:spcPts val="0"/>
                        </a:spcAft>
                        <a:buNone/>
                      </a:pPr>
                      <a:r>
                        <a:rPr lang="en" sz="1100" b="1">
                          <a:latin typeface="Lato"/>
                          <a:ea typeface="Lato"/>
                          <a:cs typeface="Lato"/>
                          <a:sym typeface="Lato"/>
                        </a:rPr>
                        <a:t>Test Case</a:t>
                      </a:r>
                      <a:endParaRPr sz="1100"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100" b="1">
                          <a:latin typeface="Lato"/>
                          <a:ea typeface="Lato"/>
                          <a:cs typeface="Lato"/>
                          <a:sym typeface="Lato"/>
                        </a:rPr>
                        <a:t>Input</a:t>
                      </a:r>
                      <a:endParaRPr sz="1100"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100" b="1">
                          <a:latin typeface="Lato"/>
                          <a:ea typeface="Lato"/>
                          <a:cs typeface="Lato"/>
                          <a:sym typeface="Lato"/>
                        </a:rPr>
                        <a:t>Expected Output</a:t>
                      </a:r>
                      <a:endParaRPr sz="1100"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100" b="1">
                          <a:latin typeface="Lato"/>
                          <a:ea typeface="Lato"/>
                          <a:cs typeface="Lato"/>
                          <a:sym typeface="Lato"/>
                        </a:rPr>
                        <a:t>Actual Output</a:t>
                      </a:r>
                      <a:endParaRPr sz="1100"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50900">
                <a:tc>
                  <a:txBody>
                    <a:bodyPr/>
                    <a:lstStyle/>
                    <a:p>
                      <a:pPr marL="0" lvl="0" indent="0" algn="just" rtl="0">
                        <a:lnSpc>
                          <a:spcPct val="100000"/>
                        </a:lnSpc>
                        <a:spcBef>
                          <a:spcPts val="1200"/>
                        </a:spcBef>
                        <a:spcAft>
                          <a:spcPts val="0"/>
                        </a:spcAft>
                        <a:buNone/>
                      </a:pPr>
                      <a:r>
                        <a:rPr lang="en" sz="1100" dirty="0">
                          <a:latin typeface="Lato"/>
                          <a:ea typeface="Lato"/>
                          <a:cs typeface="Lato"/>
                          <a:sym typeface="Lato"/>
                        </a:rPr>
                        <a:t>Tagging entities correctly. </a:t>
                      </a:r>
                      <a:r>
                        <a:rPr lang="en" sz="1100" b="1" dirty="0">
                          <a:latin typeface="Lato"/>
                          <a:ea typeface="Lato"/>
                          <a:cs typeface="Lato"/>
                          <a:sym typeface="Lato"/>
                        </a:rPr>
                        <a:t>(Named Entity Recognition)</a:t>
                      </a:r>
                      <a:endParaRPr sz="1100" b="1"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100" dirty="0">
                          <a:latin typeface="Lato"/>
                          <a:ea typeface="Lato"/>
                          <a:cs typeface="Lato"/>
                          <a:sym typeface="Lato"/>
                        </a:rPr>
                        <a:t>The degeneracy in sequences recognized by the OTFs may be important in widening the range over which gene expression can be modulated and in establishing cell type specificity.</a:t>
                      </a:r>
                      <a:endParaRPr sz="1100"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100">
                          <a:latin typeface="Lato"/>
                          <a:ea typeface="Lato"/>
                          <a:cs typeface="Lato"/>
                          <a:sym typeface="Lato"/>
                        </a:rPr>
                        <a:t>“</a:t>
                      </a:r>
                      <a:r>
                        <a:rPr lang="en" sz="1100" b="1">
                          <a:latin typeface="Lato"/>
                          <a:ea typeface="Lato"/>
                          <a:cs typeface="Lato"/>
                          <a:sym typeface="Lato"/>
                        </a:rPr>
                        <a:t>OTFs</a:t>
                      </a:r>
                      <a:r>
                        <a:rPr lang="en" sz="1100">
                          <a:latin typeface="Lato"/>
                          <a:ea typeface="Lato"/>
                          <a:cs typeface="Lato"/>
                          <a:sym typeface="Lato"/>
                        </a:rPr>
                        <a:t>” - Protein</a:t>
                      </a:r>
                      <a:endParaRPr sz="110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100">
                          <a:latin typeface="Lato"/>
                          <a:ea typeface="Lato"/>
                          <a:cs typeface="Lato"/>
                          <a:sym typeface="Lato"/>
                        </a:rPr>
                        <a:t>“</a:t>
                      </a:r>
                      <a:r>
                        <a:rPr lang="en" sz="1100" b="1">
                          <a:latin typeface="Lato"/>
                          <a:ea typeface="Lato"/>
                          <a:cs typeface="Lato"/>
                          <a:sym typeface="Lato"/>
                        </a:rPr>
                        <a:t>OTFs</a:t>
                      </a:r>
                      <a:r>
                        <a:rPr lang="en" sz="1100">
                          <a:latin typeface="Lato"/>
                          <a:ea typeface="Lato"/>
                          <a:cs typeface="Lato"/>
                          <a:sym typeface="Lato"/>
                        </a:rPr>
                        <a:t>” - DNA</a:t>
                      </a:r>
                      <a:endParaRPr sz="110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42040">
                <a:tc>
                  <a:txBody>
                    <a:bodyPr/>
                    <a:lstStyle/>
                    <a:p>
                      <a:pPr marL="0" lvl="0" indent="0" algn="just" rtl="0">
                        <a:lnSpc>
                          <a:spcPct val="100000"/>
                        </a:lnSpc>
                        <a:spcBef>
                          <a:spcPts val="1200"/>
                        </a:spcBef>
                        <a:spcAft>
                          <a:spcPts val="0"/>
                        </a:spcAft>
                        <a:buNone/>
                      </a:pPr>
                      <a:r>
                        <a:rPr lang="en" sz="1100">
                          <a:latin typeface="Lato"/>
                          <a:ea typeface="Lato"/>
                          <a:cs typeface="Lato"/>
                          <a:sym typeface="Lato"/>
                        </a:rPr>
                        <a:t>Finding all the entities. </a:t>
                      </a:r>
                      <a:r>
                        <a:rPr lang="en" sz="1100" b="1">
                          <a:latin typeface="Lato"/>
                          <a:ea typeface="Lato"/>
                          <a:cs typeface="Lato"/>
                          <a:sym typeface="Lato"/>
                        </a:rPr>
                        <a:t>(Named Entity Recognition)</a:t>
                      </a:r>
                      <a:endParaRPr sz="1100"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lgn="ctr">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100">
                          <a:latin typeface="Lato"/>
                          <a:ea typeface="Lato"/>
                          <a:cs typeface="Lato"/>
                          <a:sym typeface="Lato"/>
                        </a:rPr>
                        <a:t>In whole cell experiments at 37 degrees C, nuclear binding of [ 125I ] T3 was saturable ( Kd 34 +/- 6 pmol/l ) and of finite capacity ( approximately equal to 350 sites/cell )</a:t>
                      </a:r>
                      <a:endParaRPr sz="110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lgn="ctr">
                      <a:solidFill>
                        <a:srgbClr val="000000"/>
                      </a:solidFill>
                      <a:prstDash val="solid"/>
                      <a:round/>
                      <a:headEnd type="none" w="sm" len="sm"/>
                      <a:tailEnd type="none" w="sm" len="sm"/>
                    </a:lnB>
                  </a:tcPr>
                </a:tc>
                <a:tc>
                  <a:txBody>
                    <a:bodyPr/>
                    <a:lstStyle/>
                    <a:p>
                      <a:pPr marL="0" lvl="0" indent="0" algn="l" rtl="0">
                        <a:lnSpc>
                          <a:spcPct val="100000"/>
                        </a:lnSpc>
                        <a:spcBef>
                          <a:spcPts val="1200"/>
                        </a:spcBef>
                        <a:spcAft>
                          <a:spcPts val="0"/>
                        </a:spcAft>
                        <a:buNone/>
                      </a:pPr>
                      <a:r>
                        <a:rPr lang="en" sz="1100">
                          <a:latin typeface="Lato"/>
                          <a:ea typeface="Lato"/>
                          <a:cs typeface="Lato"/>
                          <a:sym typeface="Lato"/>
                        </a:rPr>
                        <a:t>“</a:t>
                      </a:r>
                      <a:r>
                        <a:rPr lang="en" sz="1100" b="1">
                          <a:latin typeface="Lato"/>
                          <a:ea typeface="Lato"/>
                          <a:cs typeface="Lato"/>
                          <a:sym typeface="Lato"/>
                        </a:rPr>
                        <a:t>[125I] T3</a:t>
                      </a:r>
                      <a:r>
                        <a:rPr lang="en" sz="1100">
                          <a:latin typeface="Lato"/>
                          <a:ea typeface="Lato"/>
                          <a:cs typeface="Lato"/>
                          <a:sym typeface="Lato"/>
                        </a:rPr>
                        <a:t>” - Protein</a:t>
                      </a:r>
                      <a:endParaRPr sz="110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lgn="ctr">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100" dirty="0">
                          <a:latin typeface="Lato"/>
                          <a:ea typeface="Lato"/>
                          <a:cs typeface="Lato"/>
                          <a:sym typeface="Lato"/>
                        </a:rPr>
                        <a:t>“</a:t>
                      </a:r>
                      <a:r>
                        <a:rPr lang="en" sz="1100" b="1" dirty="0">
                          <a:latin typeface="Lato"/>
                          <a:ea typeface="Lato"/>
                          <a:cs typeface="Lato"/>
                          <a:sym typeface="Lato"/>
                        </a:rPr>
                        <a:t>[125I] T3</a:t>
                      </a:r>
                      <a:r>
                        <a:rPr lang="en" sz="1100" dirty="0">
                          <a:latin typeface="Lato"/>
                          <a:ea typeface="Lato"/>
                          <a:cs typeface="Lato"/>
                          <a:sym typeface="Lato"/>
                        </a:rPr>
                        <a:t>” – O</a:t>
                      </a:r>
                      <a:endParaRPr sz="1100"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74430">
                <a:tc>
                  <a:txBody>
                    <a:bodyPr/>
                    <a:lstStyle/>
                    <a:p>
                      <a:pPr marL="0" lvl="0" indent="0" algn="just" rtl="0">
                        <a:lnSpc>
                          <a:spcPct val="100000"/>
                        </a:lnSpc>
                        <a:spcBef>
                          <a:spcPts val="1200"/>
                        </a:spcBef>
                        <a:spcAft>
                          <a:spcPts val="0"/>
                        </a:spcAft>
                        <a:buNone/>
                      </a:pPr>
                      <a:r>
                        <a:rPr lang="en" sz="1100" dirty="0">
                          <a:latin typeface="Lato"/>
                          <a:ea typeface="Lato"/>
                          <a:cs typeface="Lato"/>
                          <a:sym typeface="Lato"/>
                        </a:rPr>
                        <a:t>Tagging adjectives when necessary. </a:t>
                      </a:r>
                      <a:r>
                        <a:rPr lang="en" sz="1100" b="1" dirty="0">
                          <a:latin typeface="Lato"/>
                          <a:ea typeface="Lato"/>
                          <a:cs typeface="Lato"/>
                          <a:sym typeface="Lato"/>
                        </a:rPr>
                        <a:t>(Named Entity Recognition)</a:t>
                      </a:r>
                      <a:endParaRPr sz="1100" b="1"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lgn="ctr">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lgn="ctr">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100">
                          <a:latin typeface="Lato"/>
                          <a:ea typeface="Lato"/>
                          <a:cs typeface="Lato"/>
                          <a:sym typeface="Lato"/>
                        </a:rPr>
                        <a:t>Multiple B lineage genes</a:t>
                      </a:r>
                      <a:endParaRPr sz="1100">
                        <a:latin typeface="Lato"/>
                        <a:ea typeface="Lato"/>
                        <a:cs typeface="Lato"/>
                        <a:sym typeface="Lato"/>
                      </a:endParaRPr>
                    </a:p>
                  </a:txBody>
                  <a:tcPr marL="68575" marR="68575" marT="91425" marB="91425">
                    <a:lnL w="12625" cap="flat" cmpd="sng" algn="ctr">
                      <a:solidFill>
                        <a:srgbClr val="000000"/>
                      </a:solidFill>
                      <a:prstDash val="solid"/>
                      <a:round/>
                      <a:headEnd type="none" w="sm" len="sm"/>
                      <a:tailEnd type="none" w="sm" len="sm"/>
                    </a:lnL>
                    <a:lnR w="12625" cap="flat" cmpd="sng" algn="ctr">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lgn="ctr">
                      <a:solidFill>
                        <a:srgbClr val="000000"/>
                      </a:solidFill>
                      <a:prstDash val="solid"/>
                      <a:round/>
                      <a:headEnd type="none" w="sm" len="sm"/>
                      <a:tailEnd type="none" w="sm" len="sm"/>
                    </a:lnB>
                  </a:tcPr>
                </a:tc>
                <a:tc>
                  <a:txBody>
                    <a:bodyPr/>
                    <a:lstStyle/>
                    <a:p>
                      <a:pPr marL="0" lvl="0" indent="0" algn="l" rtl="0">
                        <a:lnSpc>
                          <a:spcPct val="100000"/>
                        </a:lnSpc>
                        <a:spcBef>
                          <a:spcPts val="1200"/>
                        </a:spcBef>
                        <a:spcAft>
                          <a:spcPts val="0"/>
                        </a:spcAft>
                        <a:buNone/>
                      </a:pPr>
                      <a:r>
                        <a:rPr lang="en" sz="1100">
                          <a:latin typeface="Lato"/>
                          <a:ea typeface="Lato"/>
                          <a:cs typeface="Lato"/>
                          <a:sym typeface="Lato"/>
                        </a:rPr>
                        <a:t>“</a:t>
                      </a:r>
                      <a:r>
                        <a:rPr lang="en" sz="1100" b="1">
                          <a:latin typeface="Lato"/>
                          <a:ea typeface="Lato"/>
                          <a:cs typeface="Lato"/>
                          <a:sym typeface="Lato"/>
                        </a:rPr>
                        <a:t>Multiple B lineage genes</a:t>
                      </a:r>
                      <a:r>
                        <a:rPr lang="en" sz="1100">
                          <a:latin typeface="Lato"/>
                          <a:ea typeface="Lato"/>
                          <a:cs typeface="Lato"/>
                          <a:sym typeface="Lato"/>
                        </a:rPr>
                        <a:t>” - DNA</a:t>
                      </a:r>
                      <a:endParaRPr sz="1100">
                        <a:latin typeface="Lato"/>
                        <a:ea typeface="Lato"/>
                        <a:cs typeface="Lato"/>
                        <a:sym typeface="Lato"/>
                      </a:endParaRPr>
                    </a:p>
                  </a:txBody>
                  <a:tcPr marL="68575" marR="68575" marT="91425" marB="91425">
                    <a:lnL w="12625" cap="flat" cmpd="sng" algn="ctr">
                      <a:solidFill>
                        <a:srgbClr val="000000"/>
                      </a:solidFill>
                      <a:prstDash val="solid"/>
                      <a:round/>
                      <a:headEnd type="none" w="sm" len="sm"/>
                      <a:tailEnd type="none" w="sm" len="sm"/>
                    </a:lnL>
                    <a:lnR w="12625" cap="flat" cmpd="sng" algn="ctr">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lgn="ctr">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100" dirty="0">
                          <a:latin typeface="Lato"/>
                          <a:ea typeface="Lato"/>
                          <a:cs typeface="Lato"/>
                          <a:sym typeface="Lato"/>
                        </a:rPr>
                        <a:t>“</a:t>
                      </a:r>
                      <a:r>
                        <a:rPr lang="en" sz="1100" b="1" dirty="0">
                          <a:latin typeface="Lato"/>
                          <a:ea typeface="Lato"/>
                          <a:cs typeface="Lato"/>
                          <a:sym typeface="Lato"/>
                        </a:rPr>
                        <a:t>B lineage genes</a:t>
                      </a:r>
                      <a:r>
                        <a:rPr lang="en" sz="1100" dirty="0">
                          <a:latin typeface="Lato"/>
                          <a:ea typeface="Lato"/>
                          <a:cs typeface="Lato"/>
                          <a:sym typeface="Lato"/>
                        </a:rPr>
                        <a:t>” – DNA</a:t>
                      </a:r>
                      <a:endParaRPr sz="1100" dirty="0">
                        <a:latin typeface="Lato"/>
                        <a:ea typeface="Lato"/>
                        <a:cs typeface="Lato"/>
                        <a:sym typeface="Lato"/>
                      </a:endParaRPr>
                    </a:p>
                  </a:txBody>
                  <a:tcPr marL="68575" marR="68575" marT="91425" marB="91425">
                    <a:lnL w="12625" cap="flat" cmpd="sng" algn="ctr">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876220953"/>
                  </a:ext>
                </a:extLst>
              </a:tr>
              <a:tr h="674430">
                <a:tc>
                  <a:txBody>
                    <a:bodyPr/>
                    <a:lstStyle/>
                    <a:p>
                      <a:pPr marL="0" lvl="0" indent="0" algn="just" rtl="0">
                        <a:lnSpc>
                          <a:spcPct val="100000"/>
                        </a:lnSpc>
                        <a:spcBef>
                          <a:spcPts val="1200"/>
                        </a:spcBef>
                        <a:spcAft>
                          <a:spcPts val="0"/>
                        </a:spcAft>
                        <a:buNone/>
                      </a:pPr>
                      <a:r>
                        <a:rPr lang="en" sz="1100" dirty="0">
                          <a:latin typeface="Lato"/>
                          <a:ea typeface="Lato"/>
                          <a:cs typeface="Lato"/>
                          <a:sym typeface="Lato"/>
                        </a:rPr>
                        <a:t>Tagging entities completely. </a:t>
                      </a:r>
                      <a:r>
                        <a:rPr lang="en" sz="1100" b="1" dirty="0">
                          <a:latin typeface="Lato"/>
                          <a:ea typeface="Lato"/>
                          <a:cs typeface="Lato"/>
                          <a:sym typeface="Lato"/>
                        </a:rPr>
                        <a:t>(Named Entity Recognition)</a:t>
                      </a:r>
                      <a:endParaRPr sz="1100" b="1" dirty="0">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lgn="ctr">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100" dirty="0">
                          <a:latin typeface="Lato"/>
                          <a:ea typeface="Lato"/>
                          <a:cs typeface="Lato"/>
                          <a:sym typeface="Lato"/>
                        </a:rPr>
                        <a:t>Recombination of the MPC11 plasma B-cell derived NF-Y A: B: C complex with the low molecular mass protein fraction, NF-Y-associated factors (YAFs).</a:t>
                      </a:r>
                      <a:endParaRPr sz="1100" dirty="0">
                        <a:latin typeface="Lato"/>
                        <a:ea typeface="Lato"/>
                        <a:cs typeface="Lato"/>
                        <a:sym typeface="Lato"/>
                      </a:endParaRPr>
                    </a:p>
                  </a:txBody>
                  <a:tcPr marL="68575" marR="68575" marT="91425" marB="91425">
                    <a:lnL w="12625" cap="flat" cmpd="sng" algn="ctr">
                      <a:solidFill>
                        <a:srgbClr val="000000"/>
                      </a:solidFill>
                      <a:prstDash val="solid"/>
                      <a:round/>
                      <a:headEnd type="none" w="sm" len="sm"/>
                      <a:tailEnd type="none" w="sm" len="sm"/>
                    </a:lnL>
                    <a:lnR w="12625" cap="flat" cmpd="sng" algn="ctr">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00000"/>
                        </a:lnSpc>
                        <a:spcBef>
                          <a:spcPts val="1200"/>
                        </a:spcBef>
                        <a:spcAft>
                          <a:spcPts val="0"/>
                        </a:spcAft>
                        <a:buNone/>
                      </a:pPr>
                      <a:r>
                        <a:rPr lang="en" sz="1100">
                          <a:latin typeface="Lato"/>
                          <a:ea typeface="Lato"/>
                          <a:cs typeface="Lato"/>
                          <a:sym typeface="Lato"/>
                        </a:rPr>
                        <a:t>“</a:t>
                      </a:r>
                      <a:r>
                        <a:rPr lang="en" sz="1100" b="1">
                          <a:latin typeface="Lato"/>
                          <a:ea typeface="Lato"/>
                          <a:cs typeface="Lato"/>
                          <a:sym typeface="Lato"/>
                        </a:rPr>
                        <a:t>B-cell derived NF-Y A: B: C complex</a:t>
                      </a:r>
                      <a:r>
                        <a:rPr lang="en" sz="1100">
                          <a:latin typeface="Lato"/>
                          <a:ea typeface="Lato"/>
                          <a:cs typeface="Lato"/>
                          <a:sym typeface="Lato"/>
                        </a:rPr>
                        <a:t>” - Protein</a:t>
                      </a:r>
                      <a:endParaRPr sz="1100">
                        <a:latin typeface="Lato"/>
                        <a:ea typeface="Lato"/>
                        <a:cs typeface="Lato"/>
                        <a:sym typeface="Lato"/>
                      </a:endParaRPr>
                    </a:p>
                  </a:txBody>
                  <a:tcPr marL="68575" marR="68575" marT="91425" marB="91425">
                    <a:lnL w="12625" cap="flat" cmpd="sng" algn="ctr">
                      <a:solidFill>
                        <a:srgbClr val="000000"/>
                      </a:solidFill>
                      <a:prstDash val="solid"/>
                      <a:round/>
                      <a:headEnd type="none" w="sm" len="sm"/>
                      <a:tailEnd type="none" w="sm" len="sm"/>
                    </a:lnL>
                    <a:lnR w="12625" cap="flat" cmpd="sng" algn="ctr">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sz="1100" dirty="0">
                          <a:latin typeface="Lato"/>
                          <a:ea typeface="Lato"/>
                          <a:cs typeface="Lato"/>
                          <a:sym typeface="Lato"/>
                        </a:rPr>
                        <a:t>“</a:t>
                      </a:r>
                      <a:r>
                        <a:rPr lang="en" sz="1100" b="1" dirty="0">
                          <a:latin typeface="Lato"/>
                          <a:ea typeface="Lato"/>
                          <a:cs typeface="Lato"/>
                          <a:sym typeface="Lato"/>
                        </a:rPr>
                        <a:t>NF-Y A: B: C complex</a:t>
                      </a:r>
                      <a:r>
                        <a:rPr lang="en" sz="1100" dirty="0">
                          <a:latin typeface="Lato"/>
                          <a:ea typeface="Lato"/>
                          <a:cs typeface="Lato"/>
                          <a:sym typeface="Lato"/>
                        </a:rPr>
                        <a:t>” – Protein</a:t>
                      </a:r>
                      <a:endParaRPr sz="1100" dirty="0">
                        <a:latin typeface="Lato"/>
                        <a:ea typeface="Lato"/>
                        <a:cs typeface="Lato"/>
                        <a:sym typeface="Lato"/>
                      </a:endParaRPr>
                    </a:p>
                  </a:txBody>
                  <a:tcPr marL="68575" marR="68575" marT="91425" marB="91425">
                    <a:lnL w="12625" cap="flat" cmpd="sng" algn="ctr">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2446762431"/>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98"/>
          <p:cNvSpPr txBox="1">
            <a:spLocks noGrp="1"/>
          </p:cNvSpPr>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a:latin typeface="Arial"/>
                <a:ea typeface="Arial"/>
                <a:cs typeface="Arial"/>
                <a:sym typeface="Arial"/>
              </a:rPr>
              <a:t>TEST CASES</a:t>
            </a:r>
            <a:endParaRPr sz="2300" cap="none">
              <a:latin typeface="Arial"/>
              <a:ea typeface="Arial"/>
              <a:cs typeface="Arial"/>
              <a:sym typeface="Arial"/>
            </a:endParaRPr>
          </a:p>
        </p:txBody>
      </p:sp>
      <p:graphicFrame>
        <p:nvGraphicFramePr>
          <p:cNvPr id="689" name="Google Shape;689;p98"/>
          <p:cNvGraphicFramePr/>
          <p:nvPr/>
        </p:nvGraphicFramePr>
        <p:xfrm>
          <a:off x="152400" y="1771650"/>
          <a:ext cx="8851350" cy="3190600"/>
        </p:xfrm>
        <a:graphic>
          <a:graphicData uri="http://schemas.openxmlformats.org/drawingml/2006/table">
            <a:tbl>
              <a:tblPr>
                <a:noFill/>
                <a:tableStyleId>{BD4015D2-0A5C-4312-8D58-668473F63BE7}</a:tableStyleId>
              </a:tblPr>
              <a:tblGrid>
                <a:gridCol w="1546125">
                  <a:extLst>
                    <a:ext uri="{9D8B030D-6E8A-4147-A177-3AD203B41FA5}">
                      <a16:colId xmlns:a16="http://schemas.microsoft.com/office/drawing/2014/main" val="20000"/>
                    </a:ext>
                  </a:extLst>
                </a:gridCol>
                <a:gridCol w="4315925">
                  <a:extLst>
                    <a:ext uri="{9D8B030D-6E8A-4147-A177-3AD203B41FA5}">
                      <a16:colId xmlns:a16="http://schemas.microsoft.com/office/drawing/2014/main" val="20001"/>
                    </a:ext>
                  </a:extLst>
                </a:gridCol>
                <a:gridCol w="1673250">
                  <a:extLst>
                    <a:ext uri="{9D8B030D-6E8A-4147-A177-3AD203B41FA5}">
                      <a16:colId xmlns:a16="http://schemas.microsoft.com/office/drawing/2014/main" val="20002"/>
                    </a:ext>
                  </a:extLst>
                </a:gridCol>
                <a:gridCol w="1316050">
                  <a:extLst>
                    <a:ext uri="{9D8B030D-6E8A-4147-A177-3AD203B41FA5}">
                      <a16:colId xmlns:a16="http://schemas.microsoft.com/office/drawing/2014/main" val="20003"/>
                    </a:ext>
                  </a:extLst>
                </a:gridCol>
              </a:tblGrid>
              <a:tr h="670175">
                <a:tc>
                  <a:txBody>
                    <a:bodyPr/>
                    <a:lstStyle/>
                    <a:p>
                      <a:pPr marL="0" lvl="0" indent="0" algn="just" rtl="0">
                        <a:lnSpc>
                          <a:spcPct val="100000"/>
                        </a:lnSpc>
                        <a:spcBef>
                          <a:spcPts val="1200"/>
                        </a:spcBef>
                        <a:spcAft>
                          <a:spcPts val="0"/>
                        </a:spcAft>
                        <a:buNone/>
                      </a:pPr>
                      <a:r>
                        <a:rPr lang="en" b="1">
                          <a:latin typeface="Lato"/>
                          <a:ea typeface="Lato"/>
                          <a:cs typeface="Lato"/>
                          <a:sym typeface="Lato"/>
                        </a:rPr>
                        <a:t>Test Case</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b="1">
                          <a:latin typeface="Lato"/>
                          <a:ea typeface="Lato"/>
                          <a:cs typeface="Lato"/>
                          <a:sym typeface="Lato"/>
                        </a:rPr>
                        <a:t>Input</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b="1">
                          <a:latin typeface="Lato"/>
                          <a:ea typeface="Lato"/>
                          <a:cs typeface="Lato"/>
                          <a:sym typeface="Lato"/>
                        </a:rPr>
                        <a:t>Expected Output</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b="1">
                          <a:latin typeface="Lato"/>
                          <a:ea typeface="Lato"/>
                          <a:cs typeface="Lato"/>
                          <a:sym typeface="Lato"/>
                        </a:rPr>
                        <a:t>Actual Output</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60850">
                <a:tc>
                  <a:txBody>
                    <a:bodyPr/>
                    <a:lstStyle/>
                    <a:p>
                      <a:pPr marL="0" lvl="0" indent="0" algn="just" rtl="0">
                        <a:lnSpc>
                          <a:spcPct val="100000"/>
                        </a:lnSpc>
                        <a:spcBef>
                          <a:spcPts val="1200"/>
                        </a:spcBef>
                        <a:spcAft>
                          <a:spcPts val="0"/>
                        </a:spcAft>
                        <a:buNone/>
                      </a:pPr>
                      <a:r>
                        <a:rPr lang="en">
                          <a:latin typeface="Lato"/>
                          <a:ea typeface="Lato"/>
                          <a:cs typeface="Lato"/>
                          <a:sym typeface="Lato"/>
                        </a:rPr>
                        <a:t>Not finding all relations. </a:t>
                      </a:r>
                      <a:r>
                        <a:rPr lang="en" b="1">
                          <a:latin typeface="Lato"/>
                          <a:ea typeface="Lato"/>
                          <a:cs typeface="Lato"/>
                          <a:sym typeface="Lato"/>
                        </a:rPr>
                        <a:t>(Relation Extraction)</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Moderate to high dose </a:t>
                      </a:r>
                      <a:r>
                        <a:rPr lang="en" b="1">
                          <a:latin typeface="Lato"/>
                          <a:ea typeface="Lato"/>
                          <a:cs typeface="Lato"/>
                          <a:sym typeface="Lato"/>
                        </a:rPr>
                        <a:t>corticosteroid </a:t>
                      </a:r>
                      <a:r>
                        <a:rPr lang="en">
                          <a:latin typeface="Lato"/>
                          <a:ea typeface="Lato"/>
                          <a:cs typeface="Lato"/>
                          <a:sym typeface="Lato"/>
                        </a:rPr>
                        <a:t>use is recognized as a major risk factor for src.  Furthermore, there have been reports of thrombotic microangiopathy precipitated by cyclosporine in patients with </a:t>
                      </a:r>
                      <a:r>
                        <a:rPr lang="en" b="1">
                          <a:latin typeface="Lato"/>
                          <a:ea typeface="Lato"/>
                          <a:cs typeface="Lato"/>
                          <a:sym typeface="Lato"/>
                        </a:rPr>
                        <a:t>ssc</a:t>
                      </a:r>
                      <a:r>
                        <a:rPr lang="en">
                          <a:latin typeface="Lato"/>
                          <a:ea typeface="Lato"/>
                          <a:cs typeface="Lato"/>
                          <a:sym typeface="Lato"/>
                        </a:rPr>
                        <a:t>.</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00000"/>
                        </a:lnSpc>
                        <a:spcBef>
                          <a:spcPts val="1200"/>
                        </a:spcBef>
                        <a:spcAft>
                          <a:spcPts val="0"/>
                        </a:spcAft>
                        <a:buNone/>
                      </a:pPr>
                      <a:r>
                        <a:rPr lang="en">
                          <a:latin typeface="Lato"/>
                          <a:ea typeface="Lato"/>
                          <a:cs typeface="Lato"/>
                          <a:sym typeface="Lato"/>
                        </a:rPr>
                        <a:t>CID relation between “</a:t>
                      </a:r>
                      <a:r>
                        <a:rPr lang="en" b="1">
                          <a:latin typeface="Lato"/>
                          <a:ea typeface="Lato"/>
                          <a:cs typeface="Lato"/>
                          <a:sym typeface="Lato"/>
                        </a:rPr>
                        <a:t>ssc</a:t>
                      </a:r>
                      <a:r>
                        <a:rPr lang="en">
                          <a:latin typeface="Lato"/>
                          <a:ea typeface="Lato"/>
                          <a:cs typeface="Lato"/>
                          <a:sym typeface="Lato"/>
                        </a:rPr>
                        <a:t>” and</a:t>
                      </a:r>
                      <a:endParaRPr>
                        <a:latin typeface="Lato"/>
                        <a:ea typeface="Lato"/>
                        <a:cs typeface="Lato"/>
                        <a:sym typeface="Lato"/>
                      </a:endParaRPr>
                    </a:p>
                    <a:p>
                      <a:pPr marL="0" lvl="0" indent="0" algn="l" rtl="0">
                        <a:lnSpc>
                          <a:spcPct val="100000"/>
                        </a:lnSpc>
                        <a:spcBef>
                          <a:spcPts val="1200"/>
                        </a:spcBef>
                        <a:spcAft>
                          <a:spcPts val="0"/>
                        </a:spcAft>
                        <a:buNone/>
                      </a:pPr>
                      <a:r>
                        <a:rPr lang="en">
                          <a:latin typeface="Lato"/>
                          <a:ea typeface="Lato"/>
                          <a:cs typeface="Lato"/>
                          <a:sym typeface="Lato"/>
                        </a:rPr>
                        <a:t>“</a:t>
                      </a:r>
                      <a:r>
                        <a:rPr lang="en" b="1">
                          <a:latin typeface="Lato"/>
                          <a:ea typeface="Lato"/>
                          <a:cs typeface="Lato"/>
                          <a:sym typeface="Lato"/>
                        </a:rPr>
                        <a:t>corticosteroid</a:t>
                      </a:r>
                      <a:r>
                        <a:rPr lang="en">
                          <a:latin typeface="Lato"/>
                          <a:ea typeface="Lato"/>
                          <a:cs typeface="Lato"/>
                          <a:sym typeface="Lato"/>
                        </a:rPr>
                        <a:t>”</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No relation</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70775">
                <a:tc>
                  <a:txBody>
                    <a:bodyPr/>
                    <a:lstStyle/>
                    <a:p>
                      <a:pPr marL="0" lvl="0" indent="0" algn="just" rtl="0">
                        <a:lnSpc>
                          <a:spcPct val="100000"/>
                        </a:lnSpc>
                        <a:spcBef>
                          <a:spcPts val="1200"/>
                        </a:spcBef>
                        <a:spcAft>
                          <a:spcPts val="0"/>
                        </a:spcAft>
                        <a:buNone/>
                      </a:pPr>
                      <a:r>
                        <a:rPr lang="en">
                          <a:latin typeface="Lato"/>
                          <a:ea typeface="Lato"/>
                          <a:cs typeface="Lato"/>
                          <a:sym typeface="Lato"/>
                        </a:rPr>
                        <a:t>Misclassifying relations </a:t>
                      </a:r>
                      <a:r>
                        <a:rPr lang="en" b="1">
                          <a:latin typeface="Lato"/>
                          <a:ea typeface="Lato"/>
                          <a:cs typeface="Lato"/>
                          <a:sym typeface="Lato"/>
                        </a:rPr>
                        <a:t>(Relation Extraction)</a:t>
                      </a:r>
                      <a:endParaRPr b="1">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b="1">
                          <a:latin typeface="Lato"/>
                          <a:ea typeface="Lato"/>
                          <a:cs typeface="Lato"/>
                          <a:sym typeface="Lato"/>
                        </a:rPr>
                        <a:t>Dimemorfan </a:t>
                      </a:r>
                      <a:r>
                        <a:rPr lang="en">
                          <a:latin typeface="Lato"/>
                          <a:ea typeface="Lato"/>
                          <a:cs typeface="Lato"/>
                          <a:sym typeface="Lato"/>
                        </a:rPr>
                        <a:t>pre-treatment also attenuated the KA-induced increases in </a:t>
                      </a:r>
                      <a:r>
                        <a:rPr lang="en" b="1">
                          <a:latin typeface="Lato"/>
                          <a:ea typeface="Lato"/>
                          <a:cs typeface="Lato"/>
                          <a:sym typeface="Lato"/>
                        </a:rPr>
                        <a:t>c-fos</a:t>
                      </a:r>
                      <a:r>
                        <a:rPr lang="en">
                          <a:latin typeface="Lato"/>
                          <a:ea typeface="Lato"/>
                          <a:cs typeface="Lato"/>
                          <a:sym typeface="Lato"/>
                        </a:rPr>
                        <a:t> c-jun expression, activator protein-1 DNA-binding activity, and loss of cells in the CA1 and CA3 fields of the hippocampus.</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00000"/>
                        </a:lnSpc>
                        <a:spcBef>
                          <a:spcPts val="1200"/>
                        </a:spcBef>
                        <a:spcAft>
                          <a:spcPts val="0"/>
                        </a:spcAft>
                        <a:buNone/>
                      </a:pPr>
                      <a:r>
                        <a:rPr lang="en">
                          <a:latin typeface="Lato"/>
                          <a:ea typeface="Lato"/>
                          <a:cs typeface="Lato"/>
                          <a:sym typeface="Lato"/>
                        </a:rPr>
                        <a:t>CPR:4 relation between “</a:t>
                      </a:r>
                      <a:r>
                        <a:rPr lang="en" b="1">
                          <a:latin typeface="Lato"/>
                          <a:ea typeface="Lato"/>
                          <a:cs typeface="Lato"/>
                          <a:sym typeface="Lato"/>
                        </a:rPr>
                        <a:t>Dimemorfan</a:t>
                      </a:r>
                      <a:r>
                        <a:rPr lang="en">
                          <a:latin typeface="Lato"/>
                          <a:ea typeface="Lato"/>
                          <a:cs typeface="Lato"/>
                          <a:sym typeface="Lato"/>
                        </a:rPr>
                        <a:t>” and “</a:t>
                      </a:r>
                      <a:r>
                        <a:rPr lang="en" b="1">
                          <a:latin typeface="Lato"/>
                          <a:ea typeface="Lato"/>
                          <a:cs typeface="Lato"/>
                          <a:sym typeface="Lato"/>
                        </a:rPr>
                        <a:t>c-fos</a:t>
                      </a:r>
                      <a:r>
                        <a:rPr lang="en">
                          <a:latin typeface="Lato"/>
                          <a:ea typeface="Lato"/>
                          <a:cs typeface="Lato"/>
                          <a:sym typeface="Lato"/>
                        </a:rPr>
                        <a:t>”</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00000"/>
                        </a:lnSpc>
                        <a:spcBef>
                          <a:spcPts val="1200"/>
                        </a:spcBef>
                        <a:spcAft>
                          <a:spcPts val="0"/>
                        </a:spcAft>
                        <a:buNone/>
                      </a:pPr>
                      <a:r>
                        <a:rPr lang="en">
                          <a:latin typeface="Lato"/>
                          <a:ea typeface="Lato"/>
                          <a:cs typeface="Lato"/>
                          <a:sym typeface="Lato"/>
                        </a:rPr>
                        <a:t>CPR:3 relation between “</a:t>
                      </a:r>
                      <a:r>
                        <a:rPr lang="en" b="1">
                          <a:latin typeface="Lato"/>
                          <a:ea typeface="Lato"/>
                          <a:cs typeface="Lato"/>
                          <a:sym typeface="Lato"/>
                        </a:rPr>
                        <a:t>Dimemorfan</a:t>
                      </a:r>
                      <a:r>
                        <a:rPr lang="en">
                          <a:latin typeface="Lato"/>
                          <a:ea typeface="Lato"/>
                          <a:cs typeface="Lato"/>
                          <a:sym typeface="Lato"/>
                        </a:rPr>
                        <a:t>” and “</a:t>
                      </a:r>
                      <a:r>
                        <a:rPr lang="en" b="1">
                          <a:latin typeface="Lato"/>
                          <a:ea typeface="Lato"/>
                          <a:cs typeface="Lato"/>
                          <a:sym typeface="Lato"/>
                        </a:rPr>
                        <a:t>c-fos</a:t>
                      </a:r>
                      <a:r>
                        <a:rPr lang="en">
                          <a:latin typeface="Lato"/>
                          <a:ea typeface="Lato"/>
                          <a:cs typeface="Lato"/>
                          <a:sym typeface="Lato"/>
                        </a:rPr>
                        <a:t>”</a:t>
                      </a:r>
                      <a:endParaRPr>
                        <a:latin typeface="Lato"/>
                        <a:ea typeface="Lato"/>
                        <a:cs typeface="Lato"/>
                        <a:sym typeface="Lato"/>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6"/>
          <p:cNvSpPr txBox="1">
            <a:spLocks noGrp="1"/>
          </p:cNvSpPr>
          <p:nvPr>
            <p:ph type="title"/>
          </p:nvPr>
        </p:nvSpPr>
        <p:spPr>
          <a:xfrm>
            <a:off x="727655" y="12789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cap="none" dirty="0">
                <a:latin typeface="Arial"/>
                <a:ea typeface="Arial"/>
                <a:cs typeface="Arial"/>
                <a:sym typeface="Arial"/>
              </a:rPr>
              <a:t>CONCLUSION</a:t>
            </a:r>
            <a:endParaRPr sz="2300" cap="none" dirty="0">
              <a:latin typeface="Arial"/>
              <a:ea typeface="Arial"/>
              <a:cs typeface="Arial"/>
              <a:sym typeface="Arial"/>
            </a:endParaRPr>
          </a:p>
        </p:txBody>
      </p:sp>
      <p:sp>
        <p:nvSpPr>
          <p:cNvPr id="426" name="Google Shape;426;p66"/>
          <p:cNvSpPr txBox="1">
            <a:spLocks noGrp="1"/>
          </p:cNvSpPr>
          <p:nvPr>
            <p:ph type="body" idx="1"/>
          </p:nvPr>
        </p:nvSpPr>
        <p:spPr>
          <a:xfrm>
            <a:off x="727700" y="2019300"/>
            <a:ext cx="7844700" cy="2734876"/>
          </a:xfrm>
          <a:prstGeom prst="rect">
            <a:avLst/>
          </a:prstGeom>
          <a:noFill/>
          <a:ln>
            <a:noFill/>
          </a:ln>
        </p:spPr>
        <p:txBody>
          <a:bodyPr spcFirstLastPara="1" wrap="square" lIns="91425" tIns="91425" rIns="91425" bIns="91425" anchor="t" anchorCtr="0">
            <a:noAutofit/>
          </a:bodyPr>
          <a:lstStyle/>
          <a:p>
            <a:pPr marL="457200" lvl="0" indent="-330200" algn="just" rtl="0">
              <a:lnSpc>
                <a:spcPct val="130000"/>
              </a:lnSpc>
              <a:spcBef>
                <a:spcPts val="0"/>
              </a:spcBef>
              <a:spcAft>
                <a:spcPts val="0"/>
              </a:spcAft>
              <a:buClr>
                <a:srgbClr val="1A9988"/>
              </a:buClr>
              <a:buSzPts val="1600"/>
              <a:buFont typeface="Arial"/>
              <a:buChar char="●"/>
            </a:pPr>
            <a:r>
              <a:rPr lang="en-IN" sz="1600" dirty="0">
                <a:solidFill>
                  <a:srgbClr val="1A9988"/>
                </a:solidFill>
                <a:latin typeface="Arial"/>
                <a:ea typeface="Arial"/>
                <a:cs typeface="Arial"/>
                <a:sym typeface="Arial"/>
              </a:rPr>
              <a:t>We created a Automatic Information Extraction Pipeline to extract Knowledge Graph from the given literature.</a:t>
            </a:r>
          </a:p>
          <a:p>
            <a:pPr marL="457200" lvl="0" indent="-330200" algn="just" rtl="0">
              <a:lnSpc>
                <a:spcPct val="130000"/>
              </a:lnSpc>
              <a:spcBef>
                <a:spcPts val="0"/>
              </a:spcBef>
              <a:spcAft>
                <a:spcPts val="0"/>
              </a:spcAft>
              <a:buClr>
                <a:srgbClr val="1A9988"/>
              </a:buClr>
              <a:buSzPts val="1600"/>
              <a:buFont typeface="Arial"/>
              <a:buChar char="●"/>
            </a:pPr>
            <a:r>
              <a:rPr lang="en-IN" sz="1600" dirty="0">
                <a:solidFill>
                  <a:srgbClr val="1A9988"/>
                </a:solidFill>
                <a:latin typeface="Arial"/>
                <a:ea typeface="Arial"/>
                <a:cs typeface="Arial"/>
                <a:sym typeface="Arial"/>
              </a:rPr>
              <a:t>We created a custom </a:t>
            </a:r>
            <a:r>
              <a:rPr lang="en-IN" sz="1600" dirty="0" err="1">
                <a:solidFill>
                  <a:srgbClr val="1A9988"/>
                </a:solidFill>
                <a:latin typeface="Arial"/>
                <a:ea typeface="Arial"/>
                <a:cs typeface="Arial"/>
                <a:sym typeface="Arial"/>
              </a:rPr>
              <a:t>SciBERT</a:t>
            </a:r>
            <a:r>
              <a:rPr lang="en-IN" sz="1600" dirty="0">
                <a:solidFill>
                  <a:srgbClr val="1A9988"/>
                </a:solidFill>
                <a:latin typeface="Arial"/>
                <a:ea typeface="Arial"/>
                <a:cs typeface="Arial"/>
                <a:sym typeface="Arial"/>
              </a:rPr>
              <a:t> which is finetuned on CORD-19 abstracts to include new vocabulary.</a:t>
            </a:r>
          </a:p>
          <a:p>
            <a:pPr marL="457200" lvl="0" indent="-330200" algn="just" rtl="0">
              <a:lnSpc>
                <a:spcPct val="130000"/>
              </a:lnSpc>
              <a:spcBef>
                <a:spcPts val="0"/>
              </a:spcBef>
              <a:spcAft>
                <a:spcPts val="0"/>
              </a:spcAft>
              <a:buClr>
                <a:srgbClr val="1A9988"/>
              </a:buClr>
              <a:buSzPts val="1600"/>
              <a:buFont typeface="Arial"/>
              <a:buChar char="●"/>
            </a:pPr>
            <a:r>
              <a:rPr lang="en-IN" sz="1600" dirty="0">
                <a:solidFill>
                  <a:srgbClr val="1A9988"/>
                </a:solidFill>
                <a:latin typeface="Arial"/>
                <a:ea typeface="Arial"/>
                <a:cs typeface="Arial"/>
                <a:sym typeface="Arial"/>
              </a:rPr>
              <a:t>We proposed BERT-</a:t>
            </a:r>
            <a:r>
              <a:rPr lang="en-IN" sz="1600" dirty="0" err="1">
                <a:solidFill>
                  <a:srgbClr val="1A9988"/>
                </a:solidFill>
                <a:latin typeface="Arial"/>
                <a:ea typeface="Arial"/>
                <a:cs typeface="Arial"/>
                <a:sym typeface="Arial"/>
              </a:rPr>
              <a:t>BiLSTM</a:t>
            </a:r>
            <a:r>
              <a:rPr lang="en-IN" sz="1600" dirty="0">
                <a:solidFill>
                  <a:srgbClr val="1A9988"/>
                </a:solidFill>
                <a:latin typeface="Arial"/>
                <a:ea typeface="Arial"/>
                <a:cs typeface="Arial"/>
                <a:sym typeface="Arial"/>
              </a:rPr>
              <a:t>-CRF model for </a:t>
            </a:r>
            <a:r>
              <a:rPr lang="en-IN" sz="1600" dirty="0" err="1">
                <a:solidFill>
                  <a:srgbClr val="1A9988"/>
                </a:solidFill>
                <a:latin typeface="Arial"/>
                <a:ea typeface="Arial"/>
                <a:cs typeface="Arial"/>
                <a:sym typeface="Arial"/>
              </a:rPr>
              <a:t>BioNER</a:t>
            </a:r>
            <a:r>
              <a:rPr lang="en-IN" sz="1600" dirty="0">
                <a:solidFill>
                  <a:srgbClr val="1A9988"/>
                </a:solidFill>
                <a:latin typeface="Arial"/>
                <a:ea typeface="Arial"/>
                <a:cs typeface="Arial"/>
                <a:sym typeface="Arial"/>
              </a:rPr>
              <a:t> and it performs better than BERT base model.</a:t>
            </a:r>
          </a:p>
          <a:p>
            <a:pPr marL="457200" lvl="0" indent="-330200" algn="just" rtl="0">
              <a:lnSpc>
                <a:spcPct val="130000"/>
              </a:lnSpc>
              <a:spcBef>
                <a:spcPts val="0"/>
              </a:spcBef>
              <a:spcAft>
                <a:spcPts val="0"/>
              </a:spcAft>
              <a:buClr>
                <a:srgbClr val="1A9988"/>
              </a:buClr>
              <a:buSzPts val="1600"/>
              <a:buFont typeface="Arial"/>
              <a:buChar char="●"/>
            </a:pPr>
            <a:r>
              <a:rPr lang="en-IN" sz="1600" dirty="0">
                <a:solidFill>
                  <a:srgbClr val="1A9988"/>
                </a:solidFill>
                <a:latin typeface="Arial"/>
                <a:ea typeface="Arial"/>
                <a:cs typeface="Arial"/>
                <a:sym typeface="Arial"/>
              </a:rPr>
              <a:t>We proposed </a:t>
            </a:r>
            <a:r>
              <a:rPr lang="en-IN" sz="1600" dirty="0" err="1">
                <a:solidFill>
                  <a:srgbClr val="1A9988"/>
                </a:solidFill>
                <a:latin typeface="Arial"/>
                <a:ea typeface="Arial"/>
                <a:cs typeface="Arial"/>
                <a:sym typeface="Arial"/>
              </a:rPr>
              <a:t>SciBERT</a:t>
            </a:r>
            <a:r>
              <a:rPr lang="en-IN" sz="1600" dirty="0">
                <a:solidFill>
                  <a:srgbClr val="1A9988"/>
                </a:solidFill>
                <a:latin typeface="Arial"/>
                <a:ea typeface="Arial"/>
                <a:cs typeface="Arial"/>
                <a:sym typeface="Arial"/>
              </a:rPr>
              <a:t> finetuning for </a:t>
            </a:r>
            <a:r>
              <a:rPr lang="en-IN" sz="1600" dirty="0" err="1">
                <a:solidFill>
                  <a:srgbClr val="1A9988"/>
                </a:solidFill>
                <a:latin typeface="Arial"/>
                <a:ea typeface="Arial"/>
                <a:cs typeface="Arial"/>
                <a:sym typeface="Arial"/>
              </a:rPr>
              <a:t>BioRE</a:t>
            </a:r>
            <a:r>
              <a:rPr lang="en-IN" sz="1600" dirty="0">
                <a:solidFill>
                  <a:srgbClr val="1A9988"/>
                </a:solidFill>
                <a:latin typeface="Arial"/>
                <a:ea typeface="Arial"/>
                <a:cs typeface="Arial"/>
                <a:sym typeface="Arial"/>
              </a:rPr>
              <a:t>.</a:t>
            </a:r>
          </a:p>
          <a:p>
            <a:pPr marL="457200" lvl="0" indent="-330200" algn="just" rtl="0">
              <a:lnSpc>
                <a:spcPct val="130000"/>
              </a:lnSpc>
              <a:spcBef>
                <a:spcPts val="0"/>
              </a:spcBef>
              <a:spcAft>
                <a:spcPts val="0"/>
              </a:spcAft>
              <a:buClr>
                <a:srgbClr val="1A9988"/>
              </a:buClr>
              <a:buSzPts val="1600"/>
              <a:buFont typeface="Arial"/>
              <a:buChar char="●"/>
            </a:pPr>
            <a:r>
              <a:rPr lang="en-IN" sz="1600" dirty="0">
                <a:solidFill>
                  <a:srgbClr val="1A9988"/>
                </a:solidFill>
                <a:latin typeface="Arial"/>
                <a:ea typeface="Arial"/>
                <a:cs typeface="Arial"/>
                <a:sym typeface="Arial"/>
              </a:rPr>
              <a:t>We proposed </a:t>
            </a:r>
            <a:r>
              <a:rPr lang="en-IN" sz="1600" dirty="0" err="1">
                <a:solidFill>
                  <a:srgbClr val="1A9988"/>
                </a:solidFill>
                <a:latin typeface="Arial"/>
                <a:ea typeface="Arial"/>
                <a:cs typeface="Arial"/>
                <a:sym typeface="Arial"/>
              </a:rPr>
              <a:t>TransD</a:t>
            </a:r>
            <a:r>
              <a:rPr lang="en-IN" sz="1600" dirty="0">
                <a:solidFill>
                  <a:srgbClr val="1A9988"/>
                </a:solidFill>
                <a:latin typeface="Arial"/>
                <a:ea typeface="Arial"/>
                <a:cs typeface="Arial"/>
                <a:sym typeface="Arial"/>
              </a:rPr>
              <a:t> for Knowledge Graph embedding to extract embeddings of entities.</a:t>
            </a:r>
            <a:endParaRPr sz="1600" dirty="0">
              <a:solidFill>
                <a:srgbClr val="1A9988"/>
              </a:solidFill>
              <a:latin typeface="Arial"/>
              <a:ea typeface="Arial"/>
              <a:cs typeface="Arial"/>
              <a:sym typeface="Arial"/>
            </a:endParaRPr>
          </a:p>
        </p:txBody>
      </p:sp>
    </p:spTree>
    <p:extLst>
      <p:ext uri="{BB962C8B-B14F-4D97-AF65-F5344CB8AC3E}">
        <p14:creationId xmlns:p14="http://schemas.microsoft.com/office/powerpoint/2010/main" val="81759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715403" y="1312023"/>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Arial"/>
                <a:ea typeface="Arial"/>
                <a:cs typeface="Arial"/>
                <a:sym typeface="Arial"/>
              </a:rPr>
              <a:t>LITERATURE SURVEY</a:t>
            </a:r>
            <a:endParaRPr>
              <a:latin typeface="Arial"/>
              <a:ea typeface="Arial"/>
              <a:cs typeface="Arial"/>
              <a:sym typeface="Arial"/>
            </a:endParaRPr>
          </a:p>
        </p:txBody>
      </p:sp>
      <p:graphicFrame>
        <p:nvGraphicFramePr>
          <p:cNvPr id="263" name="Google Shape;263;p40"/>
          <p:cNvGraphicFramePr/>
          <p:nvPr>
            <p:extLst>
              <p:ext uri="{D42A27DB-BD31-4B8C-83A1-F6EECF244321}">
                <p14:modId xmlns:p14="http://schemas.microsoft.com/office/powerpoint/2010/main" val="4040800167"/>
              </p:ext>
            </p:extLst>
          </p:nvPr>
        </p:nvGraphicFramePr>
        <p:xfrm>
          <a:off x="311688" y="1853520"/>
          <a:ext cx="8720750" cy="3089290"/>
        </p:xfrm>
        <a:graphic>
          <a:graphicData uri="http://schemas.openxmlformats.org/drawingml/2006/table">
            <a:tbl>
              <a:tblPr>
                <a:noFill/>
                <a:tableStyleId>{118239CE-C9BB-45CE-821A-B423BF619B22}</a:tableStyleId>
              </a:tblPr>
              <a:tblGrid>
                <a:gridCol w="3915550">
                  <a:extLst>
                    <a:ext uri="{9D8B030D-6E8A-4147-A177-3AD203B41FA5}">
                      <a16:colId xmlns:a16="http://schemas.microsoft.com/office/drawing/2014/main" val="20000"/>
                    </a:ext>
                  </a:extLst>
                </a:gridCol>
                <a:gridCol w="2402600">
                  <a:extLst>
                    <a:ext uri="{9D8B030D-6E8A-4147-A177-3AD203B41FA5}">
                      <a16:colId xmlns:a16="http://schemas.microsoft.com/office/drawing/2014/main" val="20001"/>
                    </a:ext>
                  </a:extLst>
                </a:gridCol>
                <a:gridCol w="2402600">
                  <a:extLst>
                    <a:ext uri="{9D8B030D-6E8A-4147-A177-3AD203B41FA5}">
                      <a16:colId xmlns:a16="http://schemas.microsoft.com/office/drawing/2014/main" val="20002"/>
                    </a:ext>
                  </a:extLst>
                </a:gridCol>
              </a:tblGrid>
              <a:tr h="400730">
                <a:tc>
                  <a:txBody>
                    <a:bodyPr/>
                    <a:lstStyle/>
                    <a:p>
                      <a:pPr marL="0" marR="0" lvl="0" indent="0" algn="l" rtl="0">
                        <a:lnSpc>
                          <a:spcPct val="100000"/>
                        </a:lnSpc>
                        <a:spcBef>
                          <a:spcPts val="0"/>
                        </a:spcBef>
                        <a:spcAft>
                          <a:spcPts val="0"/>
                        </a:spcAft>
                        <a:buClr>
                          <a:srgbClr val="000000"/>
                        </a:buClr>
                        <a:buSzPts val="1400"/>
                        <a:buFont typeface="Arial"/>
                        <a:buNone/>
                      </a:pPr>
                      <a:r>
                        <a:rPr lang="en" sz="1100" b="1"/>
                        <a:t>Paper Title, Authors, Year, Journal name, Vol, Issue &amp; PP</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100" b="1"/>
                        <a:t>Methodology / Algorithm used</a:t>
                      </a:r>
                      <a:endParaRPr sz="11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100" b="1"/>
                        <a:t>Issues / Gaps/ Limitations</a:t>
                      </a:r>
                      <a:endParaRPr sz="1100" b="1" u="none" strike="noStrike" cap="none"/>
                    </a:p>
                  </a:txBody>
                  <a:tcPr marL="91425" marR="91425" marT="91425" marB="91425"/>
                </a:tc>
                <a:extLst>
                  <a:ext uri="{0D108BD9-81ED-4DB2-BD59-A6C34878D82A}">
                    <a16:rowId xmlns:a16="http://schemas.microsoft.com/office/drawing/2014/main" val="10000"/>
                  </a:ext>
                </a:extLst>
              </a:tr>
              <a:tr h="727150">
                <a:tc>
                  <a:txBody>
                    <a:bodyPr/>
                    <a:lstStyle/>
                    <a:p>
                      <a:pPr marL="0" marR="0" lvl="0" indent="0" algn="just" rtl="0">
                        <a:lnSpc>
                          <a:spcPct val="100000"/>
                        </a:lnSpc>
                        <a:spcBef>
                          <a:spcPts val="0"/>
                        </a:spcBef>
                        <a:spcAft>
                          <a:spcPts val="0"/>
                        </a:spcAft>
                        <a:buClr>
                          <a:srgbClr val="000000"/>
                        </a:buClr>
                        <a:buSzPts val="1400"/>
                        <a:buFont typeface="Arial"/>
                        <a:buNone/>
                      </a:pPr>
                      <a:r>
                        <a:rPr lang="en" sz="1100" u="none" strike="noStrike" cap="none" dirty="0"/>
                        <a:t>Kim, T.; Yun, Y.; Kim, N. Deep Learning-Based Knowledge Graph Generation for COVID-19. Sustainability 2021, 13, 2276. https://doi.org/10.3390/su13042276</a:t>
                      </a:r>
                      <a:endParaRPr sz="1100" u="none" strike="noStrike" cap="none" dirty="0"/>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 sz="1100" u="none" strike="noStrike" cap="none"/>
                        <a:t>Finding entity dictionary related to COVID-19 and extracting relations from corpus</a:t>
                      </a:r>
                      <a:endParaRPr sz="11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 sz="1100" u="none" strike="noStrike" cap="none" dirty="0"/>
                        <a:t>Results can vary massively based on the unsupervised model used.</a:t>
                      </a:r>
                      <a:endParaRPr sz="1100" u="none" strike="noStrike" cap="none" dirty="0"/>
                    </a:p>
                  </a:txBody>
                  <a:tcPr marL="91425" marR="91425" marT="91425" marB="91425"/>
                </a:tc>
                <a:extLst>
                  <a:ext uri="{0D108BD9-81ED-4DB2-BD59-A6C34878D82A}">
                    <a16:rowId xmlns:a16="http://schemas.microsoft.com/office/drawing/2014/main" val="10001"/>
                  </a:ext>
                </a:extLst>
              </a:tr>
              <a:tr h="958850">
                <a:tc>
                  <a:txBody>
                    <a:bodyPr/>
                    <a:lstStyle/>
                    <a:p>
                      <a:pPr marL="0" marR="0" lvl="0" indent="0" algn="l" rtl="0">
                        <a:lnSpc>
                          <a:spcPct val="100000"/>
                        </a:lnSpc>
                        <a:spcBef>
                          <a:spcPts val="0"/>
                        </a:spcBef>
                        <a:spcAft>
                          <a:spcPts val="0"/>
                        </a:spcAft>
                        <a:buClr>
                          <a:srgbClr val="000000"/>
                        </a:buClr>
                        <a:buSzPts val="1400"/>
                        <a:buFont typeface="Arial"/>
                        <a:buNone/>
                      </a:pPr>
                      <a:r>
                        <a:rPr lang="en" sz="1100" u="none" strike="noStrike" cap="none"/>
                        <a:t>Domingo-Fernández, D., Baksi, S., Schultz, B., COVID-19 Knowledge Graph: a computable, multimodal, cause-and-effect knowledge model of COVID-19 pathophysiology.</a:t>
                      </a:r>
                      <a:endParaRPr sz="11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 sz="1100" u="none" strike="noStrike" cap="none"/>
                        <a:t>Evidence text from the prioritized corpus was manually encoded as as a triple. (source-relation- target)</a:t>
                      </a:r>
                      <a:endParaRPr sz="11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100" u="none" strike="noStrike" cap="none" dirty="0"/>
                        <a:t>Small Knowledge Graph is obtained.</a:t>
                      </a:r>
                      <a:endParaRPr sz="1100" u="none" strike="noStrike" cap="none" dirty="0"/>
                    </a:p>
                    <a:p>
                      <a:pPr marL="0" marR="0" lvl="0" indent="0" algn="l" rtl="0">
                        <a:lnSpc>
                          <a:spcPct val="100000"/>
                        </a:lnSpc>
                        <a:spcBef>
                          <a:spcPts val="0"/>
                        </a:spcBef>
                        <a:spcAft>
                          <a:spcPts val="0"/>
                        </a:spcAft>
                        <a:buClr>
                          <a:srgbClr val="000000"/>
                        </a:buClr>
                        <a:buSzPts val="1400"/>
                        <a:buFont typeface="Arial"/>
                        <a:buNone/>
                      </a:pPr>
                      <a:endParaRPr sz="1100" u="none" strike="noStrike" cap="none" dirty="0"/>
                    </a:p>
                    <a:p>
                      <a:pPr marL="0" marR="0" lvl="0" indent="0" algn="just" rtl="0">
                        <a:lnSpc>
                          <a:spcPct val="100000"/>
                        </a:lnSpc>
                        <a:spcBef>
                          <a:spcPts val="0"/>
                        </a:spcBef>
                        <a:spcAft>
                          <a:spcPts val="0"/>
                        </a:spcAft>
                        <a:buClr>
                          <a:srgbClr val="000000"/>
                        </a:buClr>
                        <a:buSzPts val="1400"/>
                        <a:buFont typeface="Arial"/>
                        <a:buNone/>
                      </a:pPr>
                      <a:r>
                        <a:rPr lang="en" sz="1100" u="none" strike="noStrike" cap="none" dirty="0"/>
                        <a:t>Manual Annotations are time-consuming.</a:t>
                      </a:r>
                      <a:endParaRPr sz="1100" u="none" strike="noStrike" cap="none" dirty="0"/>
                    </a:p>
                  </a:txBody>
                  <a:tcPr marL="91425" marR="91425" marT="91425" marB="91425"/>
                </a:tc>
                <a:extLst>
                  <a:ext uri="{0D108BD9-81ED-4DB2-BD59-A6C34878D82A}">
                    <a16:rowId xmlns:a16="http://schemas.microsoft.com/office/drawing/2014/main" val="10002"/>
                  </a:ext>
                </a:extLst>
              </a:tr>
              <a:tr h="820450">
                <a:tc>
                  <a:txBody>
                    <a:bodyPr/>
                    <a:lstStyle/>
                    <a:p>
                      <a:pPr rtl="0" fontAlgn="t">
                        <a:spcBef>
                          <a:spcPts val="0"/>
                        </a:spcBef>
                        <a:spcAft>
                          <a:spcPts val="0"/>
                        </a:spcAft>
                      </a:pPr>
                      <a:r>
                        <a:rPr lang="en-GB" sz="1100" b="0" i="0" u="none" strike="noStrike" dirty="0">
                          <a:solidFill>
                            <a:srgbClr val="000000"/>
                          </a:solidFill>
                          <a:effectLst/>
                          <a:latin typeface="Arial" panose="020B0604020202020204" pitchFamily="34" charset="0"/>
                        </a:rPr>
                        <a:t>Peng, Y., Wei, CH. &amp; Lu, Z. Improving chemical disease relation extraction with rich features and weakly </a:t>
                      </a:r>
                      <a:r>
                        <a:rPr lang="en-GB" sz="1100" b="0" i="0" u="none" strike="noStrike" dirty="0" err="1">
                          <a:solidFill>
                            <a:srgbClr val="000000"/>
                          </a:solidFill>
                          <a:effectLst/>
                          <a:latin typeface="Arial" panose="020B0604020202020204" pitchFamily="34" charset="0"/>
                        </a:rPr>
                        <a:t>labeled</a:t>
                      </a:r>
                      <a:r>
                        <a:rPr lang="en-GB" sz="1100" b="0" i="0" u="none" strike="noStrike" dirty="0">
                          <a:solidFill>
                            <a:srgbClr val="000000"/>
                          </a:solidFill>
                          <a:effectLst/>
                          <a:latin typeface="Arial" panose="020B0604020202020204" pitchFamily="34" charset="0"/>
                        </a:rPr>
                        <a:t> data. J </a:t>
                      </a:r>
                      <a:r>
                        <a:rPr lang="en-GB" sz="1100" b="0" i="0" u="none" strike="noStrike" dirty="0" err="1">
                          <a:solidFill>
                            <a:srgbClr val="000000"/>
                          </a:solidFill>
                          <a:effectLst/>
                          <a:latin typeface="Arial" panose="020B0604020202020204" pitchFamily="34" charset="0"/>
                        </a:rPr>
                        <a:t>Cheminform</a:t>
                      </a:r>
                      <a:r>
                        <a:rPr lang="en-GB" sz="1100" b="0" i="0" u="none" strike="noStrike" dirty="0">
                          <a:solidFill>
                            <a:srgbClr val="000000"/>
                          </a:solidFill>
                          <a:effectLst/>
                          <a:latin typeface="Arial" panose="020B0604020202020204" pitchFamily="34" charset="0"/>
                        </a:rPr>
                        <a:t> 8, 53 (2016). https://doi.org/10.1186/s13321-016-0165-z</a:t>
                      </a:r>
                      <a:endParaRPr lang="en-GB" sz="1100" dirty="0">
                        <a:effectLst/>
                      </a:endParaRPr>
                    </a:p>
                  </a:txBody>
                  <a:tcPr marL="76200" marR="76200" marT="76200" marB="76200"/>
                </a:tc>
                <a:tc>
                  <a:txBody>
                    <a:bodyPr/>
                    <a:lstStyle/>
                    <a:p>
                      <a:pPr algn="just" rtl="0" fontAlgn="t">
                        <a:spcBef>
                          <a:spcPts val="0"/>
                        </a:spcBef>
                        <a:spcAft>
                          <a:spcPts val="0"/>
                        </a:spcAft>
                      </a:pPr>
                      <a:r>
                        <a:rPr lang="en-GB" sz="1100" b="0" i="0" u="none" strike="noStrike">
                          <a:solidFill>
                            <a:srgbClr val="000000"/>
                          </a:solidFill>
                          <a:effectLst/>
                          <a:latin typeface="Arial" panose="020B0604020202020204" pitchFamily="34" charset="0"/>
                        </a:rPr>
                        <a:t>Extract Biomedical relations using statistical features.</a:t>
                      </a:r>
                      <a:endParaRPr lang="en-GB" sz="1100">
                        <a:effectLst/>
                      </a:endParaRPr>
                    </a:p>
                  </a:txBody>
                  <a:tcPr marL="76200" marR="76200" marT="76200" marB="76200"/>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Manual curation of features needed to find the required relations.</a:t>
                      </a:r>
                      <a:endParaRPr lang="en-GB" sz="1100" dirty="0">
                        <a:effectLst/>
                      </a:endParaRPr>
                    </a:p>
                  </a:txBody>
                  <a:tcPr marL="76200" marR="76200" marT="76200" marB="76200"/>
                </a:tc>
                <a:extLst>
                  <a:ext uri="{0D108BD9-81ED-4DB2-BD59-A6C34878D82A}">
                    <a16:rowId xmlns:a16="http://schemas.microsoft.com/office/drawing/2014/main" val="4056214722"/>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100"/>
          <p:cNvSpPr txBox="1">
            <a:spLocks noGrp="1"/>
          </p:cNvSpPr>
          <p:nvPr>
            <p:ph type="title"/>
          </p:nvPr>
        </p:nvSpPr>
        <p:spPr>
          <a:xfrm>
            <a:off x="727700" y="745585"/>
            <a:ext cx="7688700" cy="53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1A1A1A"/>
              </a:buClr>
              <a:buSzPts val="2300"/>
              <a:buFont typeface="Arial"/>
              <a:buNone/>
            </a:pPr>
            <a:r>
              <a:rPr lang="en" sz="2300" dirty="0">
                <a:latin typeface="Arial"/>
                <a:ea typeface="Arial"/>
                <a:cs typeface="Arial"/>
                <a:sym typeface="Arial"/>
              </a:rPr>
              <a:t>REFERENCES</a:t>
            </a:r>
            <a:endParaRPr sz="2300" cap="none" dirty="0">
              <a:latin typeface="Arial"/>
              <a:ea typeface="Arial"/>
              <a:cs typeface="Arial"/>
              <a:sym typeface="Arial"/>
            </a:endParaRPr>
          </a:p>
        </p:txBody>
      </p:sp>
      <p:sp>
        <p:nvSpPr>
          <p:cNvPr id="701" name="Google Shape;701;p100"/>
          <p:cNvSpPr txBox="1">
            <a:spLocks noGrp="1"/>
          </p:cNvSpPr>
          <p:nvPr>
            <p:ph type="body" idx="1"/>
          </p:nvPr>
        </p:nvSpPr>
        <p:spPr>
          <a:xfrm>
            <a:off x="727700" y="1165400"/>
            <a:ext cx="7844700" cy="3735600"/>
          </a:xfrm>
          <a:prstGeom prst="rect">
            <a:avLst/>
          </a:prstGeom>
          <a:noFill/>
          <a:ln>
            <a:noFill/>
          </a:ln>
        </p:spPr>
        <p:txBody>
          <a:bodyPr spcFirstLastPara="1" wrap="square" lIns="91425" tIns="91425" rIns="91425" bIns="91425" anchor="t" anchorCtr="0">
            <a:noAutofit/>
          </a:bodyPr>
          <a:lstStyle/>
          <a:p>
            <a:pPr marL="457200" lvl="0" indent="-304800" algn="just" rtl="0">
              <a:lnSpc>
                <a:spcPct val="130000"/>
              </a:lnSpc>
              <a:spcBef>
                <a:spcPts val="0"/>
              </a:spcBef>
              <a:spcAft>
                <a:spcPts val="0"/>
              </a:spcAft>
              <a:buClr>
                <a:srgbClr val="1A9988"/>
              </a:buClr>
              <a:buSzPts val="1200"/>
              <a:buFont typeface="Arial"/>
              <a:buChar char="●"/>
            </a:pPr>
            <a:r>
              <a:rPr lang="en" sz="1200" dirty="0">
                <a:solidFill>
                  <a:srgbClr val="1A9988"/>
                </a:solidFill>
                <a:latin typeface="Arial"/>
                <a:ea typeface="Arial"/>
                <a:cs typeface="Arial"/>
                <a:sym typeface="Arial"/>
              </a:rPr>
              <a:t>Ayoub Harnoune, Maryem Rhanoui, Mounia Mikram, Siham Yousfi, Zineb Elkaimbillah, Bouchra El Asri, BERT based clinical knowledge extraction for biomedical knowledge graph construction and analysis, Computer Methods and Programs in Biomedicine Update, Volume 1, 2021, 100042,ISSN2666-9900, </a:t>
            </a:r>
            <a:r>
              <a:rPr lang="en" sz="1200" u="sng" dirty="0">
                <a:solidFill>
                  <a:schemeClr val="hlink"/>
                </a:solidFill>
                <a:latin typeface="Arial"/>
                <a:ea typeface="Arial"/>
                <a:cs typeface="Arial"/>
                <a:sym typeface="Arial"/>
                <a:hlinkClick r:id="rId3"/>
              </a:rPr>
              <a:t>https://doi.org/10.1016/j.cmpbup.2021.100042</a:t>
            </a:r>
            <a:r>
              <a:rPr lang="en" sz="1200" dirty="0">
                <a:solidFill>
                  <a:srgbClr val="1A9988"/>
                </a:solidFill>
                <a:latin typeface="Arial"/>
                <a:ea typeface="Arial"/>
                <a:cs typeface="Arial"/>
                <a:sym typeface="Arial"/>
              </a:rPr>
              <a:t>.</a:t>
            </a:r>
            <a:endParaRPr sz="1200" dirty="0">
              <a:solidFill>
                <a:srgbClr val="1A9988"/>
              </a:solidFill>
              <a:latin typeface="Arial"/>
              <a:ea typeface="Arial"/>
              <a:cs typeface="Arial"/>
              <a:sym typeface="Arial"/>
            </a:endParaRPr>
          </a:p>
          <a:p>
            <a:pPr marL="457200" lvl="0" indent="-304800" algn="just" rtl="0">
              <a:lnSpc>
                <a:spcPct val="130000"/>
              </a:lnSpc>
              <a:spcBef>
                <a:spcPts val="0"/>
              </a:spcBef>
              <a:spcAft>
                <a:spcPts val="0"/>
              </a:spcAft>
              <a:buClr>
                <a:srgbClr val="1A9988"/>
              </a:buClr>
              <a:buSzPts val="1200"/>
              <a:buFont typeface="Arial"/>
              <a:buChar char="●"/>
            </a:pPr>
            <a:r>
              <a:rPr lang="en" sz="1200" dirty="0">
                <a:solidFill>
                  <a:srgbClr val="1A9988"/>
                </a:solidFill>
                <a:latin typeface="Arial"/>
                <a:ea typeface="Arial"/>
                <a:cs typeface="Arial"/>
                <a:sym typeface="Arial"/>
              </a:rPr>
              <a:t>W. E. Zhang and Q. Nguyen, "Constructing COVID-19 Knowledge Graph from A Large Corpus of Scientific Articles," 2021 IEEE International Conference on Big Knowledge (ICBK), 2021, pp. 237-244, doi: 10.1109/ICKG52313.2021.00040 </a:t>
            </a:r>
          </a:p>
          <a:p>
            <a:pPr marL="457200" lvl="0" indent="-304800" algn="just" rtl="0">
              <a:lnSpc>
                <a:spcPct val="130000"/>
              </a:lnSpc>
              <a:spcBef>
                <a:spcPts val="0"/>
              </a:spcBef>
              <a:spcAft>
                <a:spcPts val="0"/>
              </a:spcAft>
              <a:buClr>
                <a:srgbClr val="1A9988"/>
              </a:buClr>
              <a:buSzPts val="1200"/>
              <a:buFont typeface="Arial"/>
              <a:buChar char="●"/>
            </a:pPr>
            <a:r>
              <a:rPr lang="en-IN" sz="1200" dirty="0">
                <a:solidFill>
                  <a:srgbClr val="1A9988"/>
                </a:solidFill>
                <a:latin typeface="Arial"/>
                <a:ea typeface="Arial"/>
                <a:cs typeface="Arial"/>
                <a:sym typeface="Arial"/>
              </a:rPr>
              <a:t>Zheng, S., Rao, J., Song, Y., Zhang, J., Xiao, X., Fang, E., Yang, Y. and </a:t>
            </a:r>
            <a:r>
              <a:rPr lang="en-IN" sz="1200" dirty="0" err="1">
                <a:solidFill>
                  <a:srgbClr val="1A9988"/>
                </a:solidFill>
                <a:latin typeface="Arial"/>
                <a:ea typeface="Arial"/>
                <a:cs typeface="Arial"/>
                <a:sym typeface="Arial"/>
              </a:rPr>
              <a:t>Niu</a:t>
            </a:r>
            <a:r>
              <a:rPr lang="en-IN" sz="1200" dirty="0">
                <a:solidFill>
                  <a:srgbClr val="1A9988"/>
                </a:solidFill>
                <a:latin typeface="Arial"/>
                <a:ea typeface="Arial"/>
                <a:cs typeface="Arial"/>
                <a:sym typeface="Arial"/>
              </a:rPr>
              <a:t>, Z., 2020. </a:t>
            </a:r>
            <a:r>
              <a:rPr lang="en-IN" sz="1200" dirty="0" err="1">
                <a:solidFill>
                  <a:srgbClr val="1A9988"/>
                </a:solidFill>
                <a:latin typeface="Arial"/>
                <a:ea typeface="Arial"/>
                <a:cs typeface="Arial"/>
                <a:sym typeface="Arial"/>
              </a:rPr>
              <a:t>PharmKG</a:t>
            </a:r>
            <a:r>
              <a:rPr lang="en-IN" sz="1200" dirty="0">
                <a:solidFill>
                  <a:srgbClr val="1A9988"/>
                </a:solidFill>
                <a:latin typeface="Arial"/>
                <a:ea typeface="Arial"/>
                <a:cs typeface="Arial"/>
                <a:sym typeface="Arial"/>
              </a:rPr>
              <a:t>: a dedicated knowledge graph benchmark for biomedical data mining. Briefings in Bioinformatics,.</a:t>
            </a:r>
          </a:p>
          <a:p>
            <a:pPr marL="457200" lvl="0" indent="-304800" algn="just" rtl="0">
              <a:lnSpc>
                <a:spcPct val="130000"/>
              </a:lnSpc>
              <a:spcBef>
                <a:spcPts val="0"/>
              </a:spcBef>
              <a:spcAft>
                <a:spcPts val="0"/>
              </a:spcAft>
              <a:buClr>
                <a:srgbClr val="1A9988"/>
              </a:buClr>
              <a:buSzPts val="1200"/>
              <a:buFont typeface="Arial"/>
              <a:buChar char="●"/>
            </a:pPr>
            <a:r>
              <a:rPr lang="en" sz="1200" dirty="0">
                <a:solidFill>
                  <a:srgbClr val="1A9988"/>
                </a:solidFill>
                <a:latin typeface="Arial"/>
                <a:ea typeface="Arial"/>
                <a:cs typeface="Arial"/>
                <a:sym typeface="Arial"/>
              </a:rPr>
              <a:t>Daniel Domingo-Fernandez, Shounak Baksi, Bruce´ Schultz, Yojana Gadiya, Reagon Karki, Tamara Raschka, Christian Ebeling, Martin Hofmann Apitius, and Alpha Tom Kodamullil. 2020. Covid19 knowledge graph: a computable, multimodal, cause-and-effect knowledge model of covid-19 pathophysiology. bioRxiv.</a:t>
            </a:r>
          </a:p>
          <a:p>
            <a:pPr indent="-304800" algn="just">
              <a:lnSpc>
                <a:spcPct val="130000"/>
              </a:lnSpc>
              <a:buClr>
                <a:srgbClr val="1A9988"/>
              </a:buClr>
              <a:buSzPts val="1200"/>
              <a:buFont typeface="Arial"/>
              <a:buChar char="●"/>
            </a:pPr>
            <a:r>
              <a:rPr lang="en-GB" sz="1200" dirty="0">
                <a:solidFill>
                  <a:srgbClr val="1A9988"/>
                </a:solidFill>
                <a:latin typeface="Arial"/>
                <a:ea typeface="Arial"/>
                <a:cs typeface="Arial"/>
                <a:sym typeface="Arial"/>
              </a:rPr>
              <a:t>Kim, T.; Yun, Y.; Kim, N. Deep Learning-Based Knowledge Graph Generation for COVID-19. Sustainability 2021, 13, 2276. </a:t>
            </a:r>
            <a:r>
              <a:rPr lang="en-GB" sz="1200" u="sng" dirty="0">
                <a:solidFill>
                  <a:schemeClr val="hlink"/>
                </a:solidFill>
                <a:latin typeface="Arial"/>
                <a:ea typeface="Arial"/>
                <a:cs typeface="Arial"/>
                <a:sym typeface="Arial"/>
                <a:hlinkClick r:id="rId4"/>
              </a:rPr>
              <a:t>https://doi.org/10.3390/su13042276</a:t>
            </a:r>
            <a:r>
              <a:rPr lang="en-GB" sz="1200" u="sng" dirty="0">
                <a:solidFill>
                  <a:schemeClr val="hlink"/>
                </a:solidFill>
                <a:latin typeface="Arial"/>
                <a:ea typeface="Arial"/>
                <a:cs typeface="Arial"/>
                <a:sym typeface="Arial"/>
              </a:rPr>
              <a:t>.</a:t>
            </a:r>
          </a:p>
          <a:p>
            <a:pPr indent="-304800" algn="just">
              <a:lnSpc>
                <a:spcPct val="130000"/>
              </a:lnSpc>
              <a:buClr>
                <a:srgbClr val="1A9988"/>
              </a:buClr>
              <a:buSzPts val="1200"/>
              <a:buFont typeface="Arial"/>
              <a:buChar char="●"/>
            </a:pPr>
            <a:r>
              <a:rPr lang="en-GB" sz="1200" dirty="0">
                <a:solidFill>
                  <a:srgbClr val="1A9988"/>
                </a:solidFill>
                <a:latin typeface="Arial"/>
                <a:ea typeface="Arial"/>
                <a:cs typeface="Arial"/>
                <a:sym typeface="Arial"/>
              </a:rPr>
              <a:t>Peng, Y., Wei, CH. &amp; Lu, Z. Improving chemical disease relation extraction with rich features and weakly </a:t>
            </a:r>
            <a:r>
              <a:rPr lang="en-GB" sz="1200" dirty="0" err="1">
                <a:solidFill>
                  <a:srgbClr val="1A9988"/>
                </a:solidFill>
                <a:latin typeface="Arial"/>
                <a:ea typeface="Arial"/>
                <a:cs typeface="Arial"/>
                <a:sym typeface="Arial"/>
              </a:rPr>
              <a:t>labeled</a:t>
            </a:r>
            <a:r>
              <a:rPr lang="en-GB" sz="1200" dirty="0">
                <a:solidFill>
                  <a:srgbClr val="1A9988"/>
                </a:solidFill>
                <a:latin typeface="Arial"/>
                <a:ea typeface="Arial"/>
                <a:cs typeface="Arial"/>
                <a:sym typeface="Arial"/>
              </a:rPr>
              <a:t> data. J </a:t>
            </a:r>
            <a:r>
              <a:rPr lang="en-GB" sz="1200" dirty="0" err="1">
                <a:solidFill>
                  <a:srgbClr val="1A9988"/>
                </a:solidFill>
                <a:latin typeface="Arial"/>
                <a:ea typeface="Arial"/>
                <a:cs typeface="Arial"/>
                <a:sym typeface="Arial"/>
              </a:rPr>
              <a:t>Cheminform</a:t>
            </a:r>
            <a:r>
              <a:rPr lang="en-GB" sz="1200" dirty="0">
                <a:solidFill>
                  <a:srgbClr val="1A9988"/>
                </a:solidFill>
                <a:latin typeface="Arial"/>
                <a:ea typeface="Arial"/>
                <a:cs typeface="Arial"/>
                <a:sym typeface="Arial"/>
              </a:rPr>
              <a:t> 8, 53 (2016). https://doi.org/10.1186/s13321-016-0165-z.</a:t>
            </a:r>
          </a:p>
          <a:p>
            <a:pPr indent="-304800" algn="just">
              <a:lnSpc>
                <a:spcPct val="130000"/>
              </a:lnSpc>
              <a:buClr>
                <a:srgbClr val="1A9988"/>
              </a:buClr>
              <a:buSzPts val="1200"/>
              <a:buFont typeface="Arial"/>
              <a:buChar char="●"/>
            </a:pPr>
            <a:endParaRPr lang="en-GB" sz="1200" dirty="0">
              <a:solidFill>
                <a:srgbClr val="1A998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728789" y="1327978"/>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Arial"/>
                <a:ea typeface="Arial"/>
                <a:cs typeface="Arial"/>
                <a:sym typeface="Arial"/>
              </a:rPr>
              <a:t>LITERATURE SURVEY</a:t>
            </a:r>
            <a:endParaRPr>
              <a:latin typeface="Arial"/>
              <a:ea typeface="Arial"/>
              <a:cs typeface="Arial"/>
              <a:sym typeface="Arial"/>
            </a:endParaRPr>
          </a:p>
        </p:txBody>
      </p:sp>
      <p:graphicFrame>
        <p:nvGraphicFramePr>
          <p:cNvPr id="269" name="Google Shape;269;p41"/>
          <p:cNvGraphicFramePr/>
          <p:nvPr>
            <p:extLst>
              <p:ext uri="{D42A27DB-BD31-4B8C-83A1-F6EECF244321}">
                <p14:modId xmlns:p14="http://schemas.microsoft.com/office/powerpoint/2010/main" val="3718965410"/>
              </p:ext>
            </p:extLst>
          </p:nvPr>
        </p:nvGraphicFramePr>
        <p:xfrm>
          <a:off x="291816" y="1864919"/>
          <a:ext cx="8647400" cy="3047910"/>
        </p:xfrm>
        <a:graphic>
          <a:graphicData uri="http://schemas.openxmlformats.org/drawingml/2006/table">
            <a:tbl>
              <a:tblPr>
                <a:noFill/>
                <a:tableStyleId>{118239CE-C9BB-45CE-821A-B423BF619B22}</a:tableStyleId>
              </a:tblPr>
              <a:tblGrid>
                <a:gridCol w="3961150">
                  <a:extLst>
                    <a:ext uri="{9D8B030D-6E8A-4147-A177-3AD203B41FA5}">
                      <a16:colId xmlns:a16="http://schemas.microsoft.com/office/drawing/2014/main" val="20000"/>
                    </a:ext>
                  </a:extLst>
                </a:gridCol>
                <a:gridCol w="2343125">
                  <a:extLst>
                    <a:ext uri="{9D8B030D-6E8A-4147-A177-3AD203B41FA5}">
                      <a16:colId xmlns:a16="http://schemas.microsoft.com/office/drawing/2014/main" val="20001"/>
                    </a:ext>
                  </a:extLst>
                </a:gridCol>
                <a:gridCol w="2343125">
                  <a:extLst>
                    <a:ext uri="{9D8B030D-6E8A-4147-A177-3AD203B41FA5}">
                      <a16:colId xmlns:a16="http://schemas.microsoft.com/office/drawing/2014/main" val="20002"/>
                    </a:ext>
                  </a:extLst>
                </a:gridCol>
              </a:tblGrid>
              <a:tr h="389331">
                <a:tc>
                  <a:txBody>
                    <a:bodyPr/>
                    <a:lstStyle/>
                    <a:p>
                      <a:pPr marL="0" lvl="0" indent="0" algn="l" rtl="0">
                        <a:spcBef>
                          <a:spcPts val="0"/>
                        </a:spcBef>
                        <a:spcAft>
                          <a:spcPts val="0"/>
                        </a:spcAft>
                        <a:buClr>
                          <a:srgbClr val="000000"/>
                        </a:buClr>
                        <a:buSzPts val="1400"/>
                        <a:buFont typeface="Arial"/>
                        <a:buNone/>
                      </a:pPr>
                      <a:r>
                        <a:rPr lang="en" sz="1100" b="1"/>
                        <a:t>Paper Title, Authors, Year, Journal name, Vol, Issue &amp; PP</a:t>
                      </a:r>
                      <a:endParaRPr sz="1100" b="1"/>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 sz="1100" b="1"/>
                        <a:t>Methodology / Algorithm used</a:t>
                      </a:r>
                      <a:endParaRPr sz="1100" b="1" u="none" strike="noStrike" cap="none"/>
                    </a:p>
                  </a:txBody>
                  <a:tcPr marL="91425" marR="91425" marT="91425" marB="91425"/>
                </a:tc>
                <a:tc>
                  <a:txBody>
                    <a:bodyPr/>
                    <a:lstStyle/>
                    <a:p>
                      <a:pPr marL="0" lvl="0" indent="0" algn="l" rtl="0">
                        <a:spcBef>
                          <a:spcPts val="0"/>
                        </a:spcBef>
                        <a:spcAft>
                          <a:spcPts val="0"/>
                        </a:spcAft>
                        <a:buClr>
                          <a:srgbClr val="000000"/>
                        </a:buClr>
                        <a:buSzPts val="1400"/>
                        <a:buFont typeface="Arial"/>
                        <a:buNone/>
                      </a:pPr>
                      <a:r>
                        <a:rPr lang="en" sz="1100" b="1"/>
                        <a:t>Issues / Gaps/ Limitations</a:t>
                      </a:r>
                      <a:endParaRPr sz="1100" b="1" u="none" strike="noStrike" cap="none"/>
                    </a:p>
                  </a:txBody>
                  <a:tcPr marL="91425" marR="91425" marT="91425" marB="91425"/>
                </a:tc>
                <a:extLst>
                  <a:ext uri="{0D108BD9-81ED-4DB2-BD59-A6C34878D82A}">
                    <a16:rowId xmlns:a16="http://schemas.microsoft.com/office/drawing/2014/main" val="10000"/>
                  </a:ext>
                </a:extLst>
              </a:tr>
              <a:tr h="664951">
                <a:tc>
                  <a:txBody>
                    <a:bodyPr/>
                    <a:lstStyle/>
                    <a:p>
                      <a:pPr marL="0" marR="0" lvl="0" indent="0" algn="l" rtl="0">
                        <a:lnSpc>
                          <a:spcPct val="100000"/>
                        </a:lnSpc>
                        <a:spcBef>
                          <a:spcPts val="0"/>
                        </a:spcBef>
                        <a:spcAft>
                          <a:spcPts val="0"/>
                        </a:spcAft>
                        <a:buClr>
                          <a:srgbClr val="000000"/>
                        </a:buClr>
                        <a:buSzPts val="1400"/>
                        <a:buFont typeface="Arial"/>
                        <a:buNone/>
                      </a:pPr>
                      <a:r>
                        <a:rPr lang="en" sz="1100" dirty="0"/>
                        <a:t>W. E. Zhang and Q. Nguyen, "Constructing COVID-19 Knowledge Graph from A Large Corpus of Scientific Articles," 2021 IEEE International Conference on Big Knowledge (ICBK), 2021, pp. 237-244, doi: 10.1109/ICKG52313.2021.00040.</a:t>
                      </a:r>
                      <a:endParaRPr sz="1100" u="none" strike="noStrike" cap="none" dirty="0"/>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 sz="1100"/>
                        <a:t>Rule based relation and entity extraction from MEDLINE COVID-19 related articles.</a:t>
                      </a:r>
                      <a:endParaRPr sz="11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 sz="1100" dirty="0"/>
                        <a:t>Supervision is required for setting the rules to find the entities that we need.</a:t>
                      </a:r>
                      <a:endParaRPr sz="1100" u="none" strike="noStrike" cap="none" dirty="0"/>
                    </a:p>
                  </a:txBody>
                  <a:tcPr marL="91425" marR="91425" marT="91425" marB="91425"/>
                </a:tc>
                <a:extLst>
                  <a:ext uri="{0D108BD9-81ED-4DB2-BD59-A6C34878D82A}">
                    <a16:rowId xmlns:a16="http://schemas.microsoft.com/office/drawing/2014/main" val="10001"/>
                  </a:ext>
                </a:extLst>
              </a:tr>
              <a:tr h="437651">
                <a:tc>
                  <a:txBody>
                    <a:bodyPr/>
                    <a:lstStyle/>
                    <a:p>
                      <a:pPr marL="0" marR="0" lvl="0" indent="0" algn="just" rtl="0">
                        <a:lnSpc>
                          <a:spcPct val="100000"/>
                        </a:lnSpc>
                        <a:spcBef>
                          <a:spcPts val="0"/>
                        </a:spcBef>
                        <a:spcAft>
                          <a:spcPts val="0"/>
                        </a:spcAft>
                        <a:buClr>
                          <a:srgbClr val="000000"/>
                        </a:buClr>
                        <a:buSzPts val="1400"/>
                        <a:buFont typeface="Arial"/>
                        <a:buNone/>
                      </a:pPr>
                      <a:r>
                        <a:rPr lang="en" sz="1100" u="none" strike="noStrike" cap="none" dirty="0"/>
                        <a:t>Kim, T.; Yun, Y.; Kim, N. Deep Learning-Based Knowledge Graph Generation for COVID-19. Sustainability 2021, 13, 2276. https://doi.org/10.3390/su13042276</a:t>
                      </a:r>
                      <a:endParaRPr sz="1100" u="none" strike="noStrike" cap="none" dirty="0"/>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 sz="1100" u="none" strike="noStrike" cap="none"/>
                        <a:t>Finding entity dictionary related to COVID-19 and extracting relations from corpus</a:t>
                      </a:r>
                      <a:endParaRPr sz="1100" u="none" strike="noStrike" cap="none"/>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 sz="1100" u="none" strike="noStrike" cap="none" dirty="0"/>
                        <a:t>Results can vary massively based on the unsupervised model used.</a:t>
                      </a:r>
                      <a:endParaRPr sz="1100" u="none" strike="noStrike" cap="none" dirty="0"/>
                    </a:p>
                  </a:txBody>
                  <a:tcPr marL="91425" marR="91425" marT="91425" marB="91425"/>
                </a:tc>
                <a:extLst>
                  <a:ext uri="{0D108BD9-81ED-4DB2-BD59-A6C34878D82A}">
                    <a16:rowId xmlns:a16="http://schemas.microsoft.com/office/drawing/2014/main" val="10002"/>
                  </a:ext>
                </a:extLst>
              </a:tr>
              <a:tr h="571031">
                <a:tc>
                  <a:txBody>
                    <a:bodyPr/>
                    <a:lstStyle/>
                    <a:p>
                      <a:pPr rtl="0" fontAlgn="t">
                        <a:spcBef>
                          <a:spcPts val="0"/>
                        </a:spcBef>
                        <a:spcAft>
                          <a:spcPts val="0"/>
                        </a:spcAft>
                      </a:pPr>
                      <a:r>
                        <a:rPr lang="en-GB" sz="1100" b="0" i="0" u="none" strike="noStrike" dirty="0" err="1">
                          <a:solidFill>
                            <a:srgbClr val="000000"/>
                          </a:solidFill>
                          <a:effectLst/>
                          <a:latin typeface="Arial" panose="020B0604020202020204" pitchFamily="34" charset="0"/>
                        </a:rPr>
                        <a:t>Repke</a:t>
                      </a:r>
                      <a:r>
                        <a:rPr lang="en-GB" sz="1100" b="0" i="0" u="none" strike="noStrike" dirty="0">
                          <a:solidFill>
                            <a:srgbClr val="000000"/>
                          </a:solidFill>
                          <a:effectLst/>
                          <a:latin typeface="Arial" panose="020B0604020202020204" pitchFamily="34" charset="0"/>
                        </a:rPr>
                        <a:t> T., </a:t>
                      </a:r>
                      <a:r>
                        <a:rPr lang="en-GB" sz="1100" b="0" i="0" u="none" strike="noStrike" dirty="0" err="1">
                          <a:solidFill>
                            <a:srgbClr val="000000"/>
                          </a:solidFill>
                          <a:effectLst/>
                          <a:latin typeface="Arial" panose="020B0604020202020204" pitchFamily="34" charset="0"/>
                        </a:rPr>
                        <a:t>Krestel</a:t>
                      </a:r>
                      <a:r>
                        <a:rPr lang="en-GB" sz="1100" b="0" i="0" u="none" strike="noStrike" dirty="0">
                          <a:solidFill>
                            <a:srgbClr val="000000"/>
                          </a:solidFill>
                          <a:effectLst/>
                          <a:latin typeface="Arial" panose="020B0604020202020204" pitchFamily="34" charset="0"/>
                        </a:rPr>
                        <a:t> R. (2021) Extraction and Representation of Financial Entities from Text. In: </a:t>
                      </a:r>
                      <a:r>
                        <a:rPr lang="en-GB" sz="1100" b="0" i="0" u="none" strike="noStrike" dirty="0" err="1">
                          <a:solidFill>
                            <a:srgbClr val="000000"/>
                          </a:solidFill>
                          <a:effectLst/>
                          <a:latin typeface="Arial" panose="020B0604020202020204" pitchFamily="34" charset="0"/>
                        </a:rPr>
                        <a:t>Consoli</a:t>
                      </a:r>
                      <a:r>
                        <a:rPr lang="en-GB" sz="1100" b="0" i="0" u="none" strike="noStrike" dirty="0">
                          <a:solidFill>
                            <a:srgbClr val="000000"/>
                          </a:solidFill>
                          <a:effectLst/>
                          <a:latin typeface="Arial" panose="020B0604020202020204" pitchFamily="34" charset="0"/>
                        </a:rPr>
                        <a:t> S., </a:t>
                      </a:r>
                      <a:r>
                        <a:rPr lang="en-GB" sz="1100" b="0" i="0" u="none" strike="noStrike" dirty="0" err="1">
                          <a:solidFill>
                            <a:srgbClr val="000000"/>
                          </a:solidFill>
                          <a:effectLst/>
                          <a:latin typeface="Arial" panose="020B0604020202020204" pitchFamily="34" charset="0"/>
                        </a:rPr>
                        <a:t>Reforgiato</a:t>
                      </a:r>
                      <a:r>
                        <a:rPr lang="en-GB" sz="1100" b="0" i="0" u="none" strike="noStrike" dirty="0">
                          <a:solidFill>
                            <a:srgbClr val="000000"/>
                          </a:solidFill>
                          <a:effectLst/>
                          <a:latin typeface="Arial" panose="020B0604020202020204" pitchFamily="34" charset="0"/>
                        </a:rPr>
                        <a:t> </a:t>
                      </a:r>
                      <a:r>
                        <a:rPr lang="en-GB" sz="1100" b="0" i="0" u="none" strike="noStrike" dirty="0" err="1">
                          <a:solidFill>
                            <a:srgbClr val="000000"/>
                          </a:solidFill>
                          <a:effectLst/>
                          <a:latin typeface="Arial" panose="020B0604020202020204" pitchFamily="34" charset="0"/>
                        </a:rPr>
                        <a:t>Recupero</a:t>
                      </a:r>
                      <a:r>
                        <a:rPr lang="en-GB" sz="1100" b="0" i="0" u="none" strike="noStrike" dirty="0">
                          <a:solidFill>
                            <a:srgbClr val="000000"/>
                          </a:solidFill>
                          <a:effectLst/>
                          <a:latin typeface="Arial" panose="020B0604020202020204" pitchFamily="34" charset="0"/>
                        </a:rPr>
                        <a:t> D., </a:t>
                      </a:r>
                      <a:r>
                        <a:rPr lang="en-GB" sz="1100" b="0" i="0" u="none" strike="noStrike" dirty="0" err="1">
                          <a:solidFill>
                            <a:srgbClr val="000000"/>
                          </a:solidFill>
                          <a:effectLst/>
                          <a:latin typeface="Arial" panose="020B0604020202020204" pitchFamily="34" charset="0"/>
                        </a:rPr>
                        <a:t>Saisana</a:t>
                      </a:r>
                      <a:r>
                        <a:rPr lang="en-GB" sz="1100" b="0" i="0" u="none" strike="noStrike" dirty="0">
                          <a:solidFill>
                            <a:srgbClr val="000000"/>
                          </a:solidFill>
                          <a:effectLst/>
                          <a:latin typeface="Arial" panose="020B0604020202020204" pitchFamily="34" charset="0"/>
                        </a:rPr>
                        <a:t> M. (eds) Data Science for Economics and Finance. Springer, Cham.</a:t>
                      </a:r>
                      <a:endParaRPr lang="en-GB" sz="1100" dirty="0">
                        <a:effectLst/>
                      </a:endParaRPr>
                    </a:p>
                  </a:txBody>
                  <a:tcPr marL="76200" marR="76200" marT="76200" marB="76200"/>
                </a:tc>
                <a:tc>
                  <a:txBody>
                    <a:bodyPr/>
                    <a:lstStyle/>
                    <a:p>
                      <a:pPr algn="just" rtl="0" fontAlgn="t">
                        <a:spcBef>
                          <a:spcPts val="0"/>
                        </a:spcBef>
                        <a:spcAft>
                          <a:spcPts val="0"/>
                        </a:spcAft>
                      </a:pPr>
                      <a:r>
                        <a:rPr lang="en-GB" sz="1100" b="0" i="0" u="none" strike="noStrike">
                          <a:solidFill>
                            <a:srgbClr val="000000"/>
                          </a:solidFill>
                          <a:effectLst/>
                          <a:latin typeface="Arial" panose="020B0604020202020204" pitchFamily="34" charset="0"/>
                        </a:rPr>
                        <a:t>Extract Knowledge Graph From Financial text corpus using NER and RE tasks.</a:t>
                      </a:r>
                      <a:endParaRPr lang="en-GB" sz="1100">
                        <a:effectLst/>
                      </a:endParaRPr>
                    </a:p>
                  </a:txBody>
                  <a:tcPr marL="76200" marR="76200" marT="76200" marB="76200"/>
                </a:tc>
                <a:tc>
                  <a:txBody>
                    <a:bodyPr/>
                    <a:lstStyle/>
                    <a:p>
                      <a:pPr algn="just" rtl="0" fontAlgn="t">
                        <a:spcBef>
                          <a:spcPts val="0"/>
                        </a:spcBef>
                        <a:spcAft>
                          <a:spcPts val="0"/>
                        </a:spcAft>
                      </a:pPr>
                      <a:r>
                        <a:rPr lang="en-GB" sz="1100" b="0" i="0" u="none" strike="noStrike" dirty="0">
                          <a:solidFill>
                            <a:srgbClr val="000000"/>
                          </a:solidFill>
                          <a:effectLst/>
                          <a:latin typeface="Arial" panose="020B0604020202020204" pitchFamily="34" charset="0"/>
                        </a:rPr>
                        <a:t>Lack of Gold Standard Corpus for result evaluation.</a:t>
                      </a:r>
                      <a:endParaRPr lang="en-GB" sz="1100" dirty="0">
                        <a:effectLst/>
                      </a:endParaRPr>
                    </a:p>
                  </a:txBody>
                  <a:tcPr marL="76200" marR="76200" marT="76200" marB="76200"/>
                </a:tc>
                <a:extLst>
                  <a:ext uri="{0D108BD9-81ED-4DB2-BD59-A6C34878D82A}">
                    <a16:rowId xmlns:a16="http://schemas.microsoft.com/office/drawing/2014/main" val="94181192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6"/>
          <p:cNvSpPr txBox="1">
            <a:spLocks noGrp="1"/>
          </p:cNvSpPr>
          <p:nvPr>
            <p:ph type="title"/>
          </p:nvPr>
        </p:nvSpPr>
        <p:spPr>
          <a:xfrm>
            <a:off x="258150" y="230416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ARCHITECTURE DIAGRAM</a:t>
            </a:r>
            <a:endParaRPr>
              <a:latin typeface="Arial"/>
              <a:ea typeface="Arial"/>
              <a:cs typeface="Arial"/>
              <a:sym typeface="Arial"/>
            </a:endParaRPr>
          </a:p>
        </p:txBody>
      </p:sp>
      <p:pic>
        <p:nvPicPr>
          <p:cNvPr id="7" name="Picture 6">
            <a:extLst>
              <a:ext uri="{FF2B5EF4-FFF2-40B4-BE49-F238E27FC236}">
                <a16:creationId xmlns:a16="http://schemas.microsoft.com/office/drawing/2014/main" id="{A6852CFF-23DA-477A-93E0-05EAC9D3B1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24030" y="-3415"/>
            <a:ext cx="3915458" cy="51469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PREPROCESSING MODULE</a:t>
            </a:r>
            <a:endParaRPr>
              <a:latin typeface="Arial"/>
              <a:ea typeface="Arial"/>
              <a:cs typeface="Arial"/>
              <a:sym typeface="Arial"/>
            </a:endParaRPr>
          </a:p>
        </p:txBody>
      </p:sp>
      <p:sp>
        <p:nvSpPr>
          <p:cNvPr id="306" name="Google Shape;306;p47"/>
          <p:cNvSpPr txBox="1"/>
          <p:nvPr/>
        </p:nvSpPr>
        <p:spPr>
          <a:xfrm>
            <a:off x="2236200" y="1740450"/>
            <a:ext cx="46716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EB5600"/>
                </a:solidFill>
                <a:latin typeface="Arial"/>
                <a:ea typeface="Arial"/>
                <a:cs typeface="Arial"/>
                <a:sym typeface="Arial"/>
              </a:rPr>
              <a:t>Input	: </a:t>
            </a:r>
            <a:r>
              <a:rPr lang="en" dirty="0">
                <a:solidFill>
                  <a:srgbClr val="EB5600"/>
                </a:solidFill>
              </a:rPr>
              <a:t>CORD-19 Dataset</a:t>
            </a:r>
            <a:endParaRPr sz="1400" b="0" i="0" u="none" strike="noStrike" cap="none" dirty="0">
              <a:solidFill>
                <a:srgbClr val="EB56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EB56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EB5600"/>
                </a:solidFill>
                <a:latin typeface="Arial"/>
                <a:ea typeface="Arial"/>
                <a:cs typeface="Arial"/>
                <a:sym typeface="Arial"/>
              </a:rPr>
              <a:t>Output	: </a:t>
            </a:r>
            <a:r>
              <a:rPr lang="en" dirty="0">
                <a:solidFill>
                  <a:srgbClr val="EB5600"/>
                </a:solidFill>
              </a:rPr>
              <a:t>Fine tuned CORD-19 SciBERT</a:t>
            </a:r>
            <a:endParaRPr sz="1400" b="0" i="0" u="none" strike="noStrike" cap="none" dirty="0">
              <a:solidFill>
                <a:srgbClr val="EB5600"/>
              </a:solidFill>
              <a:latin typeface="Arial"/>
              <a:ea typeface="Arial"/>
              <a:cs typeface="Arial"/>
              <a:sym typeface="Arial"/>
            </a:endParaRPr>
          </a:p>
        </p:txBody>
      </p:sp>
      <p:pic>
        <p:nvPicPr>
          <p:cNvPr id="307" name="Google Shape;307;p47"/>
          <p:cNvPicPr preferRelativeResize="0"/>
          <p:nvPr/>
        </p:nvPicPr>
        <p:blipFill>
          <a:blip r:embed="rId3">
            <a:alphaModFix/>
          </a:blip>
          <a:stretch>
            <a:fillRect/>
          </a:stretch>
        </p:blipFill>
        <p:spPr>
          <a:xfrm>
            <a:off x="154200" y="3121325"/>
            <a:ext cx="8839200" cy="1111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PREPROCESSING MODULE</a:t>
            </a:r>
            <a:endParaRPr>
              <a:latin typeface="Arial"/>
              <a:ea typeface="Arial"/>
              <a:cs typeface="Arial"/>
              <a:sym typeface="Arial"/>
            </a:endParaRPr>
          </a:p>
        </p:txBody>
      </p:sp>
      <p:sp>
        <p:nvSpPr>
          <p:cNvPr id="319" name="Google Shape;319;p49"/>
          <p:cNvSpPr txBox="1">
            <a:spLocks noGrp="1"/>
          </p:cNvSpPr>
          <p:nvPr>
            <p:ph type="body" idx="1"/>
          </p:nvPr>
        </p:nvSpPr>
        <p:spPr>
          <a:xfrm>
            <a:off x="729450" y="1853850"/>
            <a:ext cx="7688700" cy="30189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rmAutofit fontScale="85000" lnSpcReduction="20000"/>
          </a:bodyPr>
          <a:lstStyle/>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function Preprocessing:</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dataset=read(cord-19)</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dataset=dataset.where(language==”english”)</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abstracts=dataset.abstracts</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words=word_tokenize(abstracts)</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counter=Counter(words)</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for word in words:</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if counter(word)&gt;450:</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scibert.add_word(word)</a:t>
            </a:r>
            <a:endParaRPr sz="1600" dirty="0">
              <a:solidFill>
                <a:schemeClr val="dk1"/>
              </a:solidFill>
              <a:latin typeface="Roboto Mono"/>
              <a:ea typeface="Roboto Mono"/>
              <a:cs typeface="Roboto Mono"/>
              <a:sym typeface="Roboto Mono"/>
            </a:endParaRPr>
          </a:p>
          <a:p>
            <a:pPr marL="0" lvl="0" indent="0" algn="just" rtl="0">
              <a:lnSpc>
                <a:spcPct val="150000"/>
              </a:lnSpc>
              <a:spcBef>
                <a:spcPts val="0"/>
              </a:spcBef>
              <a:spcAft>
                <a:spcPts val="0"/>
              </a:spcAft>
              <a:buNone/>
            </a:pPr>
            <a:r>
              <a:rPr lang="en" sz="1600" dirty="0">
                <a:solidFill>
                  <a:schemeClr val="dk1"/>
                </a:solidFill>
                <a:latin typeface="Roboto Mono"/>
                <a:ea typeface="Roboto Mono"/>
                <a:cs typeface="Roboto Mono"/>
                <a:sym typeface="Roboto Mono"/>
              </a:rPr>
              <a:t>	return scibert.train(abstracts,epochs=5)</a:t>
            </a:r>
            <a:endParaRPr sz="1600" dirty="0">
              <a:solidFill>
                <a:schemeClr val="dk1"/>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FEATURE EXTRACTION MODULE</a:t>
            </a:r>
            <a:endParaRPr>
              <a:latin typeface="Arial"/>
              <a:ea typeface="Arial"/>
              <a:cs typeface="Arial"/>
              <a:sym typeface="Arial"/>
            </a:endParaRPr>
          </a:p>
        </p:txBody>
      </p:sp>
      <p:sp>
        <p:nvSpPr>
          <p:cNvPr id="325" name="Google Shape;325;p50"/>
          <p:cNvSpPr txBox="1"/>
          <p:nvPr/>
        </p:nvSpPr>
        <p:spPr>
          <a:xfrm>
            <a:off x="2236199" y="1740450"/>
            <a:ext cx="5152959"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EB5600"/>
                </a:solidFill>
                <a:latin typeface="Arial"/>
                <a:ea typeface="Arial"/>
                <a:cs typeface="Arial"/>
                <a:sym typeface="Arial"/>
              </a:rPr>
              <a:t>Input	: </a:t>
            </a:r>
            <a:r>
              <a:rPr lang="en" dirty="0">
                <a:solidFill>
                  <a:srgbClr val="EB5600"/>
                </a:solidFill>
              </a:rPr>
              <a:t>NER training and testing datasets (NCBI 	 	  Disease, JNLPBA, CHEMDNER, CORD-19)</a:t>
            </a:r>
            <a:endParaRPr sz="1400" b="0" i="0" u="none" strike="noStrike" cap="none" dirty="0">
              <a:solidFill>
                <a:srgbClr val="EB56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EB56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EB5600"/>
                </a:solidFill>
                <a:latin typeface="Arial"/>
                <a:ea typeface="Arial"/>
                <a:cs typeface="Arial"/>
                <a:sym typeface="Arial"/>
              </a:rPr>
              <a:t>Output	: </a:t>
            </a:r>
            <a:r>
              <a:rPr lang="en" dirty="0">
                <a:solidFill>
                  <a:srgbClr val="EB5600"/>
                </a:solidFill>
              </a:rPr>
              <a:t>Feature Embeddings of input dataset</a:t>
            </a:r>
            <a:endParaRPr sz="1400" b="0" i="0" u="none" strike="noStrike" cap="none" dirty="0">
              <a:solidFill>
                <a:srgbClr val="EB5600"/>
              </a:solidFill>
              <a:latin typeface="Arial"/>
              <a:ea typeface="Arial"/>
              <a:cs typeface="Arial"/>
              <a:sym typeface="Arial"/>
            </a:endParaRPr>
          </a:p>
        </p:txBody>
      </p:sp>
      <p:pic>
        <p:nvPicPr>
          <p:cNvPr id="326" name="Google Shape;326;p50"/>
          <p:cNvPicPr preferRelativeResize="0"/>
          <p:nvPr/>
        </p:nvPicPr>
        <p:blipFill>
          <a:blip r:embed="rId3">
            <a:alphaModFix/>
          </a:blip>
          <a:stretch>
            <a:fillRect/>
          </a:stretch>
        </p:blipFill>
        <p:spPr>
          <a:xfrm>
            <a:off x="0" y="3121044"/>
            <a:ext cx="9143999" cy="1531929"/>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resentation">
  <a:themeElements>
    <a:clrScheme name="Presentation 1">
      <a:dk1>
        <a:srgbClr val="1A9988"/>
      </a:dk1>
      <a:lt1>
        <a:srgbClr val="FFFFFF"/>
      </a:lt1>
      <a:dk2>
        <a:srgbClr val="E9EDEE"/>
      </a:dk2>
      <a:lt2>
        <a:srgbClr val="1A1A1A"/>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review_3</Template>
  <TotalTime>269</TotalTime>
  <Words>3475</Words>
  <Application>Microsoft Office PowerPoint</Application>
  <PresentationFormat>On-screen Show (16:9)</PresentationFormat>
  <Paragraphs>401</Paragraphs>
  <Slides>40</Slides>
  <Notes>40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40</vt:i4>
      </vt:variant>
    </vt:vector>
  </HeadingPairs>
  <TitlesOfParts>
    <vt:vector size="48" baseType="lpstr">
      <vt:lpstr>Roboto Mono</vt:lpstr>
      <vt:lpstr>Arial</vt:lpstr>
      <vt:lpstr>Lato</vt:lpstr>
      <vt:lpstr>Raleway ExtraBold</vt:lpstr>
      <vt:lpstr>Raleway</vt:lpstr>
      <vt:lpstr>Streamline</vt:lpstr>
      <vt:lpstr>Streamline</vt:lpstr>
      <vt:lpstr>Presentation</vt:lpstr>
      <vt:lpstr>Extraction of Knowledge Graph of COVID-19 through mining of unstructured biomedical corpora</vt:lpstr>
      <vt:lpstr>OVERALL OBJECTIVE</vt:lpstr>
      <vt:lpstr>INTRODUCTION</vt:lpstr>
      <vt:lpstr>LITERATURE SURVEY</vt:lpstr>
      <vt:lpstr>LITERATURE SURVEY</vt:lpstr>
      <vt:lpstr>ARCHITECTURE DIAGRAM</vt:lpstr>
      <vt:lpstr>PREPROCESSING MODULE</vt:lpstr>
      <vt:lpstr>PREPROCESSING MODULE</vt:lpstr>
      <vt:lpstr>FEATURE EXTRACTION MODULE</vt:lpstr>
      <vt:lpstr>FEATURE EXTRACTION MODULE</vt:lpstr>
      <vt:lpstr>FEATURE EXTRACTION MODULE</vt:lpstr>
      <vt:lpstr>NAMED ENTITY RECOGNITION MODULE</vt:lpstr>
      <vt:lpstr>NAMED ENTITY RECOGNITION MODULE</vt:lpstr>
      <vt:lpstr>NAMED ENTITY RECOGNITION MODULE</vt:lpstr>
      <vt:lpstr>RELATION EXTRACTION MODULE</vt:lpstr>
      <vt:lpstr>RELATION EXTRACTION MODULE</vt:lpstr>
      <vt:lpstr>RELATION EXTRACTION MODULE</vt:lpstr>
      <vt:lpstr>GRAPH CONSTRUCTION MODULE</vt:lpstr>
      <vt:lpstr>GRAPH CONSTRUCTION MODULE</vt:lpstr>
      <vt:lpstr>GRAPH CONSTRUCTION MODULE</vt:lpstr>
      <vt:lpstr>REPRESENTATION LEARNING MODULE</vt:lpstr>
      <vt:lpstr>REPRESENTATION LEARNING MODULE</vt:lpstr>
      <vt:lpstr>REPRESENTATION LEARNING MODULE</vt:lpstr>
      <vt:lpstr>DATASET</vt:lpstr>
      <vt:lpstr>IMPLEMENTATION DETAILS - PREPROCESSING</vt:lpstr>
      <vt:lpstr>IMPLEMENTATION DETAILS - FEATURE EXTRACTION</vt:lpstr>
      <vt:lpstr>IMPLEMENTATION DETAILS - NER</vt:lpstr>
      <vt:lpstr>IMPLEMENTATION DETAILS - RE</vt:lpstr>
      <vt:lpstr>IMPLEMENTATION DETAILS - GRAPH CONSTRUCTION</vt:lpstr>
      <vt:lpstr>IMPLEMENTATION DETAILS - REPRESENTATION LEARNING</vt:lpstr>
      <vt:lpstr>PowerPoint Presentation</vt:lpstr>
      <vt:lpstr>PERFORMANCE METRICS - NER</vt:lpstr>
      <vt:lpstr>PERFORMANCE METRICS - RE</vt:lpstr>
      <vt:lpstr>COMPARATIVE ANALYSIS - NER</vt:lpstr>
      <vt:lpstr>COMPARATIVE ANALYSIS - RE</vt:lpstr>
      <vt:lpstr>TEST CASES</vt:lpstr>
      <vt:lpstr>TEST CASES</vt:lpstr>
      <vt:lpstr>TEST CASES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Extraction of Knowledge Graph of COVID-19 through mining of unstructured biomedical corpora</dc:title>
  <dc:creator>Athiban T</dc:creator>
  <cp:lastModifiedBy>Athiban T</cp:lastModifiedBy>
  <cp:revision>22</cp:revision>
  <dcterms:created xsi:type="dcterms:W3CDTF">2022-06-08T05:25:59Z</dcterms:created>
  <dcterms:modified xsi:type="dcterms:W3CDTF">2022-06-08T09:55:16Z</dcterms:modified>
</cp:coreProperties>
</file>