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/>
    <p:restoredTop sz="94653"/>
  </p:normalViewPr>
  <p:slideViewPr>
    <p:cSldViewPr snapToGrid="0" snapToObjects="1">
      <p:cViewPr>
        <p:scale>
          <a:sx n="140" d="100"/>
          <a:sy n="140" d="100"/>
        </p:scale>
        <p:origin x="2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5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4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5" r:id="rId6"/>
    <p:sldLayoutId id="2147483700" r:id="rId7"/>
    <p:sldLayoutId id="2147483701" r:id="rId8"/>
    <p:sldLayoutId id="2147483702" r:id="rId9"/>
    <p:sldLayoutId id="2147483704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A6E18-D468-4DB4-9BF1-55B445D9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1" b="84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654DC3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654DC3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82922-D719-B44F-9118-2CF9AC8B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702134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Query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3BE7E-5275-F14E-A4BD-6CF4CC5A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Team syntax terminators</a:t>
            </a:r>
          </a:p>
        </p:txBody>
      </p:sp>
    </p:spTree>
    <p:extLst>
      <p:ext uri="{BB962C8B-B14F-4D97-AF65-F5344CB8AC3E}">
        <p14:creationId xmlns:p14="http://schemas.microsoft.com/office/powerpoint/2010/main" val="20955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D6C-A8D7-B64C-B6C5-2D0DB6F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selling? And what is our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923B-471E-7446-BE71-F26034C4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1450"/>
            <a:ext cx="11029616" cy="3625555"/>
          </a:xfrm>
        </p:spPr>
        <p:txBody>
          <a:bodyPr>
            <a:normAutofit/>
          </a:bodyPr>
          <a:lstStyle/>
          <a:p>
            <a:r>
              <a:rPr lang="en-US" dirty="0"/>
              <a:t>“DATA” in today’s world plays a pivotal role in various analytics and decision making</a:t>
            </a:r>
          </a:p>
          <a:p>
            <a:r>
              <a:rPr lang="en-US" dirty="0"/>
              <a:t>Ad – Hoc OLAP queries are extensively created retrieve from the Databases</a:t>
            </a:r>
          </a:p>
          <a:p>
            <a:r>
              <a:rPr lang="en-US" dirty="0"/>
              <a:t>SQL EXPRESS – Provides a succinct way to query such data seamlessly </a:t>
            </a:r>
          </a:p>
          <a:p>
            <a:r>
              <a:rPr lang="en-US" dirty="0"/>
              <a:t>Unlike the traditional query optimizers, SQL EXPRESS considers the “BIGGER PICTURE”</a:t>
            </a:r>
          </a:p>
        </p:txBody>
      </p:sp>
    </p:spTree>
    <p:extLst>
      <p:ext uri="{BB962C8B-B14F-4D97-AF65-F5344CB8AC3E}">
        <p14:creationId xmlns:p14="http://schemas.microsoft.com/office/powerpoint/2010/main" val="18715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80B6-2131-D543-AB6B-AD2EA2DB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47482"/>
            <a:ext cx="11029616" cy="743394"/>
          </a:xfrm>
        </p:spPr>
        <p:txBody>
          <a:bodyPr/>
          <a:lstStyle/>
          <a:p>
            <a:r>
              <a:rPr lang="en-US" dirty="0"/>
              <a:t>HOW DID WE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5621-1AE6-B940-9C23-37BA0212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2918"/>
            <a:ext cx="11029615" cy="3922432"/>
          </a:xfrm>
        </p:spPr>
        <p:txBody>
          <a:bodyPr/>
          <a:lstStyle/>
          <a:p>
            <a:r>
              <a:rPr lang="en-US" dirty="0"/>
              <a:t>By introducing </a:t>
            </a:r>
            <a:r>
              <a:rPr lang="en-US" b="1" i="1" dirty="0"/>
              <a:t>phi (</a:t>
            </a:r>
            <a:r>
              <a:rPr lang="en-US" b="1" dirty="0"/>
              <a:t>𝚽)</a:t>
            </a:r>
            <a:r>
              <a:rPr lang="en-US" b="1" i="1" dirty="0"/>
              <a:t> </a:t>
            </a:r>
            <a:r>
              <a:rPr lang="en-US" dirty="0"/>
              <a:t>operator in relational Algebra to extend SQL Syntax</a:t>
            </a:r>
          </a:p>
          <a:p>
            <a:r>
              <a:rPr lang="en-US" dirty="0"/>
              <a:t>Grouping variables</a:t>
            </a:r>
          </a:p>
          <a:p>
            <a:r>
              <a:rPr lang="en-US" dirty="0"/>
              <a:t>Multi-Feature Queries</a:t>
            </a:r>
          </a:p>
          <a:p>
            <a:r>
              <a:rPr lang="en-US" dirty="0"/>
              <a:t>Extended Multi-Feature Queries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6AFA-BEBD-394F-AE8D-A5182DE3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550"/>
          </a:xfrm>
        </p:spPr>
        <p:txBody>
          <a:bodyPr/>
          <a:lstStyle/>
          <a:p>
            <a:r>
              <a:rPr lang="en-US" dirty="0"/>
              <a:t>Example -1 Hierarchical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673A-EE5F-9B4A-91A2-0E596E3C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627302" cy="36344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u="sng" dirty="0">
                <a:latin typeface="+mj-lt"/>
              </a:rPr>
              <a:t>EMF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3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Courier" pitchFamily="2" charset="0"/>
              </a:rPr>
              <a:t>select prod, month, sum(x.quant)/sum(y.quant)</a:t>
            </a:r>
            <a:br>
              <a:rPr lang="en-US" sz="1300" dirty="0">
                <a:latin typeface="Courier" pitchFamily="2" charset="0"/>
              </a:rPr>
            </a:br>
            <a:r>
              <a:rPr lang="en-US" sz="1300" dirty="0">
                <a:latin typeface="Courier" pitchFamily="2" charset="0"/>
              </a:rPr>
              <a:t>from sales</a:t>
            </a:r>
            <a:br>
              <a:rPr lang="en-US" sz="1300" dirty="0">
                <a:latin typeface="Courier" pitchFamily="2" charset="0"/>
              </a:rPr>
            </a:br>
            <a:r>
              <a:rPr lang="en-US" sz="1300" dirty="0">
                <a:latin typeface="Courier" pitchFamily="2" charset="0"/>
              </a:rPr>
              <a:t>where year=1997</a:t>
            </a:r>
            <a:br>
              <a:rPr lang="en-US" sz="1300" dirty="0">
                <a:latin typeface="Courier" pitchFamily="2" charset="0"/>
              </a:rPr>
            </a:br>
            <a:r>
              <a:rPr lang="en-US" sz="1300" dirty="0">
                <a:latin typeface="Courier" pitchFamily="2" charset="0"/>
              </a:rPr>
              <a:t>group by prod, month; x,y</a:t>
            </a:r>
            <a:br>
              <a:rPr lang="en-US" sz="1300" dirty="0">
                <a:latin typeface="Courier" pitchFamily="2" charset="0"/>
              </a:rPr>
            </a:br>
            <a:r>
              <a:rPr lang="en-US" sz="1300" dirty="0">
                <a:latin typeface="Courier" pitchFamily="2" charset="0"/>
              </a:rPr>
              <a:t>such that x.prod = prod and x.month = month,</a:t>
            </a:r>
            <a:br>
              <a:rPr lang="en-US" sz="1300" dirty="0">
                <a:latin typeface="Courier" pitchFamily="2" charset="0"/>
              </a:rPr>
            </a:br>
            <a:r>
              <a:rPr lang="en-US" sz="1300" dirty="0">
                <a:latin typeface="Courier" pitchFamily="2" charset="0"/>
              </a:rPr>
              <a:t>		y.prod = prod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54E5AF-749A-FA4D-92F3-0B89FC4B31E2}"/>
              </a:ext>
            </a:extLst>
          </p:cNvPr>
          <p:cNvSpPr txBox="1">
            <a:spLocks/>
          </p:cNvSpPr>
          <p:nvPr/>
        </p:nvSpPr>
        <p:spPr>
          <a:xfrm>
            <a:off x="6096000" y="2305005"/>
            <a:ext cx="4627302" cy="385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			</a:t>
            </a:r>
            <a:r>
              <a:rPr lang="en-US" sz="1600" b="1" u="sng" dirty="0">
                <a:latin typeface="+mj-lt"/>
              </a:rPr>
              <a:t>TRADITIONAL SQL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with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t1 as (select prod, month, sum(quant) as x_sale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	  from sales 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	   where year=1997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 group by prod, month),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t2 as (select prod, sum(quant) as y_sale 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	   from sales 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		where year=1997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		 group by prod)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select t1.prod, t1.month, (x_sale * 100/y_sale) as percentage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from t1, t2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Courier" pitchFamily="2" charset="0"/>
              </a:rPr>
              <a:t>where t1.prod = t2.prod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544B3-38C1-974C-9355-8FEB35737860}"/>
              </a:ext>
            </a:extLst>
          </p:cNvPr>
          <p:cNvSpPr txBox="1"/>
          <p:nvPr/>
        </p:nvSpPr>
        <p:spPr>
          <a:xfrm>
            <a:off x="463137" y="1658674"/>
            <a:ext cx="1096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 each product and for sales of 1997, show each month’s total sales as percentage of the year-long total sales. </a:t>
            </a:r>
          </a:p>
        </p:txBody>
      </p:sp>
    </p:spTree>
    <p:extLst>
      <p:ext uri="{BB962C8B-B14F-4D97-AF65-F5344CB8AC3E}">
        <p14:creationId xmlns:p14="http://schemas.microsoft.com/office/powerpoint/2010/main" val="51441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69E6-F8AD-2B49-9A5D-2CA6E874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868"/>
          </a:xfrm>
        </p:spPr>
        <p:txBody>
          <a:bodyPr/>
          <a:lstStyle/>
          <a:p>
            <a:r>
              <a:rPr lang="en-US" dirty="0"/>
              <a:t>Example – 2 Pivoting -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5093-F69E-FE44-97F1-F0828936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u="sng" dirty="0">
                <a:latin typeface="+mj-lt"/>
              </a:rPr>
              <a:t>EMF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select cust,avg(x.sale),avg(y.sale),avg(z.sale)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from sales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where year=1997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group by cust; x,y,z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such that x.cust=cust and x.state=“NY”,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		y.cust=cust and y.state=“CT”,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		z.cust=cust and z.state=“NJ”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having avg(x.sale)&gt;avg(y.sale) and avg(x.sale)&gt;avg(z.sale)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8D06B-F20B-1446-88CB-3D7A3272C3C7}"/>
              </a:ext>
            </a:extLst>
          </p:cNvPr>
          <p:cNvSpPr txBox="1">
            <a:spLocks/>
          </p:cNvSpPr>
          <p:nvPr/>
        </p:nvSpPr>
        <p:spPr>
          <a:xfrm>
            <a:off x="6096000" y="2197429"/>
            <a:ext cx="5514808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with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t1 as (select cust, avg(quant) as </a:t>
            </a:r>
            <a:r>
              <a:rPr lang="en-US" sz="1200" dirty="0" err="1">
                <a:latin typeface="Courier" pitchFamily="2" charset="0"/>
              </a:rPr>
              <a:t>ny</a:t>
            </a:r>
            <a:r>
              <a:rPr lang="en-US" sz="1200" dirty="0">
                <a:latin typeface="Courier" pitchFamily="2" charset="0"/>
              </a:rPr>
              <a:t> from sales where state = 'NY' group by cust ),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t2 as (select cust, avg(quant) as </a:t>
            </a:r>
            <a:r>
              <a:rPr lang="en-US" sz="1200" dirty="0" err="1">
                <a:latin typeface="Courier" pitchFamily="2" charset="0"/>
              </a:rPr>
              <a:t>nj</a:t>
            </a:r>
            <a:r>
              <a:rPr lang="en-US" sz="1200" dirty="0">
                <a:latin typeface="Courier" pitchFamily="2" charset="0"/>
              </a:rPr>
              <a:t> from sales where state = 'NJ' group by cust ),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t3 as (select cust, avg(quant) as </a:t>
            </a:r>
            <a:r>
              <a:rPr lang="en-US" sz="1200" dirty="0" err="1">
                <a:latin typeface="Courier" pitchFamily="2" charset="0"/>
              </a:rPr>
              <a:t>ct</a:t>
            </a:r>
            <a:r>
              <a:rPr lang="en-US" sz="1200" dirty="0">
                <a:latin typeface="Courier" pitchFamily="2" charset="0"/>
              </a:rPr>
              <a:t> from sales where state = 'CT' group by cust 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select t1.cust, </a:t>
            </a:r>
            <a:r>
              <a:rPr lang="en-US" sz="1200" dirty="0" err="1">
                <a:latin typeface="Courier" pitchFamily="2" charset="0"/>
              </a:rPr>
              <a:t>ny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nj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ct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from t1, t2, t3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where t1.cust = t2.cust and t2.cust = t3.cust and </a:t>
            </a:r>
            <a:r>
              <a:rPr lang="en-US" sz="1200" dirty="0" err="1">
                <a:latin typeface="Courier" pitchFamily="2" charset="0"/>
              </a:rPr>
              <a:t>ny</a:t>
            </a:r>
            <a:r>
              <a:rPr lang="en-US" sz="1200" dirty="0">
                <a:latin typeface="Courier" pitchFamily="2" charset="0"/>
              </a:rPr>
              <a:t> &gt; </a:t>
            </a:r>
            <a:r>
              <a:rPr lang="en-US" sz="1200" dirty="0" err="1">
                <a:latin typeface="Courier" pitchFamily="2" charset="0"/>
              </a:rPr>
              <a:t>nj</a:t>
            </a:r>
            <a:r>
              <a:rPr lang="en-US" sz="1200" dirty="0">
                <a:latin typeface="Courier" pitchFamily="2" charset="0"/>
              </a:rPr>
              <a:t> and </a:t>
            </a:r>
            <a:r>
              <a:rPr lang="en-US" sz="1200" dirty="0" err="1">
                <a:latin typeface="Courier" pitchFamily="2" charset="0"/>
              </a:rPr>
              <a:t>ny</a:t>
            </a:r>
            <a:r>
              <a:rPr lang="en-US" sz="1200" dirty="0">
                <a:latin typeface="Courier" pitchFamily="2" charset="0"/>
              </a:rPr>
              <a:t> &gt; </a:t>
            </a:r>
            <a:r>
              <a:rPr lang="en-US" sz="1200" dirty="0" err="1">
                <a:latin typeface="Courier" pitchFamily="2" charset="0"/>
              </a:rPr>
              <a:t>ct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3EDA3-A45B-8547-8E67-1D25513C3241}"/>
              </a:ext>
            </a:extLst>
          </p:cNvPr>
          <p:cNvSpPr txBox="1"/>
          <p:nvPr/>
        </p:nvSpPr>
        <p:spPr>
          <a:xfrm>
            <a:off x="581193" y="1389529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Find for each customer the average sale in “NY”, the average sale in “CT” and the average sale in “NJ”, if New York’s average is greater than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21216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772D-A48D-F740-BC91-2B0CD609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39" y="569224"/>
            <a:ext cx="11404620" cy="626852"/>
          </a:xfrm>
        </p:spPr>
        <p:txBody>
          <a:bodyPr>
            <a:normAutofit/>
          </a:bodyPr>
          <a:lstStyle/>
          <a:p>
            <a:r>
              <a:rPr lang="en-US" dirty="0"/>
              <a:t>Architecture Of THE Project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FED57C2-7302-A24A-ABF2-EEEC2F754377}"/>
              </a:ext>
            </a:extLst>
          </p:cNvPr>
          <p:cNvSpPr/>
          <p:nvPr/>
        </p:nvSpPr>
        <p:spPr>
          <a:xfrm rot="10800000">
            <a:off x="2511335" y="3047913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6096C2-A35F-3D4A-B6E5-C6E2D6198B33}"/>
              </a:ext>
            </a:extLst>
          </p:cNvPr>
          <p:cNvSpPr/>
          <p:nvPr/>
        </p:nvSpPr>
        <p:spPr>
          <a:xfrm>
            <a:off x="927809" y="3733085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05BAB-3B39-E140-AB4E-3E7E84AA0313}"/>
              </a:ext>
            </a:extLst>
          </p:cNvPr>
          <p:cNvSpPr txBox="1"/>
          <p:nvPr/>
        </p:nvSpPr>
        <p:spPr>
          <a:xfrm>
            <a:off x="712631" y="4159133"/>
            <a:ext cx="173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Parsing the query in the form input JSON file or user input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993763D-1D35-5F4A-B476-0AAEDD434B62}"/>
              </a:ext>
            </a:extLst>
          </p:cNvPr>
          <p:cNvSpPr/>
          <p:nvPr/>
        </p:nvSpPr>
        <p:spPr>
          <a:xfrm>
            <a:off x="649853" y="3072298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0EDFF-3969-D14A-8225-B15347A80273}"/>
              </a:ext>
            </a:extLst>
          </p:cNvPr>
          <p:cNvSpPr/>
          <p:nvPr/>
        </p:nvSpPr>
        <p:spPr>
          <a:xfrm>
            <a:off x="2789290" y="3664420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91D0E-4DE7-3D48-8627-0C594061C9AE}"/>
              </a:ext>
            </a:extLst>
          </p:cNvPr>
          <p:cNvSpPr txBox="1"/>
          <p:nvPr/>
        </p:nvSpPr>
        <p:spPr>
          <a:xfrm>
            <a:off x="2477542" y="2890991"/>
            <a:ext cx="1803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Identifying  the aggregation components needed for the query.</a:t>
            </a:r>
          </a:p>
          <a:p>
            <a:pPr algn="ctr"/>
            <a:endParaRPr lang="en-US" sz="12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AD9FD8-CDC8-534B-972C-60314E6FCC55}"/>
              </a:ext>
            </a:extLst>
          </p:cNvPr>
          <p:cNvSpPr/>
          <p:nvPr/>
        </p:nvSpPr>
        <p:spPr>
          <a:xfrm>
            <a:off x="4285986" y="2919896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BDE3468-B656-0A4F-BC6F-B8731189C779}"/>
              </a:ext>
            </a:extLst>
          </p:cNvPr>
          <p:cNvSpPr/>
          <p:nvPr/>
        </p:nvSpPr>
        <p:spPr>
          <a:xfrm rot="10800000">
            <a:off x="6021912" y="3138833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1BEBB95-4336-9147-94B8-40B4F0611A69}"/>
              </a:ext>
            </a:extLst>
          </p:cNvPr>
          <p:cNvSpPr/>
          <p:nvPr/>
        </p:nvSpPr>
        <p:spPr>
          <a:xfrm>
            <a:off x="4604274" y="3633427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- 3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3A0C6FD-534B-484E-8B17-FD11EB81318C}"/>
              </a:ext>
            </a:extLst>
          </p:cNvPr>
          <p:cNvSpPr/>
          <p:nvPr/>
        </p:nvSpPr>
        <p:spPr>
          <a:xfrm>
            <a:off x="7757838" y="2979247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3268930-238A-EC41-9600-85048B9FEA97}"/>
              </a:ext>
            </a:extLst>
          </p:cNvPr>
          <p:cNvSpPr/>
          <p:nvPr/>
        </p:nvSpPr>
        <p:spPr>
          <a:xfrm>
            <a:off x="6233985" y="3691852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4B5298-31FE-2C4A-AD95-92CD6AC3C8D1}"/>
              </a:ext>
            </a:extLst>
          </p:cNvPr>
          <p:cNvSpPr/>
          <p:nvPr/>
        </p:nvSpPr>
        <p:spPr>
          <a:xfrm>
            <a:off x="8035794" y="3761443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457F55-05B9-AF45-B390-63D805E18CC9}"/>
              </a:ext>
            </a:extLst>
          </p:cNvPr>
          <p:cNvSpPr txBox="1"/>
          <p:nvPr/>
        </p:nvSpPr>
        <p:spPr>
          <a:xfrm>
            <a:off x="4265126" y="4036124"/>
            <a:ext cx="1803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Preform initial scan to create MF/EMF struct with the grouping attributes</a:t>
            </a:r>
          </a:p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EF82B-9E12-5546-BA4C-85E08F994B7B}"/>
              </a:ext>
            </a:extLst>
          </p:cNvPr>
          <p:cNvSpPr txBox="1"/>
          <p:nvPr/>
        </p:nvSpPr>
        <p:spPr>
          <a:xfrm>
            <a:off x="5983187" y="2919896"/>
            <a:ext cx="1803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Generate code with MF/EMF struct and aggregation components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18D9A7-6684-2A40-A4FF-60A767E385BB}"/>
              </a:ext>
            </a:extLst>
          </p:cNvPr>
          <p:cNvSpPr txBox="1"/>
          <p:nvPr/>
        </p:nvSpPr>
        <p:spPr>
          <a:xfrm>
            <a:off x="7804562" y="4072712"/>
            <a:ext cx="1735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Populating the computed aggregate function values in the MF/EMF struct by scanning the table for each grouping variable</a:t>
            </a:r>
          </a:p>
          <a:p>
            <a:pPr algn="ctr"/>
            <a:endParaRPr lang="en-US" sz="1200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2E12F42-DBB4-F948-A512-A1354656D1AF}"/>
              </a:ext>
            </a:extLst>
          </p:cNvPr>
          <p:cNvSpPr/>
          <p:nvPr/>
        </p:nvSpPr>
        <p:spPr>
          <a:xfrm rot="10800000">
            <a:off x="9522623" y="3134695"/>
            <a:ext cx="1735926" cy="1626377"/>
          </a:xfrm>
          <a:prstGeom prst="arc">
            <a:avLst>
              <a:gd name="adj1" fmla="val 10712551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BB4513F-E5D0-454F-A9B2-C7565758A189}"/>
              </a:ext>
            </a:extLst>
          </p:cNvPr>
          <p:cNvSpPr/>
          <p:nvPr/>
        </p:nvSpPr>
        <p:spPr>
          <a:xfrm>
            <a:off x="9800579" y="3757470"/>
            <a:ext cx="118001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</a:t>
            </a:r>
            <a:r>
              <a:rPr lang="en-US"/>
              <a:t>- 6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609DD2-6B45-1F4A-A45B-181056AF4339}"/>
              </a:ext>
            </a:extLst>
          </p:cNvPr>
          <p:cNvSpPr txBox="1"/>
          <p:nvPr/>
        </p:nvSpPr>
        <p:spPr>
          <a:xfrm>
            <a:off x="9551482" y="2979247"/>
            <a:ext cx="173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Generating the final output table with projection attributes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787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0130-91B4-C745-AAC7-D6C12DD1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20C5-AF9F-9143-92B6-A7A0F6B7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74471"/>
            <a:ext cx="11029615" cy="2692654"/>
          </a:xfrm>
        </p:spPr>
        <p:txBody>
          <a:bodyPr/>
          <a:lstStyle/>
          <a:p>
            <a:r>
              <a:rPr lang="en-US" dirty="0"/>
              <a:t>Comparison queries</a:t>
            </a:r>
          </a:p>
          <a:p>
            <a:pPr lvl="1"/>
            <a:r>
              <a:rPr lang="en-US" i="1" dirty="0"/>
              <a:t>“Compare for each customer and each product, the customer’s average sale of this product versus the average sale of the product to the other customers”.</a:t>
            </a:r>
          </a:p>
          <a:p>
            <a:r>
              <a:rPr lang="en-US" dirty="0"/>
              <a:t>Dependent Aggregation queries</a:t>
            </a:r>
          </a:p>
          <a:p>
            <a:pPr lvl="1"/>
            <a:r>
              <a:rPr lang="en-US" i="1" dirty="0"/>
              <a:t>“For each product count for each month of 1997 the sales that were between the previous and the following month's average sale.”</a:t>
            </a:r>
          </a:p>
        </p:txBody>
      </p:sp>
    </p:spTree>
    <p:extLst>
      <p:ext uri="{BB962C8B-B14F-4D97-AF65-F5344CB8AC3E}">
        <p14:creationId xmlns:p14="http://schemas.microsoft.com/office/powerpoint/2010/main" val="249173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FA23-4DA4-A846-9B7F-6CD4704F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840314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718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Schoolbook</vt:lpstr>
      <vt:lpstr>Courier</vt:lpstr>
      <vt:lpstr>Franklin Gothic Book</vt:lpstr>
      <vt:lpstr>Wingdings 2</vt:lpstr>
      <vt:lpstr>DividendVTI</vt:lpstr>
      <vt:lpstr>Query Optimizer</vt:lpstr>
      <vt:lpstr>What Are we selling? And what is our product?</vt:lpstr>
      <vt:lpstr>HOW DID WE BUILD?</vt:lpstr>
      <vt:lpstr>Example -1 Hierarchical Queries</vt:lpstr>
      <vt:lpstr>Example – 2 Pivoting - Queries</vt:lpstr>
      <vt:lpstr>Architecture Of THE Project</vt:lpstr>
      <vt:lpstr>Enhancements and future work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Optimizer</dc:title>
  <dc:creator>Sri G Vallabhaneni</dc:creator>
  <cp:lastModifiedBy>P Athiban</cp:lastModifiedBy>
  <cp:revision>32</cp:revision>
  <dcterms:created xsi:type="dcterms:W3CDTF">2020-05-05T00:12:43Z</dcterms:created>
  <dcterms:modified xsi:type="dcterms:W3CDTF">2020-05-05T23:49:30Z</dcterms:modified>
</cp:coreProperties>
</file>