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0"/>
  </p:notesMasterIdLst>
  <p:sldIdLst>
    <p:sldId id="256" r:id="rId2"/>
    <p:sldId id="257" r:id="rId3"/>
    <p:sldId id="258" r:id="rId4"/>
    <p:sldId id="262" r:id="rId5"/>
    <p:sldId id="260" r:id="rId6"/>
    <p:sldId id="266"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p:restoredTop sz="68367"/>
  </p:normalViewPr>
  <p:slideViewPr>
    <p:cSldViewPr snapToGrid="0" snapToObjects="1">
      <p:cViewPr varScale="1">
        <p:scale>
          <a:sx n="85" d="100"/>
          <a:sy n="85" d="100"/>
        </p:scale>
        <p:origin x="21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B2513-EE81-3949-8648-A8B18049EE33}" type="datetimeFigureOut">
              <a:rPr lang="en-US" smtClean="0"/>
              <a:t>5/6/20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BC3D-24DE-A949-9F49-F613FFF916E4}" type="slidenum">
              <a:rPr lang="en-US" smtClean="0"/>
              <a:t>‹#›</a:t>
            </a:fld>
            <a:endParaRPr lang="en-US"/>
          </a:p>
        </p:txBody>
      </p:sp>
    </p:spTree>
    <p:extLst>
      <p:ext uri="{BB962C8B-B14F-4D97-AF65-F5344CB8AC3E}">
        <p14:creationId xmlns:p14="http://schemas.microsoft.com/office/powerpoint/2010/main" val="308115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the technology is extensively going forward towards analytics and future prediction. The ”DATA” plays and vital role in making such decisions. We tend to create Ad-hoc OLAP queries to retrieve various kinds of data from the Database. Although Ad – hoc OLAP is significantly used but it becomes an overhead to validate and maintain such huge queries.</a:t>
            </a:r>
          </a:p>
          <a:p>
            <a:endParaRPr lang="en-US" dirty="0"/>
          </a:p>
          <a:p>
            <a:r>
              <a:rPr lang="en-US" dirty="0"/>
              <a:t>To solve this problem we introduce SQL EXPRESS which provides a succinct way to represent these queries for efficient evaluation. Unlike traditional SQL optimizer, SQL express focuses on the SEMANTICS and ”BIGGER PICTURE” of the query.</a:t>
            </a:r>
          </a:p>
        </p:txBody>
      </p:sp>
      <p:sp>
        <p:nvSpPr>
          <p:cNvPr id="4" name="Slide Number Placeholder 3"/>
          <p:cNvSpPr>
            <a:spLocks noGrp="1"/>
          </p:cNvSpPr>
          <p:nvPr>
            <p:ph type="sldNum" sz="quarter" idx="5"/>
          </p:nvPr>
        </p:nvSpPr>
        <p:spPr/>
        <p:txBody>
          <a:bodyPr/>
          <a:lstStyle/>
          <a:p>
            <a:fld id="{0173BC3D-24DE-A949-9F49-F613FFF916E4}" type="slidenum">
              <a:rPr lang="en-US" smtClean="0"/>
              <a:t>2</a:t>
            </a:fld>
            <a:endParaRPr lang="en-US"/>
          </a:p>
        </p:txBody>
      </p:sp>
    </p:spTree>
    <p:extLst>
      <p:ext uri="{BB962C8B-B14F-4D97-AF65-F5344CB8AC3E}">
        <p14:creationId xmlns:p14="http://schemas.microsoft.com/office/powerpoint/2010/main" val="18411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concept of grouping variables to reduce the confusion of the query optimizer while it processes the traditional </a:t>
            </a:r>
            <a:r>
              <a:rPr lang="en-US" dirty="0" err="1"/>
              <a:t>SQl</a:t>
            </a:r>
            <a:r>
              <a:rPr lang="en-US" dirty="0"/>
              <a:t> queries. </a:t>
            </a:r>
          </a:p>
          <a:p>
            <a:r>
              <a:rPr lang="en-US" dirty="0"/>
              <a:t>Grouping variable are used to categorize the data into several groups to make the analysis much easier and faster.</a:t>
            </a:r>
          </a:p>
          <a:p>
            <a:r>
              <a:rPr lang="en-US" dirty="0"/>
              <a:t>So here comes the concept of Multi-feature Queries and Extended-multifeatured queries, using this syntax we overcome the tedious process  of writing multiple with statements and views. </a:t>
            </a:r>
          </a:p>
          <a:p>
            <a:endParaRPr lang="en-US" dirty="0"/>
          </a:p>
          <a:p>
            <a:endParaRPr lang="en-US" dirty="0"/>
          </a:p>
          <a:p>
            <a:r>
              <a:rPr lang="en-US" dirty="0"/>
              <a:t>So the MF EMF queries are very effective as their syntax supports the concept of grouping variable where in MF query, the scope of the grouping variable is limited to the grouping attributes in EMF </a:t>
            </a:r>
          </a:p>
          <a:p>
            <a:r>
              <a:rPr lang="en-US" dirty="0"/>
              <a:t>the scope of the grouping variables extends outside the group.</a:t>
            </a:r>
          </a:p>
        </p:txBody>
      </p:sp>
      <p:sp>
        <p:nvSpPr>
          <p:cNvPr id="4" name="Slide Number Placeholder 3"/>
          <p:cNvSpPr>
            <a:spLocks noGrp="1"/>
          </p:cNvSpPr>
          <p:nvPr>
            <p:ph type="sldNum" sz="quarter" idx="5"/>
          </p:nvPr>
        </p:nvSpPr>
        <p:spPr/>
        <p:txBody>
          <a:bodyPr/>
          <a:lstStyle/>
          <a:p>
            <a:fld id="{0173BC3D-24DE-A949-9F49-F613FFF916E4}" type="slidenum">
              <a:rPr lang="en-US" smtClean="0"/>
              <a:t>3</a:t>
            </a:fld>
            <a:endParaRPr lang="en-US"/>
          </a:p>
        </p:txBody>
      </p:sp>
    </p:spTree>
    <p:extLst>
      <p:ext uri="{BB962C8B-B14F-4D97-AF65-F5344CB8AC3E}">
        <p14:creationId xmlns:p14="http://schemas.microsoft.com/office/powerpoint/2010/main" val="375521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the following example, which is largely used  (Pivoting queries).  In this we try to find for each customer the average sale in NY,  NJ and CT and display only those rows if NY’s average is greater than that of the other two states. </a:t>
            </a:r>
          </a:p>
          <a:p>
            <a:endParaRPr lang="en-US" dirty="0"/>
          </a:p>
          <a:p>
            <a:r>
              <a:rPr lang="en-US" dirty="0"/>
              <a:t>In traditional SQL we create 3 separate views of each state to compute the average aggregation and finally join those views with a where clause.  </a:t>
            </a:r>
          </a:p>
          <a:p>
            <a:endParaRPr lang="en-US" dirty="0"/>
          </a:p>
          <a:p>
            <a:r>
              <a:rPr lang="en-US" dirty="0"/>
              <a:t>The same query in MF can be created by using 3 grouping variables which corresponds to the states NY, NJ and CT. And finally with a having clause we can project only those rows for NY’s avg is greater than the other two.</a:t>
            </a:r>
          </a:p>
          <a:p>
            <a:endParaRPr lang="en-US" dirty="0"/>
          </a:p>
          <a:p>
            <a:r>
              <a:rPr lang="en-US" dirty="0"/>
              <a:t>As we can see that the MF style is much succinct than the traditional SQL.</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4</a:t>
            </a:fld>
            <a:endParaRPr lang="en-US"/>
          </a:p>
        </p:txBody>
      </p:sp>
    </p:spTree>
    <p:extLst>
      <p:ext uri="{BB962C8B-B14F-4D97-AF65-F5344CB8AC3E}">
        <p14:creationId xmlns:p14="http://schemas.microsoft.com/office/powerpoint/2010/main" val="399873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queries are widely used in OLAP. Let's consider the following query where in for each product and sales in 1997 we need to show each month’s total sales as a percentage of year-long total sales. </a:t>
            </a:r>
          </a:p>
          <a:p>
            <a:r>
              <a:rPr lang="en-US" dirty="0"/>
              <a:t>In traditional SQL we tend to write multiple views to store intermediate results to compute the overall query. But in EMF with the help of “such that” clause and grouping variables we can write this query more efficiently. </a:t>
            </a:r>
          </a:p>
          <a:p>
            <a:endParaRPr lang="en-US" dirty="0"/>
          </a:p>
          <a:p>
            <a:r>
              <a:rPr lang="en-US" dirty="0"/>
              <a:t>And moreover EMF acts as syntactic sugar to represent such huge queries. As we can see that the 1</a:t>
            </a:r>
            <a:r>
              <a:rPr lang="en-US" baseline="30000" dirty="0"/>
              <a:t>st</a:t>
            </a:r>
            <a:r>
              <a:rPr lang="en-US" dirty="0"/>
              <a:t> grouping variable ’x’ belongs to the combination of (prod, month) and the second grouping variable belongs belongs whole year irrespective of the month.</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5</a:t>
            </a:fld>
            <a:endParaRPr lang="en-US"/>
          </a:p>
        </p:txBody>
      </p:sp>
    </p:spTree>
    <p:extLst>
      <p:ext uri="{BB962C8B-B14F-4D97-AF65-F5344CB8AC3E}">
        <p14:creationId xmlns:p14="http://schemas.microsoft.com/office/powerpoint/2010/main" val="109501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flow of the project goes like this – First we parse the query in the form of JSON file or user input through command line arguments to populate the six parameters needed for the </a:t>
            </a:r>
            <a:r>
              <a:rPr lang="en-US" b="1" i="1" dirty="0"/>
              <a:t>phi </a:t>
            </a:r>
            <a:r>
              <a:rPr lang="en-US" b="0" i="0" dirty="0"/>
              <a:t>operator.  </a:t>
            </a:r>
          </a:p>
          <a:p>
            <a:pPr marL="171450" indent="-171450">
              <a:buFont typeface="Arial" panose="020B0604020202020204" pitchFamily="34" charset="0"/>
              <a:buChar char="•"/>
            </a:pPr>
            <a:r>
              <a:rPr lang="en-US" b="0" i="0" dirty="0"/>
              <a:t>According to the aggregate functions that are present in the f-vector, we generate the necessary aggregate components required to compute the query. </a:t>
            </a:r>
          </a:p>
          <a:p>
            <a:pPr marL="171450" indent="-171450">
              <a:buFont typeface="Arial" panose="020B0604020202020204" pitchFamily="34" charset="0"/>
              <a:buChar char="•"/>
            </a:pPr>
            <a:r>
              <a:rPr lang="en-US" b="0" i="0" dirty="0"/>
              <a:t>#We then check the f-vector to identify the aggregation components needed to compute the query</a:t>
            </a:r>
          </a:p>
          <a:p>
            <a:pPr marL="171450" indent="-171450">
              <a:buFont typeface="Arial" panose="020B0604020202020204" pitchFamily="34" charset="0"/>
              <a:buChar char="•"/>
            </a:pPr>
            <a:r>
              <a:rPr lang="en-US" b="0" i="0" dirty="0"/>
              <a:t>After that, we perform the first initial scan on the relation to generate the MF/EMF structure with the group by attributes</a:t>
            </a:r>
          </a:p>
          <a:p>
            <a:pPr marL="171450" indent="-171450">
              <a:buFont typeface="Arial" panose="020B0604020202020204" pitchFamily="34" charset="0"/>
              <a:buChar char="•"/>
            </a:pPr>
            <a:r>
              <a:rPr lang="en-US" b="0" i="0" dirty="0"/>
              <a:t>We automate the generation of the program with the MF/EMF struct with their aggregate function attributes that are to be computed along with the aggregate components that have been created in the step 2</a:t>
            </a:r>
          </a:p>
          <a:p>
            <a:pPr marL="171450" indent="-171450">
              <a:buFont typeface="Arial" panose="020B0604020202020204" pitchFamily="34" charset="0"/>
              <a:buChar char="•"/>
            </a:pPr>
            <a:r>
              <a:rPr lang="en-US" b="0" i="0" dirty="0"/>
              <a:t>We calculate all the aggregate function values with respect to their such that conditions and having clause and finally populate the MF/EMF Struct.</a:t>
            </a:r>
          </a:p>
          <a:p>
            <a:pPr marL="171450" indent="-171450">
              <a:buFont typeface="Arial" panose="020B0604020202020204" pitchFamily="34" charset="0"/>
              <a:buChar char="•"/>
            </a:pPr>
            <a:r>
              <a:rPr lang="en-US" b="0" i="0" dirty="0"/>
              <a:t>At last we generate the final output of the table with the projection attributes.</a:t>
            </a: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5"/>
          </p:nvPr>
        </p:nvSpPr>
        <p:spPr/>
        <p:txBody>
          <a:bodyPr/>
          <a:lstStyle/>
          <a:p>
            <a:fld id="{0173BC3D-24DE-A949-9F49-F613FFF916E4}" type="slidenum">
              <a:rPr lang="en-US" smtClean="0"/>
              <a:t>6</a:t>
            </a:fld>
            <a:endParaRPr lang="en-US"/>
          </a:p>
        </p:txBody>
      </p:sp>
    </p:spTree>
    <p:extLst>
      <p:ext uri="{BB962C8B-B14F-4D97-AF65-F5344CB8AC3E}">
        <p14:creationId xmlns:p14="http://schemas.microsoft.com/office/powerpoint/2010/main" val="242020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our SQL express supports the hierarchical queries and pivoting queries</a:t>
            </a:r>
          </a:p>
          <a:p>
            <a:r>
              <a:rPr lang="en-US" dirty="0"/>
              <a:t>As our enhancements and future work we would like to extend it to support the comparison queries and dependent aggregation queries</a:t>
            </a:r>
          </a:p>
        </p:txBody>
      </p:sp>
      <p:sp>
        <p:nvSpPr>
          <p:cNvPr id="4" name="Slide Number Placeholder 3"/>
          <p:cNvSpPr>
            <a:spLocks noGrp="1"/>
          </p:cNvSpPr>
          <p:nvPr>
            <p:ph type="sldNum" sz="quarter" idx="5"/>
          </p:nvPr>
        </p:nvSpPr>
        <p:spPr/>
        <p:txBody>
          <a:bodyPr/>
          <a:lstStyle/>
          <a:p>
            <a:fld id="{0173BC3D-24DE-A949-9F49-F613FFF916E4}" type="slidenum">
              <a:rPr lang="en-US" smtClean="0"/>
              <a:t>7</a:t>
            </a:fld>
            <a:endParaRPr lang="en-US"/>
          </a:p>
        </p:txBody>
      </p:sp>
    </p:spTree>
    <p:extLst>
      <p:ext uri="{BB962C8B-B14F-4D97-AF65-F5344CB8AC3E}">
        <p14:creationId xmlns:p14="http://schemas.microsoft.com/office/powerpoint/2010/main" val="19737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6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405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9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5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23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9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5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94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09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2720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5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5/6/20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32033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5" r:id="rId6"/>
    <p:sldLayoutId id="2147483700" r:id="rId7"/>
    <p:sldLayoutId id="2147483701" r:id="rId8"/>
    <p:sldLayoutId id="2147483702" r:id="rId9"/>
    <p:sldLayoutId id="2147483704" r:id="rId10"/>
    <p:sldLayoutId id="2147483703"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A6E18-D468-4DB4-9BF1-55B445D9C0E6}"/>
              </a:ext>
            </a:extLst>
          </p:cNvPr>
          <p:cNvPicPr>
            <a:picLocks noChangeAspect="1"/>
          </p:cNvPicPr>
          <p:nvPr/>
        </p:nvPicPr>
        <p:blipFill rotWithShape="1">
          <a:blip r:embed="rId2"/>
          <a:srcRect t="7251" b="848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654DC3">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654DC3">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682922-D719-B44F-9118-2CF9AC8B2639}"/>
              </a:ext>
            </a:extLst>
          </p:cNvPr>
          <p:cNvSpPr>
            <a:spLocks noGrp="1"/>
          </p:cNvSpPr>
          <p:nvPr>
            <p:ph type="ctrTitle"/>
          </p:nvPr>
        </p:nvSpPr>
        <p:spPr>
          <a:xfrm>
            <a:off x="584200" y="1524001"/>
            <a:ext cx="3702134" cy="3478384"/>
          </a:xfrm>
        </p:spPr>
        <p:txBody>
          <a:bodyPr>
            <a:normAutofit/>
          </a:bodyPr>
          <a:lstStyle/>
          <a:p>
            <a:r>
              <a:rPr lang="en-US" dirty="0">
                <a:solidFill>
                  <a:srgbClr val="FFFFFF"/>
                </a:solidFill>
              </a:rPr>
              <a:t>SQL</a:t>
            </a:r>
            <a:br>
              <a:rPr lang="en-US" dirty="0">
                <a:solidFill>
                  <a:srgbClr val="FFFFFF"/>
                </a:solidFill>
              </a:rPr>
            </a:br>
            <a:r>
              <a:rPr lang="en-US" dirty="0">
                <a:solidFill>
                  <a:srgbClr val="FFFFFF"/>
                </a:solidFill>
              </a:rPr>
              <a:t>EXPRESS</a:t>
            </a:r>
          </a:p>
        </p:txBody>
      </p:sp>
      <p:sp>
        <p:nvSpPr>
          <p:cNvPr id="3" name="Subtitle 2">
            <a:extLst>
              <a:ext uri="{FF2B5EF4-FFF2-40B4-BE49-F238E27FC236}">
                <a16:creationId xmlns:a16="http://schemas.microsoft.com/office/drawing/2014/main" id="{F023BE7E-5275-F14E-A4BD-6CF4CC5AF50C}"/>
              </a:ext>
            </a:extLst>
          </p:cNvPr>
          <p:cNvSpPr>
            <a:spLocks noGrp="1"/>
          </p:cNvSpPr>
          <p:nvPr>
            <p:ph type="subTitle" idx="1"/>
          </p:nvPr>
        </p:nvSpPr>
        <p:spPr>
          <a:xfrm>
            <a:off x="584200" y="5145513"/>
            <a:ext cx="3412067" cy="738820"/>
          </a:xfrm>
        </p:spPr>
        <p:txBody>
          <a:bodyPr>
            <a:normAutofit/>
          </a:bodyPr>
          <a:lstStyle/>
          <a:p>
            <a:r>
              <a:rPr lang="en-US" dirty="0">
                <a:solidFill>
                  <a:schemeClr val="bg1"/>
                </a:solidFill>
              </a:rPr>
              <a:t>- Team syntax terminators</a:t>
            </a:r>
          </a:p>
        </p:txBody>
      </p:sp>
    </p:spTree>
    <p:extLst>
      <p:ext uri="{BB962C8B-B14F-4D97-AF65-F5344CB8AC3E}">
        <p14:creationId xmlns:p14="http://schemas.microsoft.com/office/powerpoint/2010/main" val="20955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0D6C-A8D7-B64C-B6C5-2D0DB6F9749D}"/>
              </a:ext>
            </a:extLst>
          </p:cNvPr>
          <p:cNvSpPr>
            <a:spLocks noGrp="1"/>
          </p:cNvSpPr>
          <p:nvPr>
            <p:ph type="title"/>
          </p:nvPr>
        </p:nvSpPr>
        <p:spPr/>
        <p:txBody>
          <a:bodyPr/>
          <a:lstStyle/>
          <a:p>
            <a:r>
              <a:rPr lang="en-US" dirty="0"/>
              <a:t>What Are we selling? And what is our product?</a:t>
            </a:r>
          </a:p>
        </p:txBody>
      </p:sp>
      <p:sp>
        <p:nvSpPr>
          <p:cNvPr id="3" name="Content Placeholder 2">
            <a:extLst>
              <a:ext uri="{FF2B5EF4-FFF2-40B4-BE49-F238E27FC236}">
                <a16:creationId xmlns:a16="http://schemas.microsoft.com/office/drawing/2014/main" id="{026B923B-471E-7446-BE71-F26034C41ECE}"/>
              </a:ext>
            </a:extLst>
          </p:cNvPr>
          <p:cNvSpPr>
            <a:spLocks noGrp="1"/>
          </p:cNvSpPr>
          <p:nvPr>
            <p:ph idx="1"/>
          </p:nvPr>
        </p:nvSpPr>
        <p:spPr>
          <a:xfrm>
            <a:off x="581192" y="2041450"/>
            <a:ext cx="11029616" cy="3625555"/>
          </a:xfrm>
        </p:spPr>
        <p:txBody>
          <a:bodyPr>
            <a:normAutofit/>
          </a:bodyPr>
          <a:lstStyle/>
          <a:p>
            <a:r>
              <a:rPr lang="en-US" dirty="0"/>
              <a:t>“DATA” in today’s world plays a pivotal role in various analytics and decision making</a:t>
            </a:r>
          </a:p>
          <a:p>
            <a:r>
              <a:rPr lang="en-US" dirty="0"/>
              <a:t>Ad – Hoc OLAP queries are extensively created retrieve from the Databases</a:t>
            </a:r>
          </a:p>
          <a:p>
            <a:r>
              <a:rPr lang="en-US" dirty="0"/>
              <a:t>SQL EXPRESS – Provides a succinct way to query such data seamlessly </a:t>
            </a:r>
          </a:p>
          <a:p>
            <a:r>
              <a:rPr lang="en-US" dirty="0"/>
              <a:t>Unlike the traditional query optimizers, SQL EXPRESS considers the “BIGGER PICTURE”</a:t>
            </a:r>
          </a:p>
        </p:txBody>
      </p:sp>
    </p:spTree>
    <p:extLst>
      <p:ext uri="{BB962C8B-B14F-4D97-AF65-F5344CB8AC3E}">
        <p14:creationId xmlns:p14="http://schemas.microsoft.com/office/powerpoint/2010/main" val="187150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80B6-2131-D543-AB6B-AD2EA2DBCAEC}"/>
              </a:ext>
            </a:extLst>
          </p:cNvPr>
          <p:cNvSpPr>
            <a:spLocks noGrp="1"/>
          </p:cNvSpPr>
          <p:nvPr>
            <p:ph type="title"/>
          </p:nvPr>
        </p:nvSpPr>
        <p:spPr>
          <a:xfrm>
            <a:off x="581192" y="1147482"/>
            <a:ext cx="11029616" cy="743394"/>
          </a:xfrm>
        </p:spPr>
        <p:txBody>
          <a:bodyPr/>
          <a:lstStyle/>
          <a:p>
            <a:r>
              <a:rPr lang="en-US" dirty="0"/>
              <a:t>HOW DID WE BUILD?</a:t>
            </a:r>
          </a:p>
        </p:txBody>
      </p:sp>
      <p:sp>
        <p:nvSpPr>
          <p:cNvPr id="3" name="Content Placeholder 2">
            <a:extLst>
              <a:ext uri="{FF2B5EF4-FFF2-40B4-BE49-F238E27FC236}">
                <a16:creationId xmlns:a16="http://schemas.microsoft.com/office/drawing/2014/main" id="{0AAA5621-1AE6-B940-9C23-37BA0212C308}"/>
              </a:ext>
            </a:extLst>
          </p:cNvPr>
          <p:cNvSpPr>
            <a:spLocks noGrp="1"/>
          </p:cNvSpPr>
          <p:nvPr>
            <p:ph idx="1"/>
          </p:nvPr>
        </p:nvSpPr>
        <p:spPr>
          <a:xfrm>
            <a:off x="581192" y="2052918"/>
            <a:ext cx="11029615" cy="3922432"/>
          </a:xfrm>
        </p:spPr>
        <p:txBody>
          <a:bodyPr/>
          <a:lstStyle/>
          <a:p>
            <a:r>
              <a:rPr lang="en-US" dirty="0"/>
              <a:t>By introducing </a:t>
            </a:r>
            <a:r>
              <a:rPr lang="en-US" b="1" i="1" dirty="0"/>
              <a:t>phi (</a:t>
            </a:r>
            <a:r>
              <a:rPr lang="en-US" b="1" dirty="0"/>
              <a:t>𝚽)</a:t>
            </a:r>
            <a:r>
              <a:rPr lang="en-US" b="1" i="1" dirty="0"/>
              <a:t> </a:t>
            </a:r>
            <a:r>
              <a:rPr lang="en-US" dirty="0"/>
              <a:t>operator in relational Algebra to extend SQL Syntax</a:t>
            </a:r>
          </a:p>
          <a:p>
            <a:r>
              <a:rPr lang="en-US" dirty="0"/>
              <a:t>Grouping variables</a:t>
            </a:r>
          </a:p>
          <a:p>
            <a:r>
              <a:rPr lang="en-US" dirty="0"/>
              <a:t>Multi-Feature Queries</a:t>
            </a:r>
          </a:p>
          <a:p>
            <a:r>
              <a:rPr lang="en-US" dirty="0"/>
              <a:t>Extended Multi-Feature Queries</a:t>
            </a:r>
          </a:p>
          <a:p>
            <a:pPr marL="0" indent="0">
              <a:buNone/>
            </a:pPr>
            <a:endParaRPr lang="en-US" dirty="0"/>
          </a:p>
        </p:txBody>
      </p:sp>
    </p:spTree>
    <p:extLst>
      <p:ext uri="{BB962C8B-B14F-4D97-AF65-F5344CB8AC3E}">
        <p14:creationId xmlns:p14="http://schemas.microsoft.com/office/powerpoint/2010/main" val="127442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69E6-F8AD-2B49-9A5D-2CA6E8742BA1}"/>
              </a:ext>
            </a:extLst>
          </p:cNvPr>
          <p:cNvSpPr>
            <a:spLocks noGrp="1"/>
          </p:cNvSpPr>
          <p:nvPr>
            <p:ph type="title"/>
          </p:nvPr>
        </p:nvSpPr>
        <p:spPr>
          <a:xfrm>
            <a:off x="581192" y="702156"/>
            <a:ext cx="11029616" cy="561868"/>
          </a:xfrm>
        </p:spPr>
        <p:txBody>
          <a:bodyPr/>
          <a:lstStyle/>
          <a:p>
            <a:r>
              <a:rPr lang="en-US" dirty="0"/>
              <a:t>Example – 2 Pivoting - Queries</a:t>
            </a:r>
          </a:p>
        </p:txBody>
      </p:sp>
      <p:sp>
        <p:nvSpPr>
          <p:cNvPr id="3" name="Content Placeholder 2">
            <a:extLst>
              <a:ext uri="{FF2B5EF4-FFF2-40B4-BE49-F238E27FC236}">
                <a16:creationId xmlns:a16="http://schemas.microsoft.com/office/drawing/2014/main" id="{92C05093-F69E-FE44-97F1-F08289367E8F}"/>
              </a:ext>
            </a:extLst>
          </p:cNvPr>
          <p:cNvSpPr>
            <a:spLocks noGrp="1"/>
          </p:cNvSpPr>
          <p:nvPr>
            <p:ph idx="1"/>
          </p:nvPr>
        </p:nvSpPr>
        <p:spPr>
          <a:xfrm>
            <a:off x="581193" y="2340864"/>
            <a:ext cx="5514808" cy="3634486"/>
          </a:xfrm>
        </p:spPr>
        <p:txBody>
          <a:bodyPr>
            <a:normAutofit/>
          </a:bodyPr>
          <a:lstStyle/>
          <a:p>
            <a:pPr marL="0" indent="0" algn="ctr">
              <a:buNone/>
            </a:pPr>
            <a:r>
              <a:rPr lang="en-US" sz="1600" b="1" u="sng" dirty="0">
                <a:latin typeface="+mj-lt"/>
              </a:rPr>
              <a:t>MF</a:t>
            </a:r>
          </a:p>
          <a:p>
            <a:pPr marL="0" indent="0">
              <a:buNone/>
            </a:pPr>
            <a:r>
              <a:rPr lang="en-US" sz="1400" dirty="0">
                <a:latin typeface="Courier" pitchFamily="2" charset="0"/>
              </a:rPr>
              <a:t>select cust,avg(x.sale),avg(y.sale),avg(z.sale)</a:t>
            </a:r>
            <a:br>
              <a:rPr lang="en-US" sz="1400" dirty="0">
                <a:latin typeface="Courier" pitchFamily="2" charset="0"/>
              </a:rPr>
            </a:br>
            <a:r>
              <a:rPr lang="en-US" sz="1400" dirty="0">
                <a:latin typeface="Courier" pitchFamily="2" charset="0"/>
              </a:rPr>
              <a:t>from sales</a:t>
            </a:r>
            <a:br>
              <a:rPr lang="en-US" sz="1400" dirty="0">
                <a:latin typeface="Courier" pitchFamily="2" charset="0"/>
              </a:rPr>
            </a:br>
            <a:r>
              <a:rPr lang="en-US" sz="1400" dirty="0">
                <a:latin typeface="Courier" pitchFamily="2" charset="0"/>
              </a:rPr>
              <a:t>where year=1997</a:t>
            </a:r>
            <a:br>
              <a:rPr lang="en-US" sz="1400" dirty="0">
                <a:latin typeface="Courier" pitchFamily="2" charset="0"/>
              </a:rPr>
            </a:br>
            <a:r>
              <a:rPr lang="en-US" sz="1400" dirty="0">
                <a:latin typeface="Courier" pitchFamily="2" charset="0"/>
              </a:rPr>
              <a:t>group by cust; x,y,z</a:t>
            </a:r>
            <a:br>
              <a:rPr lang="en-US" sz="1400" dirty="0">
                <a:latin typeface="Courier" pitchFamily="2" charset="0"/>
              </a:rPr>
            </a:br>
            <a:r>
              <a:rPr lang="en-US" sz="1400" dirty="0">
                <a:latin typeface="Courier" pitchFamily="2" charset="0"/>
              </a:rPr>
              <a:t>such that x.state=“NY”,</a:t>
            </a:r>
            <a:br>
              <a:rPr lang="en-US" sz="1400" dirty="0">
                <a:latin typeface="Courier" pitchFamily="2" charset="0"/>
              </a:rPr>
            </a:br>
            <a:r>
              <a:rPr lang="en-US" sz="1400" dirty="0">
                <a:latin typeface="Courier" pitchFamily="2" charset="0"/>
              </a:rPr>
              <a:t>			y.state=“CT”,</a:t>
            </a:r>
            <a:br>
              <a:rPr lang="en-US" sz="1400" dirty="0">
                <a:latin typeface="Courier" pitchFamily="2" charset="0"/>
              </a:rPr>
            </a:br>
            <a:r>
              <a:rPr lang="en-US" sz="1400" dirty="0">
                <a:latin typeface="Courier" pitchFamily="2" charset="0"/>
              </a:rPr>
              <a:t>		     z.state=“NJ”</a:t>
            </a:r>
            <a:br>
              <a:rPr lang="en-US" sz="1400" dirty="0">
                <a:latin typeface="Courier" pitchFamily="2" charset="0"/>
              </a:rPr>
            </a:br>
            <a:r>
              <a:rPr lang="en-US" sz="1400" dirty="0">
                <a:latin typeface="Courier" pitchFamily="2" charset="0"/>
              </a:rPr>
              <a:t>having avg(x.sale)&gt;avg(y.sale) and avg(x.sale)&gt;avg(z.sale)</a:t>
            </a:r>
          </a:p>
        </p:txBody>
      </p:sp>
      <p:sp>
        <p:nvSpPr>
          <p:cNvPr id="4" name="Content Placeholder 2">
            <a:extLst>
              <a:ext uri="{FF2B5EF4-FFF2-40B4-BE49-F238E27FC236}">
                <a16:creationId xmlns:a16="http://schemas.microsoft.com/office/drawing/2014/main" id="{76F8D06B-F20B-1446-88CB-3D7A3272C3C7}"/>
              </a:ext>
            </a:extLst>
          </p:cNvPr>
          <p:cNvSpPr txBox="1">
            <a:spLocks/>
          </p:cNvSpPr>
          <p:nvPr/>
        </p:nvSpPr>
        <p:spPr>
          <a:xfrm>
            <a:off x="6096000" y="2197429"/>
            <a:ext cx="5514808"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b="1" u="sng" dirty="0">
                <a:latin typeface="+mj-lt"/>
              </a:rPr>
              <a:t>TRADITIONAL SQL</a:t>
            </a:r>
          </a:p>
          <a:p>
            <a:pPr marL="0" indent="0">
              <a:buNone/>
            </a:pPr>
            <a:r>
              <a:rPr lang="en-US" sz="1200" dirty="0">
                <a:latin typeface="Courier" pitchFamily="2" charset="0"/>
              </a:rPr>
              <a:t>with </a:t>
            </a:r>
          </a:p>
          <a:p>
            <a:pPr marL="0" indent="0">
              <a:buNone/>
            </a:pPr>
            <a:r>
              <a:rPr lang="en-US" sz="1200" dirty="0">
                <a:latin typeface="Courier" pitchFamily="2" charset="0"/>
              </a:rPr>
              <a:t>t1 as (select cust, avg(quant) as ny from sales where state = 'NY' group by cust ),</a:t>
            </a:r>
          </a:p>
          <a:p>
            <a:pPr marL="0" indent="0">
              <a:buNone/>
            </a:pPr>
            <a:r>
              <a:rPr lang="en-US" sz="1200" dirty="0">
                <a:latin typeface="Courier" pitchFamily="2" charset="0"/>
              </a:rPr>
              <a:t>t2 as (select cust, avg(quant) as nj from sales where state = 'NJ' group by cust ),</a:t>
            </a:r>
          </a:p>
          <a:p>
            <a:pPr marL="0" indent="0">
              <a:buNone/>
            </a:pPr>
            <a:r>
              <a:rPr lang="en-US" sz="1200" dirty="0">
                <a:latin typeface="Courier" pitchFamily="2" charset="0"/>
              </a:rPr>
              <a:t>t3 as (select cust, avg(quant) as ct from sales where state = 'CT' group by cust )</a:t>
            </a:r>
          </a:p>
          <a:p>
            <a:pPr marL="0" indent="0">
              <a:buNone/>
            </a:pPr>
            <a:r>
              <a:rPr lang="en-US" sz="1200" dirty="0">
                <a:latin typeface="Courier" pitchFamily="2" charset="0"/>
              </a:rPr>
              <a:t>select t1.cust, ny, nj, ct</a:t>
            </a:r>
          </a:p>
          <a:p>
            <a:pPr marL="0" indent="0">
              <a:buNone/>
            </a:pPr>
            <a:r>
              <a:rPr lang="en-US" sz="1200" dirty="0">
                <a:latin typeface="Courier" pitchFamily="2" charset="0"/>
              </a:rPr>
              <a:t>from t1, t2, t3</a:t>
            </a:r>
          </a:p>
          <a:p>
            <a:pPr marL="0" indent="0">
              <a:buNone/>
            </a:pPr>
            <a:r>
              <a:rPr lang="en-US" sz="1200" dirty="0">
                <a:latin typeface="Courier" pitchFamily="2" charset="0"/>
              </a:rPr>
              <a:t>where t1.cust = t2.cust and t2.cust = t3.cust and ny &gt; nj and ny &gt; ct</a:t>
            </a:r>
          </a:p>
        </p:txBody>
      </p:sp>
      <p:sp>
        <p:nvSpPr>
          <p:cNvPr id="5" name="TextBox 4">
            <a:extLst>
              <a:ext uri="{FF2B5EF4-FFF2-40B4-BE49-F238E27FC236}">
                <a16:creationId xmlns:a16="http://schemas.microsoft.com/office/drawing/2014/main" id="{28E3EDA3-A45B-8547-8E67-1D25513C3241}"/>
              </a:ext>
            </a:extLst>
          </p:cNvPr>
          <p:cNvSpPr txBox="1"/>
          <p:nvPr/>
        </p:nvSpPr>
        <p:spPr>
          <a:xfrm>
            <a:off x="581193" y="1389529"/>
            <a:ext cx="11029616" cy="646331"/>
          </a:xfrm>
          <a:prstGeom prst="rect">
            <a:avLst/>
          </a:prstGeom>
          <a:noFill/>
        </p:spPr>
        <p:txBody>
          <a:bodyPr wrap="square" rtlCol="0">
            <a:spAutoFit/>
          </a:bodyPr>
          <a:lstStyle/>
          <a:p>
            <a:r>
              <a:rPr lang="en-US" dirty="0">
                <a:latin typeface="+mj-lt"/>
              </a:rPr>
              <a:t>Find for each customer the average sale in “NY”, the average sale in “CT” and the average sale in “NJ”, if New York’s average is greater than the other two.</a:t>
            </a:r>
          </a:p>
        </p:txBody>
      </p:sp>
    </p:spTree>
    <p:extLst>
      <p:ext uri="{BB962C8B-B14F-4D97-AF65-F5344CB8AC3E}">
        <p14:creationId xmlns:p14="http://schemas.microsoft.com/office/powerpoint/2010/main" val="212166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6AFA-BEBD-394F-AE8D-A5182DE3D7C6}"/>
              </a:ext>
            </a:extLst>
          </p:cNvPr>
          <p:cNvSpPr>
            <a:spLocks noGrp="1"/>
          </p:cNvSpPr>
          <p:nvPr>
            <p:ph type="title"/>
          </p:nvPr>
        </p:nvSpPr>
        <p:spPr>
          <a:xfrm>
            <a:off x="581192" y="702156"/>
            <a:ext cx="11029616" cy="642550"/>
          </a:xfrm>
        </p:spPr>
        <p:txBody>
          <a:bodyPr/>
          <a:lstStyle/>
          <a:p>
            <a:r>
              <a:rPr lang="en-US" dirty="0"/>
              <a:t>Example -1 Hierarchical Queries</a:t>
            </a:r>
          </a:p>
        </p:txBody>
      </p:sp>
      <p:sp>
        <p:nvSpPr>
          <p:cNvPr id="3" name="Content Placeholder 2">
            <a:extLst>
              <a:ext uri="{FF2B5EF4-FFF2-40B4-BE49-F238E27FC236}">
                <a16:creationId xmlns:a16="http://schemas.microsoft.com/office/drawing/2014/main" id="{A702673A-EE5F-9B4A-91A2-0E596E3C78E4}"/>
              </a:ext>
            </a:extLst>
          </p:cNvPr>
          <p:cNvSpPr>
            <a:spLocks noGrp="1"/>
          </p:cNvSpPr>
          <p:nvPr>
            <p:ph idx="1"/>
          </p:nvPr>
        </p:nvSpPr>
        <p:spPr>
          <a:xfrm>
            <a:off x="581193" y="2340864"/>
            <a:ext cx="4627302" cy="3634486"/>
          </a:xfrm>
        </p:spPr>
        <p:txBody>
          <a:bodyPr>
            <a:normAutofit/>
          </a:bodyPr>
          <a:lstStyle/>
          <a:p>
            <a:pPr marL="0" indent="0" algn="ctr">
              <a:lnSpc>
                <a:spcPct val="100000"/>
              </a:lnSpc>
              <a:buNone/>
            </a:pPr>
            <a:r>
              <a:rPr lang="en-US" sz="1600" b="1" u="sng" dirty="0">
                <a:latin typeface="+mj-lt"/>
              </a:rPr>
              <a:t>EMF</a:t>
            </a:r>
          </a:p>
          <a:p>
            <a:pPr marL="0" indent="0" algn="ctr">
              <a:lnSpc>
                <a:spcPct val="100000"/>
              </a:lnSpc>
              <a:buNone/>
            </a:pPr>
            <a:endParaRPr lang="en-US" sz="1300" dirty="0">
              <a:latin typeface="Courier" pitchFamily="2" charset="0"/>
            </a:endParaRPr>
          </a:p>
          <a:p>
            <a:pPr marL="0" indent="0">
              <a:lnSpc>
                <a:spcPct val="100000"/>
              </a:lnSpc>
              <a:buNone/>
            </a:pPr>
            <a:r>
              <a:rPr lang="en-US" sz="1300" dirty="0">
                <a:latin typeface="Courier" pitchFamily="2" charset="0"/>
              </a:rPr>
              <a:t>select prod, month, sum(x.quant)/sum(y.quant)</a:t>
            </a:r>
            <a:br>
              <a:rPr lang="en-US" sz="1300" dirty="0">
                <a:latin typeface="Courier" pitchFamily="2" charset="0"/>
              </a:rPr>
            </a:br>
            <a:r>
              <a:rPr lang="en-US" sz="1300" dirty="0">
                <a:latin typeface="Courier" pitchFamily="2" charset="0"/>
              </a:rPr>
              <a:t>from sales</a:t>
            </a:r>
            <a:br>
              <a:rPr lang="en-US" sz="1300" dirty="0">
                <a:latin typeface="Courier" pitchFamily="2" charset="0"/>
              </a:rPr>
            </a:br>
            <a:r>
              <a:rPr lang="en-US" sz="1300" dirty="0">
                <a:latin typeface="Courier" pitchFamily="2" charset="0"/>
              </a:rPr>
              <a:t>where year=1997</a:t>
            </a:r>
            <a:br>
              <a:rPr lang="en-US" sz="1300" dirty="0">
                <a:latin typeface="Courier" pitchFamily="2" charset="0"/>
              </a:rPr>
            </a:br>
            <a:r>
              <a:rPr lang="en-US" sz="1300" dirty="0">
                <a:latin typeface="Courier" pitchFamily="2" charset="0"/>
              </a:rPr>
              <a:t>group by prod, month; x,y</a:t>
            </a:r>
            <a:br>
              <a:rPr lang="en-US" sz="1300" dirty="0">
                <a:latin typeface="Courier" pitchFamily="2" charset="0"/>
              </a:rPr>
            </a:br>
            <a:r>
              <a:rPr lang="en-US" sz="1300" dirty="0">
                <a:latin typeface="Courier" pitchFamily="2" charset="0"/>
              </a:rPr>
              <a:t>such that x.prod = prod and x.month = month,</a:t>
            </a:r>
            <a:br>
              <a:rPr lang="en-US" sz="1300" dirty="0">
                <a:latin typeface="Courier" pitchFamily="2" charset="0"/>
              </a:rPr>
            </a:br>
            <a:r>
              <a:rPr lang="en-US" sz="1300" dirty="0">
                <a:latin typeface="Courier" pitchFamily="2" charset="0"/>
              </a:rPr>
              <a:t>		y.prod = prod</a:t>
            </a:r>
          </a:p>
        </p:txBody>
      </p:sp>
      <p:sp>
        <p:nvSpPr>
          <p:cNvPr id="8" name="Content Placeholder 2">
            <a:extLst>
              <a:ext uri="{FF2B5EF4-FFF2-40B4-BE49-F238E27FC236}">
                <a16:creationId xmlns:a16="http://schemas.microsoft.com/office/drawing/2014/main" id="{C754E5AF-749A-FA4D-92F3-0B89FC4B31E2}"/>
              </a:ext>
            </a:extLst>
          </p:cNvPr>
          <p:cNvSpPr txBox="1">
            <a:spLocks/>
          </p:cNvSpPr>
          <p:nvPr/>
        </p:nvSpPr>
        <p:spPr>
          <a:xfrm>
            <a:off x="6096000" y="2305005"/>
            <a:ext cx="4627302" cy="3850839"/>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latin typeface="Courier" pitchFamily="2" charset="0"/>
              </a:rPr>
              <a:t>			</a:t>
            </a:r>
            <a:r>
              <a:rPr lang="en-US" sz="1600" b="1" u="sng" dirty="0">
                <a:latin typeface="+mj-lt"/>
              </a:rPr>
              <a:t>TRADITIONAL SQL</a:t>
            </a:r>
          </a:p>
          <a:p>
            <a:pPr marL="0" indent="0">
              <a:lnSpc>
                <a:spcPct val="120000"/>
              </a:lnSpc>
              <a:buNone/>
            </a:pPr>
            <a:r>
              <a:rPr lang="en-US" sz="1200" dirty="0">
                <a:latin typeface="Courier" pitchFamily="2" charset="0"/>
              </a:rPr>
              <a:t>with </a:t>
            </a:r>
          </a:p>
          <a:p>
            <a:pPr marL="0" indent="0">
              <a:lnSpc>
                <a:spcPct val="120000"/>
              </a:lnSpc>
              <a:buNone/>
            </a:pPr>
            <a:r>
              <a:rPr lang="en-US" sz="1200" dirty="0">
                <a:latin typeface="Courier" pitchFamily="2" charset="0"/>
              </a:rPr>
              <a:t>t1 as (select prod, month, sum(quant) as x_sale</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 month),</a:t>
            </a:r>
          </a:p>
          <a:p>
            <a:pPr marL="0" indent="0">
              <a:lnSpc>
                <a:spcPct val="120000"/>
              </a:lnSpc>
              <a:buNone/>
            </a:pPr>
            <a:r>
              <a:rPr lang="en-US" sz="1200" dirty="0">
                <a:latin typeface="Courier" pitchFamily="2" charset="0"/>
              </a:rPr>
              <a:t>t2 as (select prod, sum(quant) as y_sale </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a:t>
            </a:r>
          </a:p>
          <a:p>
            <a:pPr marL="0" indent="0">
              <a:lnSpc>
                <a:spcPct val="120000"/>
              </a:lnSpc>
              <a:buNone/>
            </a:pPr>
            <a:r>
              <a:rPr lang="en-US" sz="1200" dirty="0">
                <a:latin typeface="Courier" pitchFamily="2" charset="0"/>
              </a:rPr>
              <a:t>select t1.prod, t1.month, (x_sale * 100/y_sale) as percentage</a:t>
            </a:r>
          </a:p>
          <a:p>
            <a:pPr marL="0" indent="0">
              <a:lnSpc>
                <a:spcPct val="120000"/>
              </a:lnSpc>
              <a:buNone/>
            </a:pPr>
            <a:r>
              <a:rPr lang="en-US" sz="1200" dirty="0">
                <a:latin typeface="Courier" pitchFamily="2" charset="0"/>
              </a:rPr>
              <a:t>from t1, t2</a:t>
            </a:r>
          </a:p>
          <a:p>
            <a:pPr marL="0" indent="0">
              <a:lnSpc>
                <a:spcPct val="120000"/>
              </a:lnSpc>
              <a:buNone/>
            </a:pPr>
            <a:r>
              <a:rPr lang="en-US" sz="1200" dirty="0">
                <a:latin typeface="Courier" pitchFamily="2" charset="0"/>
              </a:rPr>
              <a:t>where t1.prod = t2.prod</a:t>
            </a:r>
          </a:p>
        </p:txBody>
      </p:sp>
      <p:sp>
        <p:nvSpPr>
          <p:cNvPr id="9" name="TextBox 8">
            <a:extLst>
              <a:ext uri="{FF2B5EF4-FFF2-40B4-BE49-F238E27FC236}">
                <a16:creationId xmlns:a16="http://schemas.microsoft.com/office/drawing/2014/main" id="{DDC544B3-38C1-974C-9355-8FEB35737860}"/>
              </a:ext>
            </a:extLst>
          </p:cNvPr>
          <p:cNvSpPr txBox="1"/>
          <p:nvPr/>
        </p:nvSpPr>
        <p:spPr>
          <a:xfrm>
            <a:off x="463137" y="1658674"/>
            <a:ext cx="10965349" cy="646331"/>
          </a:xfrm>
          <a:prstGeom prst="rect">
            <a:avLst/>
          </a:prstGeom>
          <a:noFill/>
        </p:spPr>
        <p:txBody>
          <a:bodyPr wrap="square" rtlCol="0">
            <a:spAutoFit/>
          </a:bodyPr>
          <a:lstStyle/>
          <a:p>
            <a:r>
              <a:rPr lang="en-US" dirty="0">
                <a:latin typeface="+mj-lt"/>
              </a:rPr>
              <a:t>For each product and for sales of 1997, show each month’s total sales as percentage of the year-long total sales. </a:t>
            </a:r>
          </a:p>
        </p:txBody>
      </p:sp>
    </p:spTree>
    <p:extLst>
      <p:ext uri="{BB962C8B-B14F-4D97-AF65-F5344CB8AC3E}">
        <p14:creationId xmlns:p14="http://schemas.microsoft.com/office/powerpoint/2010/main" val="51441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72D-A48D-F740-BC91-2B0CD609FDF8}"/>
              </a:ext>
            </a:extLst>
          </p:cNvPr>
          <p:cNvSpPr>
            <a:spLocks noGrp="1"/>
          </p:cNvSpPr>
          <p:nvPr>
            <p:ph type="title"/>
          </p:nvPr>
        </p:nvSpPr>
        <p:spPr>
          <a:xfrm>
            <a:off x="366039" y="569224"/>
            <a:ext cx="11404620" cy="626852"/>
          </a:xfrm>
        </p:spPr>
        <p:txBody>
          <a:bodyPr>
            <a:normAutofit/>
          </a:bodyPr>
          <a:lstStyle/>
          <a:p>
            <a:r>
              <a:rPr lang="en-US" dirty="0"/>
              <a:t>Architecture Of THE Project</a:t>
            </a:r>
          </a:p>
        </p:txBody>
      </p:sp>
      <p:sp>
        <p:nvSpPr>
          <p:cNvPr id="3" name="Arc 2">
            <a:extLst>
              <a:ext uri="{FF2B5EF4-FFF2-40B4-BE49-F238E27FC236}">
                <a16:creationId xmlns:a16="http://schemas.microsoft.com/office/drawing/2014/main" id="{4FED57C2-7302-A24A-ABF2-EEEC2F754377}"/>
              </a:ext>
            </a:extLst>
          </p:cNvPr>
          <p:cNvSpPr/>
          <p:nvPr/>
        </p:nvSpPr>
        <p:spPr>
          <a:xfrm rot="10800000">
            <a:off x="2511335" y="304791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46096C2-A35F-3D4A-B6E5-C6E2D6198B33}"/>
              </a:ext>
            </a:extLst>
          </p:cNvPr>
          <p:cNvSpPr/>
          <p:nvPr/>
        </p:nvSpPr>
        <p:spPr>
          <a:xfrm>
            <a:off x="927809" y="3733085"/>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- 1</a:t>
            </a:r>
          </a:p>
        </p:txBody>
      </p:sp>
      <p:sp>
        <p:nvSpPr>
          <p:cNvPr id="12" name="TextBox 11">
            <a:extLst>
              <a:ext uri="{FF2B5EF4-FFF2-40B4-BE49-F238E27FC236}">
                <a16:creationId xmlns:a16="http://schemas.microsoft.com/office/drawing/2014/main" id="{FB105BAB-3B39-E140-AB4E-3E7E84AA0313}"/>
              </a:ext>
            </a:extLst>
          </p:cNvPr>
          <p:cNvSpPr txBox="1"/>
          <p:nvPr/>
        </p:nvSpPr>
        <p:spPr>
          <a:xfrm>
            <a:off x="712631" y="4159133"/>
            <a:ext cx="1735926" cy="646331"/>
          </a:xfrm>
          <a:prstGeom prst="rect">
            <a:avLst/>
          </a:prstGeom>
          <a:noFill/>
        </p:spPr>
        <p:txBody>
          <a:bodyPr wrap="square" rtlCol="0">
            <a:spAutoFit/>
          </a:bodyPr>
          <a:lstStyle/>
          <a:p>
            <a:pPr algn="ctr"/>
            <a:r>
              <a:rPr lang="en-US" sz="1200" dirty="0"/>
              <a:t>Parsing the query in the form input JSON file or user input</a:t>
            </a:r>
          </a:p>
        </p:txBody>
      </p:sp>
      <p:sp>
        <p:nvSpPr>
          <p:cNvPr id="15" name="Arc 14">
            <a:extLst>
              <a:ext uri="{FF2B5EF4-FFF2-40B4-BE49-F238E27FC236}">
                <a16:creationId xmlns:a16="http://schemas.microsoft.com/office/drawing/2014/main" id="{6993763D-1D35-5F4A-B476-0AAEDD434B62}"/>
              </a:ext>
            </a:extLst>
          </p:cNvPr>
          <p:cNvSpPr/>
          <p:nvPr/>
        </p:nvSpPr>
        <p:spPr>
          <a:xfrm>
            <a:off x="649853" y="3072298"/>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6050EDFF-3969-D14A-8225-B15347A80273}"/>
              </a:ext>
            </a:extLst>
          </p:cNvPr>
          <p:cNvSpPr/>
          <p:nvPr/>
        </p:nvSpPr>
        <p:spPr>
          <a:xfrm>
            <a:off x="2789290" y="366442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- 2</a:t>
            </a:r>
          </a:p>
        </p:txBody>
      </p:sp>
      <p:sp>
        <p:nvSpPr>
          <p:cNvPr id="20" name="TextBox 19">
            <a:extLst>
              <a:ext uri="{FF2B5EF4-FFF2-40B4-BE49-F238E27FC236}">
                <a16:creationId xmlns:a16="http://schemas.microsoft.com/office/drawing/2014/main" id="{B2B91D0E-4DE7-3D48-8627-0C594061C9AE}"/>
              </a:ext>
            </a:extLst>
          </p:cNvPr>
          <p:cNvSpPr txBox="1"/>
          <p:nvPr/>
        </p:nvSpPr>
        <p:spPr>
          <a:xfrm>
            <a:off x="2477542" y="2890991"/>
            <a:ext cx="1803510" cy="830997"/>
          </a:xfrm>
          <a:prstGeom prst="rect">
            <a:avLst/>
          </a:prstGeom>
          <a:noFill/>
        </p:spPr>
        <p:txBody>
          <a:bodyPr wrap="square" rtlCol="0">
            <a:spAutoFit/>
          </a:bodyPr>
          <a:lstStyle/>
          <a:p>
            <a:pPr algn="ctr"/>
            <a:r>
              <a:rPr lang="en-US" sz="1200" dirty="0"/>
              <a:t>Identifying  the aggregation components needed for the query.</a:t>
            </a:r>
          </a:p>
          <a:p>
            <a:pPr algn="ctr"/>
            <a:endParaRPr lang="en-US" sz="1200" dirty="0"/>
          </a:p>
        </p:txBody>
      </p:sp>
      <p:sp>
        <p:nvSpPr>
          <p:cNvPr id="21" name="Arc 20">
            <a:extLst>
              <a:ext uri="{FF2B5EF4-FFF2-40B4-BE49-F238E27FC236}">
                <a16:creationId xmlns:a16="http://schemas.microsoft.com/office/drawing/2014/main" id="{90AD9FD8-CDC8-534B-972C-60314E6FCC55}"/>
              </a:ext>
            </a:extLst>
          </p:cNvPr>
          <p:cNvSpPr/>
          <p:nvPr/>
        </p:nvSpPr>
        <p:spPr>
          <a:xfrm>
            <a:off x="4285986" y="2919896"/>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EBDE3468-B656-0A4F-BC6F-B8731189C779}"/>
              </a:ext>
            </a:extLst>
          </p:cNvPr>
          <p:cNvSpPr/>
          <p:nvPr/>
        </p:nvSpPr>
        <p:spPr>
          <a:xfrm rot="10800000">
            <a:off x="6021912" y="313883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Rounded Rectangle 22">
            <a:extLst>
              <a:ext uri="{FF2B5EF4-FFF2-40B4-BE49-F238E27FC236}">
                <a16:creationId xmlns:a16="http://schemas.microsoft.com/office/drawing/2014/main" id="{61BEBB95-4336-9147-94B8-40B4F0611A69}"/>
              </a:ext>
            </a:extLst>
          </p:cNvPr>
          <p:cNvSpPr/>
          <p:nvPr/>
        </p:nvSpPr>
        <p:spPr>
          <a:xfrm>
            <a:off x="4604274" y="3633427"/>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- 3</a:t>
            </a:r>
          </a:p>
        </p:txBody>
      </p:sp>
      <p:sp>
        <p:nvSpPr>
          <p:cNvPr id="25" name="Arc 24">
            <a:extLst>
              <a:ext uri="{FF2B5EF4-FFF2-40B4-BE49-F238E27FC236}">
                <a16:creationId xmlns:a16="http://schemas.microsoft.com/office/drawing/2014/main" id="{A3A0C6FD-534B-484E-8B17-FD11EB81318C}"/>
              </a:ext>
            </a:extLst>
          </p:cNvPr>
          <p:cNvSpPr/>
          <p:nvPr/>
        </p:nvSpPr>
        <p:spPr>
          <a:xfrm>
            <a:off x="7757838" y="2979247"/>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3268930-238A-EC41-9600-85048B9FEA97}"/>
              </a:ext>
            </a:extLst>
          </p:cNvPr>
          <p:cNvSpPr/>
          <p:nvPr/>
        </p:nvSpPr>
        <p:spPr>
          <a:xfrm>
            <a:off x="6233985" y="3691852"/>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- 4</a:t>
            </a:r>
          </a:p>
        </p:txBody>
      </p:sp>
      <p:sp>
        <p:nvSpPr>
          <p:cNvPr id="27" name="Rounded Rectangle 26">
            <a:extLst>
              <a:ext uri="{FF2B5EF4-FFF2-40B4-BE49-F238E27FC236}">
                <a16:creationId xmlns:a16="http://schemas.microsoft.com/office/drawing/2014/main" id="{B94B5298-31FE-2C4A-AD95-92CD6AC3C8D1}"/>
              </a:ext>
            </a:extLst>
          </p:cNvPr>
          <p:cNvSpPr/>
          <p:nvPr/>
        </p:nvSpPr>
        <p:spPr>
          <a:xfrm>
            <a:off x="8035794" y="3761443"/>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- 5</a:t>
            </a:r>
          </a:p>
        </p:txBody>
      </p:sp>
      <p:sp>
        <p:nvSpPr>
          <p:cNvPr id="28" name="TextBox 27">
            <a:extLst>
              <a:ext uri="{FF2B5EF4-FFF2-40B4-BE49-F238E27FC236}">
                <a16:creationId xmlns:a16="http://schemas.microsoft.com/office/drawing/2014/main" id="{B1457F55-05B9-AF45-B390-63D805E18CC9}"/>
              </a:ext>
            </a:extLst>
          </p:cNvPr>
          <p:cNvSpPr txBox="1"/>
          <p:nvPr/>
        </p:nvSpPr>
        <p:spPr>
          <a:xfrm>
            <a:off x="4265126" y="4036124"/>
            <a:ext cx="1803510" cy="1015663"/>
          </a:xfrm>
          <a:prstGeom prst="rect">
            <a:avLst/>
          </a:prstGeom>
          <a:noFill/>
        </p:spPr>
        <p:txBody>
          <a:bodyPr wrap="square" rtlCol="0">
            <a:spAutoFit/>
          </a:bodyPr>
          <a:lstStyle/>
          <a:p>
            <a:pPr algn="ctr"/>
            <a:r>
              <a:rPr lang="en-US" sz="1200" dirty="0"/>
              <a:t>Preform initial scan to create MF/EMF struct with the grouping attributes</a:t>
            </a:r>
          </a:p>
          <a:p>
            <a:pPr algn="ctr"/>
            <a:endParaRPr lang="en-US" sz="1200" dirty="0"/>
          </a:p>
        </p:txBody>
      </p:sp>
      <p:sp>
        <p:nvSpPr>
          <p:cNvPr id="29" name="TextBox 28">
            <a:extLst>
              <a:ext uri="{FF2B5EF4-FFF2-40B4-BE49-F238E27FC236}">
                <a16:creationId xmlns:a16="http://schemas.microsoft.com/office/drawing/2014/main" id="{C1CEF82B-9E12-5546-BA4C-85E08F994B7B}"/>
              </a:ext>
            </a:extLst>
          </p:cNvPr>
          <p:cNvSpPr txBox="1"/>
          <p:nvPr/>
        </p:nvSpPr>
        <p:spPr>
          <a:xfrm>
            <a:off x="5983187" y="2919896"/>
            <a:ext cx="1803510" cy="1015663"/>
          </a:xfrm>
          <a:prstGeom prst="rect">
            <a:avLst/>
          </a:prstGeom>
          <a:noFill/>
        </p:spPr>
        <p:txBody>
          <a:bodyPr wrap="square" rtlCol="0">
            <a:spAutoFit/>
          </a:bodyPr>
          <a:lstStyle/>
          <a:p>
            <a:pPr algn="ctr"/>
            <a:r>
              <a:rPr lang="en-US" sz="1200" dirty="0"/>
              <a:t>Generate code with MF/EMF struct and aggregation components</a:t>
            </a:r>
          </a:p>
          <a:p>
            <a:pPr algn="ctr"/>
            <a:endParaRPr lang="en-US" sz="1200" dirty="0"/>
          </a:p>
          <a:p>
            <a:pPr algn="ctr"/>
            <a:endParaRPr lang="en-US" sz="1200" dirty="0"/>
          </a:p>
        </p:txBody>
      </p:sp>
      <p:sp>
        <p:nvSpPr>
          <p:cNvPr id="30" name="TextBox 29">
            <a:extLst>
              <a:ext uri="{FF2B5EF4-FFF2-40B4-BE49-F238E27FC236}">
                <a16:creationId xmlns:a16="http://schemas.microsoft.com/office/drawing/2014/main" id="{7818D9A7-6684-2A40-A4FF-60A767E385BB}"/>
              </a:ext>
            </a:extLst>
          </p:cNvPr>
          <p:cNvSpPr txBox="1"/>
          <p:nvPr/>
        </p:nvSpPr>
        <p:spPr>
          <a:xfrm>
            <a:off x="7804562" y="4072712"/>
            <a:ext cx="1735926" cy="1384995"/>
          </a:xfrm>
          <a:prstGeom prst="rect">
            <a:avLst/>
          </a:prstGeom>
          <a:noFill/>
        </p:spPr>
        <p:txBody>
          <a:bodyPr wrap="square" rtlCol="0">
            <a:spAutoFit/>
          </a:bodyPr>
          <a:lstStyle/>
          <a:p>
            <a:pPr algn="ctr"/>
            <a:r>
              <a:rPr lang="en-US" sz="1200" dirty="0"/>
              <a:t>Populating the computed aggregate function values in the MF/EMF struct by scanning the table for each grouping variable</a:t>
            </a:r>
          </a:p>
          <a:p>
            <a:pPr algn="ctr"/>
            <a:endParaRPr lang="en-US" sz="1200" dirty="0"/>
          </a:p>
        </p:txBody>
      </p:sp>
      <p:sp>
        <p:nvSpPr>
          <p:cNvPr id="32" name="Arc 31">
            <a:extLst>
              <a:ext uri="{FF2B5EF4-FFF2-40B4-BE49-F238E27FC236}">
                <a16:creationId xmlns:a16="http://schemas.microsoft.com/office/drawing/2014/main" id="{72E12F42-DBB4-F948-A512-A1354656D1AF}"/>
              </a:ext>
            </a:extLst>
          </p:cNvPr>
          <p:cNvSpPr/>
          <p:nvPr/>
        </p:nvSpPr>
        <p:spPr>
          <a:xfrm rot="10800000">
            <a:off x="9522623" y="3134695"/>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3BB4513F-E5D0-454F-A9B2-C7565758A189}"/>
              </a:ext>
            </a:extLst>
          </p:cNvPr>
          <p:cNvSpPr/>
          <p:nvPr/>
        </p:nvSpPr>
        <p:spPr>
          <a:xfrm>
            <a:off x="9800579" y="375747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a:t>
            </a:r>
            <a:r>
              <a:rPr lang="en-US"/>
              <a:t>- 6</a:t>
            </a:r>
            <a:endParaRPr lang="en-US" dirty="0"/>
          </a:p>
        </p:txBody>
      </p:sp>
      <p:sp>
        <p:nvSpPr>
          <p:cNvPr id="36" name="TextBox 35">
            <a:extLst>
              <a:ext uri="{FF2B5EF4-FFF2-40B4-BE49-F238E27FC236}">
                <a16:creationId xmlns:a16="http://schemas.microsoft.com/office/drawing/2014/main" id="{30609DD2-6B45-1F4A-A45B-181056AF4339}"/>
              </a:ext>
            </a:extLst>
          </p:cNvPr>
          <p:cNvSpPr txBox="1"/>
          <p:nvPr/>
        </p:nvSpPr>
        <p:spPr>
          <a:xfrm>
            <a:off x="9551482" y="2979247"/>
            <a:ext cx="1735926" cy="830997"/>
          </a:xfrm>
          <a:prstGeom prst="rect">
            <a:avLst/>
          </a:prstGeom>
          <a:noFill/>
        </p:spPr>
        <p:txBody>
          <a:bodyPr wrap="square" rtlCol="0">
            <a:spAutoFit/>
          </a:bodyPr>
          <a:lstStyle/>
          <a:p>
            <a:pPr algn="ctr"/>
            <a:r>
              <a:rPr lang="en-US" sz="1200" dirty="0"/>
              <a:t>Generating the final output table with projection attributes</a:t>
            </a:r>
          </a:p>
          <a:p>
            <a:pPr algn="ctr"/>
            <a:endParaRPr lang="en-US" sz="1200" dirty="0"/>
          </a:p>
        </p:txBody>
      </p:sp>
    </p:spTree>
    <p:extLst>
      <p:ext uri="{BB962C8B-B14F-4D97-AF65-F5344CB8AC3E}">
        <p14:creationId xmlns:p14="http://schemas.microsoft.com/office/powerpoint/2010/main" val="26778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0130-91B4-C745-AAC7-D6C12DD17D22}"/>
              </a:ext>
            </a:extLst>
          </p:cNvPr>
          <p:cNvSpPr>
            <a:spLocks noGrp="1"/>
          </p:cNvSpPr>
          <p:nvPr>
            <p:ph type="title"/>
          </p:nvPr>
        </p:nvSpPr>
        <p:spPr/>
        <p:txBody>
          <a:bodyPr/>
          <a:lstStyle/>
          <a:p>
            <a:r>
              <a:rPr lang="en-US" dirty="0"/>
              <a:t>Enhancements and future work</a:t>
            </a:r>
          </a:p>
        </p:txBody>
      </p:sp>
      <p:sp>
        <p:nvSpPr>
          <p:cNvPr id="3" name="Content Placeholder 2">
            <a:extLst>
              <a:ext uri="{FF2B5EF4-FFF2-40B4-BE49-F238E27FC236}">
                <a16:creationId xmlns:a16="http://schemas.microsoft.com/office/drawing/2014/main" id="{23A620C5-AF9F-9143-92B6-A7A0F6B77AC4}"/>
              </a:ext>
            </a:extLst>
          </p:cNvPr>
          <p:cNvSpPr>
            <a:spLocks noGrp="1"/>
          </p:cNvSpPr>
          <p:nvPr>
            <p:ph idx="1"/>
          </p:nvPr>
        </p:nvSpPr>
        <p:spPr>
          <a:xfrm>
            <a:off x="581191" y="2274471"/>
            <a:ext cx="11029615" cy="2692654"/>
          </a:xfrm>
        </p:spPr>
        <p:txBody>
          <a:bodyPr/>
          <a:lstStyle/>
          <a:p>
            <a:r>
              <a:rPr lang="en-US" dirty="0"/>
              <a:t>Comparison queries</a:t>
            </a:r>
          </a:p>
          <a:p>
            <a:pPr lvl="1"/>
            <a:r>
              <a:rPr lang="en-US" i="1" dirty="0"/>
              <a:t>“Compare for each customer and each product, the customer’s average sale of this product versus the average sale of the product to the other customers”.</a:t>
            </a:r>
          </a:p>
          <a:p>
            <a:r>
              <a:rPr lang="en-US" dirty="0"/>
              <a:t>Dependent Aggregation queries</a:t>
            </a:r>
          </a:p>
          <a:p>
            <a:pPr lvl="1"/>
            <a:r>
              <a:rPr lang="en-US" i="1" dirty="0"/>
              <a:t>“For each product count for each month of 1997 the sales that were between the previous and the following month's average sale.”</a:t>
            </a:r>
          </a:p>
        </p:txBody>
      </p:sp>
    </p:spTree>
    <p:extLst>
      <p:ext uri="{BB962C8B-B14F-4D97-AF65-F5344CB8AC3E}">
        <p14:creationId xmlns:p14="http://schemas.microsoft.com/office/powerpoint/2010/main" val="249173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FA23-4DA4-A846-9B7F-6CD4704F43AC}"/>
              </a:ext>
            </a:extLst>
          </p:cNvPr>
          <p:cNvSpPr>
            <a:spLocks noGrp="1"/>
          </p:cNvSpPr>
          <p:nvPr>
            <p:ph type="title"/>
          </p:nvPr>
        </p:nvSpPr>
        <p:spPr>
          <a:xfrm>
            <a:off x="581192" y="2834640"/>
            <a:ext cx="11029616" cy="1188720"/>
          </a:xfrm>
        </p:spPr>
        <p:txBody>
          <a:bodyPr/>
          <a:lstStyle/>
          <a:p>
            <a:r>
              <a:rPr lang="en-US" dirty="0"/>
              <a:t>Thank you !</a:t>
            </a:r>
          </a:p>
        </p:txBody>
      </p:sp>
    </p:spTree>
    <p:extLst>
      <p:ext uri="{BB962C8B-B14F-4D97-AF65-F5344CB8AC3E}">
        <p14:creationId xmlns:p14="http://schemas.microsoft.com/office/powerpoint/2010/main" val="118403147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1414</Words>
  <Application>Microsoft Macintosh PowerPoint</Application>
  <PresentationFormat>Widescreen</PresentationFormat>
  <Paragraphs>91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Courier</vt:lpstr>
      <vt:lpstr>Franklin Gothic Book</vt:lpstr>
      <vt:lpstr>Wingdings 2</vt:lpstr>
      <vt:lpstr>DividendVTI</vt:lpstr>
      <vt:lpstr>SQL EXPRESS</vt:lpstr>
      <vt:lpstr>What Are we selling? And what is our product?</vt:lpstr>
      <vt:lpstr>HOW DID WE BUILD?</vt:lpstr>
      <vt:lpstr>Example – 2 Pivoting - Queries</vt:lpstr>
      <vt:lpstr>Example -1 Hierarchical Queries</vt:lpstr>
      <vt:lpstr>Architecture Of THE Project</vt:lpstr>
      <vt:lpstr>Enhancements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Optimizer</dc:title>
  <dc:creator>Sri G Vallabhaneni</dc:creator>
  <cp:lastModifiedBy>P Athiban</cp:lastModifiedBy>
  <cp:revision>46</cp:revision>
  <dcterms:created xsi:type="dcterms:W3CDTF">2020-05-05T00:12:43Z</dcterms:created>
  <dcterms:modified xsi:type="dcterms:W3CDTF">2020-05-07T02:57:51Z</dcterms:modified>
</cp:coreProperties>
</file>