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2" r:id="rId8"/>
    <p:sldId id="268" r:id="rId9"/>
    <p:sldId id="259" r:id="rId10"/>
    <p:sldId id="269" r:id="rId11"/>
    <p:sldId id="265" r:id="rId12"/>
    <p:sldId id="264" r:id="rId13"/>
    <p:sldId id="263" r:id="rId14"/>
    <p:sldId id="270" r:id="rId15"/>
    <p:sldId id="260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3" autoAdjust="0"/>
    <p:restoredTop sz="63455" autoAdjust="0"/>
  </p:normalViewPr>
  <p:slideViewPr>
    <p:cSldViewPr snapToGrid="0">
      <p:cViewPr varScale="1">
        <p:scale>
          <a:sx n="72" d="100"/>
          <a:sy n="72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MULTIPLE REGRESSION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Machine Learning model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Calculates quantifiable relationships between the inputs and the outcome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RANDOM FOREST/ DECISION TREE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Machine Learning model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Maps possible outcomes from a series of related choices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HISTOGRAM BOOSTING GRADIENT TREE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Modification of the Decision Tree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Models are assembled sequentially versus simultaneously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Machine Learning model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Constructs classification regions for possible outcomes based on probability 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SUPPORT VECTOR REGRESSION 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2565" y="65625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MULTIPLE REGRESSION</a:t>
          </a:r>
        </a:p>
      </dsp:txBody>
      <dsp:txXfrm>
        <a:off x="12565" y="656253"/>
        <a:ext cx="2541775" cy="762532"/>
      </dsp:txXfrm>
    </dsp:sp>
    <dsp:sp modelId="{22359DD7-1BFB-4900-BAE6-6084F2F57988}">
      <dsp:nvSpPr>
        <dsp:cNvPr id="0" name=""/>
        <dsp:cNvSpPr/>
      </dsp:nvSpPr>
      <dsp:spPr>
        <a:xfrm>
          <a:off x="12565" y="1418785"/>
          <a:ext cx="2541775" cy="1669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Machine Learning model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Calculates quantifiable relationships between the inputs and the outcome</a:t>
          </a:r>
        </a:p>
      </dsp:txBody>
      <dsp:txXfrm>
        <a:off x="12565" y="1418785"/>
        <a:ext cx="2541775" cy="1669873"/>
      </dsp:txXfrm>
    </dsp:sp>
    <dsp:sp modelId="{C4F84DEA-2002-4D32-8E80-70EEE05E345A}">
      <dsp:nvSpPr>
        <dsp:cNvPr id="0" name=""/>
        <dsp:cNvSpPr/>
      </dsp:nvSpPr>
      <dsp:spPr>
        <a:xfrm>
          <a:off x="2662130" y="65625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RANDOM FOREST/ DECISION TREE</a:t>
          </a:r>
        </a:p>
      </dsp:txBody>
      <dsp:txXfrm>
        <a:off x="2662130" y="656253"/>
        <a:ext cx="2541775" cy="762532"/>
      </dsp:txXfrm>
    </dsp:sp>
    <dsp:sp modelId="{4FEB85EB-D046-4CDB-8A62-BBCE260C4490}">
      <dsp:nvSpPr>
        <dsp:cNvPr id="0" name=""/>
        <dsp:cNvSpPr/>
      </dsp:nvSpPr>
      <dsp:spPr>
        <a:xfrm>
          <a:off x="2662130" y="1418785"/>
          <a:ext cx="2541775" cy="1669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Machine Learning model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Maps possible outcomes from a series of related choices</a:t>
          </a:r>
        </a:p>
      </dsp:txBody>
      <dsp:txXfrm>
        <a:off x="2662130" y="1418785"/>
        <a:ext cx="2541775" cy="1669873"/>
      </dsp:txXfrm>
    </dsp:sp>
    <dsp:sp modelId="{49B7F8FA-D256-41EF-9327-52A3551D9A60}">
      <dsp:nvSpPr>
        <dsp:cNvPr id="0" name=""/>
        <dsp:cNvSpPr/>
      </dsp:nvSpPr>
      <dsp:spPr>
        <a:xfrm>
          <a:off x="5311694" y="65625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HISTOGRAM BOOSTING GRADIENT TREE</a:t>
          </a:r>
        </a:p>
      </dsp:txBody>
      <dsp:txXfrm>
        <a:off x="5311694" y="656253"/>
        <a:ext cx="2541775" cy="762532"/>
      </dsp:txXfrm>
    </dsp:sp>
    <dsp:sp modelId="{6B5FE59C-B471-448A-AA7A-B526DCC4D4CA}">
      <dsp:nvSpPr>
        <dsp:cNvPr id="0" name=""/>
        <dsp:cNvSpPr/>
      </dsp:nvSpPr>
      <dsp:spPr>
        <a:xfrm>
          <a:off x="5311694" y="1418785"/>
          <a:ext cx="2541775" cy="1669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Modification of the Decision Tree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Models are assembled sequentially versus simultaneously</a:t>
          </a:r>
        </a:p>
      </dsp:txBody>
      <dsp:txXfrm>
        <a:off x="5311694" y="1418785"/>
        <a:ext cx="2541775" cy="1669873"/>
      </dsp:txXfrm>
    </dsp:sp>
    <dsp:sp modelId="{4132ECB1-6BEF-4935-AFA3-B2EAA48FDE7E}">
      <dsp:nvSpPr>
        <dsp:cNvPr id="0" name=""/>
        <dsp:cNvSpPr/>
      </dsp:nvSpPr>
      <dsp:spPr>
        <a:xfrm>
          <a:off x="7961258" y="65625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SUPPORT VECTOR REGRESSION </a:t>
          </a:r>
        </a:p>
      </dsp:txBody>
      <dsp:txXfrm>
        <a:off x="7961258" y="656253"/>
        <a:ext cx="2541775" cy="762532"/>
      </dsp:txXfrm>
    </dsp:sp>
    <dsp:sp modelId="{C42A8BDE-B838-475D-AFDE-17B60D744AB6}">
      <dsp:nvSpPr>
        <dsp:cNvPr id="0" name=""/>
        <dsp:cNvSpPr/>
      </dsp:nvSpPr>
      <dsp:spPr>
        <a:xfrm>
          <a:off x="7961258" y="1418785"/>
          <a:ext cx="2541775" cy="1669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Machine Learning model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Constructs classification regions for possible outcomes based on probability </a:t>
          </a:r>
        </a:p>
      </dsp:txBody>
      <dsp:txXfrm>
        <a:off x="7961258" y="1418785"/>
        <a:ext cx="2541775" cy="1669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6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5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27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1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3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6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3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5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62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1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Arielle Thibeault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27" name="Picture 326" descr="A diagram of a computer generated data&#10;&#10;Description automatically generated with medium confidence">
            <a:extLst>
              <a:ext uri="{FF2B5EF4-FFF2-40B4-BE49-F238E27FC236}">
                <a16:creationId xmlns:a16="http://schemas.microsoft.com/office/drawing/2014/main" id="{11C7EBFD-2123-E136-0A16-645FC690C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30" y="1754762"/>
            <a:ext cx="6790914" cy="4601588"/>
          </a:xfrm>
          <a:prstGeom prst="rect">
            <a:avLst/>
          </a:prstGeom>
        </p:spPr>
      </p:pic>
      <p:sp>
        <p:nvSpPr>
          <p:cNvPr id="329" name="TextBox 328">
            <a:extLst>
              <a:ext uri="{FF2B5EF4-FFF2-40B4-BE49-F238E27FC236}">
                <a16:creationId xmlns:a16="http://schemas.microsoft.com/office/drawing/2014/main" id="{C63757BD-CD08-9D16-2B19-E55D20776F4C}"/>
              </a:ext>
            </a:extLst>
          </p:cNvPr>
          <p:cNvSpPr txBox="1"/>
          <p:nvPr/>
        </p:nvSpPr>
        <p:spPr>
          <a:xfrm>
            <a:off x="611941" y="2767280"/>
            <a:ext cx="2546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enough overlap to confidently reduce predictors without sacrificing the prediction power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Models considered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218660546"/>
              </p:ext>
            </p:extLst>
          </p:nvPr>
        </p:nvGraphicFramePr>
        <p:xfrm>
          <a:off x="838200" y="1690688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336800"/>
            <a:ext cx="6515100" cy="823912"/>
          </a:xfrm>
        </p:spPr>
        <p:txBody>
          <a:bodyPr/>
          <a:lstStyle/>
          <a:p>
            <a:r>
              <a:rPr lang="en-US" dirty="0"/>
              <a:t>We ultimately settled on our Histogram Boosting Gradient Tree Model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015" y="3697289"/>
            <a:ext cx="5241585" cy="1404257"/>
          </a:xfrm>
        </p:spPr>
        <p:txBody>
          <a:bodyPr>
            <a:normAutofit/>
          </a:bodyPr>
          <a:lstStyle/>
          <a:p>
            <a:r>
              <a:rPr lang="en-US" dirty="0"/>
              <a:t>This method was the most resistant to variations in the data</a:t>
            </a:r>
          </a:p>
          <a:p>
            <a:r>
              <a:rPr lang="en-US" dirty="0"/>
              <a:t>​The model calculated the lowest error rate compared to the other models</a:t>
            </a:r>
          </a:p>
          <a:p>
            <a:r>
              <a:rPr lang="en-US" dirty="0"/>
              <a:t>Requires no assumptions about the structure of the inputs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After scrubbing the three data sets, we evaluated four machine learning model types to predict the Sale Price for houses in the three neighborhoods.</a:t>
            </a:r>
          </a:p>
          <a:p>
            <a:r>
              <a:rPr lang="en-US" dirty="0"/>
              <a:t>We concluded the Histogram Boosting Gradient Tree Model was the most appropriate for making predictions going forward.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Arielle Thibeault</a:t>
            </a:r>
          </a:p>
          <a:p>
            <a:r>
              <a:rPr lang="en-US" dirty="0"/>
              <a:t>abt5692@psu.edu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Dimension Reduction</a:t>
            </a:r>
          </a:p>
          <a:p>
            <a:r>
              <a:rPr lang="en-US" dirty="0"/>
              <a:t>Models Considered</a:t>
            </a:r>
          </a:p>
          <a:p>
            <a:r>
              <a:rPr lang="en-US" dirty="0"/>
              <a:t>Final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9000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Provided data from the College, Edwards, and Old Town neighborhoods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Develop a prediction model for a property’s Sale Price within these three neighborhoods to be used for future estimates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83DA53-3D2B-11D7-402E-5075B1306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517173"/>
              </p:ext>
            </p:extLst>
          </p:nvPr>
        </p:nvGraphicFramePr>
        <p:xfrm>
          <a:off x="1889760" y="2703046"/>
          <a:ext cx="8412480" cy="302739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806637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Expanded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2220757">
                <a:tc>
                  <a:txBody>
                    <a:bodyPr/>
                    <a:lstStyle/>
                    <a:p>
                      <a:pPr marL="285750" indent="-285750" algn="l" rtl="0" fontAlgn="base">
                        <a:buFontTx/>
                        <a:buChar char="-"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‘Kitchen Above Grade’ and ‘Unfinished Basement Square Footage’</a:t>
                      </a:r>
                    </a:p>
                    <a:p>
                      <a:pPr marL="285750" indent="-285750" algn="l" rtl="0" fontAlgn="base">
                        <a:buFontTx/>
                        <a:buChar char="-"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Incomplete, duplicated, and impossible records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record ID with a unique identifier for each record</a:t>
                      </a:r>
                    </a:p>
                    <a:p>
                      <a:pPr marL="0" indent="0" algn="l" defTabSz="914400" rtl="0" eaLnBrk="1" fontAlgn="base" latinLnBrk="0" hangingPunct="1">
                        <a:buFontTx/>
                        <a:buNone/>
                      </a:pPr>
                      <a:endParaRPr lang="en-US" sz="1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 Information: Lot Configuration, Lot Shape, Lot Area, and Lot Frontage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Exterior: Exterior 1st, Exterior Quality, and Exterior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 observations with simple values were recoded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</a:tbl>
          </a:graphicData>
        </a:graphic>
      </p:graphicFrame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3747B38F-F661-1D30-6442-669EC7C94FC0}"/>
              </a:ext>
            </a:extLst>
          </p:cNvPr>
          <p:cNvSpPr txBox="1">
            <a:spLocks/>
          </p:cNvSpPr>
          <p:nvPr/>
        </p:nvSpPr>
        <p:spPr>
          <a:xfrm>
            <a:off x="1827986" y="1859594"/>
            <a:ext cx="8536028" cy="6745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Purpose: transform the data into a format usable for analysis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074" y="2584097"/>
            <a:ext cx="2707821" cy="514350"/>
          </a:xfrm>
        </p:spPr>
        <p:txBody>
          <a:bodyPr>
            <a:noAutofit/>
          </a:bodyPr>
          <a:lstStyle/>
          <a:p>
            <a:r>
              <a:rPr lang="en-US" sz="1600" dirty="0"/>
              <a:t>109 records from College Cr, 38 from Edwards, and 71 from Old 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0600" y="3660422"/>
            <a:ext cx="2489720" cy="514350"/>
          </a:xfrm>
        </p:spPr>
        <p:txBody>
          <a:bodyPr>
            <a:noAutofit/>
          </a:bodyPr>
          <a:lstStyle/>
          <a:p>
            <a:r>
              <a:rPr lang="en-US" sz="1600" dirty="0"/>
              <a:t>Most of the houses considered are one-story homes, 111 in total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21320" y="4736748"/>
            <a:ext cx="2743200" cy="514350"/>
          </a:xfrm>
        </p:spPr>
        <p:txBody>
          <a:bodyPr>
            <a:noAutofit/>
          </a:bodyPr>
          <a:lstStyle/>
          <a:p>
            <a:r>
              <a:rPr lang="en-US" sz="1600" dirty="0"/>
              <a:t>Homes in the College Cr Neighborhood have a higher Sale Price on average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B1B27EB-4744-FA1F-E312-EF36007B3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16 numeric, 24 qualitative variables</a:t>
            </a:r>
          </a:p>
        </p:txBody>
      </p:sp>
      <p:pic>
        <p:nvPicPr>
          <p:cNvPr id="35" name="Picture 34" descr="A graph of sales and prices&#10;&#10;Description automatically generated with medium confidence">
            <a:extLst>
              <a:ext uri="{FF2B5EF4-FFF2-40B4-BE49-F238E27FC236}">
                <a16:creationId xmlns:a16="http://schemas.microsoft.com/office/drawing/2014/main" id="{2742C71E-B0AA-3444-2D0D-327F7C9E7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6147"/>
            <a:ext cx="5696723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9A1DBC-A18D-3B6D-9886-CA6203C3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24" y="1324527"/>
            <a:ext cx="6429551" cy="50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PREDICTION MODEL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PCA, MCA, ANOVA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A9FC1FD-C39C-F963-DDF2-8023FF9D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5066" y="2741618"/>
            <a:ext cx="3406046" cy="823912"/>
          </a:xfrm>
        </p:spPr>
        <p:txBody>
          <a:bodyPr/>
          <a:lstStyle/>
          <a:p>
            <a:r>
              <a:rPr lang="en-US" dirty="0"/>
              <a:t>Multiple Correspondence Analysis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AD40FA2-96A9-9BFB-945C-3A8341ABF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9693" y="4118889"/>
            <a:ext cx="3273564" cy="1997867"/>
          </a:xfrm>
        </p:spPr>
        <p:txBody>
          <a:bodyPr/>
          <a:lstStyle/>
          <a:p>
            <a:r>
              <a:rPr lang="en-US" dirty="0"/>
              <a:t>Recombines our numerical measurements into a smaller set that are the most useful to describe our desired quantity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9D3E123E-6CD3-A600-7CD6-116D0AE29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10439" y="2741618"/>
            <a:ext cx="3943627" cy="823912"/>
          </a:xfrm>
        </p:spPr>
        <p:txBody>
          <a:bodyPr anchor="ctr"/>
          <a:lstStyle/>
          <a:p>
            <a:r>
              <a:rPr lang="en-US" dirty="0"/>
              <a:t>Analysis of Variance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8242C04-0F9B-46BD-005A-1CA117AC7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5066" y="4124998"/>
            <a:ext cx="3273564" cy="1997867"/>
          </a:xfrm>
        </p:spPr>
        <p:txBody>
          <a:bodyPr/>
          <a:lstStyle/>
          <a:p>
            <a:r>
              <a:rPr lang="en-US" dirty="0"/>
              <a:t>Identifies underlying patterns in our categorical measurements to detect redundancies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PREDICTION MODEL OVERVIEW</a:t>
            </a:r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BEB763A-70B1-D232-175D-612DC63ACD88}"/>
              </a:ext>
            </a:extLst>
          </p:cNvPr>
          <p:cNvSpPr txBox="1">
            <a:spLocks/>
          </p:cNvSpPr>
          <p:nvPr/>
        </p:nvSpPr>
        <p:spPr>
          <a:xfrm>
            <a:off x="1559693" y="2741618"/>
            <a:ext cx="315745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Principal Component Analysis</a:t>
            </a:r>
          </a:p>
        </p:txBody>
      </p:sp>
      <p:sp>
        <p:nvSpPr>
          <p:cNvPr id="43" name="Content Placeholder 5">
            <a:extLst>
              <a:ext uri="{FF2B5EF4-FFF2-40B4-BE49-F238E27FC236}">
                <a16:creationId xmlns:a16="http://schemas.microsoft.com/office/drawing/2014/main" id="{087F296F-1941-FE2E-85FB-F0FC7E058C81}"/>
              </a:ext>
            </a:extLst>
          </p:cNvPr>
          <p:cNvSpPr txBox="1">
            <a:spLocks/>
          </p:cNvSpPr>
          <p:nvPr/>
        </p:nvSpPr>
        <p:spPr>
          <a:xfrm>
            <a:off x="8410439" y="4118888"/>
            <a:ext cx="3273564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Determines whether the influence of particular inputs significantly effect the outcome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{B085CCB7-CA12-4E6C-B4EE-42A9F7006952}tf67328976_win32</Template>
  <TotalTime>1018</TotalTime>
  <Words>479</Words>
  <Application>Microsoft Office PowerPoint</Application>
  <PresentationFormat>Widescreen</PresentationFormat>
  <Paragraphs>112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PREDICTION MODEL OVERVIEW</vt:lpstr>
      <vt:lpstr>AGENDA</vt:lpstr>
      <vt:lpstr>INTRODUCTION</vt:lpstr>
      <vt:lpstr>EDA</vt:lpstr>
      <vt:lpstr>Data Cleaning</vt:lpstr>
      <vt:lpstr>PowerPoint Presentation</vt:lpstr>
      <vt:lpstr>Exploratory data analysis</vt:lpstr>
      <vt:lpstr>Dimension reduction</vt:lpstr>
      <vt:lpstr>PCA, MCA, ANOVA</vt:lpstr>
      <vt:lpstr>Results</vt:lpstr>
      <vt:lpstr>Models considered</vt:lpstr>
      <vt:lpstr>Results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 OVERVIEW</dc:title>
  <dc:creator>Thibeault, Arielle Jeanne</dc:creator>
  <cp:lastModifiedBy>Thibeault, Arielle Jeanne</cp:lastModifiedBy>
  <cp:revision>19</cp:revision>
  <dcterms:created xsi:type="dcterms:W3CDTF">2023-08-07T17:26:20Z</dcterms:created>
  <dcterms:modified xsi:type="dcterms:W3CDTF">2023-08-10T05:05:35Z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