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260" r:id="rId7"/>
    <p:sldId id="263" r:id="rId8"/>
    <p:sldId id="266" r:id="rId9"/>
    <p:sldId id="271" r:id="rId10"/>
    <p:sldId id="275" r:id="rId11"/>
    <p:sldId id="280" r:id="rId12"/>
    <p:sldId id="276" r:id="rId13"/>
    <p:sldId id="277" r:id="rId14"/>
    <p:sldId id="278" r:id="rId15"/>
    <p:sldId id="279" r:id="rId16"/>
    <p:sldId id="281" r:id="rId17"/>
    <p:sldId id="272" r:id="rId18"/>
    <p:sldId id="273" r:id="rId19"/>
    <p:sldId id="282" r:id="rId20"/>
    <p:sldId id="283" r:id="rId21"/>
    <p:sldId id="284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hibeaux@sm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0gjqM3-jD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oozrboy/5878292669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oozrboy/5878292669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svg"/><Relationship Id="rId3" Type="http://schemas.openxmlformats.org/officeDocument/2006/relationships/hyperlink" Target="https://www.flickr.com/photos/tyleringram/3818230214/" TargetMode="External"/><Relationship Id="rId7" Type="http://schemas.openxmlformats.org/officeDocument/2006/relationships/image" Target="../media/image42.svg"/><Relationship Id="rId12" Type="http://schemas.openxmlformats.org/officeDocument/2006/relationships/image" Target="../media/image1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hyperlink" Target="https://pxhere.com/en/photo/875185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thibeaux.shinyapps.io/attrition-factors/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867" y="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company</a:t>
            </a:r>
            <a:br>
              <a:rPr lang="en-US" dirty="0"/>
            </a:br>
            <a:r>
              <a:rPr lang="en-US" dirty="0"/>
              <a:t>your family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188975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058E-A0B2-44A1-8B8D-030AB893D124}"/>
              </a:ext>
            </a:extLst>
          </p:cNvPr>
          <p:cNvSpPr txBox="1"/>
          <p:nvPr/>
        </p:nvSpPr>
        <p:spPr>
          <a:xfrm>
            <a:off x="7500730" y="5405745"/>
            <a:ext cx="4538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Alexandra Thibeaux, DDS Analytics</a:t>
            </a:r>
          </a:p>
          <a:p>
            <a:pPr algn="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athibeaux@smu.edu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A recording of this presentation can be found at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https://youtu.be/h0gjqM3-jDo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Work Life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24611-22C5-4B0B-BB6A-CB07DD44C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54" y="2514601"/>
            <a:ext cx="5243940" cy="3346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0B13C-7729-4925-B3C2-904A4E7CC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721" y="5591287"/>
            <a:ext cx="2134219" cy="22584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060E46-F46F-424B-8FF1-2229E64E75C5}"/>
              </a:ext>
            </a:extLst>
          </p:cNvPr>
          <p:cNvSpPr/>
          <p:nvPr/>
        </p:nvSpPr>
        <p:spPr>
          <a:xfrm>
            <a:off x="829913" y="2987604"/>
            <a:ext cx="1205948" cy="282952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5BF77-44B9-4A71-8422-96A907341186}"/>
              </a:ext>
            </a:extLst>
          </p:cNvPr>
          <p:cNvSpPr/>
          <p:nvPr/>
        </p:nvSpPr>
        <p:spPr>
          <a:xfrm>
            <a:off x="3838991" y="2858534"/>
            <a:ext cx="1293538" cy="308766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8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94251" y="200083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Career Growth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9BD57-61FF-4A6C-81DD-13A39477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14601"/>
            <a:ext cx="5073177" cy="36936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7EDAB6-5462-442A-8D78-1ED0B2A34A69}"/>
              </a:ext>
            </a:extLst>
          </p:cNvPr>
          <p:cNvCxnSpPr/>
          <p:nvPr/>
        </p:nvCxnSpPr>
        <p:spPr>
          <a:xfrm flipV="1">
            <a:off x="4359965" y="4426226"/>
            <a:ext cx="166159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12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Career Growth and 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D893A-0983-4BD1-9674-162AF702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27854"/>
            <a:ext cx="5167807" cy="3179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8CD71B-BCD9-452F-9FCF-F70F78F3A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365" y="5521553"/>
            <a:ext cx="1941269" cy="18537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3582E4-4DA0-481E-BB8B-938A29FEF35B}"/>
              </a:ext>
            </a:extLst>
          </p:cNvPr>
          <p:cNvSpPr/>
          <p:nvPr/>
        </p:nvSpPr>
        <p:spPr>
          <a:xfrm>
            <a:off x="1417983" y="5287841"/>
            <a:ext cx="821634" cy="4674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41771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Company Culture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Requires further data gathering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tx2"/>
                </a:solidFill>
              </a:rPr>
              <a:t>Event Attendance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tx2"/>
                </a:solidFill>
              </a:rPr>
              <a:t>Diversity &amp; Inclusion Initiatives</a:t>
            </a:r>
          </a:p>
          <a:p>
            <a:pPr marL="285750" indent="-285750">
              <a:buFontTx/>
              <a:buChar char="-"/>
            </a:pPr>
            <a:r>
              <a:rPr lang="en-US" i="1" dirty="0" err="1">
                <a:solidFill>
                  <a:schemeClr val="tx2"/>
                </a:solidFill>
              </a:rPr>
              <a:t>GlassDoor</a:t>
            </a:r>
            <a:r>
              <a:rPr lang="en-US" i="1" dirty="0">
                <a:solidFill>
                  <a:schemeClr val="tx2"/>
                </a:solidFill>
              </a:rPr>
              <a:t> Reviews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5. Leadership and Management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Requires further data gathering</a:t>
            </a:r>
            <a:br>
              <a:rPr lang="en-US" i="1" dirty="0">
                <a:solidFill>
                  <a:schemeClr val="tx2"/>
                </a:solidFill>
              </a:rPr>
            </a:br>
            <a:endParaRPr lang="en-US" i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One Variable: Relationship Satisfaction</a:t>
            </a:r>
          </a:p>
          <a:p>
            <a:r>
              <a:rPr lang="en-US" i="1" dirty="0">
                <a:solidFill>
                  <a:schemeClr val="tx2"/>
                </a:solidFill>
              </a:rPr>
              <a:t>&gt; But </a:t>
            </a:r>
            <a:r>
              <a:rPr lang="en-US" i="1" dirty="0" err="1">
                <a:solidFill>
                  <a:schemeClr val="tx2"/>
                </a:solidFill>
              </a:rPr>
              <a:t>pValue</a:t>
            </a:r>
            <a:r>
              <a:rPr lang="en-US" i="1" dirty="0">
                <a:solidFill>
                  <a:schemeClr val="tx2"/>
                </a:solidFill>
              </a:rPr>
              <a:t> was 0.74</a:t>
            </a:r>
          </a:p>
        </p:txBody>
      </p:sp>
    </p:spTree>
    <p:extLst>
      <p:ext uri="{BB962C8B-B14F-4D97-AF65-F5344CB8AC3E}">
        <p14:creationId xmlns:p14="http://schemas.microsoft.com/office/powerpoint/2010/main" val="3062025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9183-75E1-4FF7-9DDC-077E03017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88"/>
            <a:ext cx="12192000" cy="61142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4521A3-03C9-449A-BF1E-7F03CC5F54E3}"/>
              </a:ext>
            </a:extLst>
          </p:cNvPr>
          <p:cNvSpPr/>
          <p:nvPr/>
        </p:nvSpPr>
        <p:spPr>
          <a:xfrm>
            <a:off x="3199670" y="1657714"/>
            <a:ext cx="6785112" cy="3151823"/>
          </a:xfrm>
          <a:prstGeom prst="ellipse">
            <a:avLst/>
          </a:prstGeom>
          <a:gradFill>
            <a:gsLst>
              <a:gs pos="63000">
                <a:schemeClr val="tx2">
                  <a:alpha val="73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Factors are most important to </a:t>
            </a:r>
          </a:p>
          <a:p>
            <a:pPr algn="ctr"/>
            <a:r>
              <a:rPr lang="en-US" sz="3600" dirty="0"/>
              <a:t>FRITO LAY Attrition?</a:t>
            </a:r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>
            <a:off x="722098" y="1322786"/>
            <a:ext cx="369872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D0605-CE3D-4999-8C57-812BE00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24" y="988185"/>
            <a:ext cx="6583176" cy="48010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0B4EF1-B3C6-493C-BD0C-BED8D92B446B}"/>
              </a:ext>
            </a:extLst>
          </p:cNvPr>
          <p:cNvSpPr/>
          <p:nvPr/>
        </p:nvSpPr>
        <p:spPr>
          <a:xfrm>
            <a:off x="4704364" y="1977261"/>
            <a:ext cx="4678018" cy="362466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F30777-AB78-426E-B33D-A5767D971571}"/>
              </a:ext>
            </a:extLst>
          </p:cNvPr>
          <p:cNvSpPr/>
          <p:nvPr/>
        </p:nvSpPr>
        <p:spPr>
          <a:xfrm>
            <a:off x="6606178" y="1349682"/>
            <a:ext cx="4678018" cy="362466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onnections">
            <a:extLst>
              <a:ext uri="{FF2B5EF4-FFF2-40B4-BE49-F238E27FC236}">
                <a16:creationId xmlns:a16="http://schemas.microsoft.com/office/drawing/2014/main" id="{0FE540BA-434E-4155-8295-A8DDF002A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733" y="1424651"/>
            <a:ext cx="2364943" cy="23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A03BE3-2B07-4ED5-BA69-689E86D1A16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7E462-53A4-42BB-A417-AD2975B629DB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loozrboy/587829266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A18AD-D1DE-4947-98EB-B124AF005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96997-DB6E-4781-94C2-548F8FD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total working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9F9B9-3AB3-4F62-911F-9BF09E711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D77A4-5AEC-4B61-8C57-23AEED39E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5774B-0CC7-49F1-B1F2-9387838C1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00" y="1911788"/>
            <a:ext cx="6705600" cy="4343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7864068-3486-4CF4-A2E3-926163C9B28E}"/>
              </a:ext>
            </a:extLst>
          </p:cNvPr>
          <p:cNvSpPr/>
          <p:nvPr/>
        </p:nvSpPr>
        <p:spPr>
          <a:xfrm>
            <a:off x="1197728" y="4246765"/>
            <a:ext cx="2796209" cy="15705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A03BE3-2B07-4ED5-BA69-689E86D1A16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7E462-53A4-42BB-A417-AD2975B629DB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loozrboy/587829266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A18AD-D1DE-4947-98EB-B124AF005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96997-DB6E-4781-94C2-548F8FD8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5"/>
            <a:ext cx="10341810" cy="360000"/>
          </a:xfrm>
        </p:spPr>
        <p:txBody>
          <a:bodyPr/>
          <a:lstStyle/>
          <a:p>
            <a:r>
              <a:rPr lang="en-US" dirty="0"/>
              <a:t>Monthly income  &amp; total working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9F9B9-3AB3-4F62-911F-9BF09E711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7C4D4-7195-4EE7-857A-A767F3DC6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242" y="1778995"/>
            <a:ext cx="7043521" cy="43934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BF34BE-315F-4485-8AE1-8739A80D4757}"/>
              </a:ext>
            </a:extLst>
          </p:cNvPr>
          <p:cNvSpPr/>
          <p:nvPr/>
        </p:nvSpPr>
        <p:spPr>
          <a:xfrm>
            <a:off x="5040858" y="4299414"/>
            <a:ext cx="2796209" cy="15705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8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2A858E2-2CBC-4BE4-A7BC-3C020272BD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6AFC7D3-9C7C-42FF-909A-ED7B9F8DF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32924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4A93B7F-E444-4068-B093-2220B09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K-Nearest-Neighbor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004D-4E4C-479C-887C-195F5B09C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877DE7-F966-4991-A07E-2AF833B3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Job Involvement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6C5E56-8F08-4C00-87A0-13345E357A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/>
              <a:t>Monthly Income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B06912-8F5E-42E0-BAEF-F8F5A4FF62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DC504C9-9DC1-4A3D-A81A-C3BCFDF4A5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100" dirty="0"/>
              <a:t>Total Working Years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AF7D635-8348-441F-B5FC-EBA7AA72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013EC2F-BDA3-4D21-9E68-B673B2CFDD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CDBC639-B361-4474-BCC3-66BB9039E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21DC0AB-E216-40CE-82EA-7B72D0914E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 dirty="0"/>
              <a:t>Stock options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D4D3D19-B6AF-40A2-A79A-44171B2FE5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1B645DF-D45D-4D93-8EDB-A89D7EA7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941" y="4439253"/>
            <a:ext cx="2857950" cy="1707582"/>
          </a:xfrm>
        </p:spPr>
        <p:txBody>
          <a:bodyPr/>
          <a:lstStyle/>
          <a:p>
            <a:r>
              <a:rPr lang="en-US" sz="2000" dirty="0"/>
              <a:t>Accuracy: 78.16%</a:t>
            </a:r>
          </a:p>
          <a:p>
            <a:r>
              <a:rPr lang="en-US" sz="2000" dirty="0"/>
              <a:t>Sensitivity: 66.67%</a:t>
            </a:r>
          </a:p>
          <a:p>
            <a:r>
              <a:rPr lang="en-US" sz="2000" dirty="0"/>
              <a:t>Specificity: 90.48%</a:t>
            </a:r>
            <a:endParaRPr lang="en-US" dirty="0"/>
          </a:p>
        </p:txBody>
      </p:sp>
      <p:pic>
        <p:nvPicPr>
          <p:cNvPr id="44" name="Picture Placeholder 43" descr="Boardroom">
            <a:extLst>
              <a:ext uri="{FF2B5EF4-FFF2-40B4-BE49-F238E27FC236}">
                <a16:creationId xmlns:a16="http://schemas.microsoft.com/office/drawing/2014/main" id="{6F182A46-88E0-4D6D-A33E-1D5B1CB23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50" name="Picture Placeholder 49" descr="Piggy Bank">
            <a:extLst>
              <a:ext uri="{FF2B5EF4-FFF2-40B4-BE49-F238E27FC236}">
                <a16:creationId xmlns:a16="http://schemas.microsoft.com/office/drawing/2014/main" id="{BF16D5EE-20C2-408E-A572-3581C80B66D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Picture Placeholder 41" descr="Hourglass">
            <a:extLst>
              <a:ext uri="{FF2B5EF4-FFF2-40B4-BE49-F238E27FC236}">
                <a16:creationId xmlns:a16="http://schemas.microsoft.com/office/drawing/2014/main" id="{2BF83EE5-3162-47E5-A6E2-BF7B0132BE2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812940" y="2382339"/>
            <a:ext cx="587443" cy="587443"/>
          </a:xfrm>
        </p:spPr>
      </p:pic>
      <p:pic>
        <p:nvPicPr>
          <p:cNvPr id="38" name="Picture Placeholder 37" descr="Brontosaurus">
            <a:extLst>
              <a:ext uri="{FF2B5EF4-FFF2-40B4-BE49-F238E27FC236}">
                <a16:creationId xmlns:a16="http://schemas.microsoft.com/office/drawing/2014/main" id="{6F8F15EB-565D-4D53-9820-D0D68F879CD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Picture Placeholder 39" descr="Upward trend">
            <a:extLst>
              <a:ext uri="{FF2B5EF4-FFF2-40B4-BE49-F238E27FC236}">
                <a16:creationId xmlns:a16="http://schemas.microsoft.com/office/drawing/2014/main" id="{B00BA91D-5295-4DB0-BBF8-0CFCD8FBEA2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243775B-A85F-4885-973A-07B78F1CC698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tyleringram/381823021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6608444-3246-4C6B-B423-80F63B82C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7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Alexandra Thibeaux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athibeaux@smu.edu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DDS Analytics 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Turnover rates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F54A10C-F421-44BD-968C-BF0EDB0E0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5363" y="161058"/>
            <a:ext cx="11810390" cy="65319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495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the 2021 study by the US Bureau of Labor Statistics</a:t>
            </a:r>
          </a:p>
          <a:p>
            <a:r>
              <a:rPr lang="en-US" dirty="0"/>
              <a:t>** According to a 2020 study by the Society for Human Resource Management (SHRM)</a:t>
            </a:r>
          </a:p>
          <a:p>
            <a:r>
              <a:rPr lang="en-US" dirty="0"/>
              <a:t>***According to GlassDoor.com</a:t>
            </a:r>
          </a:p>
          <a:p>
            <a:r>
              <a:rPr lang="en-US" dirty="0"/>
              <a:t>**** According to a 2021 survey by Work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2.7%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Quit Rate for the Manufacturing Industry 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16.09%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Quit Rate for </a:t>
            </a:r>
            <a:br>
              <a:rPr lang="en-US" dirty="0"/>
            </a:br>
            <a:r>
              <a:rPr lang="en-US" dirty="0"/>
              <a:t>Frito Lay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sz="2000" dirty="0"/>
              <a:t>6-9M </a:t>
            </a:r>
            <a:r>
              <a:rPr lang="en-US" sz="2000" cap="none" dirty="0"/>
              <a:t>Salary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Cost to replace an employee **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47%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Former Employees would recommend Frito Lay to a friend***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40%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2188584" cy="846137"/>
          </a:xfrm>
        </p:spPr>
        <p:txBody>
          <a:bodyPr/>
          <a:lstStyle/>
          <a:p>
            <a:r>
              <a:rPr lang="en-US" dirty="0"/>
              <a:t>Employees who are considering leaving their job in next year****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Ear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125964" y="2511552"/>
            <a:ext cx="596021" cy="4655945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51F8B777-2837-4801-A7C9-D0F0E5F64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3111" y="2394799"/>
            <a:ext cx="509380" cy="5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5911408"/>
            <a:ext cx="7560000" cy="37016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data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Most Employees are between 30 and 40 years old</a:t>
            </a:r>
            <a:endParaRPr lang="en-US" noProof="1"/>
          </a:p>
          <a:p>
            <a:r>
              <a:rPr lang="en-US" noProof="1"/>
              <a:t>Senior Positions, on average, are held by those in the 40 – 50 years old range</a:t>
            </a:r>
          </a:p>
          <a:p>
            <a:r>
              <a:rPr lang="en-US" noProof="1"/>
              <a:t>Those Managerial Positions might be wanting to retire soon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Distribution of 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Most Employees have been working for the company between 5 – 15 years.</a:t>
            </a:r>
            <a:endParaRPr lang="en-US" noProof="1"/>
          </a:p>
          <a:p>
            <a:r>
              <a:rPr lang="en-US" noProof="1"/>
              <a:t>Employees with the most work experience tend to hold the Senior Positions.</a:t>
            </a:r>
          </a:p>
          <a:p>
            <a:r>
              <a:rPr lang="en-US" noProof="1"/>
              <a:t>Positions with 75% of employees with less than 10 years of work experience are Lab Technicians and Sales Representatives. (Entry-Level Positions)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464230" cy="360445"/>
          </a:xfrm>
        </p:spPr>
        <p:txBody>
          <a:bodyPr/>
          <a:lstStyle/>
          <a:p>
            <a:r>
              <a:rPr lang="en-US" dirty="0"/>
              <a:t>Distribution of Total Working Years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Senior Positions have the largest spread. 50% of Managerial Positions have worked for Frito Lay longer than 10 years.</a:t>
            </a:r>
            <a:endParaRPr lang="en-US" noProof="1"/>
          </a:p>
          <a:p>
            <a:r>
              <a:rPr lang="en-US" noProof="1"/>
              <a:t>75% of Research Directors have worked for Frito Lay for less than 15 years. </a:t>
            </a:r>
          </a:p>
          <a:p>
            <a:r>
              <a:rPr lang="en-US" noProof="1"/>
              <a:t>With the exception of a few outliers, Sales Representatives are almost exclusively 5 years or less at Frito Lay.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Distribution of Years at Company</a:t>
            </a:r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01991" y="6377001"/>
            <a:ext cx="4865108" cy="58313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C0A4E-A7D7-4918-8E13-C6AE7EE7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8" y="401064"/>
            <a:ext cx="3762589" cy="2469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61BF6-53A4-4815-8C43-E2245D5E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1" y="453977"/>
            <a:ext cx="3652461" cy="2447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B5FFE9-0BD1-40FB-B55D-279F9E005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17" y="370866"/>
            <a:ext cx="3762589" cy="2506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065CEB-ACDF-48C0-AD46-E9ACFA697D65}"/>
              </a:ext>
            </a:extLst>
          </p:cNvPr>
          <p:cNvSpPr/>
          <p:nvPr/>
        </p:nvSpPr>
        <p:spPr>
          <a:xfrm>
            <a:off x="439568" y="1595992"/>
            <a:ext cx="2648190" cy="6758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FF1D1-98B3-4A8C-AAE1-718A19DFDDC1}"/>
              </a:ext>
            </a:extLst>
          </p:cNvPr>
          <p:cNvSpPr/>
          <p:nvPr/>
        </p:nvSpPr>
        <p:spPr>
          <a:xfrm>
            <a:off x="439568" y="1065904"/>
            <a:ext cx="2648190" cy="6758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794FE0-D78B-4BCF-8324-9DD9F7257F79}"/>
              </a:ext>
            </a:extLst>
          </p:cNvPr>
          <p:cNvSpPr/>
          <p:nvPr/>
        </p:nvSpPr>
        <p:spPr>
          <a:xfrm>
            <a:off x="4360881" y="1898067"/>
            <a:ext cx="2648190" cy="6758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DF3D0D-F7BE-47EC-A082-4CF8348438DA}"/>
              </a:ext>
            </a:extLst>
          </p:cNvPr>
          <p:cNvSpPr/>
          <p:nvPr/>
        </p:nvSpPr>
        <p:spPr>
          <a:xfrm>
            <a:off x="4360881" y="2301948"/>
            <a:ext cx="2648190" cy="6758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88352-9DA0-4A1C-924C-1268B67D712C}"/>
              </a:ext>
            </a:extLst>
          </p:cNvPr>
          <p:cNvSpPr/>
          <p:nvPr/>
        </p:nvSpPr>
        <p:spPr>
          <a:xfrm rot="5400000">
            <a:off x="7918070" y="1692319"/>
            <a:ext cx="2648190" cy="4832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CF9121-E0AF-4DDF-832A-2D6E6C9A3777}"/>
              </a:ext>
            </a:extLst>
          </p:cNvPr>
          <p:cNvSpPr/>
          <p:nvPr/>
        </p:nvSpPr>
        <p:spPr>
          <a:xfrm rot="5400000">
            <a:off x="8456497" y="1698053"/>
            <a:ext cx="2648190" cy="4832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THE REASON WE ARE ALL HERE 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8" y="1277067"/>
            <a:ext cx="457877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08861-1C2D-4B28-8209-D2D346D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8" y="1992934"/>
            <a:ext cx="6410325" cy="424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5F68EE-EA77-4BEB-8605-03F29D7A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98" y="922469"/>
            <a:ext cx="3762589" cy="2506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C4A1F-B780-4DF2-A059-2844829F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1" y="3734553"/>
            <a:ext cx="3740171" cy="250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137E0-B7C9-44E5-9F57-51B569D0ABBB}"/>
              </a:ext>
            </a:extLst>
          </p:cNvPr>
          <p:cNvSpPr txBox="1"/>
          <p:nvPr/>
        </p:nvSpPr>
        <p:spPr>
          <a:xfrm>
            <a:off x="861392" y="6377001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 these parameters yourself on </a:t>
            </a:r>
            <a:r>
              <a:rPr lang="en-US" dirty="0">
                <a:hlinkClick r:id="rId5"/>
              </a:rPr>
              <a:t>my </a:t>
            </a:r>
            <a:r>
              <a:rPr lang="en-US" dirty="0" err="1">
                <a:hlinkClick r:id="rId5"/>
              </a:rPr>
              <a:t>Rshiny</a:t>
            </a:r>
            <a:r>
              <a:rPr lang="en-US" dirty="0">
                <a:hlinkClick r:id="rId5"/>
              </a:rPr>
              <a:t> app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11728D-1B57-4000-9D65-4A55EB11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50" y="2527853"/>
            <a:ext cx="5262950" cy="38089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483F0C-4E8D-4DAE-BC64-FE626E8DF538}"/>
              </a:ext>
            </a:extLst>
          </p:cNvPr>
          <p:cNvCxnSpPr/>
          <p:nvPr/>
        </p:nvCxnSpPr>
        <p:spPr>
          <a:xfrm flipH="1">
            <a:off x="4224959" y="3615201"/>
            <a:ext cx="349733" cy="16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09A3C4-4ACE-4257-9A4A-64B55230FBA6}"/>
              </a:ext>
            </a:extLst>
          </p:cNvPr>
          <p:cNvCxnSpPr/>
          <p:nvPr/>
        </p:nvCxnSpPr>
        <p:spPr>
          <a:xfrm flipH="1">
            <a:off x="4377359" y="3767601"/>
            <a:ext cx="349733" cy="16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0223A-A627-48B3-A63B-777A90A7C05B}"/>
              </a:ext>
            </a:extLst>
          </p:cNvPr>
          <p:cNvCxnSpPr/>
          <p:nvPr/>
        </p:nvCxnSpPr>
        <p:spPr>
          <a:xfrm flipH="1">
            <a:off x="4125213" y="4074375"/>
            <a:ext cx="349733" cy="16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915E53-D688-46E4-A4F4-C9C887BED1EA}"/>
              </a:ext>
            </a:extLst>
          </p:cNvPr>
          <p:cNvCxnSpPr>
            <a:cxnSpLocks/>
          </p:cNvCxnSpPr>
          <p:nvPr/>
        </p:nvCxnSpPr>
        <p:spPr>
          <a:xfrm flipV="1">
            <a:off x="4713840" y="4597518"/>
            <a:ext cx="77279" cy="2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731E0-06B2-4A20-8F5F-0D752BED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14601"/>
            <a:ext cx="4827636" cy="34582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5D595-099C-4526-97A4-1B139CB251F8}"/>
              </a:ext>
            </a:extLst>
          </p:cNvPr>
          <p:cNvCxnSpPr/>
          <p:nvPr/>
        </p:nvCxnSpPr>
        <p:spPr>
          <a:xfrm flipV="1">
            <a:off x="2676939" y="3429000"/>
            <a:ext cx="0" cy="19911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5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4E058-6259-4C38-9D3E-679DC8FB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16" y="2466843"/>
            <a:ext cx="4721619" cy="34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E9480C-A98C-486D-B3D7-086DC4C8D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366" y="5702190"/>
            <a:ext cx="1941269" cy="1853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ECBD5C-C65C-49C6-8F38-D277A643900A}"/>
              </a:ext>
            </a:extLst>
          </p:cNvPr>
          <p:cNvSpPr/>
          <p:nvPr/>
        </p:nvSpPr>
        <p:spPr>
          <a:xfrm>
            <a:off x="1563757" y="5420139"/>
            <a:ext cx="821634" cy="4674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Work Life Balance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D3205-DC15-4995-A463-5080002E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43" y="2496261"/>
            <a:ext cx="4963165" cy="3621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0B13C-7729-4925-B3C2-904A4E7CC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45" y="5810709"/>
            <a:ext cx="2134219" cy="2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7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549</Words>
  <Application>Microsoft Office PowerPoint</Application>
  <PresentationFormat>Widescreen</PresentationFormat>
  <Paragraphs>117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</vt:lpstr>
      <vt:lpstr>Calibri</vt:lpstr>
      <vt:lpstr>Courier New</vt:lpstr>
      <vt:lpstr>Gill Sans MT</vt:lpstr>
      <vt:lpstr>Office Theme</vt:lpstr>
      <vt:lpstr>YOUR company your family</vt:lpstr>
      <vt:lpstr>Turnover rates</vt:lpstr>
      <vt:lpstr>Industry outlook</vt:lpstr>
      <vt:lpstr>Employee data trends</vt:lpstr>
      <vt:lpstr>Income distribution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FUNDING</vt:lpstr>
      <vt:lpstr>Job involvement</vt:lpstr>
      <vt:lpstr>Age and total working years</vt:lpstr>
      <vt:lpstr>Monthly income  &amp; total working years</vt:lpstr>
      <vt:lpstr>Best K-Nearest-Neighbor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2023-04-16T04:08:30Z</dcterms:created>
  <dcterms:modified xsi:type="dcterms:W3CDTF">2023-04-16T13:18:23Z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