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oppins Light"/>
      <p:regular r:id="rId17"/>
      <p:bold r:id="rId18"/>
      <p:italic r:id="rId19"/>
      <p:boldItalic r:id="rId20"/>
    </p:embeddedFont>
    <p:embeddedFont>
      <p:font typeface="Poppi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/ieTOWcoY4HL0M8P9bPpNzcqV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Italic.fntdata"/><Relationship Id="rId22" Type="http://schemas.openxmlformats.org/officeDocument/2006/relationships/font" Target="fonts/PoppinsSemiBold-bold.fntdata"/><Relationship Id="rId21" Type="http://schemas.openxmlformats.org/officeDocument/2006/relationships/font" Target="fonts/PoppinsSemiBold-regular.fntdata"/><Relationship Id="rId24" Type="http://schemas.openxmlformats.org/officeDocument/2006/relationships/font" Target="fonts/PoppinsSemiBold-boldItalic.fntdata"/><Relationship Id="rId23" Type="http://schemas.openxmlformats.org/officeDocument/2006/relationships/font" Target="fonts/Poppi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Light-regular.fntdata"/><Relationship Id="rId16" Type="http://schemas.openxmlformats.org/officeDocument/2006/relationships/slide" Target="slides/slide12.xml"/><Relationship Id="rId19" Type="http://schemas.openxmlformats.org/officeDocument/2006/relationships/font" Target="fonts/PoppinsLight-italic.fntdata"/><Relationship Id="rId18" Type="http://schemas.openxmlformats.org/officeDocument/2006/relationships/font" Target="fonts/Poppi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1">
            <a:hlinkClick r:id="rId4"/>
          </p:cNvPr>
          <p:cNvSpPr txBox="1"/>
          <p:nvPr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/>
          <p:nvPr>
            <p:ph idx="2" type="pic"/>
          </p:nvPr>
        </p:nvSpPr>
        <p:spPr>
          <a:xfrm>
            <a:off x="6481060" y="1228437"/>
            <a:ext cx="4416786" cy="4416786"/>
          </a:xfrm>
          <a:prstGeom prst="roundRect">
            <a:avLst>
              <a:gd fmla="val 7583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 showMasterSp="0">
  <p:cSld name="PPTMON custom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2">
            <a:hlinkClick r:id="rId4"/>
          </p:cNvPr>
          <p:cNvSpPr txBox="1"/>
          <p:nvPr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3">
            <a:hlinkClick r:id="rId4"/>
          </p:cNvPr>
          <p:cNvSpPr txBox="1"/>
          <p:nvPr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3"/>
          <p:cNvSpPr/>
          <p:nvPr>
            <p:ph idx="2" type="pic"/>
          </p:nvPr>
        </p:nvSpPr>
        <p:spPr>
          <a:xfrm>
            <a:off x="4592931" y="674688"/>
            <a:ext cx="6746582" cy="4597400"/>
          </a:xfrm>
          <a:prstGeom prst="roundRect">
            <a:avLst>
              <a:gd fmla="val 1000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1">
            <a:hlinkClick r:id="rId4"/>
          </p:cNvPr>
          <p:cNvSpPr txBox="1"/>
          <p:nvPr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5831633" y="296639"/>
            <a:ext cx="598092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3B5CF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3B5CF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3B5CF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Programming</a:t>
            </a:r>
            <a:endParaRPr b="0" i="0" sz="6000" u="none" cap="none" strike="noStrike">
              <a:solidFill>
                <a:srgbClr val="3B5CF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06267" y="111883"/>
            <a:ext cx="37982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발표 일:</a:t>
            </a:r>
            <a:endParaRPr b="0" i="0" sz="4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190242" y="573548"/>
            <a:ext cx="3798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8월 27일</a:t>
            </a:r>
            <a:endParaRPr b="0" i="0" sz="3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483" y="3158961"/>
            <a:ext cx="1243551" cy="236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15601" l="9025" r="7212" t="16913"/>
          <a:stretch/>
        </p:blipFill>
        <p:spPr>
          <a:xfrm>
            <a:off x="325015" y="3896140"/>
            <a:ext cx="5506618" cy="295780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8822094" y="6087446"/>
            <a:ext cx="32496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Kosta 217기 Team2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윤주연, 이후림, 홍승진, 최유솜.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4034" y="4406398"/>
            <a:ext cx="1957193" cy="113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3109" y="4469898"/>
            <a:ext cx="517170" cy="31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2543" y="4473279"/>
            <a:ext cx="512050" cy="3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6911" y="4311904"/>
            <a:ext cx="517170" cy="31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5443" t="0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478180" y="1474238"/>
            <a:ext cx="3668368" cy="1756766"/>
          </a:xfrm>
          <a:custGeom>
            <a:rect b="b" l="l" r="r" t="t"/>
            <a:pathLst>
              <a:path extrusionOk="0" h="3985260" w="1219962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252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강의정보 페이지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43" name="Google Shape;143;p1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618" r="1617" t="0"/>
          <a:stretch/>
        </p:blipFill>
        <p:spPr>
          <a:xfrm>
            <a:off x="4592931" y="674688"/>
            <a:ext cx="6746582" cy="4597400"/>
          </a:xfrm>
          <a:prstGeom prst="roundRect">
            <a:avLst>
              <a:gd fmla="val 1000" name="adj"/>
            </a:avLst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5443" t="0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478180" y="1474238"/>
            <a:ext cx="3668368" cy="1756766"/>
          </a:xfrm>
          <a:custGeom>
            <a:rect b="b" l="l" r="r" t="t"/>
            <a:pathLst>
              <a:path extrusionOk="0" h="3985260" w="1219962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252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성적정보 페이지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1" name="Google Shape;151;p1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812" r="1814" t="0"/>
          <a:stretch/>
        </p:blipFill>
        <p:spPr>
          <a:xfrm>
            <a:off x="4592931" y="674688"/>
            <a:ext cx="6746582" cy="4597400"/>
          </a:xfrm>
          <a:prstGeom prst="roundRect">
            <a:avLst>
              <a:gd fmla="val 1000" name="adj"/>
            </a:avLst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>
            <a:off x="3136525" y="1294014"/>
            <a:ext cx="5916178" cy="4267200"/>
          </a:xfrm>
          <a:custGeom>
            <a:rect b="b" l="l" r="r" t="t"/>
            <a:pathLst>
              <a:path extrusionOk="0" h="4267200" w="5916178">
                <a:moveTo>
                  <a:pt x="326524" y="1386"/>
                </a:moveTo>
                <a:cubicBezTo>
                  <a:pt x="147696" y="1386"/>
                  <a:pt x="1386" y="147696"/>
                  <a:pt x="1386" y="326524"/>
                </a:cubicBezTo>
                <a:lnTo>
                  <a:pt x="1386" y="3698409"/>
                </a:lnTo>
                <a:cubicBezTo>
                  <a:pt x="1386" y="3877237"/>
                  <a:pt x="147696" y="4023547"/>
                  <a:pt x="326524" y="4023547"/>
                </a:cubicBezTo>
                <a:lnTo>
                  <a:pt x="2802088" y="4025184"/>
                </a:lnTo>
                <a:cubicBezTo>
                  <a:pt x="2802088" y="4025184"/>
                  <a:pt x="2743891" y="4196501"/>
                  <a:pt x="2720814" y="4242110"/>
                </a:cubicBezTo>
                <a:cubicBezTo>
                  <a:pt x="2713345" y="4256922"/>
                  <a:pt x="2728115" y="4272992"/>
                  <a:pt x="2744059" y="4267537"/>
                </a:cubicBezTo>
                <a:cubicBezTo>
                  <a:pt x="2920076" y="4207788"/>
                  <a:pt x="3037644" y="4111535"/>
                  <a:pt x="3116862" y="4025142"/>
                </a:cubicBezTo>
                <a:lnTo>
                  <a:pt x="5592426" y="4023505"/>
                </a:lnTo>
                <a:cubicBezTo>
                  <a:pt x="5771254" y="4023505"/>
                  <a:pt x="5917564" y="3877195"/>
                  <a:pt x="5917564" y="3698367"/>
                </a:cubicBezTo>
                <a:lnTo>
                  <a:pt x="5917564" y="326524"/>
                </a:lnTo>
                <a:cubicBezTo>
                  <a:pt x="5917564" y="147696"/>
                  <a:pt x="5771254" y="1386"/>
                  <a:pt x="5592426" y="1386"/>
                </a:cubicBezTo>
                <a:lnTo>
                  <a:pt x="326524" y="1386"/>
                </a:lnTo>
                <a:close/>
              </a:path>
            </a:pathLst>
          </a:custGeom>
          <a:solidFill>
            <a:srgbClr val="3B5CF6"/>
          </a:solidFill>
          <a:ln>
            <a:noFill/>
          </a:ln>
        </p:spPr>
        <p:txBody>
          <a:bodyPr anchorCtr="0" anchor="ctr" bIns="504000" lIns="180000" spcFirstLastPara="1" rIns="180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감사합니다.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간단한 시연이 예정되어 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/>
        </p:nvSpPr>
        <p:spPr>
          <a:xfrm>
            <a:off x="4648200" y="755650"/>
            <a:ext cx="6962074" cy="121409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4623318" y="2124273"/>
            <a:ext cx="6962074" cy="121409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4648200" y="3510718"/>
            <a:ext cx="6962074" cy="121409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4648200" y="4888252"/>
            <a:ext cx="6962074" cy="121409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5480958" y="1338043"/>
            <a:ext cx="57479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프로그램을 만들게 된 계기와 설계에 대해서 안내합니다.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5623612" y="1020831"/>
            <a:ext cx="5747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5029575" y="990142"/>
            <a:ext cx="9288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5480958" y="2715577"/>
            <a:ext cx="57479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프로그램을 만들었던 팀원에 대해서 안내합니다.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5659204" y="2429054"/>
            <a:ext cx="5747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팀원 소개</a:t>
            </a:r>
            <a:endParaRPr b="0" i="0" sz="20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5029575" y="2367676"/>
            <a:ext cx="9288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5480958" y="4093111"/>
            <a:ext cx="57479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프로그램의 UI와 작동방식에 대하여 안내합니다.</a:t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5671645" y="3806588"/>
            <a:ext cx="5747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 소개</a:t>
            </a:r>
            <a:endParaRPr b="0" i="0" sz="20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5029575" y="3745210"/>
            <a:ext cx="9288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5480958" y="5470645"/>
            <a:ext cx="57479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프로그램의 동작을 시연하며 프로그램을 작동 시킵니다.</a:t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5719679" y="5156747"/>
            <a:ext cx="5747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 시연</a:t>
            </a:r>
            <a:endParaRPr b="0" i="0" sz="20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029575" y="5122744"/>
            <a:ext cx="9288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581726" y="755650"/>
            <a:ext cx="3558474" cy="1842238"/>
          </a:xfrm>
          <a:custGeom>
            <a:rect b="b" l="l" r="r" t="t"/>
            <a:pathLst>
              <a:path extrusionOk="0" h="4038600" w="7800975">
                <a:moveTo>
                  <a:pt x="7797165" y="2741866"/>
                </a:moveTo>
                <a:lnTo>
                  <a:pt x="7797165" y="745236"/>
                </a:lnTo>
                <a:cubicBezTo>
                  <a:pt x="7797165" y="339281"/>
                  <a:pt x="7465028" y="7144"/>
                  <a:pt x="7059073" y="7144"/>
                </a:cubicBezTo>
                <a:lnTo>
                  <a:pt x="745236" y="7144"/>
                </a:lnTo>
                <a:cubicBezTo>
                  <a:pt x="339281" y="7144"/>
                  <a:pt x="7144" y="339281"/>
                  <a:pt x="7144" y="745236"/>
                </a:cubicBezTo>
                <a:lnTo>
                  <a:pt x="7144" y="2741866"/>
                </a:lnTo>
                <a:cubicBezTo>
                  <a:pt x="7144" y="3147822"/>
                  <a:pt x="339281" y="3479959"/>
                  <a:pt x="745236" y="3479959"/>
                </a:cubicBezTo>
                <a:lnTo>
                  <a:pt x="6693027" y="3479959"/>
                </a:lnTo>
                <a:cubicBezTo>
                  <a:pt x="6872859" y="3675983"/>
                  <a:pt x="7139750" y="3894487"/>
                  <a:pt x="7539324" y="4030218"/>
                </a:cubicBezTo>
                <a:cubicBezTo>
                  <a:pt x="7575614" y="4042505"/>
                  <a:pt x="7609142" y="4006120"/>
                  <a:pt x="7592092" y="3972497"/>
                </a:cubicBezTo>
                <a:cubicBezTo>
                  <a:pt x="7534085" y="3857720"/>
                  <a:pt x="7416642" y="3685508"/>
                  <a:pt x="7402640" y="3394424"/>
                </a:cubicBezTo>
                <a:cubicBezTo>
                  <a:pt x="7636764" y="3270218"/>
                  <a:pt x="7797165" y="3023902"/>
                  <a:pt x="7797165" y="2741866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324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100" y="2239928"/>
            <a:ext cx="1912756" cy="404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2652215" y="4291516"/>
            <a:ext cx="3515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데이터를 다루는 사람들의 고충</a:t>
            </a:r>
            <a:endParaRPr b="0" i="0" sz="18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2652215" y="4667278"/>
            <a:ext cx="36832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CRUD개념을 배우고 데이터의 중요성과 더불어 데이터가 얼마나 다루기 조심스러운 대상이며 프로그래머의 도움이 가능하지 않을까 고심하였습니다.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1019356" y="2750549"/>
            <a:ext cx="43239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“어떠한 프로그램을 만들까?”.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라는 고민을 하면서 우리는 어떤 사람들이 프로그래머에게 도움을 받고 싶은 지 생각 해 보았습니다.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778" r="16777" t="0"/>
          <a:stretch/>
        </p:blipFill>
        <p:spPr>
          <a:xfrm>
            <a:off x="6481060" y="1228437"/>
            <a:ext cx="4416786" cy="4416786"/>
          </a:xfrm>
          <a:prstGeom prst="roundRect">
            <a:avLst>
              <a:gd fmla="val 7583" name="adj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9400" y="4476182"/>
            <a:ext cx="2765942" cy="224006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/>
          <p:nvPr/>
        </p:nvSpPr>
        <p:spPr>
          <a:xfrm>
            <a:off x="893331" y="1228438"/>
            <a:ext cx="4817610" cy="1517326"/>
          </a:xfrm>
          <a:custGeom>
            <a:rect b="b" l="l" r="r" t="t"/>
            <a:pathLst>
              <a:path extrusionOk="0" h="1273655" w="4817610">
                <a:moveTo>
                  <a:pt x="4817871" y="865202"/>
                </a:moveTo>
                <a:lnTo>
                  <a:pt x="4817871" y="234036"/>
                </a:lnTo>
                <a:cubicBezTo>
                  <a:pt x="4817871" y="105706"/>
                  <a:pt x="4712878" y="713"/>
                  <a:pt x="4584548" y="713"/>
                </a:cubicBezTo>
                <a:lnTo>
                  <a:pt x="234036" y="713"/>
                </a:lnTo>
                <a:cubicBezTo>
                  <a:pt x="105707" y="713"/>
                  <a:pt x="713" y="105706"/>
                  <a:pt x="713" y="234036"/>
                </a:cubicBezTo>
                <a:lnTo>
                  <a:pt x="713" y="865202"/>
                </a:lnTo>
                <a:cubicBezTo>
                  <a:pt x="713" y="993531"/>
                  <a:pt x="105707" y="1098525"/>
                  <a:pt x="234036" y="1098525"/>
                </a:cubicBezTo>
                <a:lnTo>
                  <a:pt x="4468836" y="1098525"/>
                </a:lnTo>
                <a:cubicBezTo>
                  <a:pt x="4525683" y="1160492"/>
                  <a:pt x="4610052" y="1229564"/>
                  <a:pt x="4736364" y="1272471"/>
                </a:cubicBezTo>
                <a:cubicBezTo>
                  <a:pt x="4747835" y="1276355"/>
                  <a:pt x="4758434" y="1264853"/>
                  <a:pt x="4753044" y="1254224"/>
                </a:cubicBezTo>
                <a:cubicBezTo>
                  <a:pt x="4734707" y="1217942"/>
                  <a:pt x="4697582" y="1163503"/>
                  <a:pt x="4693156" y="1071486"/>
                </a:cubicBezTo>
                <a:cubicBezTo>
                  <a:pt x="4767166" y="1032223"/>
                  <a:pt x="4817871" y="954358"/>
                  <a:pt x="4817871" y="865202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252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도움이 되는 프로그래밍과</a:t>
            </a:r>
            <a:endParaRPr b="0" i="0" sz="2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데이터 관리의 어려움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7681343" y="354564"/>
            <a:ext cx="3987981" cy="2164702"/>
          </a:xfrm>
          <a:custGeom>
            <a:rect b="b" l="l" r="r" t="t"/>
            <a:pathLst>
              <a:path extrusionOk="0" h="4038600" w="7800975">
                <a:moveTo>
                  <a:pt x="7797165" y="2741866"/>
                </a:moveTo>
                <a:lnTo>
                  <a:pt x="7797165" y="745236"/>
                </a:lnTo>
                <a:cubicBezTo>
                  <a:pt x="7797165" y="339281"/>
                  <a:pt x="7465028" y="7144"/>
                  <a:pt x="7059073" y="7144"/>
                </a:cubicBezTo>
                <a:lnTo>
                  <a:pt x="745236" y="7144"/>
                </a:lnTo>
                <a:cubicBezTo>
                  <a:pt x="339281" y="7144"/>
                  <a:pt x="7144" y="339281"/>
                  <a:pt x="7144" y="745236"/>
                </a:cubicBezTo>
                <a:lnTo>
                  <a:pt x="7144" y="2741866"/>
                </a:lnTo>
                <a:cubicBezTo>
                  <a:pt x="7144" y="3147822"/>
                  <a:pt x="339281" y="3479959"/>
                  <a:pt x="745236" y="3479959"/>
                </a:cubicBezTo>
                <a:lnTo>
                  <a:pt x="6693027" y="3479959"/>
                </a:lnTo>
                <a:cubicBezTo>
                  <a:pt x="6872859" y="3675983"/>
                  <a:pt x="7139750" y="3894487"/>
                  <a:pt x="7539324" y="4030218"/>
                </a:cubicBezTo>
                <a:cubicBezTo>
                  <a:pt x="7575614" y="4042505"/>
                  <a:pt x="7609142" y="4006120"/>
                  <a:pt x="7592092" y="3972497"/>
                </a:cubicBezTo>
                <a:cubicBezTo>
                  <a:pt x="7534085" y="3857720"/>
                  <a:pt x="7416642" y="3685508"/>
                  <a:pt x="7402640" y="3394424"/>
                </a:cubicBezTo>
                <a:cubicBezTo>
                  <a:pt x="7636764" y="3270218"/>
                  <a:pt x="7797165" y="3023902"/>
                  <a:pt x="7797165" y="2741866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396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중소 학원들은 큰 프로그램을 가지고 일하기에 비용이 부담될 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17429" l="0" r="3646" t="27168"/>
          <a:stretch/>
        </p:blipFill>
        <p:spPr>
          <a:xfrm>
            <a:off x="4299709" y="2032183"/>
            <a:ext cx="3381634" cy="194444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4299709" y="3429000"/>
            <a:ext cx="39315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학원에서 필요한 학생정보 및 강의관리가 지원되는 DB프로그램!!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8770776" y="4254759"/>
            <a:ext cx="3109497" cy="1850572"/>
          </a:xfrm>
          <a:custGeom>
            <a:rect b="b" l="l" r="r" t="t"/>
            <a:pathLst>
              <a:path extrusionOk="0" h="4038600" w="7800975">
                <a:moveTo>
                  <a:pt x="7797165" y="2741866"/>
                </a:moveTo>
                <a:lnTo>
                  <a:pt x="7797165" y="745236"/>
                </a:lnTo>
                <a:cubicBezTo>
                  <a:pt x="7797165" y="339281"/>
                  <a:pt x="7465028" y="7144"/>
                  <a:pt x="7059073" y="7144"/>
                </a:cubicBezTo>
                <a:lnTo>
                  <a:pt x="745236" y="7144"/>
                </a:lnTo>
                <a:cubicBezTo>
                  <a:pt x="339281" y="7144"/>
                  <a:pt x="7144" y="339281"/>
                  <a:pt x="7144" y="745236"/>
                </a:cubicBezTo>
                <a:lnTo>
                  <a:pt x="7144" y="2741866"/>
                </a:lnTo>
                <a:cubicBezTo>
                  <a:pt x="7144" y="3147822"/>
                  <a:pt x="339281" y="3479959"/>
                  <a:pt x="745236" y="3479959"/>
                </a:cubicBezTo>
                <a:lnTo>
                  <a:pt x="6693027" y="3479959"/>
                </a:lnTo>
                <a:cubicBezTo>
                  <a:pt x="6872859" y="3675983"/>
                  <a:pt x="7139750" y="3894487"/>
                  <a:pt x="7539324" y="4030218"/>
                </a:cubicBezTo>
                <a:cubicBezTo>
                  <a:pt x="7575614" y="4042505"/>
                  <a:pt x="7609142" y="4006120"/>
                  <a:pt x="7592092" y="3972497"/>
                </a:cubicBezTo>
                <a:cubicBezTo>
                  <a:pt x="7534085" y="3857720"/>
                  <a:pt x="7416642" y="3685508"/>
                  <a:pt x="7402640" y="3394424"/>
                </a:cubicBezTo>
                <a:cubicBezTo>
                  <a:pt x="7636764" y="3270218"/>
                  <a:pt x="7797165" y="3023902"/>
                  <a:pt x="7797165" y="2741866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396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학원에 필요한 정보만을 다루면 될 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1751752" y="4963886"/>
            <a:ext cx="3109496" cy="1408922"/>
          </a:xfrm>
          <a:custGeom>
            <a:rect b="b" l="l" r="r" t="t"/>
            <a:pathLst>
              <a:path extrusionOk="0" h="4267200" w="5916178">
                <a:moveTo>
                  <a:pt x="326524" y="1386"/>
                </a:moveTo>
                <a:cubicBezTo>
                  <a:pt x="147696" y="1386"/>
                  <a:pt x="1386" y="147696"/>
                  <a:pt x="1386" y="326524"/>
                </a:cubicBezTo>
                <a:lnTo>
                  <a:pt x="1386" y="3698409"/>
                </a:lnTo>
                <a:cubicBezTo>
                  <a:pt x="1386" y="3877237"/>
                  <a:pt x="147696" y="4023547"/>
                  <a:pt x="326524" y="4023547"/>
                </a:cubicBezTo>
                <a:lnTo>
                  <a:pt x="2802088" y="4025184"/>
                </a:lnTo>
                <a:cubicBezTo>
                  <a:pt x="2802088" y="4025184"/>
                  <a:pt x="2743891" y="4196501"/>
                  <a:pt x="2720814" y="4242110"/>
                </a:cubicBezTo>
                <a:cubicBezTo>
                  <a:pt x="2713345" y="4256922"/>
                  <a:pt x="2728115" y="4272992"/>
                  <a:pt x="2744059" y="4267537"/>
                </a:cubicBezTo>
                <a:cubicBezTo>
                  <a:pt x="2920076" y="4207788"/>
                  <a:pt x="3037644" y="4111535"/>
                  <a:pt x="3116862" y="4025142"/>
                </a:cubicBezTo>
                <a:lnTo>
                  <a:pt x="5592426" y="4023505"/>
                </a:lnTo>
                <a:cubicBezTo>
                  <a:pt x="5771254" y="4023505"/>
                  <a:pt x="5917564" y="3877195"/>
                  <a:pt x="5917564" y="3698367"/>
                </a:cubicBezTo>
                <a:lnTo>
                  <a:pt x="5917564" y="326524"/>
                </a:lnTo>
                <a:cubicBezTo>
                  <a:pt x="5917564" y="147696"/>
                  <a:pt x="5771254" y="1386"/>
                  <a:pt x="5592426" y="1386"/>
                </a:cubicBezTo>
                <a:lnTo>
                  <a:pt x="326524" y="1386"/>
                </a:lnTo>
                <a:close/>
              </a:path>
            </a:pathLst>
          </a:custGeom>
          <a:solidFill>
            <a:srgbClr val="3B5CF6"/>
          </a:solidFill>
          <a:ln>
            <a:noFill/>
          </a:ln>
        </p:spPr>
        <p:txBody>
          <a:bodyPr anchorCtr="0" anchor="ctr" bIns="504000" lIns="180000" spcFirstLastPara="1" rIns="180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어느 컴퓨터에서나 작동할 수 있는 프로그램일 것</a:t>
            </a:r>
            <a:endParaRPr b="0" i="0" sz="18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23046" y="1267201"/>
            <a:ext cx="3931506" cy="2330321"/>
          </a:xfrm>
          <a:custGeom>
            <a:rect b="b" l="l" r="r" t="t"/>
            <a:pathLst>
              <a:path extrusionOk="0" h="4267200" w="5916178">
                <a:moveTo>
                  <a:pt x="326524" y="1386"/>
                </a:moveTo>
                <a:cubicBezTo>
                  <a:pt x="147696" y="1386"/>
                  <a:pt x="1386" y="147696"/>
                  <a:pt x="1386" y="326524"/>
                </a:cubicBezTo>
                <a:lnTo>
                  <a:pt x="1386" y="3698409"/>
                </a:lnTo>
                <a:cubicBezTo>
                  <a:pt x="1386" y="3877237"/>
                  <a:pt x="147696" y="4023547"/>
                  <a:pt x="326524" y="4023547"/>
                </a:cubicBezTo>
                <a:lnTo>
                  <a:pt x="2802088" y="4025184"/>
                </a:lnTo>
                <a:cubicBezTo>
                  <a:pt x="2802088" y="4025184"/>
                  <a:pt x="2743891" y="4196501"/>
                  <a:pt x="2720814" y="4242110"/>
                </a:cubicBezTo>
                <a:cubicBezTo>
                  <a:pt x="2713345" y="4256922"/>
                  <a:pt x="2728115" y="4272992"/>
                  <a:pt x="2744059" y="4267537"/>
                </a:cubicBezTo>
                <a:cubicBezTo>
                  <a:pt x="2920076" y="4207788"/>
                  <a:pt x="3037644" y="4111535"/>
                  <a:pt x="3116862" y="4025142"/>
                </a:cubicBezTo>
                <a:lnTo>
                  <a:pt x="5592426" y="4023505"/>
                </a:lnTo>
                <a:cubicBezTo>
                  <a:pt x="5771254" y="4023505"/>
                  <a:pt x="5917564" y="3877195"/>
                  <a:pt x="5917564" y="3698367"/>
                </a:cubicBezTo>
                <a:lnTo>
                  <a:pt x="5917564" y="326524"/>
                </a:lnTo>
                <a:cubicBezTo>
                  <a:pt x="5917564" y="147696"/>
                  <a:pt x="5771254" y="1386"/>
                  <a:pt x="5592426" y="1386"/>
                </a:cubicBezTo>
                <a:lnTo>
                  <a:pt x="326524" y="1386"/>
                </a:lnTo>
                <a:close/>
              </a:path>
            </a:pathLst>
          </a:custGeom>
          <a:solidFill>
            <a:srgbClr val="3B5CF6"/>
          </a:solidFill>
          <a:ln>
            <a:noFill/>
          </a:ln>
        </p:spPr>
        <p:txBody>
          <a:bodyPr anchorCtr="0" anchor="ctr" bIns="504000" lIns="180000" spcFirstLastPara="1" rIns="180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어떤 DB관리자가 사용하더라도 사용하기 편한 인터페이스를 가지며,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DB관리자가 교체되는 등의 이유로 다른 사람이 사용할 때에도 편하게 적응 할 수 있어야 할 것</a:t>
            </a:r>
            <a:endParaRPr b="0" i="0" sz="18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581726" y="876300"/>
            <a:ext cx="4593492" cy="2378072"/>
          </a:xfrm>
          <a:custGeom>
            <a:rect b="b" l="l" r="r" t="t"/>
            <a:pathLst>
              <a:path extrusionOk="0" h="4038600" w="7800975">
                <a:moveTo>
                  <a:pt x="7797165" y="2741866"/>
                </a:moveTo>
                <a:lnTo>
                  <a:pt x="7797165" y="745236"/>
                </a:lnTo>
                <a:cubicBezTo>
                  <a:pt x="7797165" y="339281"/>
                  <a:pt x="7465028" y="7144"/>
                  <a:pt x="7059073" y="7144"/>
                </a:cubicBezTo>
                <a:lnTo>
                  <a:pt x="745236" y="7144"/>
                </a:lnTo>
                <a:cubicBezTo>
                  <a:pt x="339281" y="7144"/>
                  <a:pt x="7144" y="339281"/>
                  <a:pt x="7144" y="745236"/>
                </a:cubicBezTo>
                <a:lnTo>
                  <a:pt x="7144" y="2741866"/>
                </a:lnTo>
                <a:cubicBezTo>
                  <a:pt x="7144" y="3147822"/>
                  <a:pt x="339281" y="3479959"/>
                  <a:pt x="745236" y="3479959"/>
                </a:cubicBezTo>
                <a:lnTo>
                  <a:pt x="6693027" y="3479959"/>
                </a:lnTo>
                <a:cubicBezTo>
                  <a:pt x="6872859" y="3675983"/>
                  <a:pt x="7139750" y="3894487"/>
                  <a:pt x="7539324" y="4030218"/>
                </a:cubicBezTo>
                <a:cubicBezTo>
                  <a:pt x="7575614" y="4042505"/>
                  <a:pt x="7609142" y="4006120"/>
                  <a:pt x="7592092" y="3972497"/>
                </a:cubicBezTo>
                <a:cubicBezTo>
                  <a:pt x="7534085" y="3857720"/>
                  <a:pt x="7416642" y="3685508"/>
                  <a:pt x="7402640" y="3394424"/>
                </a:cubicBezTo>
                <a:cubicBezTo>
                  <a:pt x="7636764" y="3270218"/>
                  <a:pt x="7797165" y="3023902"/>
                  <a:pt x="7797165" y="2741866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396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팀원 소개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726" y="2557586"/>
            <a:ext cx="1622989" cy="359575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/>
          <p:nvPr/>
        </p:nvSpPr>
        <p:spPr>
          <a:xfrm>
            <a:off x="5638800" y="876300"/>
            <a:ext cx="914400" cy="914400"/>
          </a:xfrm>
          <a:prstGeom prst="roundRect">
            <a:avLst>
              <a:gd fmla="val 16667" name="adj"/>
            </a:avLst>
          </a:prstGeom>
          <a:solidFill>
            <a:srgbClr val="3B5CF6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692900" y="876300"/>
            <a:ext cx="4917374" cy="914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윤주연</a:t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수납정보 페이지 담당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5638800" y="1943100"/>
            <a:ext cx="914400" cy="914400"/>
          </a:xfrm>
          <a:prstGeom prst="roundRect">
            <a:avLst>
              <a:gd fmla="val 16667" name="adj"/>
            </a:avLst>
          </a:prstGeom>
          <a:solidFill>
            <a:srgbClr val="3B5CF6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6692900" y="1943100"/>
            <a:ext cx="4917374" cy="914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이후림</a:t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성적정보 페이지 담당</a:t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전체 페이지 결합 및 검수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5638800" y="3009900"/>
            <a:ext cx="914400" cy="914400"/>
          </a:xfrm>
          <a:prstGeom prst="roundRect">
            <a:avLst>
              <a:gd fmla="val 16667" name="adj"/>
            </a:avLst>
          </a:prstGeom>
          <a:solidFill>
            <a:srgbClr val="3B5CF6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6692900" y="3009900"/>
            <a:ext cx="4917374" cy="914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홍승진</a:t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개인정보 페이지 담당</a:t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프로젝트 문서화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5638800" y="4076700"/>
            <a:ext cx="914400" cy="914400"/>
          </a:xfrm>
          <a:prstGeom prst="roundRect">
            <a:avLst>
              <a:gd fmla="val 16667" name="adj"/>
            </a:avLst>
          </a:prstGeom>
          <a:solidFill>
            <a:srgbClr val="3B5CF6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6692900" y="4076700"/>
            <a:ext cx="4917374" cy="914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86400" spcFirstLastPara="1" rIns="86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최유솜</a:t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강의정보 페이지 담당</a:t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디자인과 UI 설계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>
            <a:off x="1904534" y="2917644"/>
            <a:ext cx="39315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학생 개개인에 대한 정보를 추가, 조회, 수정, 삭제할 수  있습니다.</a:t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904534" y="2416679"/>
            <a:ext cx="39315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개인정보 페이지</a:t>
            </a:r>
            <a:endParaRPr b="0" i="0" sz="20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57668" y="2917644"/>
            <a:ext cx="39315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DB에 저장된 학생들에 대한 학업 성적을 저장하여 관리할 수 있습니다.</a:t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7157668" y="2416679"/>
            <a:ext cx="39315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성적관리 페이지</a:t>
            </a:r>
            <a:endParaRPr b="0" i="0" sz="20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1904534" y="4985105"/>
            <a:ext cx="39315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학생들이 수강하는 강의에 대해서 조회하고 관리할 수 있는 페이지 입니다.</a:t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1904534" y="4484140"/>
            <a:ext cx="39315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강의정보 페이지</a:t>
            </a:r>
            <a:endParaRPr b="0" i="0" sz="20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57668" y="4985105"/>
            <a:ext cx="41230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학원에 납부되어지는 강의료와 강의, 학생들에 대해서 동시에 관리하는 페이지 입니다.</a:t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7157668" y="4484140"/>
            <a:ext cx="39315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수납정보 페이지</a:t>
            </a:r>
            <a:endParaRPr b="0" i="0" sz="20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1331425" y="2423004"/>
            <a:ext cx="455340" cy="455340"/>
          </a:xfrm>
          <a:prstGeom prst="ellipse">
            <a:avLst/>
          </a:prstGeom>
          <a:solidFill>
            <a:srgbClr val="3B5C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6585597" y="2423004"/>
            <a:ext cx="455340" cy="455340"/>
          </a:xfrm>
          <a:prstGeom prst="ellipse">
            <a:avLst/>
          </a:prstGeom>
          <a:solidFill>
            <a:srgbClr val="3B5C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1331425" y="4487302"/>
            <a:ext cx="455340" cy="455340"/>
          </a:xfrm>
          <a:prstGeom prst="ellipse">
            <a:avLst/>
          </a:prstGeom>
          <a:solidFill>
            <a:srgbClr val="3B5C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6585597" y="4487302"/>
            <a:ext cx="455340" cy="455340"/>
          </a:xfrm>
          <a:prstGeom prst="ellipse">
            <a:avLst/>
          </a:prstGeom>
          <a:solidFill>
            <a:srgbClr val="3B5C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2577257" y="730895"/>
            <a:ext cx="7035800" cy="1090238"/>
          </a:xfrm>
          <a:custGeom>
            <a:rect b="b" l="l" r="r" t="t"/>
            <a:pathLst>
              <a:path extrusionOk="0" h="1090238" w="7035800">
                <a:moveTo>
                  <a:pt x="254545" y="843"/>
                </a:moveTo>
                <a:cubicBezTo>
                  <a:pt x="115007" y="843"/>
                  <a:pt x="843" y="115007"/>
                  <a:pt x="843" y="254545"/>
                </a:cubicBezTo>
                <a:lnTo>
                  <a:pt x="843" y="646179"/>
                </a:lnTo>
                <a:cubicBezTo>
                  <a:pt x="843" y="785716"/>
                  <a:pt x="115007" y="899880"/>
                  <a:pt x="254545" y="899880"/>
                </a:cubicBezTo>
                <a:lnTo>
                  <a:pt x="3397573" y="901157"/>
                </a:lnTo>
                <a:cubicBezTo>
                  <a:pt x="3397573" y="901157"/>
                  <a:pt x="3350035" y="1034834"/>
                  <a:pt x="3332061" y="1070422"/>
                </a:cubicBezTo>
                <a:cubicBezTo>
                  <a:pt x="3326233" y="1081980"/>
                  <a:pt x="3337757" y="1094519"/>
                  <a:pt x="3350199" y="1090263"/>
                </a:cubicBezTo>
                <a:cubicBezTo>
                  <a:pt x="3487542" y="1043641"/>
                  <a:pt x="3579279" y="968536"/>
                  <a:pt x="3641092" y="901125"/>
                </a:cubicBezTo>
                <a:lnTo>
                  <a:pt x="6784121" y="899848"/>
                </a:lnTo>
                <a:cubicBezTo>
                  <a:pt x="6923658" y="899848"/>
                  <a:pt x="7037822" y="785684"/>
                  <a:pt x="7037822" y="646146"/>
                </a:cubicBezTo>
                <a:lnTo>
                  <a:pt x="7037822" y="254545"/>
                </a:lnTo>
                <a:cubicBezTo>
                  <a:pt x="7037822" y="115007"/>
                  <a:pt x="6923658" y="843"/>
                  <a:pt x="6784121" y="843"/>
                </a:cubicBezTo>
                <a:lnTo>
                  <a:pt x="254545" y="843"/>
                </a:lnTo>
                <a:close/>
              </a:path>
            </a:pathLst>
          </a:custGeom>
          <a:solidFill>
            <a:srgbClr val="3B5CF6"/>
          </a:solidFill>
          <a:ln>
            <a:noFill/>
          </a:ln>
        </p:spPr>
        <p:txBody>
          <a:bodyPr anchorCtr="0" anchor="ctr" bIns="252000" lIns="252000" spcFirstLastPara="1" rIns="25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프로그램의 구성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5443" t="0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/>
          <p:nvPr>
            <p:ph idx="2" type="pic"/>
          </p:nvPr>
        </p:nvSpPr>
        <p:spPr>
          <a:xfrm>
            <a:off x="4592931" y="674688"/>
            <a:ext cx="6746582" cy="4597400"/>
          </a:xfrm>
          <a:prstGeom prst="roundRect">
            <a:avLst>
              <a:gd fmla="val 1000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7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478180" y="1474238"/>
            <a:ext cx="3668368" cy="1756766"/>
          </a:xfrm>
          <a:custGeom>
            <a:rect b="b" l="l" r="r" t="t"/>
            <a:pathLst>
              <a:path extrusionOk="0" h="3985260" w="1219962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252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메인 페이지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1966" y="768184"/>
            <a:ext cx="6668511" cy="372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5443" t="0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739" r="1739" t="0"/>
          <a:stretch/>
        </p:blipFill>
        <p:spPr>
          <a:xfrm>
            <a:off x="4592931" y="674688"/>
            <a:ext cx="6746582" cy="4597400"/>
          </a:xfrm>
          <a:prstGeom prst="roundRect">
            <a:avLst>
              <a:gd fmla="val 1000" name="adj"/>
            </a:avLst>
          </a:prstGeom>
          <a:solidFill>
            <a:srgbClr val="F2F2F2"/>
          </a:solidFill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478180" y="1474238"/>
            <a:ext cx="3668368" cy="1756766"/>
          </a:xfrm>
          <a:custGeom>
            <a:rect b="b" l="l" r="r" t="t"/>
            <a:pathLst>
              <a:path extrusionOk="0" h="3985260" w="1219962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252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개인정보 페이지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5443" t="0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478180" y="1474238"/>
            <a:ext cx="3668368" cy="1756766"/>
          </a:xfrm>
          <a:custGeom>
            <a:rect b="b" l="l" r="r" t="t"/>
            <a:pathLst>
              <a:path extrusionOk="0" h="3985260" w="1219962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anchorCtr="0" anchor="ctr" bIns="252000" lIns="252000" spcFirstLastPara="1" rIns="25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수납정보 페이지</a:t>
            </a:r>
            <a:endParaRPr b="0" i="0" sz="2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5" name="Google Shape;135;p9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428" r="1428" t="0"/>
          <a:stretch/>
        </p:blipFill>
        <p:spPr>
          <a:xfrm>
            <a:off x="4592931" y="674688"/>
            <a:ext cx="6746582" cy="4597400"/>
          </a:xfrm>
          <a:prstGeom prst="roundRect">
            <a:avLst>
              <a:gd fmla="val 1000" name="adj"/>
            </a:avLst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2019-04-06T05:20:47Z</dcterms:created>
  <dc:creator>5</dc:creator>
</cp:coreProperties>
</file>