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Malgun Gothic" panose="020B0503020000020004" pitchFamily="34" charset="-127"/>
      <p:regular r:id="rId15"/>
      <p:bold r:id="rId16"/>
    </p:embeddedFont>
    <p:embeddedFont>
      <p:font typeface="Poppins Light" panose="00000400000000000000" pitchFamily="2" charset="0"/>
      <p:regular r:id="rId17"/>
      <p:bold r:id="rId18"/>
      <p:italic r:id="rId19"/>
      <p:boldItalic r:id="rId20"/>
    </p:embeddedFont>
    <p:embeddedFont>
      <p:font typeface="Poppins SemiBold" panose="000007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/ieTOWcoY4HL0M8P9bPpNzcqV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AFF41-2BF1-4DE2-8210-A89BE91B97CC}" v="17" dt="2021-09-12T14:31:07.575"/>
    <p1510:client id="{93B60DB2-EA8D-4E6D-A93D-982B11A3748E}" v="71" dt="2021-09-12T14:29:4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PTMON slide">
  <p:cSld name="1_PPTMON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4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1">
            <a:hlinkClick r:id="rId4"/>
          </p:cNvPr>
          <p:cNvSpPr txBox="1"/>
          <p:nvPr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>
            <a:spLocks noGrp="1"/>
          </p:cNvSpPr>
          <p:nvPr>
            <p:ph type="pic" idx="2"/>
          </p:nvPr>
        </p:nvSpPr>
        <p:spPr>
          <a:xfrm>
            <a:off x="6481060" y="1228437"/>
            <a:ext cx="4416786" cy="4416786"/>
          </a:xfrm>
          <a:prstGeom prst="roundRect">
            <a:avLst>
              <a:gd name="adj" fmla="val 7583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PTMON custom">
  <p:cSld name="PPTMON custom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2">
            <a:hlinkClick r:id="rId4"/>
          </p:cNvPr>
          <p:cNvSpPr txBox="1"/>
          <p:nvPr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PTMON slide">
  <p:cSld name="6_PPTMON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3">
            <a:hlinkClick r:id="rId4"/>
          </p:cNvPr>
          <p:cNvSpPr txBox="1"/>
          <p:nvPr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3"/>
          <p:cNvSpPr>
            <a:spLocks noGrp="1"/>
          </p:cNvSpPr>
          <p:nvPr>
            <p:ph type="pic" idx="2"/>
          </p:nvPr>
        </p:nvSpPr>
        <p:spPr>
          <a:xfrm>
            <a:off x="4592931" y="674688"/>
            <a:ext cx="6746582" cy="4597400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slide">
  <p:cSld name="PPTMON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1">
            <a:hlinkClick r:id="rId4"/>
          </p:cNvPr>
          <p:cNvSpPr txBox="1"/>
          <p:nvPr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5831633" y="296639"/>
            <a:ext cx="598092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3B5CF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</a:pPr>
            <a:r>
              <a:rPr lang="en-US" sz="6000" dirty="0">
                <a:solidFill>
                  <a:srgbClr val="3B5CF6"/>
                </a:solidFill>
                <a:latin typeface="Poppins SemiBold"/>
                <a:cs typeface="Poppins SemiBold"/>
              </a:rPr>
              <a:t>ERP</a:t>
            </a:r>
            <a:endParaRPr lang="en-US" sz="6000" b="0" i="0" u="none" strike="noStrike" cap="none" dirty="0">
              <a:solidFill>
                <a:srgbClr val="3B5CF6"/>
              </a:solidFill>
              <a:latin typeface="Poppins SemiBold"/>
              <a:cs typeface="Poppins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3B5CF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Programming</a:t>
            </a:r>
            <a:endParaRPr sz="6000" b="0" i="0" u="none" strike="noStrike" cap="none" dirty="0">
              <a:solidFill>
                <a:srgbClr val="3B5CF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483" y="3158961"/>
            <a:ext cx="1243551" cy="236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l="9025" t="16913" r="7212" b="15601"/>
          <a:stretch/>
        </p:blipFill>
        <p:spPr>
          <a:xfrm>
            <a:off x="325015" y="3896140"/>
            <a:ext cx="5506618" cy="295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4034" y="4406398"/>
            <a:ext cx="1957193" cy="113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03109" y="4469898"/>
            <a:ext cx="517170" cy="31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82543" y="4473279"/>
            <a:ext cx="512050" cy="31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6911" y="4311904"/>
            <a:ext cx="517170" cy="31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r="5443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478180" y="1474238"/>
            <a:ext cx="3668368" cy="1756766"/>
          </a:xfrm>
          <a:custGeom>
            <a:avLst/>
            <a:gdLst/>
            <a:ahLst/>
            <a:cxnLst/>
            <a:rect l="l" t="t" r="r" b="b"/>
            <a:pathLst>
              <a:path w="12199620" h="3985260" extrusionOk="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25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강의정보 페이지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43" name="Google Shape;143;p1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618" r="1617"/>
          <a:stretch/>
        </p:blipFill>
        <p:spPr>
          <a:xfrm>
            <a:off x="4592931" y="674688"/>
            <a:ext cx="6746582" cy="4597400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r="5443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478180" y="1474238"/>
            <a:ext cx="3668368" cy="1756766"/>
          </a:xfrm>
          <a:custGeom>
            <a:avLst/>
            <a:gdLst/>
            <a:ahLst/>
            <a:cxnLst/>
            <a:rect l="l" t="t" r="r" b="b"/>
            <a:pathLst>
              <a:path w="12199620" h="3985260" extrusionOk="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25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성적정보 페이지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1" name="Google Shape;151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812" r="1814"/>
          <a:stretch/>
        </p:blipFill>
        <p:spPr>
          <a:xfrm>
            <a:off x="4592931" y="674688"/>
            <a:ext cx="6746582" cy="4597400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>
            <a:off x="3136525" y="1294014"/>
            <a:ext cx="5916178" cy="4267200"/>
          </a:xfrm>
          <a:custGeom>
            <a:avLst/>
            <a:gdLst/>
            <a:ahLst/>
            <a:cxnLst/>
            <a:rect l="l" t="t" r="r" b="b"/>
            <a:pathLst>
              <a:path w="5916178" h="4267200" extrusionOk="0">
                <a:moveTo>
                  <a:pt x="326524" y="1386"/>
                </a:moveTo>
                <a:cubicBezTo>
                  <a:pt x="147696" y="1386"/>
                  <a:pt x="1386" y="147696"/>
                  <a:pt x="1386" y="326524"/>
                </a:cubicBezTo>
                <a:lnTo>
                  <a:pt x="1386" y="3698409"/>
                </a:lnTo>
                <a:cubicBezTo>
                  <a:pt x="1386" y="3877237"/>
                  <a:pt x="147696" y="4023547"/>
                  <a:pt x="326524" y="4023547"/>
                </a:cubicBezTo>
                <a:lnTo>
                  <a:pt x="2802088" y="4025184"/>
                </a:lnTo>
                <a:cubicBezTo>
                  <a:pt x="2802088" y="4025184"/>
                  <a:pt x="2743891" y="4196501"/>
                  <a:pt x="2720814" y="4242110"/>
                </a:cubicBezTo>
                <a:cubicBezTo>
                  <a:pt x="2713345" y="4256922"/>
                  <a:pt x="2728115" y="4272992"/>
                  <a:pt x="2744059" y="4267537"/>
                </a:cubicBezTo>
                <a:cubicBezTo>
                  <a:pt x="2920076" y="4207788"/>
                  <a:pt x="3037644" y="4111535"/>
                  <a:pt x="3116862" y="4025142"/>
                </a:cubicBezTo>
                <a:lnTo>
                  <a:pt x="5592426" y="4023505"/>
                </a:lnTo>
                <a:cubicBezTo>
                  <a:pt x="5771254" y="4023505"/>
                  <a:pt x="5917564" y="3877195"/>
                  <a:pt x="5917564" y="3698367"/>
                </a:cubicBezTo>
                <a:lnTo>
                  <a:pt x="5917564" y="326524"/>
                </a:lnTo>
                <a:cubicBezTo>
                  <a:pt x="5917564" y="147696"/>
                  <a:pt x="5771254" y="1386"/>
                  <a:pt x="5592426" y="1386"/>
                </a:cubicBezTo>
                <a:lnTo>
                  <a:pt x="326524" y="1386"/>
                </a:lnTo>
                <a:close/>
              </a:path>
            </a:pathLst>
          </a:custGeom>
          <a:solidFill>
            <a:srgbClr val="3B5CF6"/>
          </a:solidFill>
          <a:ln>
            <a:noFill/>
          </a:ln>
        </p:spPr>
        <p:txBody>
          <a:bodyPr spcFirstLastPara="1" wrap="square" lIns="180000" tIns="72000" rIns="180000" bIns="504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감사합니다.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간단한 시연이 예정되어 있습니다.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/>
        </p:nvSpPr>
        <p:spPr>
          <a:xfrm>
            <a:off x="4648200" y="755650"/>
            <a:ext cx="6962074" cy="12140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4623318" y="2124273"/>
            <a:ext cx="6962074" cy="12140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4648200" y="3510718"/>
            <a:ext cx="6962074" cy="12140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4648200" y="4888252"/>
            <a:ext cx="6962074" cy="12140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5480958" y="1338043"/>
            <a:ext cx="57479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프로그램을 만들게 된 계기와 설계에 대해서 안내합니다.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5623612" y="1020831"/>
            <a:ext cx="57479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5029575" y="990142"/>
            <a:ext cx="9288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5480958" y="2715577"/>
            <a:ext cx="57479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프로그램을 만들었던 팀원에 대해서 안내합니다.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5659204" y="2429054"/>
            <a:ext cx="57479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팀원 소개</a:t>
            </a:r>
            <a:endParaRPr sz="20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5029575" y="2367676"/>
            <a:ext cx="9288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5480958" y="4093111"/>
            <a:ext cx="57479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프로그램의 UI와 작동방식에 대하여 안내합니다.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5671645" y="3806588"/>
            <a:ext cx="57479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 소개</a:t>
            </a:r>
            <a:endParaRPr sz="20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5029575" y="3745210"/>
            <a:ext cx="9288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5480958" y="5470645"/>
            <a:ext cx="57479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프로그램의 동작을 시연하며 프로그램을 작동 시킵니다.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5719679" y="5156747"/>
            <a:ext cx="57479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 시연</a:t>
            </a:r>
            <a:endParaRPr sz="20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029575" y="5122744"/>
            <a:ext cx="9288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581726" y="755650"/>
            <a:ext cx="3558474" cy="1842238"/>
          </a:xfrm>
          <a:custGeom>
            <a:avLst/>
            <a:gdLst/>
            <a:ahLst/>
            <a:cxnLst/>
            <a:rect l="l" t="t" r="r" b="b"/>
            <a:pathLst>
              <a:path w="7800975" h="4038600" extrusionOk="0">
                <a:moveTo>
                  <a:pt x="7797165" y="2741866"/>
                </a:moveTo>
                <a:lnTo>
                  <a:pt x="7797165" y="745236"/>
                </a:lnTo>
                <a:cubicBezTo>
                  <a:pt x="7797165" y="339281"/>
                  <a:pt x="7465028" y="7144"/>
                  <a:pt x="7059073" y="7144"/>
                </a:cubicBezTo>
                <a:lnTo>
                  <a:pt x="745236" y="7144"/>
                </a:lnTo>
                <a:cubicBezTo>
                  <a:pt x="339281" y="7144"/>
                  <a:pt x="7144" y="339281"/>
                  <a:pt x="7144" y="745236"/>
                </a:cubicBezTo>
                <a:lnTo>
                  <a:pt x="7144" y="2741866"/>
                </a:lnTo>
                <a:cubicBezTo>
                  <a:pt x="7144" y="3147822"/>
                  <a:pt x="339281" y="3479959"/>
                  <a:pt x="745236" y="3479959"/>
                </a:cubicBezTo>
                <a:lnTo>
                  <a:pt x="6693027" y="3479959"/>
                </a:lnTo>
                <a:cubicBezTo>
                  <a:pt x="6872859" y="3675983"/>
                  <a:pt x="7139750" y="3894487"/>
                  <a:pt x="7539324" y="4030218"/>
                </a:cubicBezTo>
                <a:cubicBezTo>
                  <a:pt x="7575614" y="4042505"/>
                  <a:pt x="7609142" y="4006120"/>
                  <a:pt x="7592092" y="3972497"/>
                </a:cubicBezTo>
                <a:cubicBezTo>
                  <a:pt x="7534085" y="3857720"/>
                  <a:pt x="7416642" y="3685508"/>
                  <a:pt x="7402640" y="3394424"/>
                </a:cubicBezTo>
                <a:cubicBezTo>
                  <a:pt x="7636764" y="3270218"/>
                  <a:pt x="7797165" y="3023902"/>
                  <a:pt x="7797165" y="2741866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324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목차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00" y="2239928"/>
            <a:ext cx="1912756" cy="404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2652215" y="4291516"/>
            <a:ext cx="3515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데이터를 다루는 사람들의 고충</a:t>
            </a:r>
            <a:endParaRPr sz="18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2652215" y="4667278"/>
            <a:ext cx="36832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CRUD개념을 배우고 데이터의 중요성과 더불어 데이터가 얼마나 다루기 조심스러운 대상이며 프로그래머의 도움이 가능하지 않을까 고심하였습니다.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1019356" y="2750549"/>
            <a:ext cx="432399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“어떠한 프로그램을 만들까?”.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라는 고민을 하면서 우리는 어떤 사람들이 프로그래머에게 도움을 받고 싶은 지 생각 해 보았습니다.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778" r="16777"/>
          <a:stretch/>
        </p:blipFill>
        <p:spPr>
          <a:xfrm>
            <a:off x="6481060" y="1228437"/>
            <a:ext cx="4416786" cy="4416786"/>
          </a:xfrm>
          <a:prstGeom prst="roundRect">
            <a:avLst>
              <a:gd name="adj" fmla="val 7583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9400" y="4476182"/>
            <a:ext cx="2765942" cy="224006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/>
          <p:nvPr/>
        </p:nvSpPr>
        <p:spPr>
          <a:xfrm>
            <a:off x="893331" y="1228438"/>
            <a:ext cx="4817610" cy="1517326"/>
          </a:xfrm>
          <a:custGeom>
            <a:avLst/>
            <a:gdLst/>
            <a:ahLst/>
            <a:cxnLst/>
            <a:rect l="l" t="t" r="r" b="b"/>
            <a:pathLst>
              <a:path w="4817610" h="1273655" extrusionOk="0">
                <a:moveTo>
                  <a:pt x="4817871" y="865202"/>
                </a:moveTo>
                <a:lnTo>
                  <a:pt x="4817871" y="234036"/>
                </a:lnTo>
                <a:cubicBezTo>
                  <a:pt x="4817871" y="105706"/>
                  <a:pt x="4712878" y="713"/>
                  <a:pt x="4584548" y="713"/>
                </a:cubicBezTo>
                <a:lnTo>
                  <a:pt x="234036" y="713"/>
                </a:lnTo>
                <a:cubicBezTo>
                  <a:pt x="105707" y="713"/>
                  <a:pt x="713" y="105706"/>
                  <a:pt x="713" y="234036"/>
                </a:cubicBezTo>
                <a:lnTo>
                  <a:pt x="713" y="865202"/>
                </a:lnTo>
                <a:cubicBezTo>
                  <a:pt x="713" y="993531"/>
                  <a:pt x="105707" y="1098525"/>
                  <a:pt x="234036" y="1098525"/>
                </a:cubicBezTo>
                <a:lnTo>
                  <a:pt x="4468836" y="1098525"/>
                </a:lnTo>
                <a:cubicBezTo>
                  <a:pt x="4525683" y="1160492"/>
                  <a:pt x="4610052" y="1229564"/>
                  <a:pt x="4736364" y="1272471"/>
                </a:cubicBezTo>
                <a:cubicBezTo>
                  <a:pt x="4747835" y="1276355"/>
                  <a:pt x="4758434" y="1264853"/>
                  <a:pt x="4753044" y="1254224"/>
                </a:cubicBezTo>
                <a:cubicBezTo>
                  <a:pt x="4734707" y="1217942"/>
                  <a:pt x="4697582" y="1163503"/>
                  <a:pt x="4693156" y="1071486"/>
                </a:cubicBezTo>
                <a:cubicBezTo>
                  <a:pt x="4767166" y="1032223"/>
                  <a:pt x="4817871" y="954358"/>
                  <a:pt x="4817871" y="865202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25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도움이 되는 프로그래밍과</a:t>
            </a:r>
            <a:endParaRPr sz="2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데이터 관리의 어려움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7681343" y="354564"/>
            <a:ext cx="3987981" cy="2164702"/>
          </a:xfrm>
          <a:custGeom>
            <a:avLst/>
            <a:gdLst/>
            <a:ahLst/>
            <a:cxnLst/>
            <a:rect l="l" t="t" r="r" b="b"/>
            <a:pathLst>
              <a:path w="7800975" h="4038600" extrusionOk="0">
                <a:moveTo>
                  <a:pt x="7797165" y="2741866"/>
                </a:moveTo>
                <a:lnTo>
                  <a:pt x="7797165" y="745236"/>
                </a:lnTo>
                <a:cubicBezTo>
                  <a:pt x="7797165" y="339281"/>
                  <a:pt x="7465028" y="7144"/>
                  <a:pt x="7059073" y="7144"/>
                </a:cubicBezTo>
                <a:lnTo>
                  <a:pt x="745236" y="7144"/>
                </a:lnTo>
                <a:cubicBezTo>
                  <a:pt x="339281" y="7144"/>
                  <a:pt x="7144" y="339281"/>
                  <a:pt x="7144" y="745236"/>
                </a:cubicBezTo>
                <a:lnTo>
                  <a:pt x="7144" y="2741866"/>
                </a:lnTo>
                <a:cubicBezTo>
                  <a:pt x="7144" y="3147822"/>
                  <a:pt x="339281" y="3479959"/>
                  <a:pt x="745236" y="3479959"/>
                </a:cubicBezTo>
                <a:lnTo>
                  <a:pt x="6693027" y="3479959"/>
                </a:lnTo>
                <a:cubicBezTo>
                  <a:pt x="6872859" y="3675983"/>
                  <a:pt x="7139750" y="3894487"/>
                  <a:pt x="7539324" y="4030218"/>
                </a:cubicBezTo>
                <a:cubicBezTo>
                  <a:pt x="7575614" y="4042505"/>
                  <a:pt x="7609142" y="4006120"/>
                  <a:pt x="7592092" y="3972497"/>
                </a:cubicBezTo>
                <a:cubicBezTo>
                  <a:pt x="7534085" y="3857720"/>
                  <a:pt x="7416642" y="3685508"/>
                  <a:pt x="7402640" y="3394424"/>
                </a:cubicBezTo>
                <a:cubicBezTo>
                  <a:pt x="7636764" y="3270218"/>
                  <a:pt x="7797165" y="3023902"/>
                  <a:pt x="7797165" y="2741866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39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중소 학원들은 큰 프로그램을 가지고 일하기에 비용이 부담될 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t="27168" r="3646" b="17429"/>
          <a:stretch/>
        </p:blipFill>
        <p:spPr>
          <a:xfrm>
            <a:off x="4299709" y="2032183"/>
            <a:ext cx="3381634" cy="194444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4299709" y="3429000"/>
            <a:ext cx="39315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학원에서 필요한 학생정보 및 강의관리가 지원되는 DB프로그램!!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8770776" y="4254759"/>
            <a:ext cx="3109497" cy="1850572"/>
          </a:xfrm>
          <a:custGeom>
            <a:avLst/>
            <a:gdLst/>
            <a:ahLst/>
            <a:cxnLst/>
            <a:rect l="l" t="t" r="r" b="b"/>
            <a:pathLst>
              <a:path w="7800975" h="4038600" extrusionOk="0">
                <a:moveTo>
                  <a:pt x="7797165" y="2741866"/>
                </a:moveTo>
                <a:lnTo>
                  <a:pt x="7797165" y="745236"/>
                </a:lnTo>
                <a:cubicBezTo>
                  <a:pt x="7797165" y="339281"/>
                  <a:pt x="7465028" y="7144"/>
                  <a:pt x="7059073" y="7144"/>
                </a:cubicBezTo>
                <a:lnTo>
                  <a:pt x="745236" y="7144"/>
                </a:lnTo>
                <a:cubicBezTo>
                  <a:pt x="339281" y="7144"/>
                  <a:pt x="7144" y="339281"/>
                  <a:pt x="7144" y="745236"/>
                </a:cubicBezTo>
                <a:lnTo>
                  <a:pt x="7144" y="2741866"/>
                </a:lnTo>
                <a:cubicBezTo>
                  <a:pt x="7144" y="3147822"/>
                  <a:pt x="339281" y="3479959"/>
                  <a:pt x="745236" y="3479959"/>
                </a:cubicBezTo>
                <a:lnTo>
                  <a:pt x="6693027" y="3479959"/>
                </a:lnTo>
                <a:cubicBezTo>
                  <a:pt x="6872859" y="3675983"/>
                  <a:pt x="7139750" y="3894487"/>
                  <a:pt x="7539324" y="4030218"/>
                </a:cubicBezTo>
                <a:cubicBezTo>
                  <a:pt x="7575614" y="4042505"/>
                  <a:pt x="7609142" y="4006120"/>
                  <a:pt x="7592092" y="3972497"/>
                </a:cubicBezTo>
                <a:cubicBezTo>
                  <a:pt x="7534085" y="3857720"/>
                  <a:pt x="7416642" y="3685508"/>
                  <a:pt x="7402640" y="3394424"/>
                </a:cubicBezTo>
                <a:cubicBezTo>
                  <a:pt x="7636764" y="3270218"/>
                  <a:pt x="7797165" y="3023902"/>
                  <a:pt x="7797165" y="2741866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39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학원에 필요한 정보만을 다루면 될 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1751752" y="4963886"/>
            <a:ext cx="3109496" cy="1408922"/>
          </a:xfrm>
          <a:custGeom>
            <a:avLst/>
            <a:gdLst/>
            <a:ahLst/>
            <a:cxnLst/>
            <a:rect l="l" t="t" r="r" b="b"/>
            <a:pathLst>
              <a:path w="5916178" h="4267200" extrusionOk="0">
                <a:moveTo>
                  <a:pt x="326524" y="1386"/>
                </a:moveTo>
                <a:cubicBezTo>
                  <a:pt x="147696" y="1386"/>
                  <a:pt x="1386" y="147696"/>
                  <a:pt x="1386" y="326524"/>
                </a:cubicBezTo>
                <a:lnTo>
                  <a:pt x="1386" y="3698409"/>
                </a:lnTo>
                <a:cubicBezTo>
                  <a:pt x="1386" y="3877237"/>
                  <a:pt x="147696" y="4023547"/>
                  <a:pt x="326524" y="4023547"/>
                </a:cubicBezTo>
                <a:lnTo>
                  <a:pt x="2802088" y="4025184"/>
                </a:lnTo>
                <a:cubicBezTo>
                  <a:pt x="2802088" y="4025184"/>
                  <a:pt x="2743891" y="4196501"/>
                  <a:pt x="2720814" y="4242110"/>
                </a:cubicBezTo>
                <a:cubicBezTo>
                  <a:pt x="2713345" y="4256922"/>
                  <a:pt x="2728115" y="4272992"/>
                  <a:pt x="2744059" y="4267537"/>
                </a:cubicBezTo>
                <a:cubicBezTo>
                  <a:pt x="2920076" y="4207788"/>
                  <a:pt x="3037644" y="4111535"/>
                  <a:pt x="3116862" y="4025142"/>
                </a:cubicBezTo>
                <a:lnTo>
                  <a:pt x="5592426" y="4023505"/>
                </a:lnTo>
                <a:cubicBezTo>
                  <a:pt x="5771254" y="4023505"/>
                  <a:pt x="5917564" y="3877195"/>
                  <a:pt x="5917564" y="3698367"/>
                </a:cubicBezTo>
                <a:lnTo>
                  <a:pt x="5917564" y="326524"/>
                </a:lnTo>
                <a:cubicBezTo>
                  <a:pt x="5917564" y="147696"/>
                  <a:pt x="5771254" y="1386"/>
                  <a:pt x="5592426" y="1386"/>
                </a:cubicBezTo>
                <a:lnTo>
                  <a:pt x="326524" y="1386"/>
                </a:lnTo>
                <a:close/>
              </a:path>
            </a:pathLst>
          </a:custGeom>
          <a:solidFill>
            <a:srgbClr val="3B5CF6"/>
          </a:solidFill>
          <a:ln>
            <a:noFill/>
          </a:ln>
        </p:spPr>
        <p:txBody>
          <a:bodyPr spcFirstLastPara="1" wrap="square" lIns="180000" tIns="72000" rIns="180000" bIns="504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어느 컴퓨터에서나 작동할 수 있는 프로그램일 것</a:t>
            </a:r>
            <a:endParaRPr sz="18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23046" y="1267201"/>
            <a:ext cx="3931506" cy="2330321"/>
          </a:xfrm>
          <a:custGeom>
            <a:avLst/>
            <a:gdLst/>
            <a:ahLst/>
            <a:cxnLst/>
            <a:rect l="l" t="t" r="r" b="b"/>
            <a:pathLst>
              <a:path w="5916178" h="4267200" extrusionOk="0">
                <a:moveTo>
                  <a:pt x="326524" y="1386"/>
                </a:moveTo>
                <a:cubicBezTo>
                  <a:pt x="147696" y="1386"/>
                  <a:pt x="1386" y="147696"/>
                  <a:pt x="1386" y="326524"/>
                </a:cubicBezTo>
                <a:lnTo>
                  <a:pt x="1386" y="3698409"/>
                </a:lnTo>
                <a:cubicBezTo>
                  <a:pt x="1386" y="3877237"/>
                  <a:pt x="147696" y="4023547"/>
                  <a:pt x="326524" y="4023547"/>
                </a:cubicBezTo>
                <a:lnTo>
                  <a:pt x="2802088" y="4025184"/>
                </a:lnTo>
                <a:cubicBezTo>
                  <a:pt x="2802088" y="4025184"/>
                  <a:pt x="2743891" y="4196501"/>
                  <a:pt x="2720814" y="4242110"/>
                </a:cubicBezTo>
                <a:cubicBezTo>
                  <a:pt x="2713345" y="4256922"/>
                  <a:pt x="2728115" y="4272992"/>
                  <a:pt x="2744059" y="4267537"/>
                </a:cubicBezTo>
                <a:cubicBezTo>
                  <a:pt x="2920076" y="4207788"/>
                  <a:pt x="3037644" y="4111535"/>
                  <a:pt x="3116862" y="4025142"/>
                </a:cubicBezTo>
                <a:lnTo>
                  <a:pt x="5592426" y="4023505"/>
                </a:lnTo>
                <a:cubicBezTo>
                  <a:pt x="5771254" y="4023505"/>
                  <a:pt x="5917564" y="3877195"/>
                  <a:pt x="5917564" y="3698367"/>
                </a:cubicBezTo>
                <a:lnTo>
                  <a:pt x="5917564" y="326524"/>
                </a:lnTo>
                <a:cubicBezTo>
                  <a:pt x="5917564" y="147696"/>
                  <a:pt x="5771254" y="1386"/>
                  <a:pt x="5592426" y="1386"/>
                </a:cubicBezTo>
                <a:lnTo>
                  <a:pt x="326524" y="1386"/>
                </a:lnTo>
                <a:close/>
              </a:path>
            </a:pathLst>
          </a:custGeom>
          <a:solidFill>
            <a:srgbClr val="3B5CF6"/>
          </a:solidFill>
          <a:ln>
            <a:noFill/>
          </a:ln>
        </p:spPr>
        <p:txBody>
          <a:bodyPr spcFirstLastPara="1" wrap="square" lIns="180000" tIns="72000" rIns="180000" bIns="504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어떤 DB관리자가 사용하더라도 사용하기 편한 인터페이스를 가지며,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DB관리자가 교체되는 등의 이유로 다른 사람이 사용할 때에도 편하게 적응 할 수 있어야 할 것</a:t>
            </a:r>
            <a:endParaRPr sz="18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581726" y="876300"/>
            <a:ext cx="4593492" cy="2378072"/>
          </a:xfrm>
          <a:custGeom>
            <a:avLst/>
            <a:gdLst/>
            <a:ahLst/>
            <a:cxnLst/>
            <a:rect l="l" t="t" r="r" b="b"/>
            <a:pathLst>
              <a:path w="7800975" h="4038600" extrusionOk="0">
                <a:moveTo>
                  <a:pt x="7797165" y="2741866"/>
                </a:moveTo>
                <a:lnTo>
                  <a:pt x="7797165" y="745236"/>
                </a:lnTo>
                <a:cubicBezTo>
                  <a:pt x="7797165" y="339281"/>
                  <a:pt x="7465028" y="7144"/>
                  <a:pt x="7059073" y="7144"/>
                </a:cubicBezTo>
                <a:lnTo>
                  <a:pt x="745236" y="7144"/>
                </a:lnTo>
                <a:cubicBezTo>
                  <a:pt x="339281" y="7144"/>
                  <a:pt x="7144" y="339281"/>
                  <a:pt x="7144" y="745236"/>
                </a:cubicBezTo>
                <a:lnTo>
                  <a:pt x="7144" y="2741866"/>
                </a:lnTo>
                <a:cubicBezTo>
                  <a:pt x="7144" y="3147822"/>
                  <a:pt x="339281" y="3479959"/>
                  <a:pt x="745236" y="3479959"/>
                </a:cubicBezTo>
                <a:lnTo>
                  <a:pt x="6693027" y="3479959"/>
                </a:lnTo>
                <a:cubicBezTo>
                  <a:pt x="6872859" y="3675983"/>
                  <a:pt x="7139750" y="3894487"/>
                  <a:pt x="7539324" y="4030218"/>
                </a:cubicBezTo>
                <a:cubicBezTo>
                  <a:pt x="7575614" y="4042505"/>
                  <a:pt x="7609142" y="4006120"/>
                  <a:pt x="7592092" y="3972497"/>
                </a:cubicBezTo>
                <a:cubicBezTo>
                  <a:pt x="7534085" y="3857720"/>
                  <a:pt x="7416642" y="3685508"/>
                  <a:pt x="7402640" y="3394424"/>
                </a:cubicBezTo>
                <a:cubicBezTo>
                  <a:pt x="7636764" y="3270218"/>
                  <a:pt x="7797165" y="3023902"/>
                  <a:pt x="7797165" y="2741866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39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팀원 소개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726" y="2557586"/>
            <a:ext cx="1622989" cy="359575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/>
          <p:nvPr/>
        </p:nvSpPr>
        <p:spPr>
          <a:xfrm>
            <a:off x="5638800" y="876300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3B5CF6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6692900" y="876300"/>
            <a:ext cx="4917374" cy="9144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윤주연</a:t>
            </a:r>
            <a:endParaRPr sz="1800" b="0" i="0" u="none" strike="noStrike" cap="none" dirty="0" err="1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-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수납정보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페이지</a:t>
            </a:r>
            <a:r>
              <a:rPr 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개발</a:t>
            </a:r>
            <a:endParaRPr lang="en-US" sz="1800" b="0" i="0" u="none" strike="noStrike" cap="none" dirty="0">
              <a:solidFill>
                <a:schemeClr val="dk1"/>
              </a:solidFill>
              <a:latin typeface="Poppins Light"/>
              <a:cs typeface="Poppins Light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5638800" y="1943100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3B5CF6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6692900" y="1943100"/>
            <a:ext cx="4917374" cy="9144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이후림</a:t>
            </a:r>
            <a:endParaRPr sz="1800" b="0" i="0" u="none" strike="noStrike" cap="none" dirty="0" err="1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285750" indent="-285750">
              <a:buClr>
                <a:schemeClr val="dk1"/>
              </a:buClr>
              <a:buSzPts val="1800"/>
              <a:buFont typeface="Poppins Light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성적정보</a:t>
            </a:r>
            <a:r>
              <a:rPr 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및</a:t>
            </a:r>
            <a:r>
              <a:rPr 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전체</a:t>
            </a:r>
            <a:r>
              <a:rPr 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 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페이지</a:t>
            </a:r>
            <a:r>
              <a:rPr 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개발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</a:endParaRPr>
          </a:p>
          <a:p>
            <a:pPr marL="285750" indent="-285750">
              <a:buClr>
                <a:schemeClr val="dk1"/>
              </a:buClr>
              <a:buSzPts val="1800"/>
              <a:buFont typeface="Poppins Light"/>
              <a:buChar char="-"/>
            </a:pPr>
            <a:r>
              <a:rPr lang="en-US" altLang="ko-KR" sz="1800" dirty="0" err="1">
                <a:solidFill>
                  <a:schemeClr val="dk1"/>
                </a:solidFill>
                <a:latin typeface="Poppins Light"/>
                <a:cs typeface="Poppins Light"/>
              </a:rPr>
              <a:t>DB설계</a:t>
            </a:r>
            <a:r>
              <a:rPr lang="en-US" altLang="ko-KR" sz="1800" dirty="0">
                <a:solidFill>
                  <a:schemeClr val="dk1"/>
                </a:solidFill>
                <a:latin typeface="Poppins Light"/>
                <a:cs typeface="Poppins Light"/>
              </a:rPr>
              <a:t> 및 </a:t>
            </a:r>
            <a:r>
              <a:rPr lang="en-US" altLang="ko-KR" sz="1800" dirty="0" err="1">
                <a:solidFill>
                  <a:schemeClr val="dk1"/>
                </a:solidFill>
                <a:latin typeface="Poppins Light"/>
                <a:cs typeface="Poppins Light"/>
              </a:rPr>
              <a:t>시스템</a:t>
            </a:r>
            <a:r>
              <a:rPr lang="en-US" altLang="ko-KR" sz="1800" dirty="0">
                <a:solidFill>
                  <a:schemeClr val="dk1"/>
                </a:solidFill>
                <a:latin typeface="Poppins Light"/>
                <a:cs typeface="Poppins Light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Poppins Light"/>
                <a:cs typeface="Poppins Light"/>
              </a:rPr>
              <a:t>프로세스</a:t>
            </a:r>
            <a:r>
              <a:rPr lang="en-US" altLang="ko-KR" sz="1800" dirty="0">
                <a:solidFill>
                  <a:schemeClr val="dk1"/>
                </a:solidFill>
                <a:latin typeface="Poppins Light"/>
                <a:cs typeface="Poppins Light"/>
              </a:rPr>
              <a:t> </a:t>
            </a:r>
            <a:r>
              <a:rPr lang="en-US" altLang="ko-KR" sz="1800" dirty="0" err="1">
                <a:solidFill>
                  <a:schemeClr val="dk1"/>
                </a:solidFill>
                <a:latin typeface="Poppins Light"/>
                <a:cs typeface="Poppins Light"/>
              </a:rPr>
              <a:t>설계</a:t>
            </a:r>
          </a:p>
        </p:txBody>
      </p:sp>
      <p:sp>
        <p:nvSpPr>
          <p:cNvPr id="90" name="Google Shape;90;p5"/>
          <p:cNvSpPr/>
          <p:nvPr/>
        </p:nvSpPr>
        <p:spPr>
          <a:xfrm>
            <a:off x="5638800" y="3009900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3B5CF6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6692900" y="3009900"/>
            <a:ext cx="4917374" cy="9144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홍승진</a:t>
            </a:r>
            <a:endParaRPr sz="1800" b="0" i="0" u="none" strike="noStrike" cap="none" dirty="0" err="1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285750" indent="-285750">
              <a:buClr>
                <a:schemeClr val="dk1"/>
              </a:buClr>
              <a:buSzPts val="1800"/>
              <a:buFont typeface="Poppins Light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개인정보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페이지</a:t>
            </a:r>
            <a:r>
              <a:rPr 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개발</a:t>
            </a:r>
            <a:endParaRPr lang="en-US" sz="18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프로젝트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문서화</a:t>
            </a:r>
            <a:endParaRPr sz="1400" b="0" i="0" u="none" strike="noStrike" cap="none" dirty="0" err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5638800" y="4076700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3B5CF6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6692900" y="4076700"/>
            <a:ext cx="4917374" cy="9144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86400" tIns="45700" rIns="86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최유솜</a:t>
            </a:r>
            <a:endParaRPr sz="1800" b="0" i="0" u="none" strike="noStrike" cap="none" dirty="0" err="1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285750" indent="-285750">
              <a:buClr>
                <a:schemeClr val="dk1"/>
              </a:buClr>
              <a:buSzPts val="1800"/>
              <a:buFont typeface="Poppins Light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강의정보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페이지</a:t>
            </a:r>
            <a:r>
              <a:rPr 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 </a:t>
            </a:r>
            <a:r>
              <a:rPr lang="ko-KR" altLang="en-US" sz="18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개발</a:t>
            </a:r>
            <a:endParaRPr lang="en-US" sz="18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디자인과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UI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설계</a:t>
            </a:r>
            <a:endParaRPr sz="1400" b="0" i="0" u="none" strike="noStrike" cap="none" dirty="0" err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>
            <a:off x="1904534" y="2917644"/>
            <a:ext cx="39315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학생 개개인에 대한 정보를 추가, 조회, 수정, 삭제할 수  있습니다.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1904534" y="2416679"/>
            <a:ext cx="39315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개인정보 페이지</a:t>
            </a:r>
            <a:endParaRPr sz="20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57668" y="2917644"/>
            <a:ext cx="39315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DB에 저장된 학생들에 대한 학업 성적을 저장하여 관리할 수 있습니다.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7157668" y="2416679"/>
            <a:ext cx="39315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성적관리 페이지</a:t>
            </a:r>
            <a:endParaRPr sz="20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1904534" y="4985105"/>
            <a:ext cx="39315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학생들이 수강하는 강의에 대해서 조회하고 관리할 수 있는 페이지 입니다.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1904534" y="4484140"/>
            <a:ext cx="39315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강의정보 페이지</a:t>
            </a:r>
            <a:endParaRPr sz="20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57668" y="4985105"/>
            <a:ext cx="4123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학원에 납부되어지는 강의료와 강의, 학생들에 대해서 동시에 관리하는 페이지 입니다.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7157668" y="4484140"/>
            <a:ext cx="39315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수납정보 페이지</a:t>
            </a:r>
            <a:endParaRPr sz="2000" b="0" i="0" u="none" strike="noStrike" cap="non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1331425" y="2423004"/>
            <a:ext cx="455340" cy="455340"/>
          </a:xfrm>
          <a:prstGeom prst="ellipse">
            <a:avLst/>
          </a:prstGeom>
          <a:solidFill>
            <a:srgbClr val="3B5CF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18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6585597" y="2423004"/>
            <a:ext cx="455340" cy="455340"/>
          </a:xfrm>
          <a:prstGeom prst="ellipse">
            <a:avLst/>
          </a:prstGeom>
          <a:solidFill>
            <a:srgbClr val="3B5CF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18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1331425" y="4487302"/>
            <a:ext cx="455340" cy="455340"/>
          </a:xfrm>
          <a:prstGeom prst="ellipse">
            <a:avLst/>
          </a:prstGeom>
          <a:solidFill>
            <a:srgbClr val="3B5CF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18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6585597" y="4487302"/>
            <a:ext cx="455340" cy="455340"/>
          </a:xfrm>
          <a:prstGeom prst="ellipse">
            <a:avLst/>
          </a:prstGeom>
          <a:solidFill>
            <a:srgbClr val="3B5CF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 sz="18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2577257" y="730895"/>
            <a:ext cx="7035800" cy="1090238"/>
          </a:xfrm>
          <a:custGeom>
            <a:avLst/>
            <a:gdLst/>
            <a:ahLst/>
            <a:cxnLst/>
            <a:rect l="l" t="t" r="r" b="b"/>
            <a:pathLst>
              <a:path w="7035800" h="1090238" extrusionOk="0">
                <a:moveTo>
                  <a:pt x="254545" y="843"/>
                </a:moveTo>
                <a:cubicBezTo>
                  <a:pt x="115007" y="843"/>
                  <a:pt x="843" y="115007"/>
                  <a:pt x="843" y="254545"/>
                </a:cubicBezTo>
                <a:lnTo>
                  <a:pt x="843" y="646179"/>
                </a:lnTo>
                <a:cubicBezTo>
                  <a:pt x="843" y="785716"/>
                  <a:pt x="115007" y="899880"/>
                  <a:pt x="254545" y="899880"/>
                </a:cubicBezTo>
                <a:lnTo>
                  <a:pt x="3397573" y="901157"/>
                </a:lnTo>
                <a:cubicBezTo>
                  <a:pt x="3397573" y="901157"/>
                  <a:pt x="3350035" y="1034834"/>
                  <a:pt x="3332061" y="1070422"/>
                </a:cubicBezTo>
                <a:cubicBezTo>
                  <a:pt x="3326233" y="1081980"/>
                  <a:pt x="3337757" y="1094519"/>
                  <a:pt x="3350199" y="1090263"/>
                </a:cubicBezTo>
                <a:cubicBezTo>
                  <a:pt x="3487542" y="1043641"/>
                  <a:pt x="3579279" y="968536"/>
                  <a:pt x="3641092" y="901125"/>
                </a:cubicBezTo>
                <a:lnTo>
                  <a:pt x="6784121" y="899848"/>
                </a:lnTo>
                <a:cubicBezTo>
                  <a:pt x="6923658" y="899848"/>
                  <a:pt x="7037822" y="785684"/>
                  <a:pt x="7037822" y="646146"/>
                </a:cubicBezTo>
                <a:lnTo>
                  <a:pt x="7037822" y="254545"/>
                </a:lnTo>
                <a:cubicBezTo>
                  <a:pt x="7037822" y="115007"/>
                  <a:pt x="6923658" y="843"/>
                  <a:pt x="6784121" y="843"/>
                </a:cubicBezTo>
                <a:lnTo>
                  <a:pt x="254545" y="843"/>
                </a:lnTo>
                <a:close/>
              </a:path>
            </a:pathLst>
          </a:custGeom>
          <a:solidFill>
            <a:srgbClr val="3B5CF6"/>
          </a:solidFill>
          <a:ln>
            <a:noFill/>
          </a:ln>
        </p:spPr>
        <p:txBody>
          <a:bodyPr spcFirstLastPara="1" wrap="square" lIns="252000" tIns="72000" rIns="252000" bIns="25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프로그램의 구성 페이지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r="5443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>
            <a:spLocks noGrp="1"/>
          </p:cNvSpPr>
          <p:nvPr>
            <p:ph type="pic" idx="2"/>
          </p:nvPr>
        </p:nvSpPr>
        <p:spPr>
          <a:xfrm>
            <a:off x="4592931" y="674688"/>
            <a:ext cx="6746582" cy="4597400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7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478180" y="1474238"/>
            <a:ext cx="3668368" cy="1756766"/>
          </a:xfrm>
          <a:custGeom>
            <a:avLst/>
            <a:gdLst/>
            <a:ahLst/>
            <a:cxnLst/>
            <a:rect l="l" t="t" r="r" b="b"/>
            <a:pathLst>
              <a:path w="12199620" h="3985260" extrusionOk="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25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메인 페이지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1966" y="768184"/>
            <a:ext cx="6668511" cy="372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r="5443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739" r="1739"/>
          <a:stretch/>
        </p:blipFill>
        <p:spPr>
          <a:xfrm>
            <a:off x="4592931" y="674688"/>
            <a:ext cx="6746582" cy="4597400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478180" y="1474238"/>
            <a:ext cx="3668368" cy="1756766"/>
          </a:xfrm>
          <a:custGeom>
            <a:avLst/>
            <a:gdLst/>
            <a:ahLst/>
            <a:cxnLst/>
            <a:rect l="l" t="t" r="r" b="b"/>
            <a:pathLst>
              <a:path w="12199620" h="3985260" extrusionOk="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25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개인정보 페이지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r="5443"/>
          <a:stretch/>
        </p:blipFill>
        <p:spPr>
          <a:xfrm>
            <a:off x="3271157" y="622300"/>
            <a:ext cx="8920843" cy="56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478181" y="3449197"/>
            <a:ext cx="36683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가상의 학원인 오리 학원의 학생 정보 전산시스템을 컨셉으로 하여 학원에 재학중인 학생들의 정보를 관리하고 사용자 및 관리자가 이를 로컬 DB에서 관리함으로써 더 나은 학원 및 학원생을 관리하는 인터페이스가 구비된 DB시스템입니다.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478180" y="1474238"/>
            <a:ext cx="3668368" cy="1756766"/>
          </a:xfrm>
          <a:custGeom>
            <a:avLst/>
            <a:gdLst/>
            <a:ahLst/>
            <a:cxnLst/>
            <a:rect l="l" t="t" r="r" b="b"/>
            <a:pathLst>
              <a:path w="12199620" h="3985260" extrusionOk="0">
                <a:moveTo>
                  <a:pt x="12195429" y="2954350"/>
                </a:moveTo>
                <a:lnTo>
                  <a:pt x="12195429" y="595046"/>
                </a:lnTo>
                <a:cubicBezTo>
                  <a:pt x="12195429" y="270281"/>
                  <a:pt x="11929719" y="4572"/>
                  <a:pt x="11604955" y="4572"/>
                </a:cubicBezTo>
                <a:lnTo>
                  <a:pt x="595046" y="4572"/>
                </a:lnTo>
                <a:cubicBezTo>
                  <a:pt x="270281" y="4572"/>
                  <a:pt x="4572" y="270281"/>
                  <a:pt x="4572" y="595046"/>
                </a:cubicBezTo>
                <a:lnTo>
                  <a:pt x="4572" y="2954350"/>
                </a:lnTo>
                <a:cubicBezTo>
                  <a:pt x="4572" y="3279115"/>
                  <a:pt x="270281" y="3544824"/>
                  <a:pt x="595046" y="3544824"/>
                </a:cubicBezTo>
                <a:lnTo>
                  <a:pt x="11312119" y="3544824"/>
                </a:lnTo>
                <a:cubicBezTo>
                  <a:pt x="11455985" y="3701644"/>
                  <a:pt x="11669496" y="3876446"/>
                  <a:pt x="11989156" y="3985031"/>
                </a:cubicBezTo>
                <a:cubicBezTo>
                  <a:pt x="12018188" y="3994861"/>
                  <a:pt x="12045010" y="3965753"/>
                  <a:pt x="12031370" y="3938854"/>
                </a:cubicBezTo>
                <a:cubicBezTo>
                  <a:pt x="11984964" y="3847033"/>
                  <a:pt x="11891010" y="3709264"/>
                  <a:pt x="11879809" y="3476396"/>
                </a:cubicBezTo>
                <a:cubicBezTo>
                  <a:pt x="12067108" y="3377032"/>
                  <a:pt x="12195429" y="3179979"/>
                  <a:pt x="12195429" y="2954350"/>
                </a:cubicBezTo>
                <a:close/>
              </a:path>
            </a:pathLst>
          </a:custGeom>
          <a:solidFill>
            <a:srgbClr val="3C5CF6"/>
          </a:solidFill>
          <a:ln>
            <a:noFill/>
          </a:ln>
        </p:spPr>
        <p:txBody>
          <a:bodyPr spcFirstLastPara="1" wrap="square" lIns="252000" tIns="45700" rIns="252000" bIns="25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Ori 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학생정보전산시스템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&amp; 수납정보 페이지</a:t>
            </a:r>
            <a:endParaRPr sz="2400" b="0" i="0" u="none" strike="noStrike" cap="non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5" name="Google Shape;135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428" r="1428"/>
          <a:stretch/>
        </p:blipFill>
        <p:spPr>
          <a:xfrm>
            <a:off x="4592931" y="674688"/>
            <a:ext cx="6746582" cy="4597400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12</Slides>
  <Notes>12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revision>15</cp:revision>
  <dcterms:created xsi:type="dcterms:W3CDTF">2019-04-06T05:20:47Z</dcterms:created>
  <dcterms:modified xsi:type="dcterms:W3CDTF">2021-09-12T14:31:29Z</dcterms:modified>
</cp:coreProperties>
</file>