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t 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lose-up of the top of a hot 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Hot 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t 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 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 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 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3.xml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0.xml"/><Relationship Id="rId10" Type="http://schemas.openxmlformats.org/officeDocument/2006/relationships/slide" Target="slide11.xml"/><Relationship Id="rId11" Type="http://schemas.openxmlformats.org/officeDocument/2006/relationships/slide" Target="slide12.xml"/><Relationship Id="rId12" Type="http://schemas.openxmlformats.org/officeDocument/2006/relationships/slide" Target="slide1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xel Thieffry                                                                                                                                November 202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808990">
              <a:defRPr sz="3528"/>
            </a:pPr>
            <a:r>
              <a:t>Axel Thieffry</a:t>
            </a:r>
            <a:r>
              <a:rPr b="0"/>
              <a:t>                                                                                                                                </a:t>
            </a:r>
            <a:r>
              <a:rPr b="0" i="1"/>
              <a:t>November 2022</a:t>
            </a:r>
          </a:p>
        </p:txBody>
      </p:sp>
      <p:sp>
        <p:nvSpPr>
          <p:cNvPr id="152" name="T1International"/>
          <p:cNvSpPr txBox="1"/>
          <p:nvPr>
            <p:ph type="ctrTitle"/>
          </p:nvPr>
        </p:nvSpPr>
        <p:spPr>
          <a:xfrm>
            <a:off x="1206496" y="2574991"/>
            <a:ext cx="10547613" cy="4648201"/>
          </a:xfrm>
          <a:prstGeom prst="rect">
            <a:avLst/>
          </a:prstGeom>
        </p:spPr>
        <p:txBody>
          <a:bodyPr/>
          <a:lstStyle/>
          <a:p>
            <a:pPr/>
            <a:r>
              <a:t>T1International</a:t>
            </a:r>
          </a:p>
        </p:txBody>
      </p:sp>
      <p:sp>
        <p:nvSpPr>
          <p:cNvPr id="153" name="Reproducing analysis of the 2020 survey with 2022 data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Reproducing analysis of the 2020 survey with 2022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0" name="Rationing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Rationing</a:t>
            </a:r>
          </a:p>
        </p:txBody>
      </p:sp>
      <p:sp>
        <p:nvSpPr>
          <p:cNvPr id="251" name="By healthcare coverage"/>
          <p:cNvSpPr txBox="1"/>
          <p:nvPr/>
        </p:nvSpPr>
        <p:spPr>
          <a:xfrm>
            <a:off x="1206500" y="2247900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000">
                <a:solidFill>
                  <a:srgbClr val="000000"/>
                </a:solidFill>
              </a:defRPr>
            </a:lvl1pPr>
          </a:lstStyle>
          <a:p>
            <a:pPr/>
            <a:r>
              <a:t>By healthcare coverage</a:t>
            </a:r>
          </a:p>
        </p:txBody>
      </p:sp>
      <p:sp>
        <p:nvSpPr>
          <p:cNvPr id="252" name="Clear negative correlation between the level of healthcare coverage and rationing frequency, both for blood glucose testing and insulin intake.…"/>
          <p:cNvSpPr txBox="1"/>
          <p:nvPr/>
        </p:nvSpPr>
        <p:spPr>
          <a:xfrm>
            <a:off x="1206500" y="9732050"/>
            <a:ext cx="22212868" cy="3713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08000" indent="-508000" algn="l" defTabSz="825500">
              <a:spcBef>
                <a:spcPts val="3500"/>
              </a:spcBef>
              <a:buSzPct val="150000"/>
              <a:buChar char="‣"/>
              <a:defRPr spc="-35" sz="3500">
                <a:solidFill>
                  <a:srgbClr val="000000"/>
                </a:solidFill>
              </a:defRPr>
            </a:pPr>
            <a:r>
              <a:t>Clear negative correlation between the level of healthcare coverage and rationing frequency, both for blood glucose testing and insulin intake.</a:t>
            </a:r>
          </a:p>
          <a:p>
            <a:pPr marL="508000" indent="-508000" algn="l" defTabSz="825500">
              <a:spcBef>
                <a:spcPts val="3500"/>
              </a:spcBef>
              <a:buSzPct val="150000"/>
              <a:buChar char="‣"/>
              <a:defRPr spc="-35" sz="3500">
                <a:solidFill>
                  <a:srgbClr val="000000"/>
                </a:solidFill>
              </a:defRPr>
            </a:pPr>
            <a:r>
              <a:t>Overall, testing of blood glucose level is more prone to rationing than insulin intake.</a:t>
            </a:r>
          </a:p>
        </p:txBody>
      </p:sp>
      <p:sp>
        <p:nvSpPr>
          <p:cNvPr id="253" name="Updated Feb. 2023 ✅"/>
          <p:cNvSpPr txBox="1"/>
          <p:nvPr/>
        </p:nvSpPr>
        <p:spPr>
          <a:xfrm>
            <a:off x="21899690" y="1256331"/>
            <a:ext cx="1765250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22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Updated</a:t>
            </a:r>
            <a:br/>
            <a:r>
              <a:t>Feb. 2023 ✅</a:t>
            </a:r>
          </a:p>
        </p:txBody>
      </p:sp>
      <p:pic>
        <p:nvPicPr>
          <p:cNvPr id="254" name="F09. Rationing by healthcare coverage.pdf" descr="F09. Rationing by healthcare coverage.pdf"/>
          <p:cNvPicPr>
            <a:picLocks noChangeAspect="1"/>
          </p:cNvPicPr>
          <p:nvPr/>
        </p:nvPicPr>
        <p:blipFill>
          <a:blip r:embed="rId2">
            <a:extLst/>
          </a:blip>
          <a:srcRect l="0" t="30915" r="0" b="27649"/>
          <a:stretch>
            <a:fillRect/>
          </a:stretch>
        </p:blipFill>
        <p:spPr>
          <a:xfrm>
            <a:off x="4863589" y="3526105"/>
            <a:ext cx="14898689" cy="58624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7" name="Rationing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Rationing</a:t>
            </a:r>
          </a:p>
        </p:txBody>
      </p:sp>
      <p:sp>
        <p:nvSpPr>
          <p:cNvPr id="258" name="By country income level"/>
          <p:cNvSpPr txBox="1"/>
          <p:nvPr/>
        </p:nvSpPr>
        <p:spPr>
          <a:xfrm>
            <a:off x="1206500" y="2247900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000">
                <a:solidFill>
                  <a:srgbClr val="000000"/>
                </a:solidFill>
              </a:defRPr>
            </a:lvl1pPr>
          </a:lstStyle>
          <a:p>
            <a:pPr/>
            <a:r>
              <a:t>By country income level</a:t>
            </a:r>
          </a:p>
        </p:txBody>
      </p:sp>
      <p:sp>
        <p:nvSpPr>
          <p:cNvPr id="259" name="Clear negative correlation between the country income level and rationing frequency, both for blood glucose testing and insulin intake.…"/>
          <p:cNvSpPr txBox="1"/>
          <p:nvPr/>
        </p:nvSpPr>
        <p:spPr>
          <a:xfrm>
            <a:off x="1206500" y="9935250"/>
            <a:ext cx="22212868" cy="3713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08000" indent="-508000" algn="l" defTabSz="825500">
              <a:spcBef>
                <a:spcPts val="3500"/>
              </a:spcBef>
              <a:buSzPct val="150000"/>
              <a:buChar char="‣"/>
              <a:defRPr spc="-35" sz="3500">
                <a:solidFill>
                  <a:srgbClr val="000000"/>
                </a:solidFill>
              </a:defRPr>
            </a:pPr>
            <a:r>
              <a:t>Clear negative correlation between the country income level and rationing frequency, both for blood glucose testing and insulin intake.</a:t>
            </a:r>
          </a:p>
          <a:p>
            <a:pPr marL="508000" indent="-508000" algn="l" defTabSz="825500">
              <a:spcBef>
                <a:spcPts val="3500"/>
              </a:spcBef>
              <a:buSzPct val="150000"/>
              <a:buChar char="‣"/>
              <a:defRPr spc="-35" sz="3500">
                <a:solidFill>
                  <a:srgbClr val="000000"/>
                </a:solidFill>
              </a:defRPr>
            </a:pPr>
            <a:r>
              <a:t>Overall, testing of blood glucose level is more prone to rationing than insulin intake.</a:t>
            </a:r>
          </a:p>
        </p:txBody>
      </p:sp>
      <p:sp>
        <p:nvSpPr>
          <p:cNvPr id="260" name="Updated Feb. 2023 ✅"/>
          <p:cNvSpPr txBox="1"/>
          <p:nvPr/>
        </p:nvSpPr>
        <p:spPr>
          <a:xfrm>
            <a:off x="21899690" y="1256331"/>
            <a:ext cx="1765250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22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Updated</a:t>
            </a:r>
            <a:br/>
            <a:r>
              <a:t>Feb. 2023 ✅</a:t>
            </a:r>
          </a:p>
        </p:txBody>
      </p:sp>
      <p:pic>
        <p:nvPicPr>
          <p:cNvPr id="261" name="F10. Rationing by country income level.pdf" descr="F10. Rationing by country income level.pdf"/>
          <p:cNvPicPr>
            <a:picLocks noChangeAspect="1"/>
          </p:cNvPicPr>
          <p:nvPr/>
        </p:nvPicPr>
        <p:blipFill>
          <a:blip r:embed="rId2">
            <a:extLst/>
          </a:blip>
          <a:srcRect l="0" t="30927" r="0" b="28069"/>
          <a:stretch>
            <a:fillRect/>
          </a:stretch>
        </p:blipFill>
        <p:spPr>
          <a:xfrm>
            <a:off x="4593101" y="3599915"/>
            <a:ext cx="15197798" cy="59179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4" name="Rationing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Rationing</a:t>
            </a:r>
          </a:p>
        </p:txBody>
      </p:sp>
      <p:sp>
        <p:nvSpPr>
          <p:cNvPr id="265" name="In Top 7 most represented countries - aggregated"/>
          <p:cNvSpPr txBox="1"/>
          <p:nvPr/>
        </p:nvSpPr>
        <p:spPr>
          <a:xfrm>
            <a:off x="1206500" y="2247900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000">
                <a:solidFill>
                  <a:srgbClr val="000000"/>
                </a:solidFill>
              </a:defRPr>
            </a:lvl1pPr>
          </a:lstStyle>
          <a:p>
            <a:pPr/>
            <a:r>
              <a:t>In Top 7 most represented countries - aggregated</a:t>
            </a:r>
          </a:p>
        </p:txBody>
      </p:sp>
      <p:sp>
        <p:nvSpPr>
          <p:cNvPr id="266" name="Aggregated numbers for all respondents from the top 7 countries…"/>
          <p:cNvSpPr txBox="1"/>
          <p:nvPr/>
        </p:nvSpPr>
        <p:spPr>
          <a:xfrm>
            <a:off x="1280922" y="3438335"/>
            <a:ext cx="7691783" cy="9253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508000" indent="-508000" algn="l" defTabSz="825500">
              <a:spcBef>
                <a:spcPts val="3500"/>
              </a:spcBef>
              <a:buSzPct val="150000"/>
              <a:buChar char="‣"/>
              <a:defRPr spc="-35" sz="3500">
                <a:solidFill>
                  <a:srgbClr val="000000"/>
                </a:solidFill>
              </a:defRPr>
            </a:pPr>
            <a:r>
              <a:t>Aggregated numbers for all respondents from the top 7 countries</a:t>
            </a:r>
          </a:p>
          <a:p>
            <a:pPr marL="508000" indent="-508000" algn="l" defTabSz="825500">
              <a:spcBef>
                <a:spcPts val="3500"/>
              </a:spcBef>
              <a:buSzPct val="150000"/>
              <a:buChar char="‣"/>
              <a:defRPr spc="-35" sz="3500">
                <a:solidFill>
                  <a:srgbClr val="000000"/>
                </a:solidFill>
              </a:defRPr>
            </a:pPr>
            <a:r>
              <a:t>Rationing of BG testing is more prevalent than rationing of insulin intake (as saw previously)</a:t>
            </a:r>
          </a:p>
        </p:txBody>
      </p:sp>
      <p:sp>
        <p:nvSpPr>
          <p:cNvPr id="267" name="NEW Feb. 2023 ✅"/>
          <p:cNvSpPr txBox="1"/>
          <p:nvPr/>
        </p:nvSpPr>
        <p:spPr>
          <a:xfrm>
            <a:off x="21899690" y="1256331"/>
            <a:ext cx="1765250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22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NEW</a:t>
            </a:r>
            <a:br/>
            <a:r>
              <a:t>Feb. 2023 ✅</a:t>
            </a:r>
          </a:p>
        </p:txBody>
      </p:sp>
      <p:pic>
        <p:nvPicPr>
          <p:cNvPr id="268" name="F11a. Rationing in top 7 countries - aggregated.pdf" descr="F11a. Rationing in top 7 countries - aggregated.pdf"/>
          <p:cNvPicPr>
            <a:picLocks noChangeAspect="1"/>
          </p:cNvPicPr>
          <p:nvPr/>
        </p:nvPicPr>
        <p:blipFill>
          <a:blip r:embed="rId2">
            <a:extLst/>
          </a:blip>
          <a:srcRect l="20760" t="0" r="20760" b="0"/>
          <a:stretch>
            <a:fillRect/>
          </a:stretch>
        </p:blipFill>
        <p:spPr>
          <a:xfrm>
            <a:off x="12502493" y="3495947"/>
            <a:ext cx="9416576" cy="97584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1" name="Rationing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Rationing</a:t>
            </a:r>
          </a:p>
        </p:txBody>
      </p:sp>
      <p:sp>
        <p:nvSpPr>
          <p:cNvPr id="272" name="In Top 7 most represented countries - detailed"/>
          <p:cNvSpPr txBox="1"/>
          <p:nvPr/>
        </p:nvSpPr>
        <p:spPr>
          <a:xfrm>
            <a:off x="1206500" y="2247900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000">
                <a:solidFill>
                  <a:srgbClr val="000000"/>
                </a:solidFill>
              </a:defRPr>
            </a:lvl1pPr>
          </a:lstStyle>
          <a:p>
            <a:pPr/>
            <a:r>
              <a:t>In Top 7 most represented countries - detailed</a:t>
            </a:r>
          </a:p>
        </p:txBody>
      </p:sp>
      <p:sp>
        <p:nvSpPr>
          <p:cNvPr id="273" name="Again clear distinction between EU-countries and the rest, with virtually no rationing/underuse in SE, GB, and DE.…"/>
          <p:cNvSpPr txBox="1"/>
          <p:nvPr/>
        </p:nvSpPr>
        <p:spPr>
          <a:xfrm>
            <a:off x="1280922" y="3438335"/>
            <a:ext cx="7691783" cy="9253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508000" indent="-508000" algn="l" defTabSz="825500">
              <a:spcBef>
                <a:spcPts val="3500"/>
              </a:spcBef>
              <a:buSzPct val="150000"/>
              <a:buChar char="‣"/>
              <a:defRPr spc="-35" sz="3500">
                <a:solidFill>
                  <a:srgbClr val="000000"/>
                </a:solidFill>
              </a:defRPr>
            </a:pPr>
            <a:r>
              <a:t>Again clear distinction between EU-countries and the rest, with virtually no rationing/underuse in SE, GB, and DE.</a:t>
            </a:r>
          </a:p>
          <a:p>
            <a:pPr marL="508000" indent="-508000" algn="l" defTabSz="825500">
              <a:spcBef>
                <a:spcPts val="3500"/>
              </a:spcBef>
              <a:buSzPct val="150000"/>
              <a:buChar char="‣"/>
              <a:defRPr spc="-35" sz="3500">
                <a:solidFill>
                  <a:srgbClr val="000000"/>
                </a:solidFill>
              </a:defRPr>
            </a:pPr>
            <a:r>
              <a:t>Though with very different country income level and healthcare coverage distributions, IN and US have similar underuse frequencies and are the worst amongst the top 7 most represented countries.</a:t>
            </a:r>
          </a:p>
        </p:txBody>
      </p:sp>
      <p:sp>
        <p:nvSpPr>
          <p:cNvPr id="274" name="Updated Feb. 2023 ✅"/>
          <p:cNvSpPr txBox="1"/>
          <p:nvPr/>
        </p:nvSpPr>
        <p:spPr>
          <a:xfrm>
            <a:off x="21899690" y="1256331"/>
            <a:ext cx="1765250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22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Updated</a:t>
            </a:r>
            <a:br/>
            <a:r>
              <a:t>Feb. 2023 ✅</a:t>
            </a:r>
          </a:p>
        </p:txBody>
      </p:sp>
      <p:pic>
        <p:nvPicPr>
          <p:cNvPr id="275" name="F11. Rationing in top 7 countries.pdf" descr="F11. Rationing in top 7 countries.pdf"/>
          <p:cNvPicPr>
            <a:picLocks noChangeAspect="1"/>
          </p:cNvPicPr>
          <p:nvPr/>
        </p:nvPicPr>
        <p:blipFill>
          <a:blip r:embed="rId2">
            <a:extLst/>
          </a:blip>
          <a:srcRect l="0" t="19312" r="0" b="16097"/>
          <a:stretch>
            <a:fillRect/>
          </a:stretch>
        </p:blipFill>
        <p:spPr>
          <a:xfrm>
            <a:off x="10129903" y="3881627"/>
            <a:ext cx="13782237" cy="83663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8" name="Demographic table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Demographic table</a:t>
            </a:r>
          </a:p>
        </p:txBody>
      </p:sp>
      <p:sp>
        <p:nvSpPr>
          <p:cNvPr id="279" name="Worldwide (N=1,009)"/>
          <p:cNvSpPr txBox="1"/>
          <p:nvPr/>
        </p:nvSpPr>
        <p:spPr>
          <a:xfrm>
            <a:off x="4203700" y="3958166"/>
            <a:ext cx="662801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500">
                <a:solidFill>
                  <a:srgbClr val="000000"/>
                </a:solidFill>
              </a:defRPr>
            </a:lvl1pPr>
          </a:lstStyle>
          <a:p>
            <a:pPr/>
            <a:r>
              <a:t>Worldwide (N=1,009)</a:t>
            </a:r>
          </a:p>
        </p:txBody>
      </p:sp>
      <p:sp>
        <p:nvSpPr>
          <p:cNvPr id="280" name="Top 7 (N=732)"/>
          <p:cNvSpPr txBox="1"/>
          <p:nvPr/>
        </p:nvSpPr>
        <p:spPr>
          <a:xfrm>
            <a:off x="12534900" y="3958166"/>
            <a:ext cx="662801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500">
                <a:solidFill>
                  <a:srgbClr val="000000"/>
                </a:solidFill>
              </a:defRPr>
            </a:lvl1pPr>
          </a:lstStyle>
          <a:p>
            <a:pPr/>
            <a:r>
              <a:t>Top 7 (N=732)</a:t>
            </a:r>
          </a:p>
        </p:txBody>
      </p:sp>
      <p:sp>
        <p:nvSpPr>
          <p:cNvPr id="281" name="Updated Mar. 2023 ✅"/>
          <p:cNvSpPr txBox="1"/>
          <p:nvPr/>
        </p:nvSpPr>
        <p:spPr>
          <a:xfrm>
            <a:off x="21907373" y="1256331"/>
            <a:ext cx="1749883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22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Updated</a:t>
            </a:r>
            <a:br/>
            <a:r>
              <a:t>Mar. 2023 ✅</a:t>
            </a:r>
          </a:p>
        </p:txBody>
      </p:sp>
      <p:pic>
        <p:nvPicPr>
          <p:cNvPr id="282" name="F12b. Demographics - worldwide.pdf" descr="F12b. Demographics - worldwide.pdf"/>
          <p:cNvPicPr>
            <a:picLocks noChangeAspect="1"/>
          </p:cNvPicPr>
          <p:nvPr/>
        </p:nvPicPr>
        <p:blipFill>
          <a:blip r:embed="rId2">
            <a:extLst/>
          </a:blip>
          <a:srcRect l="21477" t="6450" r="21477" b="6450"/>
          <a:stretch>
            <a:fillRect/>
          </a:stretch>
        </p:blipFill>
        <p:spPr>
          <a:xfrm>
            <a:off x="4234868" y="4551759"/>
            <a:ext cx="7649593" cy="7780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F12a. Demographics - top 7.pdf" descr="F12a. Demographics - top 7.pdf"/>
          <p:cNvPicPr>
            <a:picLocks noChangeAspect="1"/>
          </p:cNvPicPr>
          <p:nvPr/>
        </p:nvPicPr>
        <p:blipFill>
          <a:blip r:embed="rId3">
            <a:extLst/>
          </a:blip>
          <a:srcRect l="21702" t="6694" r="21702" b="6694"/>
          <a:stretch>
            <a:fillRect/>
          </a:stretch>
        </p:blipFill>
        <p:spPr>
          <a:xfrm>
            <a:off x="12562691" y="4564657"/>
            <a:ext cx="7606604" cy="77544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6" name="Pump &amp; CGM users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Pump &amp; CGM users</a:t>
            </a:r>
          </a:p>
        </p:txBody>
      </p:sp>
      <p:sp>
        <p:nvSpPr>
          <p:cNvPr id="287" name="NEW Feb. 2023 ✅"/>
          <p:cNvSpPr txBox="1"/>
          <p:nvPr/>
        </p:nvSpPr>
        <p:spPr>
          <a:xfrm>
            <a:off x="21899690" y="1256331"/>
            <a:ext cx="1765250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22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NEW</a:t>
            </a:r>
            <a:br/>
            <a:r>
              <a:t>Feb. 2023 ✅</a:t>
            </a:r>
          </a:p>
        </p:txBody>
      </p:sp>
      <p:sp>
        <p:nvSpPr>
          <p:cNvPr id="288" name="Percentage in top 7 countries"/>
          <p:cNvSpPr txBox="1"/>
          <p:nvPr/>
        </p:nvSpPr>
        <p:spPr>
          <a:xfrm>
            <a:off x="1206500" y="2247900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000">
                <a:solidFill>
                  <a:srgbClr val="000000"/>
                </a:solidFill>
              </a:defRPr>
            </a:lvl1pPr>
          </a:lstStyle>
          <a:p>
            <a:pPr/>
            <a:r>
              <a:t>Percentage in top 7 countries</a:t>
            </a:r>
          </a:p>
        </p:txBody>
      </p:sp>
      <p:pic>
        <p:nvPicPr>
          <p:cNvPr id="289" name="F13. Percentage pump &amp; CGMs in top 7 countries.pdf" descr="F13. Percentage pump &amp; CGMs in top 7 countries.pdf"/>
          <p:cNvPicPr>
            <a:picLocks noChangeAspect="1"/>
          </p:cNvPicPr>
          <p:nvPr/>
        </p:nvPicPr>
        <p:blipFill>
          <a:blip r:embed="rId2">
            <a:extLst/>
          </a:blip>
          <a:srcRect l="22408" t="30856" r="22408" b="30856"/>
          <a:stretch>
            <a:fillRect/>
          </a:stretch>
        </p:blipFill>
        <p:spPr>
          <a:xfrm>
            <a:off x="10068821" y="5354462"/>
            <a:ext cx="11288063" cy="4757597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Ordered (top to bottom) from highest to lowest % of users with CGM and then with a pump.…"/>
          <p:cNvSpPr txBox="1"/>
          <p:nvPr/>
        </p:nvSpPr>
        <p:spPr>
          <a:xfrm>
            <a:off x="1280922" y="3438335"/>
            <a:ext cx="7691783" cy="9253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508000" indent="-508000" algn="l" defTabSz="825500">
              <a:spcBef>
                <a:spcPts val="3500"/>
              </a:spcBef>
              <a:buSzPct val="150000"/>
              <a:buChar char="‣"/>
              <a:defRPr spc="-35" sz="3500">
                <a:solidFill>
                  <a:srgbClr val="000000"/>
                </a:solidFill>
              </a:defRPr>
            </a:pPr>
            <a:r>
              <a:t>Ordered (top to bottom) from highest to lowest % of users with CGM and then with a pump.</a:t>
            </a:r>
          </a:p>
          <a:p>
            <a:pPr marL="508000" indent="-508000" algn="l" defTabSz="825500">
              <a:spcBef>
                <a:spcPts val="3500"/>
              </a:spcBef>
              <a:buSzPct val="150000"/>
              <a:buChar char="‣"/>
              <a:defRPr spc="-35" sz="3500">
                <a:solidFill>
                  <a:srgbClr val="000000"/>
                </a:solidFill>
              </a:defRPr>
            </a:pPr>
            <a:r>
              <a:t>Basically recapitulates grouping of countries (EU).</a:t>
            </a:r>
          </a:p>
          <a:p>
            <a:pPr marL="508000" indent="-508000" algn="l" defTabSz="825500">
              <a:spcBef>
                <a:spcPts val="3500"/>
              </a:spcBef>
              <a:buSzPct val="150000"/>
              <a:buChar char="‣"/>
              <a:defRPr spc="-35" sz="3500">
                <a:solidFill>
                  <a:srgbClr val="000000"/>
                </a:solidFill>
              </a:defRPr>
            </a:pPr>
            <a:r>
              <a:t>US with highest percentage of pump usage!</a:t>
            </a:r>
          </a:p>
          <a:p>
            <a:pPr marL="508000" indent="-508000" algn="l" defTabSz="825500">
              <a:spcBef>
                <a:spcPts val="3500"/>
              </a:spcBef>
              <a:buSzPct val="150000"/>
              <a:buChar char="‣"/>
              <a:defRPr spc="-35" sz="3500">
                <a:solidFill>
                  <a:srgbClr val="000000"/>
                </a:solidFill>
              </a:defRPr>
            </a:pPr>
            <a:r>
              <a:t>PA &amp; IN are the worst, by far.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ont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</a:t>
            </a:r>
          </a:p>
        </p:txBody>
      </p:sp>
      <p:sp>
        <p:nvSpPr>
          <p:cNvPr id="156" name="Country distribution and top 7 selection…"/>
          <p:cNvSpPr txBox="1"/>
          <p:nvPr>
            <p:ph type="body" idx="1"/>
          </p:nvPr>
        </p:nvSpPr>
        <p:spPr>
          <a:xfrm>
            <a:off x="1206500" y="2892779"/>
            <a:ext cx="20446190" cy="9798381"/>
          </a:xfrm>
          <a:prstGeom prst="rect">
            <a:avLst/>
          </a:prstGeom>
        </p:spPr>
        <p:txBody>
          <a:bodyPr/>
          <a:lstStyle/>
          <a:p>
            <a:pPr marL="457199" indent="-457199" defTabSz="1828754">
              <a:lnSpc>
                <a:spcPct val="120000"/>
              </a:lnSpc>
              <a:spcBef>
                <a:spcPts val="3300"/>
              </a:spcBef>
              <a:defRPr sz="3375"/>
            </a:pPr>
            <a:r>
              <a:rPr u="sng">
                <a:hlinkClick r:id="rId2" invalidUrl="" action="ppaction://hlinksldjump" tgtFrame="" tooltip="" history="1" highlightClick="0" endSnd="0"/>
              </a:rPr>
              <a:t>Country distribution</a:t>
            </a:r>
            <a:r>
              <a:t> and top 7 selection</a:t>
            </a:r>
          </a:p>
          <a:p>
            <a:pPr marL="457199" indent="-457199" defTabSz="1828754">
              <a:lnSpc>
                <a:spcPct val="120000"/>
              </a:lnSpc>
              <a:spcBef>
                <a:spcPts val="3300"/>
              </a:spcBef>
              <a:defRPr sz="3375"/>
            </a:pPr>
            <a:r>
              <a:rPr u="sng">
                <a:hlinkClick r:id="rId3" invalidUrl="" action="ppaction://hlinksldjump" tgtFrame="" tooltip="" history="1" highlightClick="0" endSnd="0"/>
              </a:rPr>
              <a:t>Healthcare coverage</a:t>
            </a:r>
          </a:p>
          <a:p>
            <a:pPr marL="428625" indent="-428625" defTabSz="1828754">
              <a:lnSpc>
                <a:spcPct val="120000"/>
              </a:lnSpc>
              <a:spcBef>
                <a:spcPts val="3300"/>
              </a:spcBef>
              <a:defRPr sz="3600"/>
            </a:pPr>
            <a:r>
              <a:rPr sz="3375"/>
              <a:t>Out-of-Pocket Expenses (OoPEs)</a:t>
            </a:r>
            <a:br/>
            <a:r>
              <a:rPr sz="3000"/>
              <a:t>- </a:t>
            </a:r>
            <a:r>
              <a:rPr sz="3000" u="sng">
                <a:hlinkClick r:id="rId4" invalidUrl="" action="ppaction://hlinksldjump" tgtFrame="" tooltip="" history="1" highlightClick="0" endSnd="0"/>
              </a:rPr>
              <a:t>by expense category</a:t>
            </a:r>
            <a:br>
              <a:rPr sz="3000"/>
            </a:br>
            <a:r>
              <a:rPr sz="3000"/>
              <a:t>- </a:t>
            </a:r>
            <a:r>
              <a:rPr sz="3000" u="sng">
                <a:hlinkClick r:id="rId5" invalidUrl="" action="ppaction://hlinksldjump" tgtFrame="" tooltip="" history="1" highlightClick="0" endSnd="0"/>
              </a:rPr>
              <a:t>by healthcare coverage type</a:t>
            </a:r>
            <a:br>
              <a:rPr sz="3000"/>
            </a:br>
            <a:r>
              <a:rPr sz="3000"/>
              <a:t>- </a:t>
            </a:r>
            <a:r>
              <a:rPr sz="3000" u="sng">
                <a:hlinkClick r:id="rId6" invalidUrl="" action="ppaction://hlinksldjump" tgtFrame="" tooltip="" history="1" highlightClick="0" endSnd="0"/>
              </a:rPr>
              <a:t>by country (top 7)</a:t>
            </a:r>
            <a:br>
              <a:rPr sz="3000"/>
            </a:br>
            <a:r>
              <a:rPr sz="3000"/>
              <a:t>- </a:t>
            </a:r>
            <a:r>
              <a:rPr sz="3000" u="sng">
                <a:hlinkClick r:id="rId7" invalidUrl="" action="ppaction://hlinksldjump" tgtFrame="" tooltip="" history="1" highlightClick="0" endSnd="0"/>
              </a:rPr>
              <a:t>full breakdown</a:t>
            </a:r>
          </a:p>
          <a:p>
            <a:pPr marL="457200" indent="-457200" defTabSz="1828754">
              <a:lnSpc>
                <a:spcPct val="120000"/>
              </a:lnSpc>
              <a:spcBef>
                <a:spcPts val="3300"/>
              </a:spcBef>
              <a:defRPr sz="3600"/>
            </a:pPr>
            <a:r>
              <a:rPr u="sng">
                <a:hlinkClick r:id="rId8" invalidUrl="" action="ppaction://hlinksldjump" tgtFrame="" tooltip="" history="1" highlightClick="0" endSnd="0"/>
              </a:rPr>
              <a:t>COVID-19 impact</a:t>
            </a:r>
          </a:p>
          <a:p>
            <a:pPr marL="457200" indent="-457200" defTabSz="1828754">
              <a:lnSpc>
                <a:spcPct val="120000"/>
              </a:lnSpc>
              <a:spcBef>
                <a:spcPts val="3300"/>
              </a:spcBef>
              <a:defRPr sz="3600"/>
            </a:pPr>
            <a:r>
              <a:t>Rationing</a:t>
            </a:r>
            <a:br/>
            <a:r>
              <a:rPr sz="3000"/>
              <a:t>- </a:t>
            </a:r>
            <a:r>
              <a:rPr sz="3000" u="sng">
                <a:hlinkClick r:id="rId9" invalidUrl="" action="ppaction://hlinksldjump" tgtFrame="" tooltip="" history="1" highlightClick="0" endSnd="0"/>
              </a:rPr>
              <a:t>by healthcare coverage type</a:t>
            </a:r>
            <a:br>
              <a:rPr sz="3000"/>
            </a:br>
            <a:r>
              <a:rPr sz="3000"/>
              <a:t>- </a:t>
            </a:r>
            <a:r>
              <a:rPr sz="3000" u="sng">
                <a:hlinkClick r:id="rId10" invalidUrl="" action="ppaction://hlinksldjump" tgtFrame="" tooltip="" history="1" highlightClick="0" endSnd="0"/>
              </a:rPr>
              <a:t>by country income level</a:t>
            </a:r>
            <a:br>
              <a:rPr sz="3000"/>
            </a:br>
            <a:r>
              <a:rPr sz="3000"/>
              <a:t>- </a:t>
            </a:r>
            <a:r>
              <a:rPr sz="3000" u="sng">
                <a:hlinkClick r:id="rId11" invalidUrl="" action="ppaction://hlinksldjump" tgtFrame="" tooltip="" history="1" highlightClick="0" endSnd="0"/>
              </a:rPr>
              <a:t>in top 7 most represented countries</a:t>
            </a:r>
          </a:p>
          <a:p>
            <a:pPr marL="457200" indent="-457200" defTabSz="1828754">
              <a:lnSpc>
                <a:spcPct val="120000"/>
              </a:lnSpc>
              <a:spcBef>
                <a:spcPts val="3300"/>
              </a:spcBef>
              <a:defRPr sz="3600"/>
            </a:pPr>
            <a:r>
              <a:rPr u="sng">
                <a:hlinkClick r:id="rId12" invalidUrl="" action="ppaction://hlinksldjump" tgtFrame="" tooltip="" history="1" highlightClick="0" endSnd="0"/>
              </a:rPr>
              <a:t>Demographic table</a:t>
            </a: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untry &amp; healthcare coverage"/>
          <p:cNvSpPr txBox="1"/>
          <p:nvPr>
            <p:ph type="title"/>
          </p:nvPr>
        </p:nvSpPr>
        <p:spPr>
          <a:xfrm>
            <a:off x="1206500" y="952500"/>
            <a:ext cx="15925049" cy="1433163"/>
          </a:xfrm>
          <a:prstGeom prst="rect">
            <a:avLst/>
          </a:prstGeom>
        </p:spPr>
        <p:txBody>
          <a:bodyPr/>
          <a:lstStyle/>
          <a:p>
            <a:pPr/>
            <a:r>
              <a:t>Country &amp; healthcare coverage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1" name="7 countries with 25+ respondents: US, IN, GB, SE, CA, PA, DE (same threshold as for the 2020’s survey analysis)…"/>
          <p:cNvSpPr txBox="1"/>
          <p:nvPr>
            <p:ph type="body" sz="half" idx="1"/>
          </p:nvPr>
        </p:nvSpPr>
        <p:spPr>
          <a:xfrm>
            <a:off x="13240929" y="4129496"/>
            <a:ext cx="10196149" cy="7800545"/>
          </a:xfrm>
          <a:prstGeom prst="rect">
            <a:avLst/>
          </a:prstGeom>
        </p:spPr>
        <p:txBody>
          <a:bodyPr anchor="ctr"/>
          <a:lstStyle/>
          <a:p>
            <a:pPr marL="508000" indent="-508000" defTabSz="825500">
              <a:lnSpc>
                <a:spcPct val="100000"/>
              </a:lnSpc>
              <a:spcBef>
                <a:spcPts val="3500"/>
              </a:spcBef>
              <a:buSzPct val="150000"/>
              <a:buChar char="‣"/>
              <a:defRPr spc="-39" sz="4000"/>
            </a:pPr>
            <a:r>
              <a:rPr b="1"/>
              <a:t>7 countries</a:t>
            </a:r>
            <a:r>
              <a:t> with </a:t>
            </a:r>
            <a:r>
              <a:rPr b="1"/>
              <a:t>25+</a:t>
            </a:r>
            <a:r>
              <a:t> respondents:</a:t>
            </a:r>
            <a:br/>
            <a:r>
              <a:rPr>
                <a:solidFill>
                  <a:srgbClr val="4B9C7A"/>
                </a:solidFill>
              </a:rPr>
              <a:t>US</a:t>
            </a:r>
            <a:r>
              <a:t>, </a:t>
            </a:r>
            <a:r>
              <a:rPr>
                <a:solidFill>
                  <a:srgbClr val="4B9C7A"/>
                </a:solidFill>
              </a:rPr>
              <a:t>IN</a:t>
            </a:r>
            <a:r>
              <a:t>, </a:t>
            </a:r>
            <a:r>
              <a:rPr>
                <a:solidFill>
                  <a:srgbClr val="4B9C7A"/>
                </a:solidFill>
              </a:rPr>
              <a:t>GB</a:t>
            </a:r>
            <a:r>
              <a:t>, </a:t>
            </a:r>
            <a:r>
              <a:rPr>
                <a:solidFill>
                  <a:srgbClr val="4B9C7A"/>
                </a:solidFill>
              </a:rPr>
              <a:t>SE</a:t>
            </a:r>
            <a:r>
              <a:t>, </a:t>
            </a:r>
            <a:r>
              <a:rPr>
                <a:solidFill>
                  <a:srgbClr val="4B9C7A"/>
                </a:solidFill>
              </a:rPr>
              <a:t>CA</a:t>
            </a:r>
            <a:r>
              <a:t>, </a:t>
            </a:r>
            <a:r>
              <a:rPr>
                <a:solidFill>
                  <a:srgbClr val="4B9C7A"/>
                </a:solidFill>
              </a:rPr>
              <a:t>PA</a:t>
            </a:r>
            <a:r>
              <a:t>, </a:t>
            </a:r>
            <a:r>
              <a:rPr>
                <a:solidFill>
                  <a:srgbClr val="4B9C7A"/>
                </a:solidFill>
              </a:rPr>
              <a:t>DE</a:t>
            </a:r>
            <a:br/>
            <a:r>
              <a:rPr spc="-29" sz="3000"/>
              <a:t>(same threshold as for the 2020’s survey analysis)</a:t>
            </a:r>
            <a:endParaRPr spc="-29" sz="3000"/>
          </a:p>
          <a:p>
            <a:pPr marL="508000" indent="-508000" defTabSz="825500">
              <a:lnSpc>
                <a:spcPct val="100000"/>
              </a:lnSpc>
              <a:spcBef>
                <a:spcPts val="3500"/>
              </a:spcBef>
              <a:buSzPct val="150000"/>
              <a:buChar char="‣"/>
              <a:defRPr spc="-39" sz="4000"/>
            </a:pPr>
            <a:r>
              <a:rPr>
                <a:solidFill>
                  <a:srgbClr val="4B9C7A"/>
                </a:solidFill>
              </a:rPr>
              <a:t>US</a:t>
            </a:r>
            <a:r>
              <a:t>, </a:t>
            </a:r>
            <a:r>
              <a:rPr>
                <a:solidFill>
                  <a:srgbClr val="4B9C7A"/>
                </a:solidFill>
              </a:rPr>
              <a:t>CA</a:t>
            </a:r>
            <a:r>
              <a:t>, </a:t>
            </a:r>
            <a:r>
              <a:rPr>
                <a:solidFill>
                  <a:srgbClr val="4B9C7A"/>
                </a:solidFill>
              </a:rPr>
              <a:t>GB</a:t>
            </a:r>
            <a:r>
              <a:t> also in 2020’s survey analysis:</a:t>
            </a:r>
            <a:br/>
            <a:r>
              <a:t>potential for comparison</a:t>
            </a:r>
          </a:p>
          <a:p>
            <a:pPr marL="508000" indent="-508000" defTabSz="825500">
              <a:lnSpc>
                <a:spcPct val="100000"/>
              </a:lnSpc>
              <a:spcBef>
                <a:spcPts val="3500"/>
              </a:spcBef>
              <a:buSzPct val="150000"/>
              <a:buChar char="‣"/>
              <a:defRPr spc="-39" sz="4000"/>
            </a:pPr>
            <a:r>
              <a:t>Responses from </a:t>
            </a:r>
            <a:r>
              <a:rPr>
                <a:solidFill>
                  <a:srgbClr val="CA6627"/>
                </a:solidFill>
              </a:rPr>
              <a:t>other countries</a:t>
            </a:r>
            <a:r>
              <a:t> not considered further as not representative</a:t>
            </a:r>
            <a:br/>
            <a:r>
              <a:rPr spc="-29" sz="3000"/>
              <a:t>(threshold of 25 already being a stretch)</a:t>
            </a:r>
          </a:p>
          <a:p>
            <a:pPr marL="508000" indent="-508000" defTabSz="825500">
              <a:lnSpc>
                <a:spcPct val="100000"/>
              </a:lnSpc>
              <a:spcBef>
                <a:spcPts val="3500"/>
              </a:spcBef>
              <a:buSzPct val="150000"/>
              <a:buChar char="‣"/>
              <a:defRPr spc="-39" sz="4000"/>
            </a:pPr>
            <a:r>
              <a:t>All top 7 countries are </a:t>
            </a:r>
            <a:r>
              <a:rPr i="1">
                <a:solidFill>
                  <a:srgbClr val="4498C8"/>
                </a:solidFill>
              </a:rPr>
              <a:t>high-income</a:t>
            </a:r>
            <a:r>
              <a:t> except India (</a:t>
            </a:r>
            <a:r>
              <a:rPr>
                <a:solidFill>
                  <a:srgbClr val="4B9C7A"/>
                </a:solidFill>
              </a:rPr>
              <a:t>IN</a:t>
            </a:r>
            <a:r>
              <a:t>), which is </a:t>
            </a:r>
            <a:r>
              <a:rPr i="1"/>
              <a:t>middle-income</a:t>
            </a:r>
          </a:p>
        </p:txBody>
      </p:sp>
      <p:sp>
        <p:nvSpPr>
          <p:cNvPr id="162" name="The “Top 7”"/>
          <p:cNvSpPr txBox="1"/>
          <p:nvPr/>
        </p:nvSpPr>
        <p:spPr>
          <a:xfrm>
            <a:off x="1206500" y="2247900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000">
                <a:solidFill>
                  <a:srgbClr val="000000"/>
                </a:solidFill>
              </a:defRPr>
            </a:lvl1pPr>
          </a:lstStyle>
          <a:p>
            <a:pPr/>
            <a:r>
              <a:t>The “Top 7”</a:t>
            </a:r>
          </a:p>
        </p:txBody>
      </p:sp>
      <p:pic>
        <p:nvPicPr>
          <p:cNvPr id="163" name="F01. Country distribution.pdf" descr="F01. Country distribution.pdf"/>
          <p:cNvPicPr>
            <a:picLocks noChangeAspect="1"/>
          </p:cNvPicPr>
          <p:nvPr/>
        </p:nvPicPr>
        <p:blipFill>
          <a:blip r:embed="rId2">
            <a:extLst/>
          </a:blip>
          <a:srcRect l="3075" t="0" r="3075" b="0"/>
          <a:stretch>
            <a:fillRect/>
          </a:stretch>
        </p:blipFill>
        <p:spPr>
          <a:xfrm>
            <a:off x="1499164" y="3710338"/>
            <a:ext cx="10827560" cy="88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Updated Feb. 2023 ✅"/>
          <p:cNvSpPr txBox="1"/>
          <p:nvPr/>
        </p:nvSpPr>
        <p:spPr>
          <a:xfrm>
            <a:off x="21899690" y="1256331"/>
            <a:ext cx="1765250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22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Updated</a:t>
            </a:r>
            <a:br/>
            <a:r>
              <a:t>Feb. 2023 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7" name="Healthcare coverage in Top 7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Healthcare coverage in Top 7</a:t>
            </a:r>
          </a:p>
        </p:txBody>
      </p:sp>
      <p:sp>
        <p:nvSpPr>
          <p:cNvPr id="168" name="Most combinations are present: - majority of full (SE, GB) - balance full/partial (DE) - majority partial (CA, US) - balance partial/none (PA) - majority none (IN)…"/>
          <p:cNvSpPr txBox="1"/>
          <p:nvPr/>
        </p:nvSpPr>
        <p:spPr>
          <a:xfrm>
            <a:off x="9822552" y="2925206"/>
            <a:ext cx="13614526" cy="9565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508000" indent="-508000" algn="l" defTabSz="825500">
              <a:spcBef>
                <a:spcPts val="3500"/>
              </a:spcBef>
              <a:buSzPct val="150000"/>
              <a:buChar char="‣"/>
              <a:defRPr spc="-39" sz="4000">
                <a:solidFill>
                  <a:srgbClr val="000000"/>
                </a:solidFill>
              </a:defRPr>
            </a:pPr>
            <a:r>
              <a:t>Most combinations are present:</a:t>
            </a:r>
            <a:br/>
            <a:r>
              <a:t>- majority of </a:t>
            </a:r>
            <a:r>
              <a:rPr i="1">
                <a:solidFill>
                  <a:srgbClr val="86BD78"/>
                </a:solidFill>
              </a:rPr>
              <a:t>full</a:t>
            </a:r>
            <a:r>
              <a:t> (SE, GB)</a:t>
            </a:r>
            <a:br/>
            <a:r>
              <a:t>- balance </a:t>
            </a:r>
            <a:r>
              <a:rPr i="1">
                <a:solidFill>
                  <a:srgbClr val="86BD78"/>
                </a:solidFill>
              </a:rPr>
              <a:t>full</a:t>
            </a:r>
            <a:r>
              <a:t>/</a:t>
            </a:r>
            <a:r>
              <a:rPr i="1">
                <a:solidFill>
                  <a:srgbClr val="6E96C2"/>
                </a:solidFill>
              </a:rPr>
              <a:t>partial</a:t>
            </a:r>
            <a:r>
              <a:t> (DE)</a:t>
            </a:r>
            <a:br/>
            <a:r>
              <a:t>- majority </a:t>
            </a:r>
            <a:r>
              <a:rPr i="1">
                <a:solidFill>
                  <a:srgbClr val="6E96C2"/>
                </a:solidFill>
              </a:rPr>
              <a:t>partial</a:t>
            </a:r>
            <a:r>
              <a:t> (CA, US)</a:t>
            </a:r>
            <a:br/>
            <a:r>
              <a:t>- balance </a:t>
            </a:r>
            <a:r>
              <a:rPr i="1">
                <a:solidFill>
                  <a:srgbClr val="6E96C2"/>
                </a:solidFill>
              </a:rPr>
              <a:t>partial</a:t>
            </a:r>
            <a:r>
              <a:t>/</a:t>
            </a:r>
            <a:r>
              <a:rPr i="1">
                <a:solidFill>
                  <a:srgbClr val="DA5D56"/>
                </a:solidFill>
              </a:rPr>
              <a:t>none</a:t>
            </a:r>
            <a:r>
              <a:t> (PA)</a:t>
            </a:r>
            <a:br/>
            <a:r>
              <a:t>- majority </a:t>
            </a:r>
            <a:r>
              <a:rPr i="1">
                <a:solidFill>
                  <a:srgbClr val="DA5D56"/>
                </a:solidFill>
              </a:rPr>
              <a:t>none</a:t>
            </a:r>
            <a:r>
              <a:t> (IN)</a:t>
            </a:r>
          </a:p>
          <a:p>
            <a:pPr marL="508000" indent="-508000" algn="l" defTabSz="825500">
              <a:spcBef>
                <a:spcPts val="3500"/>
              </a:spcBef>
              <a:buSzPct val="150000"/>
              <a:buChar char="‣"/>
              <a:defRPr spc="-39" sz="4000">
                <a:solidFill>
                  <a:srgbClr val="000000"/>
                </a:solidFill>
              </a:defRPr>
            </a:pPr>
            <a:r>
              <a:t>Potential danger for publication:</a:t>
            </a:r>
            <a:br/>
            <a:r>
              <a:t>Nb. of responses for these sub-categories are really low</a:t>
            </a:r>
          </a:p>
          <a:p>
            <a:pPr marL="508000" indent="-508000" algn="l" defTabSz="825500">
              <a:spcBef>
                <a:spcPts val="3500"/>
              </a:spcBef>
              <a:buSzPct val="150000"/>
              <a:buChar char="‣"/>
              <a:defRPr spc="-39" sz="4000">
                <a:solidFill>
                  <a:srgbClr val="000000"/>
                </a:solidFill>
              </a:defRPr>
            </a:pPr>
            <a:r>
              <a:t>Order from left-to-right according to </a:t>
            </a:r>
            <a:r>
              <a:rPr i="1">
                <a:solidFill>
                  <a:srgbClr val="86BD78"/>
                </a:solidFill>
              </a:rPr>
              <a:t>full</a:t>
            </a:r>
            <a:r>
              <a:t>, then </a:t>
            </a:r>
            <a:r>
              <a:rPr i="1">
                <a:solidFill>
                  <a:srgbClr val="DA5D56"/>
                </a:solidFill>
              </a:rPr>
              <a:t>none</a:t>
            </a:r>
          </a:p>
        </p:txBody>
      </p:sp>
      <p:pic>
        <p:nvPicPr>
          <p:cNvPr id="169" name="F02. Healthcare coverage in top 7 countries.pdf" descr="F02. Healthcare coverage in top 7 countries.pdf"/>
          <p:cNvPicPr>
            <a:picLocks noChangeAspect="1"/>
          </p:cNvPicPr>
          <p:nvPr/>
        </p:nvPicPr>
        <p:blipFill>
          <a:blip r:embed="rId2">
            <a:extLst/>
          </a:blip>
          <a:srcRect l="23508" t="0" r="23508" b="0"/>
          <a:stretch>
            <a:fillRect/>
          </a:stretch>
        </p:blipFill>
        <p:spPr>
          <a:xfrm>
            <a:off x="1911913" y="2680517"/>
            <a:ext cx="7398927" cy="10703587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Updated Feb. 2023 ✅"/>
          <p:cNvSpPr txBox="1"/>
          <p:nvPr/>
        </p:nvSpPr>
        <p:spPr>
          <a:xfrm>
            <a:off x="21899690" y="1256331"/>
            <a:ext cx="1765250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22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Updated</a:t>
            </a:r>
            <a:br/>
            <a:r>
              <a:t>Feb. 2023 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lide Number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3" name="Out-of-Pocket Expenses"/>
          <p:cNvSpPr txBox="1"/>
          <p:nvPr>
            <p:ph type="title"/>
          </p:nvPr>
        </p:nvSpPr>
        <p:spPr>
          <a:xfrm>
            <a:off x="1206500" y="939800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Out-of-Pocket Expenses</a:t>
            </a:r>
          </a:p>
        </p:txBody>
      </p:sp>
      <p:sp>
        <p:nvSpPr>
          <p:cNvPr id="174" name="Per expense category"/>
          <p:cNvSpPr txBox="1"/>
          <p:nvPr/>
        </p:nvSpPr>
        <p:spPr>
          <a:xfrm>
            <a:off x="1206500" y="2247900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000">
                <a:solidFill>
                  <a:srgbClr val="000000"/>
                </a:solidFill>
              </a:defRPr>
            </a:lvl1pPr>
          </a:lstStyle>
          <a:p>
            <a:pPr/>
            <a:r>
              <a:t>Per expense category</a:t>
            </a:r>
          </a:p>
        </p:txBody>
      </p:sp>
      <p:sp>
        <p:nvSpPr>
          <p:cNvPr id="175" name="Definitions: - pump &amp; CGM: pump supplies + CGM - Insulin: short-, long-, mixed-, other-acting insulins - Pen &amp; needles - Glucagon - Strips: BG strips (not ketone)"/>
          <p:cNvSpPr txBox="1"/>
          <p:nvPr/>
        </p:nvSpPr>
        <p:spPr>
          <a:xfrm>
            <a:off x="2107616" y="10087481"/>
            <a:ext cx="9602382" cy="3028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08000" indent="-508000" algn="l" defTabSz="825500">
              <a:spcBef>
                <a:spcPts val="3500"/>
              </a:spcBef>
              <a:buSzPct val="150000"/>
              <a:buChar char="‣"/>
              <a:defRPr spc="-29" sz="3000">
                <a:solidFill>
                  <a:srgbClr val="000000"/>
                </a:solidFill>
              </a:defRPr>
            </a:pPr>
            <a:r>
              <a:t>Definitions:</a:t>
            </a:r>
            <a:br/>
            <a:r>
              <a:t>- </a:t>
            </a:r>
            <a:r>
              <a:rPr b="1"/>
              <a:t>pump &amp; CGM:</a:t>
            </a:r>
            <a:r>
              <a:t> pump supplies + CGM</a:t>
            </a:r>
            <a:br/>
            <a:r>
              <a:t>- </a:t>
            </a:r>
            <a:r>
              <a:rPr b="1"/>
              <a:t>Insulin:</a:t>
            </a:r>
            <a:r>
              <a:t> short-, long-, mixed-, other-acting insulins</a:t>
            </a:r>
            <a:br/>
            <a:r>
              <a:rPr b="1"/>
              <a:t>- Pen &amp; needles</a:t>
            </a:r>
            <a:br/>
            <a:r>
              <a:t>- </a:t>
            </a:r>
            <a:r>
              <a:rPr b="1"/>
              <a:t>Glucagon</a:t>
            </a:r>
            <a:br>
              <a:rPr b="1"/>
            </a:br>
            <a:r>
              <a:t>- </a:t>
            </a:r>
            <a:r>
              <a:rPr b="1"/>
              <a:t>Strips:</a:t>
            </a:r>
            <a:r>
              <a:t> BG strips 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not</a:t>
            </a:r>
            <a:r>
              <a:t> ketone)</a:t>
            </a:r>
          </a:p>
        </p:txBody>
      </p:sp>
      <p:sp>
        <p:nvSpPr>
          <p:cNvPr id="176" name="Graph reading: - violin areas are proportional to the number of answers - vertical ticks are 25%, 50% (median), and 75% quantiles - log-scaled with USD pseudocount of 1 to keep 0 USD"/>
          <p:cNvSpPr txBox="1"/>
          <p:nvPr/>
        </p:nvSpPr>
        <p:spPr>
          <a:xfrm>
            <a:off x="12920263" y="10087481"/>
            <a:ext cx="10997140" cy="3028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08000" indent="-508000" algn="l" defTabSz="825500">
              <a:spcBef>
                <a:spcPts val="3500"/>
              </a:spcBef>
              <a:buSzPct val="150000"/>
              <a:buChar char="‣"/>
              <a:defRPr spc="-29" sz="3000">
                <a:solidFill>
                  <a:srgbClr val="000000"/>
                </a:solidFill>
              </a:defRPr>
            </a:pPr>
            <a:r>
              <a:t>Graph reading:</a:t>
            </a:r>
            <a:br/>
            <a:r>
              <a:t>- violin areas are proportional to the number of answers</a:t>
            </a:r>
            <a:br/>
            <a:r>
              <a:t>- vertical ticks are 25%, 50% (median), and 75% quantiles</a:t>
            </a:r>
            <a:br/>
            <a:r>
              <a:t>- log-scaled with USD pseudocount of 1 to keep 0 USD</a:t>
            </a:r>
          </a:p>
        </p:txBody>
      </p:sp>
      <p:pic>
        <p:nvPicPr>
          <p:cNvPr id="177" name="F03b. stats.pdf" descr="F03b. stats.pdf"/>
          <p:cNvPicPr>
            <a:picLocks noChangeAspect="1"/>
          </p:cNvPicPr>
          <p:nvPr/>
        </p:nvPicPr>
        <p:blipFill>
          <a:blip r:embed="rId2">
            <a:extLst/>
          </a:blip>
          <a:srcRect l="25594" t="37137" r="25594" b="37137"/>
          <a:stretch>
            <a:fillRect/>
          </a:stretch>
        </p:blipFill>
        <p:spPr>
          <a:xfrm>
            <a:off x="15110171" y="4722097"/>
            <a:ext cx="7497595" cy="3028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F03a. OoPEs per expense category.pdf" descr="F03a. OoPEs per expense category.pdf"/>
          <p:cNvPicPr>
            <a:picLocks noChangeAspect="1"/>
          </p:cNvPicPr>
          <p:nvPr/>
        </p:nvPicPr>
        <p:blipFill>
          <a:blip r:embed="rId3">
            <a:extLst/>
          </a:blip>
          <a:srcRect l="0" t="26278" r="0" b="22228"/>
          <a:stretch>
            <a:fillRect/>
          </a:stretch>
        </p:blipFill>
        <p:spPr>
          <a:xfrm>
            <a:off x="1048352" y="4322092"/>
            <a:ext cx="11720879" cy="4625954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Updated Feb. 2023 ✅"/>
          <p:cNvSpPr txBox="1"/>
          <p:nvPr/>
        </p:nvSpPr>
        <p:spPr>
          <a:xfrm>
            <a:off x="21899690" y="1256331"/>
            <a:ext cx="1765250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22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Updated</a:t>
            </a:r>
            <a:br/>
            <a:r>
              <a:t>Feb. 2023 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lide Number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2" name="Sum of monthly expenses (pump &amp; CGM + insulin + pen &amp; needles + BG test strips)…"/>
          <p:cNvSpPr txBox="1"/>
          <p:nvPr/>
        </p:nvSpPr>
        <p:spPr>
          <a:xfrm>
            <a:off x="1206500" y="9537338"/>
            <a:ext cx="22271236" cy="3469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86080" indent="-386080" algn="l" defTabSz="627379">
              <a:spcBef>
                <a:spcPts val="2600"/>
              </a:spcBef>
              <a:buSzPct val="150000"/>
              <a:buChar char="‣"/>
              <a:defRPr spc="-30" sz="3040">
                <a:solidFill>
                  <a:srgbClr val="000000"/>
                </a:solidFill>
              </a:defRPr>
            </a:pPr>
            <a:r>
              <a:t>Sum of monthly expenses (pump &amp; CGM </a:t>
            </a:r>
            <a:r>
              <a:rPr b="1"/>
              <a:t>+</a:t>
            </a:r>
            <a:r>
              <a:t> insulin </a:t>
            </a:r>
            <a:r>
              <a:rPr b="1"/>
              <a:t>+</a:t>
            </a:r>
            <a:r>
              <a:t> pen &amp; needles </a:t>
            </a:r>
            <a:r>
              <a:rPr b="1"/>
              <a:t>+</a:t>
            </a:r>
            <a:r>
              <a:t> BG test strips)</a:t>
            </a:r>
          </a:p>
          <a:p>
            <a:pPr marL="386080" indent="-386080" algn="l" defTabSz="627379">
              <a:spcBef>
                <a:spcPts val="2600"/>
              </a:spcBef>
              <a:buSzPct val="150000"/>
              <a:buChar char="‣"/>
              <a:defRPr spc="-30" sz="3040">
                <a:solidFill>
                  <a:srgbClr val="000000"/>
                </a:solidFill>
              </a:defRPr>
            </a:pPr>
            <a:r>
              <a:t>Most </a:t>
            </a:r>
            <a:r>
              <a:rPr i="1">
                <a:solidFill>
                  <a:srgbClr val="68AD57"/>
                </a:solidFill>
              </a:rPr>
              <a:t>full coverage</a:t>
            </a:r>
            <a:r>
              <a:t> have no OoPE (or very low, e.g. 10-100)</a:t>
            </a:r>
          </a:p>
          <a:p>
            <a:pPr marL="386080" indent="-386080" algn="l" defTabSz="627379">
              <a:spcBef>
                <a:spcPts val="2600"/>
              </a:spcBef>
              <a:buSzPct val="150000"/>
              <a:buChar char="‣"/>
              <a:defRPr spc="-30" sz="3040">
                <a:solidFill>
                  <a:srgbClr val="000000"/>
                </a:solidFill>
              </a:defRPr>
            </a:pPr>
            <a:r>
              <a:t>Those with </a:t>
            </a:r>
            <a:r>
              <a:rPr i="1">
                <a:solidFill>
                  <a:srgbClr val="D1352B"/>
                </a:solidFill>
              </a:rPr>
              <a:t>no coverage</a:t>
            </a:r>
            <a:r>
              <a:t> (median </a:t>
            </a:r>
            <a:r>
              <a:rPr i="1">
                <a:solidFill>
                  <a:srgbClr val="D1352B"/>
                </a:solidFill>
              </a:rPr>
              <a:t>200</a:t>
            </a:r>
            <a:r>
              <a:t>, mean </a:t>
            </a:r>
            <a:r>
              <a:rPr i="1">
                <a:solidFill>
                  <a:srgbClr val="D1352B"/>
                </a:solidFill>
              </a:rPr>
              <a:t>344</a:t>
            </a:r>
            <a:r>
              <a:t>) have lower OoPEs than those with </a:t>
            </a:r>
            <a:r>
              <a:rPr i="1">
                <a:solidFill>
                  <a:srgbClr val="4A7CB3"/>
                </a:solidFill>
              </a:rPr>
              <a:t>partial coverage</a:t>
            </a:r>
            <a:r>
              <a:t> (median </a:t>
            </a:r>
            <a:r>
              <a:rPr i="1">
                <a:solidFill>
                  <a:srgbClr val="4A7CB3"/>
                </a:solidFill>
              </a:rPr>
              <a:t>250</a:t>
            </a:r>
            <a:r>
              <a:t>, mean </a:t>
            </a:r>
            <a:r>
              <a:rPr i="1">
                <a:solidFill>
                  <a:srgbClr val="4A7CB3"/>
                </a:solidFill>
              </a:rPr>
              <a:t>434</a:t>
            </a:r>
            <a:r>
              <a:t>)</a:t>
            </a:r>
            <a:br/>
            <a:r>
              <a:t>Cannot really explain it. Perhaps one tend to spend more on diabetes management when subject to some healthcare coverage?</a:t>
            </a:r>
            <a:br/>
          </a:p>
        </p:txBody>
      </p:sp>
      <p:sp>
        <p:nvSpPr>
          <p:cNvPr id="183" name="Per healthcare coverage"/>
          <p:cNvSpPr txBox="1"/>
          <p:nvPr/>
        </p:nvSpPr>
        <p:spPr>
          <a:xfrm>
            <a:off x="1206500" y="2247900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4900">
                <a:solidFill>
                  <a:srgbClr val="000000"/>
                </a:solidFill>
              </a:defRPr>
            </a:lvl1pPr>
          </a:lstStyle>
          <a:p>
            <a:pPr/>
            <a:r>
              <a:t>Per healthcare coverage</a:t>
            </a:r>
          </a:p>
        </p:txBody>
      </p:sp>
      <p:sp>
        <p:nvSpPr>
          <p:cNvPr id="184" name="Out-of-Pocket Expenses"/>
          <p:cNvSpPr txBox="1"/>
          <p:nvPr>
            <p:ph type="title"/>
          </p:nvPr>
        </p:nvSpPr>
        <p:spPr>
          <a:xfrm>
            <a:off x="1206500" y="952500"/>
            <a:ext cx="13067042" cy="1433163"/>
          </a:xfrm>
          <a:prstGeom prst="rect">
            <a:avLst/>
          </a:prstGeom>
        </p:spPr>
        <p:txBody>
          <a:bodyPr/>
          <a:lstStyle/>
          <a:p>
            <a:pPr/>
            <a:r>
              <a:t>Out-of-Pocket Expenses</a:t>
            </a:r>
          </a:p>
        </p:txBody>
      </p:sp>
      <p:sp>
        <p:nvSpPr>
          <p:cNvPr id="185" name="Updated Feb. 2023 ✅ =&gt; Glucagon removed from costs"/>
          <p:cNvSpPr txBox="1"/>
          <p:nvPr/>
        </p:nvSpPr>
        <p:spPr>
          <a:xfrm>
            <a:off x="18723999" y="1084881"/>
            <a:ext cx="442516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22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Updated</a:t>
            </a:r>
            <a:br/>
            <a:r>
              <a:t>Feb. 2023 ✅</a:t>
            </a:r>
            <a:br/>
            <a:r>
              <a:t>=&gt; Glucagon removed from costs</a:t>
            </a:r>
          </a:p>
        </p:txBody>
      </p:sp>
      <p:pic>
        <p:nvPicPr>
          <p:cNvPr id="186" name="F04b. stats.pdf" descr="F04b. stats.pdf"/>
          <p:cNvPicPr>
            <a:picLocks noChangeAspect="1"/>
          </p:cNvPicPr>
          <p:nvPr/>
        </p:nvPicPr>
        <p:blipFill>
          <a:blip r:embed="rId2">
            <a:extLst/>
          </a:blip>
          <a:srcRect l="28946" t="42656" r="28946" b="42656"/>
          <a:stretch>
            <a:fillRect/>
          </a:stretch>
        </p:blipFill>
        <p:spPr>
          <a:xfrm>
            <a:off x="16411116" y="5369606"/>
            <a:ext cx="6966405" cy="19807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F04a. OoPEs per healthcare coverage.pdf" descr="F04a. OoPEs per healthcare coverage.pdf"/>
          <p:cNvPicPr>
            <a:picLocks noChangeAspect="1"/>
          </p:cNvPicPr>
          <p:nvPr/>
        </p:nvPicPr>
        <p:blipFill>
          <a:blip r:embed="rId3">
            <a:extLst/>
          </a:blip>
          <a:srcRect l="0" t="33209" r="0" b="29551"/>
          <a:stretch>
            <a:fillRect/>
          </a:stretch>
        </p:blipFill>
        <p:spPr>
          <a:xfrm>
            <a:off x="1143595" y="4145644"/>
            <a:ext cx="14589388" cy="4428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F05a. OoPEs per country (top7).pdf" descr="F05a. OoPEs per country (top7).pdf"/>
          <p:cNvPicPr>
            <a:picLocks noChangeAspect="1"/>
          </p:cNvPicPr>
          <p:nvPr/>
        </p:nvPicPr>
        <p:blipFill>
          <a:blip r:embed="rId2">
            <a:extLst/>
          </a:blip>
          <a:srcRect l="0" t="25271" r="0" b="21424"/>
          <a:stretch>
            <a:fillRect/>
          </a:stretch>
        </p:blipFill>
        <p:spPr>
          <a:xfrm>
            <a:off x="528642" y="3622313"/>
            <a:ext cx="12902069" cy="5133336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Slide Number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1" name="Overall 3 OoPE clusters: - very low: SE, GB - middle: DE - high: IN, US, CA, PA…"/>
          <p:cNvSpPr txBox="1"/>
          <p:nvPr/>
        </p:nvSpPr>
        <p:spPr>
          <a:xfrm>
            <a:off x="14395789" y="3907640"/>
            <a:ext cx="9422289" cy="8761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97840" indent="-497840" algn="l" defTabSz="808990">
              <a:spcBef>
                <a:spcPts val="3400"/>
              </a:spcBef>
              <a:buSzPct val="150000"/>
              <a:buChar char="‣"/>
              <a:defRPr spc="-39" sz="3920">
                <a:solidFill>
                  <a:srgbClr val="000000"/>
                </a:solidFill>
              </a:defRPr>
            </a:pPr>
            <a:r>
              <a:t>Overall 3 OoPE clusters:</a:t>
            </a:r>
            <a:br/>
            <a:r>
              <a:t>- very low: </a:t>
            </a:r>
            <a:r>
              <a:rPr b="1">
                <a:solidFill>
                  <a:srgbClr val="3C76AF"/>
                </a:solidFill>
              </a:rPr>
              <a:t>SE</a:t>
            </a:r>
            <a:r>
              <a:t>,</a:t>
            </a:r>
            <a:r>
              <a:rPr b="1">
                <a:solidFill>
                  <a:srgbClr val="3C76AF"/>
                </a:solidFill>
              </a:rPr>
              <a:t> </a:t>
            </a:r>
            <a:r>
              <a:rPr b="1">
                <a:solidFill>
                  <a:srgbClr val="ED9F9B"/>
                </a:solidFill>
              </a:rPr>
              <a:t>GB</a:t>
            </a:r>
            <a:br/>
            <a:r>
              <a:t>- middle: </a:t>
            </a:r>
            <a:r>
              <a:rPr b="1">
                <a:solidFill>
                  <a:srgbClr val="D0352B"/>
                </a:solidFill>
              </a:rPr>
              <a:t>DE</a:t>
            </a:r>
            <a:br/>
            <a:r>
              <a:t>- high: </a:t>
            </a:r>
            <a:r>
              <a:rPr b="1">
                <a:solidFill>
                  <a:srgbClr val="549E3F"/>
                </a:solidFill>
              </a:rPr>
              <a:t>IN</a:t>
            </a:r>
            <a:r>
              <a:t>, </a:t>
            </a:r>
            <a:r>
              <a:rPr b="1">
                <a:solidFill>
                  <a:srgbClr val="AECDE1"/>
                </a:solidFill>
              </a:rPr>
              <a:t>US</a:t>
            </a:r>
            <a:r>
              <a:t>, </a:t>
            </a:r>
            <a:r>
              <a:rPr b="1">
                <a:solidFill>
                  <a:srgbClr val="F3C17B"/>
                </a:solidFill>
              </a:rPr>
              <a:t>CA</a:t>
            </a:r>
            <a:r>
              <a:t>,</a:t>
            </a:r>
            <a:r>
              <a:rPr b="1">
                <a:solidFill>
                  <a:srgbClr val="F3C17B"/>
                </a:solidFill>
              </a:rPr>
              <a:t> </a:t>
            </a:r>
            <a:r>
              <a:rPr b="1">
                <a:solidFill>
                  <a:srgbClr val="BBDE93"/>
                </a:solidFill>
              </a:rPr>
              <a:t>PA</a:t>
            </a:r>
            <a:endParaRPr b="1">
              <a:solidFill>
                <a:srgbClr val="BBDE93"/>
              </a:solidFill>
            </a:endParaRPr>
          </a:p>
          <a:p>
            <a:pPr marL="497840" indent="-497840" algn="l" defTabSz="808990">
              <a:spcBef>
                <a:spcPts val="3400"/>
              </a:spcBef>
              <a:buSzPct val="150000"/>
              <a:buChar char="‣"/>
              <a:defRPr spc="-39" sz="3920">
                <a:solidFill>
                  <a:srgbClr val="000000"/>
                </a:solidFill>
              </a:defRPr>
            </a:pPr>
            <a:r>
              <a:t>Usual suspects at the usual places:</a:t>
            </a:r>
            <a:br/>
            <a:r>
              <a:t>- EU countries do very well</a:t>
            </a:r>
            <a:br/>
            <a:r>
              <a:t>- India not as bad as US</a:t>
            </a:r>
            <a:br/>
            <a:r>
              <a:t>- Canada is disappointing</a:t>
            </a:r>
          </a:p>
          <a:p>
            <a:pPr marL="497840" indent="-497840" algn="l" defTabSz="808990">
              <a:spcBef>
                <a:spcPts val="3400"/>
              </a:spcBef>
              <a:buSzPct val="150000"/>
              <a:buChar char="‣"/>
              <a:defRPr spc="-39" sz="3920">
                <a:solidFill>
                  <a:srgbClr val="000000"/>
                </a:solidFill>
              </a:defRPr>
            </a:pPr>
            <a:r>
              <a:t>Danger:</a:t>
            </a:r>
            <a:br/>
            <a:r>
              <a:t>- India does better than US might be deceiving, bias towards middle-class Indian people? I did expect very bad results for IN.</a:t>
            </a:r>
          </a:p>
        </p:txBody>
      </p:sp>
      <p:sp>
        <p:nvSpPr>
          <p:cNvPr id="192" name="Per country (Top 7)"/>
          <p:cNvSpPr txBox="1"/>
          <p:nvPr/>
        </p:nvSpPr>
        <p:spPr>
          <a:xfrm>
            <a:off x="1206500" y="2247900"/>
            <a:ext cx="7315928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000">
                <a:solidFill>
                  <a:srgbClr val="000000"/>
                </a:solidFill>
              </a:defRPr>
            </a:lvl1pPr>
          </a:lstStyle>
          <a:p>
            <a:pPr/>
            <a:r>
              <a:t>Per country (Top 7)</a:t>
            </a:r>
          </a:p>
        </p:txBody>
      </p:sp>
      <p:sp>
        <p:nvSpPr>
          <p:cNvPr id="193" name="GB"/>
          <p:cNvSpPr txBox="1"/>
          <p:nvPr/>
        </p:nvSpPr>
        <p:spPr>
          <a:xfrm>
            <a:off x="2481785" y="6118011"/>
            <a:ext cx="615964" cy="510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solidFill>
                  <a:srgbClr val="ED9F9B"/>
                </a:solidFill>
              </a:defRPr>
            </a:lvl1pPr>
          </a:lstStyle>
          <a:p>
            <a:pPr/>
            <a:r>
              <a:t>GB</a:t>
            </a:r>
          </a:p>
        </p:txBody>
      </p:sp>
      <p:sp>
        <p:nvSpPr>
          <p:cNvPr id="194" name="SE"/>
          <p:cNvSpPr txBox="1"/>
          <p:nvPr/>
        </p:nvSpPr>
        <p:spPr>
          <a:xfrm>
            <a:off x="1882312" y="3931727"/>
            <a:ext cx="559043" cy="51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solidFill>
                  <a:srgbClr val="3C76AF"/>
                </a:solidFill>
              </a:defRPr>
            </a:lvl1pPr>
          </a:lstStyle>
          <a:p>
            <a:pPr/>
            <a:r>
              <a:t>SE</a:t>
            </a:r>
          </a:p>
        </p:txBody>
      </p:sp>
      <p:sp>
        <p:nvSpPr>
          <p:cNvPr id="195" name="DE"/>
          <p:cNvSpPr txBox="1"/>
          <p:nvPr/>
        </p:nvSpPr>
        <p:spPr>
          <a:xfrm>
            <a:off x="5144752" y="6293935"/>
            <a:ext cx="590589" cy="510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solidFill>
                  <a:srgbClr val="D0352B"/>
                </a:solidFill>
              </a:defRPr>
            </a:lvl1pPr>
          </a:lstStyle>
          <a:p>
            <a:pPr/>
            <a:r>
              <a:t>DE</a:t>
            </a:r>
          </a:p>
        </p:txBody>
      </p:sp>
      <p:sp>
        <p:nvSpPr>
          <p:cNvPr id="196" name="IN"/>
          <p:cNvSpPr txBox="1"/>
          <p:nvPr/>
        </p:nvSpPr>
        <p:spPr>
          <a:xfrm>
            <a:off x="7846016" y="4053335"/>
            <a:ext cx="469546" cy="51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solidFill>
                  <a:srgbClr val="549E3F"/>
                </a:solidFill>
              </a:defRPr>
            </a:lvl1pPr>
          </a:lstStyle>
          <a:p>
            <a:pPr/>
            <a:r>
              <a:t>IN</a:t>
            </a:r>
          </a:p>
        </p:txBody>
      </p:sp>
      <p:sp>
        <p:nvSpPr>
          <p:cNvPr id="197" name="PA"/>
          <p:cNvSpPr txBox="1"/>
          <p:nvPr/>
        </p:nvSpPr>
        <p:spPr>
          <a:xfrm>
            <a:off x="8723086" y="4965130"/>
            <a:ext cx="552528" cy="51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solidFill>
                  <a:srgbClr val="BBDE93"/>
                </a:solidFill>
              </a:defRPr>
            </a:lvl1pPr>
          </a:lstStyle>
          <a:p>
            <a:pPr/>
            <a:r>
              <a:t>PA</a:t>
            </a:r>
          </a:p>
        </p:txBody>
      </p:sp>
      <p:sp>
        <p:nvSpPr>
          <p:cNvPr id="198" name="US"/>
          <p:cNvSpPr txBox="1"/>
          <p:nvPr/>
        </p:nvSpPr>
        <p:spPr>
          <a:xfrm>
            <a:off x="9291771" y="5310757"/>
            <a:ext cx="590932" cy="510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solidFill>
                  <a:srgbClr val="AECDE1"/>
                </a:solidFill>
              </a:defRPr>
            </a:lvl1pPr>
          </a:lstStyle>
          <a:p>
            <a:pPr/>
            <a:r>
              <a:t>US</a:t>
            </a:r>
          </a:p>
        </p:txBody>
      </p:sp>
      <p:sp>
        <p:nvSpPr>
          <p:cNvPr id="199" name="CA"/>
          <p:cNvSpPr txBox="1"/>
          <p:nvPr/>
        </p:nvSpPr>
        <p:spPr>
          <a:xfrm>
            <a:off x="8337180" y="6556638"/>
            <a:ext cx="603277" cy="51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solidFill>
                  <a:srgbClr val="F3C17B"/>
                </a:solidFill>
              </a:defRPr>
            </a:lvl1pPr>
          </a:lstStyle>
          <a:p>
            <a:pPr/>
            <a:r>
              <a:t>CA</a:t>
            </a:r>
          </a:p>
        </p:txBody>
      </p:sp>
      <p:sp>
        <p:nvSpPr>
          <p:cNvPr id="200" name="Out-of-Pocket Expenses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Out-of-Pocket Expenses</a:t>
            </a:r>
          </a:p>
        </p:txBody>
      </p:sp>
      <p:sp>
        <p:nvSpPr>
          <p:cNvPr id="201" name="Updated Feb. 2023 ✅ =&gt; Glucagon removed from costs"/>
          <p:cNvSpPr txBox="1"/>
          <p:nvPr/>
        </p:nvSpPr>
        <p:spPr>
          <a:xfrm>
            <a:off x="18723999" y="1084881"/>
            <a:ext cx="442516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22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Updated</a:t>
            </a:r>
            <a:br/>
            <a:r>
              <a:t>Feb. 2023 ✅</a:t>
            </a:r>
            <a:br/>
            <a:r>
              <a:t>=&gt; Glucagon removed from costs</a:t>
            </a:r>
          </a:p>
        </p:txBody>
      </p:sp>
      <p:pic>
        <p:nvPicPr>
          <p:cNvPr id="202" name="F05b. stats.pdf" descr="F05b. stats.pdf"/>
          <p:cNvPicPr>
            <a:picLocks noChangeAspect="1"/>
          </p:cNvPicPr>
          <p:nvPr/>
        </p:nvPicPr>
        <p:blipFill>
          <a:blip r:embed="rId3">
            <a:extLst/>
          </a:blip>
          <a:srcRect l="26146" t="34073" r="26146" b="34073"/>
          <a:stretch>
            <a:fillRect/>
          </a:stretch>
        </p:blipFill>
        <p:spPr>
          <a:xfrm>
            <a:off x="2878741" y="9195129"/>
            <a:ext cx="8201754" cy="4087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Breakdown"/>
          <p:cNvSpPr txBox="1"/>
          <p:nvPr/>
        </p:nvSpPr>
        <p:spPr>
          <a:xfrm>
            <a:off x="1206500" y="2247900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000">
                <a:solidFill>
                  <a:srgbClr val="000000"/>
                </a:solidFill>
              </a:defRPr>
            </a:lvl1pPr>
          </a:lstStyle>
          <a:p>
            <a:pPr/>
            <a:r>
              <a:t>Breakdown</a:t>
            </a:r>
          </a:p>
        </p:txBody>
      </p:sp>
      <p:sp>
        <p:nvSpPr>
          <p:cNvPr id="205" name="Clear difference between EU countries (top 3) and the rest…"/>
          <p:cNvSpPr txBox="1"/>
          <p:nvPr/>
        </p:nvSpPr>
        <p:spPr>
          <a:xfrm>
            <a:off x="1280922" y="4825406"/>
            <a:ext cx="8770621" cy="5902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08000" indent="-508000" algn="l" defTabSz="825500">
              <a:spcBef>
                <a:spcPts val="3500"/>
              </a:spcBef>
              <a:buSzPct val="150000"/>
              <a:buChar char="‣"/>
              <a:defRPr spc="-29" sz="3000">
                <a:solidFill>
                  <a:srgbClr val="000000"/>
                </a:solidFill>
              </a:defRPr>
            </a:pPr>
            <a:r>
              <a:t>Clear difference between EU countries (top 3) and the rest</a:t>
            </a:r>
          </a:p>
          <a:p>
            <a:pPr marL="508000" indent="-508000" algn="l" defTabSz="825500">
              <a:spcBef>
                <a:spcPts val="3500"/>
              </a:spcBef>
              <a:buSzPct val="150000"/>
              <a:buChar char="‣"/>
              <a:defRPr spc="-29" sz="3000">
                <a:solidFill>
                  <a:srgbClr val="000000"/>
                </a:solidFill>
              </a:defRPr>
            </a:pPr>
            <a:r>
              <a:t>As expected, immense majority of </a:t>
            </a:r>
            <a:r>
              <a:rPr>
                <a:solidFill>
                  <a:srgbClr val="68AD57"/>
                </a:solidFill>
              </a:rPr>
              <a:t>full coverage </a:t>
            </a:r>
            <a:r>
              <a:t>have very low OoPEs (very left of the X-axis)</a:t>
            </a:r>
          </a:p>
          <a:p>
            <a:pPr marL="508000" indent="-508000" algn="l" defTabSz="825500">
              <a:spcBef>
                <a:spcPts val="3500"/>
              </a:spcBef>
              <a:buSzPct val="150000"/>
              <a:buChar char="‣"/>
              <a:defRPr spc="-29" sz="3000">
                <a:solidFill>
                  <a:srgbClr val="000000"/>
                </a:solidFill>
              </a:defRPr>
            </a:pPr>
            <a:r>
              <a:t>Virtually nobody has no OoPEs in IN &amp; PA</a:t>
            </a:r>
          </a:p>
          <a:p>
            <a:pPr marL="508000" indent="-508000" algn="l" defTabSz="825500">
              <a:spcBef>
                <a:spcPts val="3500"/>
              </a:spcBef>
              <a:buSzPct val="150000"/>
              <a:buChar char="‣"/>
              <a:defRPr spc="-29" sz="3000">
                <a:solidFill>
                  <a:srgbClr val="000000"/>
                </a:solidFill>
              </a:defRPr>
            </a:pPr>
            <a:r>
              <a:t>Though virtually no respondent from IN had any healthcare coverage, their OoPEs levels appear similar to people with partial healthcare coverage in the US.</a:t>
            </a:r>
          </a:p>
        </p:txBody>
      </p:sp>
      <p:sp>
        <p:nvSpPr>
          <p:cNvPr id="206" name="Out-of-Pocket Expenses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Out-of-Pocket Expenses</a:t>
            </a:r>
          </a:p>
        </p:txBody>
      </p:sp>
      <p:pic>
        <p:nvPicPr>
          <p:cNvPr id="207" name="F06. OoPEs breakdown (top7).pdf" descr="F06. OoPEs breakdown (top7).pdf"/>
          <p:cNvPicPr>
            <a:picLocks noChangeAspect="1"/>
          </p:cNvPicPr>
          <p:nvPr/>
        </p:nvPicPr>
        <p:blipFill>
          <a:blip r:embed="rId2">
            <a:extLst/>
          </a:blip>
          <a:srcRect l="0" t="3895" r="0" b="0"/>
          <a:stretch>
            <a:fillRect/>
          </a:stretch>
        </p:blipFill>
        <p:spPr>
          <a:xfrm>
            <a:off x="10643852" y="2768352"/>
            <a:ext cx="13342852" cy="10359367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Updated Feb. 2023 ✅"/>
          <p:cNvSpPr txBox="1"/>
          <p:nvPr/>
        </p:nvSpPr>
        <p:spPr>
          <a:xfrm>
            <a:off x="21899690" y="1256331"/>
            <a:ext cx="1765250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22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Updated</a:t>
            </a:r>
            <a:br/>
            <a:r>
              <a:t>Feb. 2023 ✅</a:t>
            </a: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(kit price)"/>
          <p:cNvSpPr txBox="1"/>
          <p:nvPr/>
        </p:nvSpPr>
        <p:spPr>
          <a:xfrm>
            <a:off x="14307887" y="2345517"/>
            <a:ext cx="135605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(kit price)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F07. COVID-19 impact overview.pdf" descr="F07. COVID-19 impact overview.pdf"/>
          <p:cNvPicPr>
            <a:picLocks noChangeAspect="1"/>
          </p:cNvPicPr>
          <p:nvPr/>
        </p:nvPicPr>
        <p:blipFill>
          <a:blip r:embed="rId2">
            <a:extLst/>
          </a:blip>
          <a:srcRect l="13182" t="0" r="13182" b="0"/>
          <a:stretch>
            <a:fillRect/>
          </a:stretch>
        </p:blipFill>
        <p:spPr>
          <a:xfrm>
            <a:off x="3596216" y="3551237"/>
            <a:ext cx="7294462" cy="7096067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Triangle"/>
          <p:cNvSpPr/>
          <p:nvPr/>
        </p:nvSpPr>
        <p:spPr>
          <a:xfrm rot="16200000">
            <a:off x="9108949" y="5653150"/>
            <a:ext cx="6354753" cy="3267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E6908B"/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4" name="Slide Number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5" name="COVID-19 impact"/>
          <p:cNvSpPr txBox="1"/>
          <p:nvPr>
            <p:ph type="title"/>
          </p:nvPr>
        </p:nvSpPr>
        <p:spPr>
          <a:xfrm>
            <a:off x="1206500" y="952500"/>
            <a:ext cx="9077179" cy="1433163"/>
          </a:xfrm>
          <a:prstGeom prst="rect">
            <a:avLst/>
          </a:prstGeom>
        </p:spPr>
        <p:txBody>
          <a:bodyPr/>
          <a:lstStyle/>
          <a:p>
            <a:pPr/>
            <a:r>
              <a:t>COVID-19 impact</a:t>
            </a:r>
          </a:p>
        </p:txBody>
      </p:sp>
      <p:sp>
        <p:nvSpPr>
          <p:cNvPr id="216" name="Overview and details"/>
          <p:cNvSpPr txBox="1"/>
          <p:nvPr/>
        </p:nvSpPr>
        <p:spPr>
          <a:xfrm>
            <a:off x="1206500" y="2247900"/>
            <a:ext cx="8653965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000">
                <a:solidFill>
                  <a:srgbClr val="000000"/>
                </a:solidFill>
              </a:defRPr>
            </a:lvl1pPr>
          </a:lstStyle>
          <a:p>
            <a:pPr/>
            <a:r>
              <a:t>Overview and details</a:t>
            </a:r>
          </a:p>
        </p:txBody>
      </p:sp>
      <p:sp>
        <p:nvSpPr>
          <p:cNvPr id="217" name="Data-driven clustering separates countries by region (EU, N&amp;C Americas, Asia)…"/>
          <p:cNvSpPr txBox="1"/>
          <p:nvPr/>
        </p:nvSpPr>
        <p:spPr>
          <a:xfrm>
            <a:off x="1280922" y="11131367"/>
            <a:ext cx="22217833" cy="1810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81000" indent="-381000" algn="l" defTabSz="619125">
              <a:spcBef>
                <a:spcPts val="2600"/>
              </a:spcBef>
              <a:buSzPct val="150000"/>
              <a:buChar char="‣"/>
              <a:defRPr spc="-22" sz="2250">
                <a:solidFill>
                  <a:srgbClr val="000000"/>
                </a:solidFill>
              </a:defRPr>
            </a:pPr>
            <a:r>
              <a:t>Data-driven clustering separates countries by region (EU, N&amp;C Americas, Asia)</a:t>
            </a:r>
          </a:p>
          <a:p>
            <a:pPr marL="381000" indent="-381000" algn="l" defTabSz="619125">
              <a:spcBef>
                <a:spcPts val="2600"/>
              </a:spcBef>
              <a:buSzPct val="150000"/>
              <a:buChar char="‣"/>
              <a:defRPr spc="-22" sz="2250">
                <a:solidFill>
                  <a:srgbClr val="000000"/>
                </a:solidFill>
              </a:defRPr>
            </a:pPr>
            <a:r>
              <a:t>Largest impact was on supply, except for IN where it was insulin price surge. Expectedly barely any insulin price lowering.</a:t>
            </a:r>
          </a:p>
          <a:p>
            <a:pPr marL="381000" indent="-381000" algn="l" defTabSz="619125">
              <a:spcBef>
                <a:spcPts val="2600"/>
              </a:spcBef>
              <a:buSzPct val="150000"/>
              <a:buChar char="‣"/>
              <a:defRPr spc="-22" sz="2250">
                <a:solidFill>
                  <a:srgbClr val="000000"/>
                </a:solidFill>
              </a:defRPr>
            </a:pPr>
            <a:r>
              <a:t>EU countries were less impacted</a:t>
            </a:r>
          </a:p>
        </p:txBody>
      </p:sp>
      <p:sp>
        <p:nvSpPr>
          <p:cNvPr id="218" name="Clustering tree: Allows to group categories together and discern groups by i) country and by ii) impact level"/>
          <p:cNvSpPr txBox="1"/>
          <p:nvPr/>
        </p:nvSpPr>
        <p:spPr>
          <a:xfrm>
            <a:off x="10411903" y="2415402"/>
            <a:ext cx="3748844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spcBef>
                <a:spcPts val="3500"/>
              </a:spcBef>
              <a:defRPr i="1" spc="-19" sz="2000">
                <a:solidFill>
                  <a:srgbClr val="000000"/>
                </a:solidFill>
              </a:defRPr>
            </a:pPr>
            <a:r>
              <a:rPr u="sng"/>
              <a:t>Clustering tree:</a:t>
            </a:r>
            <a:br/>
            <a:r>
              <a:t>Allows to group categories together and discern groups by i) country and by ii) impact level</a:t>
            </a:r>
          </a:p>
        </p:txBody>
      </p:sp>
      <p:sp>
        <p:nvSpPr>
          <p:cNvPr id="219" name="most impacted"/>
          <p:cNvSpPr txBox="1"/>
          <p:nvPr/>
        </p:nvSpPr>
        <p:spPr>
          <a:xfrm>
            <a:off x="14436931" y="2890047"/>
            <a:ext cx="1276771" cy="483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767715">
              <a:spcBef>
                <a:spcPts val="3200"/>
              </a:spcBef>
              <a:defRPr i="1" spc="-13" sz="1302">
                <a:solidFill>
                  <a:srgbClr val="000000"/>
                </a:solidFill>
              </a:defRPr>
            </a:pPr>
            <a:r>
              <a:t>most</a:t>
            </a:r>
            <a:br/>
            <a:r>
              <a:t>impacted</a:t>
            </a:r>
          </a:p>
        </p:txBody>
      </p:sp>
      <p:sp>
        <p:nvSpPr>
          <p:cNvPr id="220" name="least impacted"/>
          <p:cNvSpPr txBox="1"/>
          <p:nvPr/>
        </p:nvSpPr>
        <p:spPr>
          <a:xfrm>
            <a:off x="15474185" y="3370153"/>
            <a:ext cx="1276771" cy="483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767715">
              <a:spcBef>
                <a:spcPts val="3200"/>
              </a:spcBef>
              <a:defRPr i="1" spc="-13" sz="1302">
                <a:solidFill>
                  <a:srgbClr val="000000"/>
                </a:solidFill>
              </a:defRPr>
            </a:pPr>
            <a:r>
              <a:t>least</a:t>
            </a:r>
            <a:br/>
            <a:r>
              <a:t>impacted</a:t>
            </a:r>
          </a:p>
        </p:txBody>
      </p:sp>
      <p:sp>
        <p:nvSpPr>
          <p:cNvPr id="221" name="mildly impacted"/>
          <p:cNvSpPr txBox="1"/>
          <p:nvPr/>
        </p:nvSpPr>
        <p:spPr>
          <a:xfrm>
            <a:off x="17740591" y="3525490"/>
            <a:ext cx="1276771" cy="483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767715">
              <a:spcBef>
                <a:spcPts val="3200"/>
              </a:spcBef>
              <a:defRPr i="1" spc="-13" sz="1302">
                <a:solidFill>
                  <a:srgbClr val="000000"/>
                </a:solidFill>
              </a:defRPr>
            </a:pPr>
            <a:r>
              <a:t>mildly</a:t>
            </a:r>
            <a:br/>
            <a:r>
              <a:t>impacted</a:t>
            </a:r>
          </a:p>
        </p:txBody>
      </p:sp>
      <p:pic>
        <p:nvPicPr>
          <p:cNvPr id="236" name="Connection Line" descr="Connection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44584" y="2585650"/>
            <a:ext cx="1498039" cy="345370"/>
          </a:xfrm>
          <a:prstGeom prst="rect">
            <a:avLst/>
          </a:prstGeom>
        </p:spPr>
      </p:pic>
      <p:pic>
        <p:nvPicPr>
          <p:cNvPr id="238" name="Connection Line" descr="Connection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444584" y="2402417"/>
            <a:ext cx="2565804" cy="945610"/>
          </a:xfrm>
          <a:prstGeom prst="rect">
            <a:avLst/>
          </a:prstGeom>
        </p:spPr>
      </p:pic>
      <p:pic>
        <p:nvPicPr>
          <p:cNvPr id="240" name="Connection Line" descr="Connection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444584" y="2198840"/>
            <a:ext cx="4662749" cy="1392991"/>
          </a:xfrm>
          <a:prstGeom prst="rect">
            <a:avLst/>
          </a:prstGeom>
        </p:spPr>
      </p:pic>
      <p:sp>
        <p:nvSpPr>
          <p:cNvPr id="225" name="EU group"/>
          <p:cNvSpPr txBox="1"/>
          <p:nvPr/>
        </p:nvSpPr>
        <p:spPr>
          <a:xfrm>
            <a:off x="13121670" y="8327182"/>
            <a:ext cx="1276771" cy="483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spcBef>
                <a:spcPts val="3500"/>
              </a:spcBef>
              <a:defRPr i="1" spc="-14" sz="1400">
                <a:solidFill>
                  <a:srgbClr val="000000"/>
                </a:solidFill>
              </a:defRPr>
            </a:lvl1pPr>
          </a:lstStyle>
          <a:p>
            <a:pPr/>
            <a:r>
              <a:t>EU group</a:t>
            </a:r>
          </a:p>
        </p:txBody>
      </p:sp>
      <p:sp>
        <p:nvSpPr>
          <p:cNvPr id="226" name="Asia group"/>
          <p:cNvSpPr txBox="1"/>
          <p:nvPr/>
        </p:nvSpPr>
        <p:spPr>
          <a:xfrm>
            <a:off x="13757112" y="4537957"/>
            <a:ext cx="1276771" cy="483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spcBef>
                <a:spcPts val="3500"/>
              </a:spcBef>
              <a:defRPr i="1" spc="-14" sz="1400">
                <a:solidFill>
                  <a:srgbClr val="000000"/>
                </a:solidFill>
              </a:defRPr>
            </a:lvl1pPr>
          </a:lstStyle>
          <a:p>
            <a:pPr/>
            <a:r>
              <a:t>Asia group</a:t>
            </a:r>
          </a:p>
        </p:txBody>
      </p:sp>
      <p:sp>
        <p:nvSpPr>
          <p:cNvPr id="227" name="N. America group"/>
          <p:cNvSpPr txBox="1"/>
          <p:nvPr/>
        </p:nvSpPr>
        <p:spPr>
          <a:xfrm>
            <a:off x="12202375" y="5845937"/>
            <a:ext cx="1789321" cy="483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767715">
              <a:spcBef>
                <a:spcPts val="3200"/>
              </a:spcBef>
              <a:defRPr i="1" spc="-13" sz="1302">
                <a:solidFill>
                  <a:srgbClr val="000000"/>
                </a:solidFill>
              </a:defRPr>
            </a:pPr>
            <a:r>
              <a:t>N. America</a:t>
            </a:r>
            <a:br/>
            <a:r>
              <a:t>group</a:t>
            </a:r>
          </a:p>
        </p:txBody>
      </p:sp>
      <p:pic>
        <p:nvPicPr>
          <p:cNvPr id="242" name="Connection Line" descr="Connection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969223" y="3833406"/>
            <a:ext cx="1640223" cy="905235"/>
          </a:xfrm>
          <a:prstGeom prst="rect">
            <a:avLst/>
          </a:prstGeom>
        </p:spPr>
      </p:pic>
      <p:pic>
        <p:nvPicPr>
          <p:cNvPr id="244" name="Connection Line" descr="Connection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966399" y="3821318"/>
            <a:ext cx="935595" cy="1968676"/>
          </a:xfrm>
          <a:prstGeom prst="rect">
            <a:avLst/>
          </a:prstGeom>
        </p:spPr>
      </p:pic>
      <p:pic>
        <p:nvPicPr>
          <p:cNvPr id="246" name="Connection Line" descr="Connection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955233" y="3819212"/>
            <a:ext cx="1123720" cy="4437397"/>
          </a:xfrm>
          <a:prstGeom prst="rect">
            <a:avLst/>
          </a:prstGeom>
        </p:spPr>
      </p:pic>
      <p:grpSp>
        <p:nvGrpSpPr>
          <p:cNvPr id="233" name="Group"/>
          <p:cNvGrpSpPr/>
          <p:nvPr/>
        </p:nvGrpSpPr>
        <p:grpSpPr>
          <a:xfrm>
            <a:off x="19891323" y="4686745"/>
            <a:ext cx="3492476" cy="3954700"/>
            <a:chOff x="0" y="0"/>
            <a:chExt cx="3492474" cy="3954699"/>
          </a:xfrm>
        </p:grpSpPr>
        <p:sp>
          <p:nvSpPr>
            <p:cNvPr id="231" name="Color scale: Number of respondents indicating the corresponding COVID-related impact. Color is within each country (i.e. row-wise), allowing to emphasise the most and least impacted categories (red and blue, respectively)."/>
            <p:cNvSpPr txBox="1"/>
            <p:nvPr/>
          </p:nvSpPr>
          <p:spPr>
            <a:xfrm>
              <a:off x="0" y="0"/>
              <a:ext cx="3492475" cy="22297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/>
            <a:p>
              <a:pPr algn="l" defTabSz="817244">
                <a:spcBef>
                  <a:spcPts val="3400"/>
                </a:spcBef>
                <a:defRPr i="1" spc="-17" sz="1782">
                  <a:solidFill>
                    <a:srgbClr val="000000"/>
                  </a:solidFill>
                </a:defRPr>
              </a:pPr>
              <a:r>
                <a:rPr u="sng"/>
                <a:t>Color scale:</a:t>
              </a:r>
              <a:br/>
              <a:r>
                <a:t>Number of respondents indicating the corresponding COVID-related impact. Color is within each country (i.e. row-wise), allowing to emphasise the most and least impacted categories (red and blue, respectively).</a:t>
              </a:r>
            </a:p>
          </p:txBody>
        </p:sp>
        <p:sp>
          <p:nvSpPr>
            <p:cNvPr id="232" name="Note: Respondents could chose more than one category, so row-sums can be different than the number of respondents from a country (ex: GB)"/>
            <p:cNvSpPr txBox="1"/>
            <p:nvPr/>
          </p:nvSpPr>
          <p:spPr>
            <a:xfrm>
              <a:off x="0" y="2406793"/>
              <a:ext cx="3492475" cy="1547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/>
            <a:p>
              <a:pPr algn="l" defTabSz="775969">
                <a:spcBef>
                  <a:spcPts val="3200"/>
                </a:spcBef>
                <a:defRPr i="1" spc="-16" sz="1692">
                  <a:solidFill>
                    <a:srgbClr val="000000"/>
                  </a:solidFill>
                </a:defRPr>
              </a:pPr>
              <a:r>
                <a:rPr u="sng"/>
                <a:t>Note:</a:t>
              </a:r>
              <a:br>
                <a:rPr u="sng"/>
              </a:br>
              <a:r>
                <a:t>Respondents could chose more than one category, so row-sums can be different than the number of respondents from a country (ex: GB)</a:t>
              </a:r>
            </a:p>
          </p:txBody>
        </p:sp>
      </p:grpSp>
      <p:sp>
        <p:nvSpPr>
          <p:cNvPr id="234" name="Updated Feb. 2023 ✅"/>
          <p:cNvSpPr txBox="1"/>
          <p:nvPr/>
        </p:nvSpPr>
        <p:spPr>
          <a:xfrm>
            <a:off x="21899690" y="1256331"/>
            <a:ext cx="1765250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22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Updated</a:t>
            </a:r>
            <a:br/>
            <a:r>
              <a:t>Feb. 2023 ✅</a:t>
            </a:r>
          </a:p>
        </p:txBody>
      </p:sp>
      <p:pic>
        <p:nvPicPr>
          <p:cNvPr id="235" name="F08. COVID-19 impact details.pdf" descr="F08. COVID-19 impact details.pdf"/>
          <p:cNvPicPr>
            <a:picLocks noChangeAspect="1"/>
          </p:cNvPicPr>
          <p:nvPr/>
        </p:nvPicPr>
        <p:blipFill>
          <a:blip r:embed="rId9">
            <a:extLst/>
          </a:blip>
          <a:srcRect l="0" t="3994" r="0" b="0"/>
          <a:stretch>
            <a:fillRect/>
          </a:stretch>
        </p:blipFill>
        <p:spPr>
          <a:xfrm>
            <a:off x="13539581" y="3361332"/>
            <a:ext cx="6496239" cy="73741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