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57" r:id="rId6"/>
    <p:sldId id="260" r:id="rId7"/>
    <p:sldId id="264" r:id="rId8"/>
    <p:sldId id="265" r:id="rId9"/>
    <p:sldId id="261"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77" d="100"/>
          <a:sy n="77" d="100"/>
        </p:scale>
        <p:origin x="162" y="96"/>
      </p:cViewPr>
      <p:guideLst/>
    </p:cSldViewPr>
  </p:slideViewPr>
  <p:outlineViewPr>
    <p:cViewPr>
      <p:scale>
        <a:sx n="33" d="100"/>
        <a:sy n="33" d="100"/>
      </p:scale>
      <p:origin x="0" y="-1440"/>
    </p:cViewPr>
  </p:outlineViewPr>
  <p:notesTextViewPr>
    <p:cViewPr>
      <p:scale>
        <a:sx n="1" d="1"/>
        <a:sy n="1" d="1"/>
      </p:scale>
      <p:origin x="0" y="-1836"/>
    </p:cViewPr>
  </p:notesTextViewPr>
  <p:notesViewPr>
    <p:cSldViewPr snapToGrid="0" showGuide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What is Infrastructure as code?</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1B1E513F-BEB7-483A-8F12-A8210AEF19E9}">
      <dgm:prSet/>
      <dgm:spPr/>
      <dgm:t>
        <a:bodyPr/>
        <a:lstStyle/>
        <a:p>
          <a:r>
            <a:rPr lang="en-US" dirty="0">
              <a:solidFill>
                <a:schemeClr val="bg1"/>
              </a:solidFill>
            </a:rPr>
            <a:t>Terraform Examples</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End-to-End Demo</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419DF63C-9792-4EF5-9125-1EEF4D07C33F}">
      <dgm:prSet/>
      <dgm:spPr/>
      <dgm:t>
        <a:bodyPr/>
        <a:lstStyle/>
        <a:p>
          <a:r>
            <a:rPr lang="en-US" dirty="0" err="1">
              <a:solidFill>
                <a:schemeClr val="bg1"/>
              </a:solidFill>
            </a:rPr>
            <a:t>IaC</a:t>
          </a:r>
          <a:r>
            <a:rPr lang="en-US" dirty="0">
              <a:solidFill>
                <a:schemeClr val="bg1"/>
              </a:solidFill>
            </a:rPr>
            <a:t> Implementations</a:t>
          </a:r>
        </a:p>
      </dgm:t>
    </dgm:pt>
    <dgm:pt modelId="{EA8773AB-BB82-4BF6-944E-80CD2086CE93}" type="sibTrans" cxnId="{024B121E-3EE5-42C9-97D1-5E0D27C29DC3}">
      <dgm:prSet/>
      <dgm:spPr/>
      <dgm:t>
        <a:bodyPr/>
        <a:lstStyle/>
        <a:p>
          <a:endParaRPr lang="en-US"/>
        </a:p>
      </dgm:t>
    </dgm:pt>
    <dgm:pt modelId="{2B95E8EF-82FE-4F54-970D-D55C9AD8EC00}" type="parTrans" cxnId="{024B121E-3EE5-42C9-97D1-5E0D27C29DC3}">
      <dgm:prSet/>
      <dgm:spPr/>
      <dgm:t>
        <a:bodyPr/>
        <a:lstStyle/>
        <a:p>
          <a:endParaRPr lang="en-US"/>
        </a:p>
      </dgm:t>
    </dgm:pt>
    <dgm:pt modelId="{2B87ECDB-C552-42F6-9B52-6548A18B206B}">
      <dgm:prSet/>
      <dgm:spPr/>
      <dgm:t>
        <a:bodyPr/>
        <a:lstStyle/>
        <a:p>
          <a:r>
            <a:rPr lang="en-US" dirty="0">
              <a:solidFill>
                <a:schemeClr val="bg1"/>
              </a:solidFill>
            </a:rPr>
            <a:t>Why is it important? / What problem does it solve?</a:t>
          </a:r>
        </a:p>
      </dgm:t>
    </dgm:pt>
    <dgm:pt modelId="{80EFB54F-1AC8-40D9-981D-4C85160A5799}" type="sibTrans" cxnId="{91AFA996-5E3B-401C-B400-E70DBD4A4AB6}">
      <dgm:prSet/>
      <dgm:spPr/>
      <dgm:t>
        <a:bodyPr/>
        <a:lstStyle/>
        <a:p>
          <a:endParaRPr lang="en-US"/>
        </a:p>
      </dgm:t>
    </dgm:pt>
    <dgm:pt modelId="{0DC560D9-C62C-41BA-8D68-CB78933BFF0C}" type="parTrans" cxnId="{91AFA996-5E3B-401C-B400-E70DBD4A4AB6}">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assroom"/>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ECF89-2783-4E78-A209-A16EF114A1AA}" type="doc">
      <dgm:prSet loTypeId="urn:microsoft.com/office/officeart/2005/8/layout/default"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endParaRPr lang="en-US" sz="1600" noProof="1">
            <a:solidFill>
              <a:schemeClr val="bg1"/>
            </a:solidFill>
          </a:endParaRP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35797DA7-9303-49F8-8031-BFCA0C5C6D0B}">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5CC62BCA-831F-4990-9E58-E08C61E47037}" type="parTrans" cxnId="{65F7B999-0617-4914-9ACA-887219EFD13E}">
      <dgm:prSet/>
      <dgm:spPr/>
      <dgm:t>
        <a:bodyPr/>
        <a:lstStyle/>
        <a:p>
          <a:endParaRPr lang="en-US"/>
        </a:p>
      </dgm:t>
    </dgm:pt>
    <dgm:pt modelId="{AD8A01D1-7E41-49E2-AA1B-FD03DDBFE6DE}" type="sibTrans" cxnId="{65F7B999-0617-4914-9ACA-887219EFD13E}">
      <dgm:prSet/>
      <dgm:spPr/>
      <dgm:t>
        <a:bodyPr/>
        <a:lstStyle/>
        <a:p>
          <a:endParaRPr lang="en-US"/>
        </a:p>
      </dgm:t>
    </dgm:pt>
    <dgm:pt modelId="{99E4C98C-98A3-4982-B6CF-FCA1C3562704}">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0555FECA-8A4C-484D-B5DB-41B8B698D01F}" type="parTrans" cxnId="{15CE4F7D-F344-42AC-A665-A9B02C960054}">
      <dgm:prSet/>
      <dgm:spPr/>
      <dgm:t>
        <a:bodyPr/>
        <a:lstStyle/>
        <a:p>
          <a:endParaRPr lang="en-US"/>
        </a:p>
      </dgm:t>
    </dgm:pt>
    <dgm:pt modelId="{56837AFC-6621-42A8-BFD2-66E4F564C18C}" type="sibTrans" cxnId="{15CE4F7D-F344-42AC-A665-A9B02C960054}">
      <dgm:prSet/>
      <dgm:spPr/>
      <dgm:t>
        <a:bodyPr/>
        <a:lstStyle/>
        <a:p>
          <a:endParaRPr lang="en-US"/>
        </a:p>
      </dgm:t>
    </dgm:pt>
    <dgm:pt modelId="{EE58961E-4D24-4A3F-B98E-B632BE98073F}">
      <dgm:prSet custT="1"/>
      <dgm:spPr>
        <a:gradFill rotWithShape="0">
          <a:gsLst>
            <a:gs pos="1000">
              <a:srgbClr val="000000">
                <a:lumMod val="85000"/>
                <a:lumOff val="15000"/>
              </a:srgbClr>
            </a:gs>
            <a:gs pos="100000">
              <a:srgbClr val="17B2D1">
                <a:lumMod val="50000"/>
              </a:srgbClr>
            </a:gs>
          </a:gsLst>
          <a:lin ang="12600000" scaled="0"/>
        </a:gradFill>
        <a:ln w="12700" cap="flat" cmpd="sng" algn="ctr">
          <a:solidFill>
            <a:srgbClr val="FF0000"/>
          </a:solid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A22E41EF-9423-4F13-9341-9F7CED9B565F}" type="parTrans" cxnId="{6D5E0E9A-6DF9-46C5-9DF7-FACD476FC22D}">
      <dgm:prSet/>
      <dgm:spPr/>
      <dgm:t>
        <a:bodyPr/>
        <a:lstStyle/>
        <a:p>
          <a:endParaRPr lang="en-US"/>
        </a:p>
      </dgm:t>
    </dgm:pt>
    <dgm:pt modelId="{79ED9298-001B-445A-B9FD-0F4E55BD01C4}" type="sibTrans" cxnId="{6D5E0E9A-6DF9-46C5-9DF7-FACD476FC22D}">
      <dgm:prSet/>
      <dgm:spPr/>
      <dgm:t>
        <a:bodyPr/>
        <a:lstStyle/>
        <a:p>
          <a:endParaRPr lang="en-US"/>
        </a:p>
      </dgm:t>
    </dgm:pt>
    <dgm:pt modelId="{C3CF4B5F-690A-4A5E-9EB9-6D2C483DA55B}">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endParaRPr lang="en-US" sz="1600" noProof="1">
            <a:solidFill>
              <a:schemeClr val="bg1"/>
            </a:solidFill>
          </a:endParaRPr>
        </a:p>
      </dgm:t>
    </dgm:pt>
    <dgm:pt modelId="{9ACF43D7-3B38-4164-8C27-680E601EDA24}" type="parTrans" cxnId="{5F20DB1A-CA29-4D07-93FD-3AA3B63F4B74}">
      <dgm:prSet/>
      <dgm:spPr/>
      <dgm:t>
        <a:bodyPr/>
        <a:lstStyle/>
        <a:p>
          <a:endParaRPr lang="en-US"/>
        </a:p>
      </dgm:t>
    </dgm:pt>
    <dgm:pt modelId="{EB708FF6-A03D-4D22-BCEE-91985BC1E14F}" type="sibTrans" cxnId="{5F20DB1A-CA29-4D07-93FD-3AA3B63F4B74}">
      <dgm:prSet/>
      <dgm:spPr/>
      <dgm:t>
        <a:bodyPr/>
        <a:lstStyle/>
        <a:p>
          <a:endParaRPr lang="en-US"/>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6B5045-A42D-4562-9588-2342D0E47934}" type="parTrans" cxnId="{B49FD08F-C9D7-4FC0-B446-ED9717719A00}">
      <dgm:prSet/>
      <dgm:spPr/>
      <dgm:t>
        <a:bodyPr/>
        <a:lstStyle/>
        <a:p>
          <a:endParaRPr lang="en-US"/>
        </a:p>
      </dgm:t>
    </dgm:pt>
    <dgm:pt modelId="{187F2A7E-8C38-4756-8F96-CEE55E15DB3C}" type="pres">
      <dgm:prSet presAssocID="{BB0ECF89-2783-4E78-A209-A16EF114A1AA}" presName="diagram" presStyleCnt="0">
        <dgm:presLayoutVars>
          <dgm:dir/>
          <dgm:resizeHandles val="exact"/>
        </dgm:presLayoutVars>
      </dgm:prSet>
      <dgm:spPr/>
    </dgm:pt>
    <dgm:pt modelId="{82028842-255B-491D-BEEB-B11C061056CE}" type="pres">
      <dgm:prSet presAssocID="{FFB58190-E438-47AF-86F3-FAEC2813ACF1}" presName="node" presStyleLbl="node1" presStyleIdx="0" presStyleCnt="6">
        <dgm:presLayoutVars>
          <dgm:bulletEnabled val="1"/>
        </dgm:presLayoutVars>
      </dgm:prSet>
      <dgm:spPr/>
    </dgm:pt>
    <dgm:pt modelId="{F4D5C196-3D80-4CC5-81CE-00821798410F}" type="pres">
      <dgm:prSet presAssocID="{547F8894-C324-4B84-95BE-A51E4FE0FA16}" presName="sibTrans" presStyleCnt="0"/>
      <dgm:spPr/>
    </dgm:pt>
    <dgm:pt modelId="{AFDD16B9-0F05-4CC3-B514-85E19642D50E}" type="pres">
      <dgm:prSet presAssocID="{C3CF4B5F-690A-4A5E-9EB9-6D2C483DA55B}" presName="node" presStyleLbl="node1" presStyleIdx="1" presStyleCnt="6">
        <dgm:presLayoutVars>
          <dgm:bulletEnabled val="1"/>
        </dgm:presLayoutVars>
      </dgm:prSet>
      <dgm:spPr/>
    </dgm:pt>
    <dgm:pt modelId="{865D4B47-916D-4142-A6AF-3476506E6B19}" type="pres">
      <dgm:prSet presAssocID="{EB708FF6-A03D-4D22-BCEE-91985BC1E14F}" presName="sibTrans" presStyleCnt="0"/>
      <dgm:spPr/>
    </dgm:pt>
    <dgm:pt modelId="{63F0435B-9C31-4547-9FBD-082A36234212}" type="pres">
      <dgm:prSet presAssocID="{C2A3EC29-44BC-4E51-92DE-E27BF9CD4489}" presName="node" presStyleLbl="node1" presStyleIdx="2" presStyleCnt="6">
        <dgm:presLayoutVars>
          <dgm:bulletEnabled val="1"/>
        </dgm:presLayoutVars>
      </dgm:prSet>
      <dgm:spPr/>
    </dgm:pt>
    <dgm:pt modelId="{805CCA07-CCEC-4CEE-8E7A-4A29333F5DC3}" type="pres">
      <dgm:prSet presAssocID="{10254594-A53F-49FE-B0F2-BC233EE7109F}" presName="sibTrans" presStyleCnt="0"/>
      <dgm:spPr/>
    </dgm:pt>
    <dgm:pt modelId="{7D214E44-0E7C-4541-999C-4FB02DA0EF53}" type="pres">
      <dgm:prSet presAssocID="{35797DA7-9303-49F8-8031-BFCA0C5C6D0B}" presName="node" presStyleLbl="node1" presStyleIdx="3" presStyleCnt="6">
        <dgm:presLayoutVars>
          <dgm:bulletEnabled val="1"/>
        </dgm:presLayoutVars>
      </dgm:prSet>
      <dgm:spPr/>
    </dgm:pt>
    <dgm:pt modelId="{BEC4FF38-79B9-4B3B-9568-E920235ED1E6}" type="pres">
      <dgm:prSet presAssocID="{AD8A01D1-7E41-49E2-AA1B-FD03DDBFE6DE}" presName="sibTrans" presStyleCnt="0"/>
      <dgm:spPr/>
    </dgm:pt>
    <dgm:pt modelId="{B2CF0565-7E46-4116-8A87-3E285FEDEF12}" type="pres">
      <dgm:prSet presAssocID="{99E4C98C-98A3-4982-B6CF-FCA1C3562704}" presName="node" presStyleLbl="node1" presStyleIdx="4" presStyleCnt="6">
        <dgm:presLayoutVars>
          <dgm:bulletEnabled val="1"/>
        </dgm:presLayoutVars>
      </dgm:prSet>
      <dgm:spPr/>
    </dgm:pt>
    <dgm:pt modelId="{23D3E738-B367-4D24-B0A8-68A73BABC51D}" type="pres">
      <dgm:prSet presAssocID="{56837AFC-6621-42A8-BFD2-66E4F564C18C}" presName="sibTrans" presStyleCnt="0"/>
      <dgm:spPr/>
    </dgm:pt>
    <dgm:pt modelId="{0F890A5B-68B2-4EED-9939-A687E0633E63}" type="pres">
      <dgm:prSet presAssocID="{EE58961E-4D24-4A3F-B98E-B632BE98073F}" presName="node" presStyleLbl="node1" presStyleIdx="5" presStyleCnt="6">
        <dgm:presLayoutVars>
          <dgm:bulletEnabled val="1"/>
        </dgm:presLayoutVars>
      </dgm:prSet>
      <dgm:spPr/>
    </dgm:pt>
  </dgm:ptLst>
  <dgm:cxnLst>
    <dgm:cxn modelId="{1993B914-F6BB-427F-87F1-1C3844F4D673}" type="presOf" srcId="{C2A3EC29-44BC-4E51-92DE-E27BF9CD4489}" destId="{63F0435B-9C31-4547-9FBD-082A36234212}" srcOrd="0" destOrd="0" presId="urn:microsoft.com/office/officeart/2005/8/layout/default"/>
    <dgm:cxn modelId="{5F20DB1A-CA29-4D07-93FD-3AA3B63F4B74}" srcId="{BB0ECF89-2783-4E78-A209-A16EF114A1AA}" destId="{C3CF4B5F-690A-4A5E-9EB9-6D2C483DA55B}" srcOrd="1" destOrd="0" parTransId="{9ACF43D7-3B38-4164-8C27-680E601EDA24}" sibTransId="{EB708FF6-A03D-4D22-BCEE-91985BC1E14F}"/>
    <dgm:cxn modelId="{0A1B924E-9B06-4301-9AD5-6A8543D5EDE8}" type="presOf" srcId="{BB0ECF89-2783-4E78-A209-A16EF114A1AA}" destId="{187F2A7E-8C38-4756-8F96-CEE55E15DB3C}" srcOrd="0" destOrd="0" presId="urn:microsoft.com/office/officeart/2005/8/layout/default"/>
    <dgm:cxn modelId="{15CE4F7D-F344-42AC-A665-A9B02C960054}" srcId="{BB0ECF89-2783-4E78-A209-A16EF114A1AA}" destId="{99E4C98C-98A3-4982-B6CF-FCA1C3562704}" srcOrd="4" destOrd="0" parTransId="{0555FECA-8A4C-484D-B5DB-41B8B698D01F}" sibTransId="{56837AFC-6621-42A8-BFD2-66E4F564C18C}"/>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C1909899-FCC3-407C-A4B9-FD78DCB8B48B}" type="presOf" srcId="{35797DA7-9303-49F8-8031-BFCA0C5C6D0B}" destId="{7D214E44-0E7C-4541-999C-4FB02DA0EF53}" srcOrd="0" destOrd="0" presId="urn:microsoft.com/office/officeart/2005/8/layout/default"/>
    <dgm:cxn modelId="{65F7B999-0617-4914-9ACA-887219EFD13E}" srcId="{BB0ECF89-2783-4E78-A209-A16EF114A1AA}" destId="{35797DA7-9303-49F8-8031-BFCA0C5C6D0B}" srcOrd="3" destOrd="0" parTransId="{5CC62BCA-831F-4990-9E58-E08C61E47037}" sibTransId="{AD8A01D1-7E41-49E2-AA1B-FD03DDBFE6DE}"/>
    <dgm:cxn modelId="{6D5E0E9A-6DF9-46C5-9DF7-FACD476FC22D}" srcId="{BB0ECF89-2783-4E78-A209-A16EF114A1AA}" destId="{EE58961E-4D24-4A3F-B98E-B632BE98073F}" srcOrd="5" destOrd="0" parTransId="{A22E41EF-9423-4F13-9341-9F7CED9B565F}" sibTransId="{79ED9298-001B-445A-B9FD-0F4E55BD01C4}"/>
    <dgm:cxn modelId="{85DFEDCC-0924-44DE-912B-20FF53AC7FB8}" type="presOf" srcId="{EE58961E-4D24-4A3F-B98E-B632BE98073F}" destId="{0F890A5B-68B2-4EED-9939-A687E0633E63}" srcOrd="0" destOrd="0" presId="urn:microsoft.com/office/officeart/2005/8/layout/default"/>
    <dgm:cxn modelId="{7A5571DB-DA4C-4D86-8FC5-065278BBA83F}" type="presOf" srcId="{FFB58190-E438-47AF-86F3-FAEC2813ACF1}" destId="{82028842-255B-491D-BEEB-B11C061056CE}" srcOrd="0" destOrd="0" presId="urn:microsoft.com/office/officeart/2005/8/layout/default"/>
    <dgm:cxn modelId="{7C5A1DE3-A082-45A5-8F06-C8FC1AFFEC16}" type="presOf" srcId="{99E4C98C-98A3-4982-B6CF-FCA1C3562704}" destId="{B2CF0565-7E46-4116-8A87-3E285FEDEF12}" srcOrd="0" destOrd="0" presId="urn:microsoft.com/office/officeart/2005/8/layout/default"/>
    <dgm:cxn modelId="{57FD12E4-7F9D-4E54-B731-0804ECC983DA}" type="presOf" srcId="{C3CF4B5F-690A-4A5E-9EB9-6D2C483DA55B}" destId="{AFDD16B9-0F05-4CC3-B514-85E19642D50E}" srcOrd="0" destOrd="0" presId="urn:microsoft.com/office/officeart/2005/8/layout/default"/>
    <dgm:cxn modelId="{7D415CE6-53A9-49A7-9618-2964CD5C3B70}" type="presParOf" srcId="{187F2A7E-8C38-4756-8F96-CEE55E15DB3C}" destId="{82028842-255B-491D-BEEB-B11C061056CE}" srcOrd="0" destOrd="0" presId="urn:microsoft.com/office/officeart/2005/8/layout/default"/>
    <dgm:cxn modelId="{14F7107B-53B2-4774-A1F5-0A52B82780D5}" type="presParOf" srcId="{187F2A7E-8C38-4756-8F96-CEE55E15DB3C}" destId="{F4D5C196-3D80-4CC5-81CE-00821798410F}" srcOrd="1" destOrd="0" presId="urn:microsoft.com/office/officeart/2005/8/layout/default"/>
    <dgm:cxn modelId="{6F7B07B6-C3FC-40C0-9854-A6C8068ECC5C}" type="presParOf" srcId="{187F2A7E-8C38-4756-8F96-CEE55E15DB3C}" destId="{AFDD16B9-0F05-4CC3-B514-85E19642D50E}" srcOrd="2" destOrd="0" presId="urn:microsoft.com/office/officeart/2005/8/layout/default"/>
    <dgm:cxn modelId="{F84058AC-EEFF-47EE-9A1B-75F087F81C0E}" type="presParOf" srcId="{187F2A7E-8C38-4756-8F96-CEE55E15DB3C}" destId="{865D4B47-916D-4142-A6AF-3476506E6B19}" srcOrd="3" destOrd="0" presId="urn:microsoft.com/office/officeart/2005/8/layout/default"/>
    <dgm:cxn modelId="{0DDEBC1A-67D5-4083-B905-828610D6D265}" type="presParOf" srcId="{187F2A7E-8C38-4756-8F96-CEE55E15DB3C}" destId="{63F0435B-9C31-4547-9FBD-082A36234212}" srcOrd="4" destOrd="0" presId="urn:microsoft.com/office/officeart/2005/8/layout/default"/>
    <dgm:cxn modelId="{50C4FE2C-68B6-4AA0-856B-4A5D82ACFE8A}" type="presParOf" srcId="{187F2A7E-8C38-4756-8F96-CEE55E15DB3C}" destId="{805CCA07-CCEC-4CEE-8E7A-4A29333F5DC3}" srcOrd="5" destOrd="0" presId="urn:microsoft.com/office/officeart/2005/8/layout/default"/>
    <dgm:cxn modelId="{CE3441E1-DF96-4CB4-BE56-467F7663E228}" type="presParOf" srcId="{187F2A7E-8C38-4756-8F96-CEE55E15DB3C}" destId="{7D214E44-0E7C-4541-999C-4FB02DA0EF53}" srcOrd="6" destOrd="0" presId="urn:microsoft.com/office/officeart/2005/8/layout/default"/>
    <dgm:cxn modelId="{D58DAC54-D42E-4F41-A411-79459CE53101}" type="presParOf" srcId="{187F2A7E-8C38-4756-8F96-CEE55E15DB3C}" destId="{BEC4FF38-79B9-4B3B-9568-E920235ED1E6}" srcOrd="7" destOrd="0" presId="urn:microsoft.com/office/officeart/2005/8/layout/default"/>
    <dgm:cxn modelId="{A412BBFB-3584-40F4-8464-1FB9B8EFCCDB}" type="presParOf" srcId="{187F2A7E-8C38-4756-8F96-CEE55E15DB3C}" destId="{B2CF0565-7E46-4116-8A87-3E285FEDEF12}" srcOrd="8" destOrd="0" presId="urn:microsoft.com/office/officeart/2005/8/layout/default"/>
    <dgm:cxn modelId="{6B155332-E76C-4801-82A0-FEAA30A7D2BF}" type="presParOf" srcId="{187F2A7E-8C38-4756-8F96-CEE55E15DB3C}" destId="{23D3E738-B367-4D24-B0A8-68A73BABC51D}" srcOrd="9" destOrd="0" presId="urn:microsoft.com/office/officeart/2005/8/layout/default"/>
    <dgm:cxn modelId="{A51FC489-F546-4461-A854-3274B5D03E3E}" type="presParOf" srcId="{187F2A7E-8C38-4756-8F96-CEE55E15DB3C}" destId="{0F890A5B-68B2-4EED-9939-A687E0633E6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What is Infrastructure as code?</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Why is it important? / What problem does it solve?</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err="1">
              <a:solidFill>
                <a:schemeClr val="bg1"/>
              </a:solidFill>
            </a:rPr>
            <a:t>IaC</a:t>
          </a:r>
          <a:r>
            <a:rPr lang="en-US" sz="1900" kern="1200" dirty="0">
              <a:solidFill>
                <a:schemeClr val="bg1"/>
              </a:solidFill>
            </a:rPr>
            <a:t> Implementations</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Terraform Examples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End-to-End Demo</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28842-255B-491D-BEEB-B11C061056CE}">
      <dsp:nvSpPr>
        <dsp:cNvPr id="0" name=""/>
        <dsp:cNvSpPr/>
      </dsp:nvSpPr>
      <dsp:spPr>
        <a:xfrm>
          <a:off x="0" y="39687"/>
          <a:ext cx="3286125" cy="1971675"/>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noProof="1">
            <a:solidFill>
              <a:schemeClr val="bg1"/>
            </a:solidFill>
          </a:endParaRPr>
        </a:p>
      </dsp:txBody>
      <dsp:txXfrm>
        <a:off x="0" y="39687"/>
        <a:ext cx="3286125" cy="1971675"/>
      </dsp:txXfrm>
    </dsp:sp>
    <dsp:sp modelId="{AFDD16B9-0F05-4CC3-B514-85E19642D50E}">
      <dsp:nvSpPr>
        <dsp:cNvPr id="0" name=""/>
        <dsp:cNvSpPr/>
      </dsp:nvSpPr>
      <dsp:spPr>
        <a:xfrm>
          <a:off x="3614737" y="39687"/>
          <a:ext cx="3286125" cy="1971675"/>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noProof="1">
            <a:solidFill>
              <a:schemeClr val="bg1"/>
            </a:solidFill>
          </a:endParaRPr>
        </a:p>
      </dsp:txBody>
      <dsp:txXfrm>
        <a:off x="3614737" y="39687"/>
        <a:ext cx="3286125" cy="1971675"/>
      </dsp:txXfrm>
    </dsp:sp>
    <dsp:sp modelId="{63F0435B-9C31-4547-9FBD-082A36234212}">
      <dsp:nvSpPr>
        <dsp:cNvPr id="0" name=""/>
        <dsp:cNvSpPr/>
      </dsp:nvSpPr>
      <dsp:spPr>
        <a:xfrm>
          <a:off x="7229475" y="39687"/>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39687"/>
        <a:ext cx="3286125" cy="1971675"/>
      </dsp:txXfrm>
    </dsp:sp>
    <dsp:sp modelId="{7D214E44-0E7C-4541-999C-4FB02DA0EF53}">
      <dsp:nvSpPr>
        <dsp:cNvPr id="0" name=""/>
        <dsp:cNvSpPr/>
      </dsp:nvSpPr>
      <dsp:spPr>
        <a:xfrm>
          <a:off x="0"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0" y="2339975"/>
        <a:ext cx="3286125" cy="1971675"/>
      </dsp:txXfrm>
    </dsp:sp>
    <dsp:sp modelId="{B2CF0565-7E46-4116-8A87-3E285FEDEF12}">
      <dsp:nvSpPr>
        <dsp:cNvPr id="0" name=""/>
        <dsp:cNvSpPr/>
      </dsp:nvSpPr>
      <dsp:spPr>
        <a:xfrm>
          <a:off x="3614737"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3614737" y="2339975"/>
        <a:ext cx="3286125" cy="1971675"/>
      </dsp:txXfrm>
    </dsp:sp>
    <dsp:sp modelId="{0F890A5B-68B2-4EED-9939-A687E0633E63}">
      <dsp:nvSpPr>
        <dsp:cNvPr id="0" name=""/>
        <dsp:cNvSpPr/>
      </dsp:nvSpPr>
      <dsp:spPr>
        <a:xfrm>
          <a:off x="7229475"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11/21/2019</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2</a:t>
            </a:fld>
            <a:endParaRPr lang="en-US" dirty="0"/>
          </a:p>
        </p:txBody>
      </p:sp>
    </p:spTree>
    <p:extLst>
      <p:ext uri="{BB962C8B-B14F-4D97-AF65-F5344CB8AC3E}">
        <p14:creationId xmlns:p14="http://schemas.microsoft.com/office/powerpoint/2010/main" val="387933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Differences</a:t>
            </a:r>
          </a:p>
          <a:p>
            <a:pPr marL="171450" indent="-171450">
              <a:buFontTx/>
              <a:buChar char="-"/>
            </a:pPr>
            <a:r>
              <a:rPr lang="en-US" dirty="0"/>
              <a:t>Pets vs</a:t>
            </a:r>
            <a:r>
              <a:rPr lang="en-US" baseline="0" dirty="0"/>
              <a:t> Cattle</a:t>
            </a:r>
          </a:p>
          <a:p>
            <a:pPr marL="171450" indent="-171450">
              <a:buFontTx/>
              <a:buChar char="-"/>
            </a:pPr>
            <a:r>
              <a:rPr lang="en-US" baseline="0" dirty="0"/>
              <a:t>Pets</a:t>
            </a:r>
          </a:p>
          <a:p>
            <a:pPr marL="628650" lvl="1" indent="-171450">
              <a:buFontTx/>
              <a:buChar char="-"/>
            </a:pPr>
            <a:r>
              <a:rPr lang="en-US" baseline="0" dirty="0" err="1"/>
              <a:t>Indispensible</a:t>
            </a:r>
            <a:r>
              <a:rPr lang="en-US" baseline="0" dirty="0"/>
              <a:t> (unique)</a:t>
            </a:r>
          </a:p>
          <a:p>
            <a:pPr marL="628650" lvl="1" indent="-171450">
              <a:buFontTx/>
              <a:buChar char="-"/>
            </a:pPr>
            <a:r>
              <a:rPr lang="en-US" baseline="0" dirty="0"/>
              <a:t>Manually built</a:t>
            </a:r>
          </a:p>
          <a:p>
            <a:pPr marL="628650" lvl="1" indent="-171450">
              <a:buFontTx/>
              <a:buChar char="-"/>
            </a:pPr>
            <a:r>
              <a:rPr lang="en-US" baseline="0" dirty="0"/>
              <a:t>Managed by hand (fed)</a:t>
            </a:r>
          </a:p>
          <a:p>
            <a:pPr marL="628650" lvl="1" indent="-171450">
              <a:buFontTx/>
              <a:buChar char="-"/>
            </a:pPr>
            <a:r>
              <a:rPr lang="en-US" baseline="0" dirty="0"/>
              <a:t>Updated in Place</a:t>
            </a:r>
          </a:p>
          <a:p>
            <a:pPr marL="171450" lvl="0" indent="-171450">
              <a:buFontTx/>
              <a:buChar char="-"/>
            </a:pPr>
            <a:r>
              <a:rPr lang="en-US" baseline="0" dirty="0"/>
              <a:t>Cattle</a:t>
            </a:r>
          </a:p>
          <a:p>
            <a:pPr marL="628650" lvl="1" indent="-171450">
              <a:buFontTx/>
              <a:buChar char="-"/>
            </a:pPr>
            <a:r>
              <a:rPr lang="en-US" baseline="0" dirty="0"/>
              <a:t>Can be killed and easily replaced</a:t>
            </a:r>
          </a:p>
          <a:p>
            <a:pPr marL="628650" lvl="1" indent="-171450">
              <a:buFontTx/>
              <a:buChar char="-"/>
            </a:pPr>
            <a:r>
              <a:rPr lang="en-US" baseline="0" dirty="0"/>
              <a:t>Created by automated tools</a:t>
            </a:r>
          </a:p>
          <a:p>
            <a:pPr marL="628650" lvl="1" indent="-171450">
              <a:buFontTx/>
              <a:buChar char="-"/>
            </a:pPr>
            <a:r>
              <a:rPr lang="en-US" baseline="0" dirty="0"/>
              <a:t>No server is unique</a:t>
            </a:r>
          </a:p>
          <a:p>
            <a:pPr marL="628650" lvl="1" indent="-171450">
              <a:buFontTx/>
              <a:buChar char="-"/>
            </a:pPr>
            <a:endParaRPr lang="en-US" baseline="0" dirty="0"/>
          </a:p>
        </p:txBody>
      </p:sp>
      <p:sp>
        <p:nvSpPr>
          <p:cNvPr id="4" name="Slide Number Placeholder 3"/>
          <p:cNvSpPr>
            <a:spLocks noGrp="1"/>
          </p:cNvSpPr>
          <p:nvPr>
            <p:ph type="sldNum" sz="quarter" idx="5"/>
          </p:nvPr>
        </p:nvSpPr>
        <p:spPr/>
        <p:txBody>
          <a:bodyPr/>
          <a:lstStyle/>
          <a:p>
            <a:fld id="{D3F28A1F-3E69-47E5-AE93-E7F2155A242D}" type="slidenum">
              <a:rPr lang="en-US" smtClean="0"/>
              <a:t>4</a:t>
            </a:fld>
            <a:endParaRPr lang="en-US" dirty="0"/>
          </a:p>
        </p:txBody>
      </p:sp>
    </p:spTree>
    <p:extLst>
      <p:ext uri="{BB962C8B-B14F-4D97-AF65-F5344CB8AC3E}">
        <p14:creationId xmlns:p14="http://schemas.microsoft.com/office/powerpoint/2010/main" val="273582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Idempotence Example</a:t>
            </a:r>
            <a:r>
              <a:rPr lang="en-US" baseline="0" dirty="0"/>
              <a:t> – </a:t>
            </a:r>
            <a:r>
              <a:rPr lang="en-US" sz="1200" b="0" i="0" u="none" strike="noStrike" kern="1200" dirty="0">
                <a:solidFill>
                  <a:schemeClr val="tx1"/>
                </a:solidFill>
                <a:effectLst/>
                <a:latin typeface="+mn-lt"/>
                <a:ea typeface="+mn-ea"/>
                <a:cs typeface="+mn-cs"/>
              </a:rPr>
              <a:t>HTTP Get requests are (supposed to be) idempotent. Meaning they can be executed multiple times without altering the state of your data or application</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err="1">
                <a:solidFill>
                  <a:schemeClr val="tx1"/>
                </a:solidFill>
                <a:effectLst/>
                <a:latin typeface="+mn-lt"/>
                <a:ea typeface="+mn-ea"/>
                <a:cs typeface="+mn-cs"/>
              </a:rPr>
              <a:t>IaC</a:t>
            </a:r>
            <a:r>
              <a:rPr lang="en-US" sz="1200" b="0" i="0" u="none" strike="noStrike" kern="1200" baseline="0" dirty="0">
                <a:solidFill>
                  <a:schemeClr val="tx1"/>
                </a:solidFill>
                <a:effectLst/>
                <a:latin typeface="+mn-lt"/>
                <a:ea typeface="+mn-ea"/>
                <a:cs typeface="+mn-cs"/>
              </a:rPr>
              <a:t> Idempotence - </a:t>
            </a:r>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IaC</a:t>
            </a:r>
            <a:r>
              <a:rPr lang="en-US" sz="1200" b="0" i="0" u="none" strike="noStrike" kern="1200" dirty="0">
                <a:solidFill>
                  <a:schemeClr val="tx1"/>
                </a:solidFill>
                <a:effectLst/>
                <a:latin typeface="+mn-lt"/>
                <a:ea typeface="+mn-ea"/>
                <a:cs typeface="+mn-cs"/>
              </a:rPr>
              <a:t> deployment command always sets the environment to the same configuration regardless of its starting state. Typically done by discarding the current environment</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and re-creating a fresh environment.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D3F28A1F-3E69-47E5-AE93-E7F2155A242D}" type="slidenum">
              <a:rPr lang="en-US" smtClean="0"/>
              <a:t>5</a:t>
            </a:fld>
            <a:endParaRPr lang="en-US" dirty="0"/>
          </a:p>
        </p:txBody>
      </p:sp>
    </p:spTree>
    <p:extLst>
      <p:ext uri="{BB962C8B-B14F-4D97-AF65-F5344CB8AC3E}">
        <p14:creationId xmlns:p14="http://schemas.microsoft.com/office/powerpoint/2010/main" val="361182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 list of some of the popular </a:t>
            </a:r>
            <a:r>
              <a:rPr lang="en-US" baseline="0" dirty="0" err="1"/>
              <a:t>IaC</a:t>
            </a:r>
            <a:r>
              <a:rPr lang="en-US" baseline="0" dirty="0"/>
              <a:t> implementations.  This is not meant to be prescriptive or exhaustive.  There are other ways of doing </a:t>
            </a:r>
            <a:r>
              <a:rPr lang="en-US" baseline="0" dirty="0" err="1"/>
              <a:t>IaC</a:t>
            </a:r>
            <a:r>
              <a:rPr lang="en-US" baseline="0" dirty="0"/>
              <a:t> without using one of these implementations.</a:t>
            </a:r>
          </a:p>
          <a:p>
            <a:endParaRPr lang="en-US" baseline="0" dirty="0"/>
          </a:p>
          <a:p>
            <a:pPr marL="171450" indent="-171450">
              <a:buFontTx/>
              <a:buChar char="-"/>
            </a:pPr>
            <a:r>
              <a:rPr lang="en-US" baseline="0" dirty="0"/>
              <a:t>ARM Templates ( Azure Resource Manager ) </a:t>
            </a:r>
          </a:p>
          <a:p>
            <a:pPr marL="171450" indent="-171450">
              <a:buFontTx/>
              <a:buChar char="-"/>
            </a:pPr>
            <a:r>
              <a:rPr lang="en-US" baseline="0" dirty="0"/>
              <a:t>Library of Scripts</a:t>
            </a:r>
          </a:p>
          <a:p>
            <a:pPr marL="628650" lvl="1" indent="-171450">
              <a:buFontTx/>
              <a:buChar char="-"/>
            </a:pPr>
            <a:r>
              <a:rPr lang="en-US" baseline="0" dirty="0"/>
              <a:t>Azure CLI</a:t>
            </a:r>
          </a:p>
          <a:p>
            <a:pPr marL="628650" lvl="1" indent="-171450">
              <a:buFontTx/>
              <a:buChar char="-"/>
            </a:pPr>
            <a:r>
              <a:rPr lang="en-US" baseline="0" dirty="0" err="1"/>
              <a:t>Powershell</a:t>
            </a:r>
            <a:endParaRPr lang="en-US" baseline="0" dirty="0"/>
          </a:p>
          <a:p>
            <a:pPr marL="628650" lvl="1" indent="-171450">
              <a:buFontTx/>
              <a:buChar char="-"/>
            </a:pPr>
            <a:r>
              <a:rPr lang="en-US" baseline="0" dirty="0"/>
              <a:t>Bash</a:t>
            </a:r>
          </a:p>
          <a:p>
            <a:pPr marL="0" lvl="0" indent="0">
              <a:buFontTx/>
              <a:buNone/>
            </a:pPr>
            <a:endParaRPr lang="en-US" baseline="0" dirty="0"/>
          </a:p>
          <a:p>
            <a:pPr marL="0" lvl="0" indent="0">
              <a:buFontTx/>
              <a:buNone/>
            </a:pPr>
            <a:r>
              <a:rPr lang="en-US" baseline="0" dirty="0"/>
              <a:t>One thing to note about CloudFormation is it is proprietary to AWS.</a:t>
            </a:r>
          </a:p>
          <a:p>
            <a:pPr marL="0" lvl="0" indent="0">
              <a:buFontTx/>
              <a:buNone/>
            </a:pPr>
            <a:endParaRPr lang="en-US" baseline="0" dirty="0"/>
          </a:p>
          <a:p>
            <a:pPr marL="0" lvl="0" indent="0">
              <a:buFontTx/>
              <a:buNone/>
            </a:pPr>
            <a:r>
              <a:rPr lang="en-US" baseline="0" dirty="0"/>
              <a:t>Bill Sinks Had mentioned another Farm Credit is utilizing Chef currently</a:t>
            </a:r>
          </a:p>
        </p:txBody>
      </p:sp>
      <p:sp>
        <p:nvSpPr>
          <p:cNvPr id="4" name="Slide Number Placeholder 3"/>
          <p:cNvSpPr>
            <a:spLocks noGrp="1"/>
          </p:cNvSpPr>
          <p:nvPr>
            <p:ph type="sldNum" sz="quarter" idx="5"/>
          </p:nvPr>
        </p:nvSpPr>
        <p:spPr/>
        <p:txBody>
          <a:bodyPr/>
          <a:lstStyle/>
          <a:p>
            <a:fld id="{D3F28A1F-3E69-47E5-AE93-E7F2155A242D}" type="slidenum">
              <a:rPr lang="en-US" smtClean="0"/>
              <a:t>6</a:t>
            </a:fld>
            <a:endParaRPr lang="en-US" dirty="0"/>
          </a:p>
        </p:txBody>
      </p:sp>
    </p:spTree>
    <p:extLst>
      <p:ext uri="{BB962C8B-B14F-4D97-AF65-F5344CB8AC3E}">
        <p14:creationId xmlns:p14="http://schemas.microsoft.com/office/powerpoint/2010/main" val="331064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Provisioning over</a:t>
            </a:r>
            <a:r>
              <a:rPr lang="en-US" baseline="0" dirty="0"/>
              <a:t> Configuration management</a:t>
            </a:r>
          </a:p>
          <a:p>
            <a:endParaRPr lang="en-US" baseline="0" dirty="0"/>
          </a:p>
          <a:p>
            <a:pPr rtl="0"/>
            <a:r>
              <a:rPr lang="en-US" sz="1200" b="1" i="0" u="none" strike="noStrike" kern="1200" dirty="0">
                <a:solidFill>
                  <a:schemeClr val="tx1"/>
                </a:solidFill>
                <a:effectLst/>
                <a:latin typeface="+mn-lt"/>
                <a:ea typeface="+mn-ea"/>
                <a:cs typeface="+mn-cs"/>
              </a:rPr>
              <a:t>Chef, Puppet, Ansible and Salt Stack </a:t>
            </a:r>
            <a:r>
              <a:rPr lang="en-US" sz="1200" b="0" i="0" u="none" strike="noStrike" kern="1200" dirty="0">
                <a:solidFill>
                  <a:schemeClr val="tx1"/>
                </a:solidFill>
                <a:effectLst/>
                <a:latin typeface="+mn-lt"/>
                <a:ea typeface="+mn-ea"/>
                <a:cs typeface="+mn-cs"/>
              </a:rPr>
              <a:t>are all configuration management tools, meaning they are designed to install and manage software on existing servers. </a:t>
            </a:r>
          </a:p>
          <a:p>
            <a:pPr rtl="0"/>
            <a:endParaRPr lang="en-US" sz="1200" b="0" i="0" u="none" strike="noStrike" kern="1200" dirty="0">
              <a:solidFill>
                <a:schemeClr val="tx1"/>
              </a:solidFill>
              <a:effectLst/>
              <a:latin typeface="+mn-lt"/>
              <a:ea typeface="+mn-ea"/>
              <a:cs typeface="+mn-cs"/>
            </a:endParaRPr>
          </a:p>
          <a:p>
            <a:pPr rtl="0"/>
            <a:r>
              <a:rPr lang="en-US" sz="1200" b="1" i="0" u="none" strike="noStrike" kern="1200" dirty="0">
                <a:solidFill>
                  <a:schemeClr val="tx1"/>
                </a:solidFill>
                <a:effectLst/>
                <a:latin typeface="+mn-lt"/>
                <a:ea typeface="+mn-ea"/>
                <a:cs typeface="+mn-cs"/>
              </a:rPr>
              <a:t>Terraform </a:t>
            </a:r>
            <a:r>
              <a:rPr lang="en-US" sz="1200" b="0" i="0" u="none" strike="noStrike" kern="1200" dirty="0">
                <a:solidFill>
                  <a:schemeClr val="tx1"/>
                </a:solidFill>
                <a:effectLst/>
                <a:latin typeface="+mn-lt"/>
                <a:ea typeface="+mn-ea"/>
                <a:cs typeface="+mn-cs"/>
              </a:rPr>
              <a:t>and </a:t>
            </a:r>
            <a:r>
              <a:rPr lang="en-US" sz="1200" b="1" i="0" u="none" strike="noStrike" kern="1200" dirty="0">
                <a:solidFill>
                  <a:schemeClr val="tx1"/>
                </a:solidFill>
                <a:effectLst/>
                <a:latin typeface="+mn-lt"/>
                <a:ea typeface="+mn-ea"/>
                <a:cs typeface="+mn-cs"/>
              </a:rPr>
              <a:t>CloudFormation</a:t>
            </a:r>
            <a:r>
              <a:rPr lang="en-US" sz="1200" b="0" i="0" u="none" strike="noStrike" kern="1200" dirty="0">
                <a:solidFill>
                  <a:schemeClr val="tx1"/>
                </a:solidFill>
                <a:effectLst/>
                <a:latin typeface="+mn-lt"/>
                <a:ea typeface="+mn-ea"/>
                <a:cs typeface="+mn-cs"/>
              </a:rPr>
              <a:t> are provisioning tools, meaning they are designed to create the servers ( and other resources ) themselves.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the project I was using Terraform for, I am utilizing a combination of Azure and AWS so I have no physical servers to manage.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 found terraform to be a better fit for the task.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two attributes are not mutually exclusive. Configuration Management tools can do some amount of provisioning and provisioning tools can do some sort of configuration management. Some tools are just better suited for different types of tasks</a:t>
            </a:r>
            <a:endParaRPr lang="en-US" b="0" dirty="0">
              <a:effectLst/>
            </a:endParaRPr>
          </a:p>
          <a:p>
            <a:br>
              <a:rPr lang="en-US" dirty="0"/>
            </a:br>
            <a:r>
              <a:rPr lang="en-US" dirty="0"/>
              <a:t>Declarative</a:t>
            </a:r>
            <a:r>
              <a:rPr lang="en-US" baseline="0" dirty="0"/>
              <a:t> over Procedural</a:t>
            </a:r>
          </a:p>
          <a:p>
            <a:endParaRPr lang="en-US" baseline="0" dirty="0"/>
          </a:p>
          <a:p>
            <a:pPr rtl="0"/>
            <a:r>
              <a:rPr lang="en-US" sz="1200" b="1" i="0" u="none" strike="noStrike" kern="1200" dirty="0">
                <a:solidFill>
                  <a:schemeClr val="tx1"/>
                </a:solidFill>
                <a:effectLst/>
                <a:latin typeface="+mn-lt"/>
                <a:ea typeface="+mn-ea"/>
                <a:cs typeface="+mn-cs"/>
              </a:rPr>
              <a:t>Terraform </a:t>
            </a:r>
            <a:r>
              <a:rPr lang="en-US" sz="1200" b="0" i="0" u="none" strike="noStrike" kern="1200" dirty="0">
                <a:solidFill>
                  <a:schemeClr val="tx1"/>
                </a:solidFill>
                <a:effectLst/>
                <a:latin typeface="+mn-lt"/>
                <a:ea typeface="+mn-ea"/>
                <a:cs typeface="+mn-cs"/>
              </a:rPr>
              <a:t>uses a declarative style language.  Meaning you write your configuration code that specifies the desired end state and then terraform itself figures out the changes necessary to achieve that end state. ( </a:t>
            </a:r>
            <a:r>
              <a:rPr lang="en-US" sz="1200" b="1" i="0" u="none" strike="noStrike" kern="1200" dirty="0">
                <a:solidFill>
                  <a:schemeClr val="tx1"/>
                </a:solidFill>
                <a:effectLst/>
                <a:latin typeface="+mn-lt"/>
                <a:ea typeface="+mn-ea"/>
                <a:cs typeface="+mn-cs"/>
              </a:rPr>
              <a:t>Cloud Formation, </a:t>
            </a:r>
            <a:r>
              <a:rPr lang="en-US" sz="1200" b="1" i="0" u="none" strike="noStrike" kern="1200" dirty="0" err="1">
                <a:solidFill>
                  <a:schemeClr val="tx1"/>
                </a:solidFill>
                <a:effectLst/>
                <a:latin typeface="+mn-lt"/>
                <a:ea typeface="+mn-ea"/>
                <a:cs typeface="+mn-cs"/>
              </a:rPr>
              <a:t>SaltStack</a:t>
            </a:r>
            <a:r>
              <a:rPr lang="en-US" sz="1200" b="1" i="0" u="none" strike="noStrike" kern="1200" dirty="0">
                <a:solidFill>
                  <a:schemeClr val="tx1"/>
                </a:solidFill>
                <a:effectLst/>
                <a:latin typeface="+mn-lt"/>
                <a:ea typeface="+mn-ea"/>
                <a:cs typeface="+mn-cs"/>
              </a:rPr>
              <a:t>, Puppet</a:t>
            </a:r>
            <a:r>
              <a:rPr lang="en-US" sz="1200" b="0" i="0" u="none" strike="noStrike" kern="1200" dirty="0">
                <a:solidFill>
                  <a:schemeClr val="tx1"/>
                </a:solidFill>
                <a:effectLst/>
                <a:latin typeface="+mn-lt"/>
                <a:ea typeface="+mn-ea"/>
                <a:cs typeface="+mn-cs"/>
              </a:rPr>
              <a:t> also declarative )</a:t>
            </a:r>
            <a:endParaRPr lang="en-US" b="0" dirty="0">
              <a:effectLst/>
            </a:endParaRPr>
          </a:p>
          <a:p>
            <a:br>
              <a:rPr lang="en-US" b="0" dirty="0">
                <a:effectLst/>
              </a:rPr>
            </a:br>
            <a:r>
              <a:rPr lang="en-US" sz="1200" b="0" i="0" u="none" strike="noStrike" kern="1200" dirty="0">
                <a:solidFill>
                  <a:schemeClr val="tx1"/>
                </a:solidFill>
                <a:effectLst/>
                <a:latin typeface="+mn-lt"/>
                <a:ea typeface="+mn-ea"/>
                <a:cs typeface="+mn-cs"/>
              </a:rPr>
              <a:t>Contrary to Declarative is the procedural style language which </a:t>
            </a:r>
            <a:r>
              <a:rPr lang="en-US" sz="1200" b="1" i="0" u="none" strike="noStrike" kern="1200" dirty="0">
                <a:solidFill>
                  <a:schemeClr val="tx1"/>
                </a:solidFill>
                <a:effectLst/>
                <a:latin typeface="+mn-lt"/>
                <a:ea typeface="+mn-ea"/>
                <a:cs typeface="+mn-cs"/>
              </a:rPr>
              <a:t>Chef </a:t>
            </a:r>
            <a:r>
              <a:rPr lang="en-US" sz="1200" b="0" i="0" u="none" strike="noStrike" kern="1200" dirty="0">
                <a:solidFill>
                  <a:schemeClr val="tx1"/>
                </a:solidFill>
                <a:effectLst/>
                <a:latin typeface="+mn-lt"/>
                <a:ea typeface="+mn-ea"/>
                <a:cs typeface="+mn-cs"/>
              </a:rPr>
              <a:t>and </a:t>
            </a:r>
            <a:r>
              <a:rPr lang="en-US" sz="1200" b="1" i="0" u="none" strike="noStrike" kern="1200" dirty="0">
                <a:solidFill>
                  <a:schemeClr val="tx1"/>
                </a:solidFill>
                <a:effectLst/>
                <a:latin typeface="+mn-lt"/>
                <a:ea typeface="+mn-ea"/>
                <a:cs typeface="+mn-cs"/>
              </a:rPr>
              <a:t>Ansible </a:t>
            </a:r>
            <a:r>
              <a:rPr lang="en-US" sz="1200" b="0" i="0" u="none" strike="noStrike" kern="1200" dirty="0">
                <a:solidFill>
                  <a:schemeClr val="tx1"/>
                </a:solidFill>
                <a:effectLst/>
                <a:latin typeface="+mn-lt"/>
                <a:ea typeface="+mn-ea"/>
                <a:cs typeface="+mn-cs"/>
              </a:rPr>
              <a:t>use. This is where you write step by step configuration code to achieve your desired end state.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(Show</a:t>
            </a:r>
            <a:r>
              <a:rPr lang="en-US" sz="1200" b="0" i="0" u="none" strike="noStrike" kern="1200" baseline="0" dirty="0">
                <a:solidFill>
                  <a:schemeClr val="tx1"/>
                </a:solidFill>
                <a:effectLst/>
                <a:latin typeface="+mn-lt"/>
                <a:ea typeface="+mn-ea"/>
                <a:cs typeface="+mn-cs"/>
              </a:rPr>
              <a:t> Ansible and </a:t>
            </a:r>
            <a:r>
              <a:rPr lang="en-US" sz="1200" b="0" i="0" u="none" strike="noStrike" kern="1200" baseline="0">
                <a:solidFill>
                  <a:schemeClr val="tx1"/>
                </a:solidFill>
                <a:effectLst/>
                <a:latin typeface="+mn-lt"/>
                <a:ea typeface="+mn-ea"/>
                <a:cs typeface="+mn-cs"/>
              </a:rPr>
              <a:t>Terraform Example)</a:t>
            </a:r>
            <a:endParaRPr lang="en-US" sz="1200" b="0" i="0" u="none" strike="noStrike"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3F28A1F-3E69-47E5-AE93-E7F2155A242D}" type="slidenum">
              <a:rPr lang="en-US" smtClean="0"/>
              <a:t>7</a:t>
            </a:fld>
            <a:endParaRPr lang="en-US" dirty="0"/>
          </a:p>
        </p:txBody>
      </p:sp>
    </p:spTree>
    <p:extLst>
      <p:ext uri="{BB962C8B-B14F-4D97-AF65-F5344CB8AC3E}">
        <p14:creationId xmlns:p14="http://schemas.microsoft.com/office/powerpoint/2010/main" val="141304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innovation-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1.svg"/><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16.svg"/><Relationship Id="rId5" Type="http://schemas.openxmlformats.org/officeDocument/2006/relationships/diagramQuickStyle" Target="../diagrams/quickStyle2.xm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svg"/><Relationship Id="rId14"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err="1"/>
              <a:t>IaC</a:t>
            </a:r>
            <a:r>
              <a:rPr lang="en-US" dirty="0"/>
              <a:t> – With Terraform</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Exploring </a:t>
            </a:r>
            <a:r>
              <a:rPr lang="en-US" dirty="0" err="1"/>
              <a:t>Infrastructre</a:t>
            </a:r>
            <a:r>
              <a:rPr lang="en-US" dirty="0"/>
              <a:t> as Code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170121"/>
            <a:ext cx="7512001" cy="6379561"/>
          </a:xfrm>
        </p:spPr>
      </p:pic>
      <p:sp>
        <p:nvSpPr>
          <p:cNvPr id="8" name="TextBox 7">
            <a:extLst>
              <a:ext uri="{FF2B5EF4-FFF2-40B4-BE49-F238E27FC236}">
                <a16:creationId xmlns:a16="http://schemas.microsoft.com/office/drawing/2014/main" id="{F44453D0-D008-448F-B4AD-C47A2FF4C8B5}"/>
              </a:ext>
            </a:extLst>
          </p:cNvPr>
          <p:cNvSpPr txBox="1"/>
          <p:nvPr/>
        </p:nvSpPr>
        <p:spPr>
          <a:xfrm>
            <a:off x="-1" y="6318850"/>
            <a:ext cx="7512001" cy="230832"/>
          </a:xfrm>
          <a:prstGeom prst="rect">
            <a:avLst/>
          </a:prstGeom>
          <a:noFill/>
        </p:spPr>
        <p:txBody>
          <a:bodyPr wrap="square" rtlCol="0">
            <a:spAutoFit/>
          </a:bodyPr>
          <a:lstStyle/>
          <a:p>
            <a:r>
              <a:rPr lang="en-US" sz="900">
                <a:hlinkClick r:id="rId3" tooltip="http://www.pngall.com/innovation-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End-to-End Architecture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C4CF317-53B9-4BBC-B470-1758655F60E9}"/>
              </a:ext>
            </a:extLst>
          </p:cNvPr>
          <p:cNvSpPr>
            <a:spLocks noGrp="1"/>
          </p:cNvSpPr>
          <p:nvPr>
            <p:ph idx="1"/>
          </p:nvPr>
        </p:nvSpPr>
        <p:spPr>
          <a:xfrm>
            <a:off x="838201" y="1825625"/>
            <a:ext cx="5257799" cy="4351338"/>
          </a:xfrm>
        </p:spPr>
        <p:txBody>
          <a:bodyPr/>
          <a:lstStyle/>
          <a:p>
            <a:r>
              <a:rPr lang="en-US" dirty="0"/>
              <a:t>Client – Serverless Angular Application</a:t>
            </a:r>
          </a:p>
          <a:p>
            <a:pPr lvl="1"/>
            <a:r>
              <a:rPr lang="en-US" dirty="0"/>
              <a:t>AWS S3 Storage Bucket</a:t>
            </a:r>
          </a:p>
          <a:p>
            <a:pPr lvl="1"/>
            <a:r>
              <a:rPr lang="en-US" dirty="0"/>
              <a:t>AWS CloudFront Distribution (CDN)</a:t>
            </a:r>
          </a:p>
          <a:p>
            <a:pPr lvl="2"/>
            <a:r>
              <a:rPr lang="en-US" dirty="0"/>
              <a:t>SSL Certificate</a:t>
            </a:r>
          </a:p>
          <a:p>
            <a:pPr lvl="1"/>
            <a:r>
              <a:rPr lang="en-US" dirty="0"/>
              <a:t>AWS Route53 DNS Entries</a:t>
            </a:r>
          </a:p>
          <a:p>
            <a:r>
              <a:rPr lang="en-US" dirty="0"/>
              <a:t>Server – ASP Net Core Web </a:t>
            </a:r>
            <a:r>
              <a:rPr lang="en-US" dirty="0" err="1"/>
              <a:t>Api</a:t>
            </a:r>
            <a:endParaRPr lang="en-US" dirty="0"/>
          </a:p>
          <a:p>
            <a:pPr lvl="1"/>
            <a:r>
              <a:rPr lang="en-US" dirty="0"/>
              <a:t>Azure App Service</a:t>
            </a:r>
          </a:p>
          <a:p>
            <a:pPr lvl="2"/>
            <a:r>
              <a:rPr lang="en-US" dirty="0"/>
              <a:t>Db Connection Strings</a:t>
            </a:r>
          </a:p>
          <a:p>
            <a:pPr lvl="2"/>
            <a:r>
              <a:rPr lang="en-US" dirty="0"/>
              <a:t>CORS</a:t>
            </a:r>
          </a:p>
          <a:p>
            <a:r>
              <a:rPr lang="en-US" dirty="0"/>
              <a:t>Database – MS SQL Server</a:t>
            </a:r>
          </a:p>
          <a:p>
            <a:pPr lvl="1"/>
            <a:r>
              <a:rPr lang="en-US" dirty="0"/>
              <a:t>Azure </a:t>
            </a:r>
            <a:r>
              <a:rPr lang="en-US" dirty="0" err="1"/>
              <a:t>Sql</a:t>
            </a:r>
            <a:r>
              <a:rPr lang="en-US" dirty="0"/>
              <a:t> Server</a:t>
            </a:r>
          </a:p>
          <a:p>
            <a:pPr lvl="1"/>
            <a:r>
              <a:rPr lang="en-US" dirty="0"/>
              <a:t>Restore DB From Backup in Azure storage</a:t>
            </a:r>
          </a:p>
        </p:txBody>
      </p:sp>
    </p:spTree>
    <p:extLst>
      <p:ext uri="{BB962C8B-B14F-4D97-AF65-F5344CB8AC3E}">
        <p14:creationId xmlns:p14="http://schemas.microsoft.com/office/powerpoint/2010/main" val="88352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995741429"/>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What is Infrastructure as Code?</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pPr marL="0" indent="0">
              <a:buNone/>
            </a:pPr>
            <a:r>
              <a:rPr lang="en-US" dirty="0"/>
              <a:t>The management of infrastructure ( networks, servers, databases ) in a descriptive model, using the same version control techniques as you would for application code.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is </a:t>
            </a:r>
            <a:r>
              <a:rPr lang="en-US" dirty="0" err="1"/>
              <a:t>IaC</a:t>
            </a:r>
            <a:r>
              <a:rPr lang="en-US" dirty="0"/>
              <a:t> Important?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a:t>Solves the issue of </a:t>
            </a:r>
            <a:r>
              <a:rPr lang="en-US" b="1" dirty="0"/>
              <a:t>Configuration Drift</a:t>
            </a:r>
            <a:endParaRPr lang="en-US" dirty="0"/>
          </a:p>
          <a:p>
            <a:r>
              <a:rPr lang="en-US" dirty="0"/>
              <a:t>Configuration / Environment Drift</a:t>
            </a:r>
          </a:p>
          <a:p>
            <a:pPr lvl="1"/>
            <a:r>
              <a:rPr lang="en-US" dirty="0"/>
              <a:t>Each environment eventually becomes unique</a:t>
            </a:r>
          </a:p>
          <a:p>
            <a:pPr lvl="1"/>
            <a:r>
              <a:rPr lang="en-US" dirty="0"/>
              <a:t>Inconsistency causes Deployment Issues</a:t>
            </a:r>
          </a:p>
          <a:p>
            <a:pPr lvl="1"/>
            <a:r>
              <a:rPr lang="en-US" dirty="0"/>
              <a:t>Maintenance is manual</a:t>
            </a:r>
          </a:p>
          <a:p>
            <a:pPr lvl="1"/>
            <a:r>
              <a:rPr lang="en-US" dirty="0"/>
              <a:t>Changes are difficult to document and track</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4902069" y="626990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0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is </a:t>
            </a:r>
            <a:r>
              <a:rPr lang="en-US" dirty="0" err="1"/>
              <a:t>IaC</a:t>
            </a:r>
            <a:r>
              <a:rPr lang="en-US" dirty="0"/>
              <a:t> Important?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err="1"/>
              <a:t>IaC</a:t>
            </a:r>
            <a:r>
              <a:rPr lang="en-US" dirty="0"/>
              <a:t> – Provides Idempotence</a:t>
            </a:r>
          </a:p>
          <a:p>
            <a:r>
              <a:rPr lang="en-US" dirty="0"/>
              <a:t>Idempotence</a:t>
            </a:r>
          </a:p>
          <a:p>
            <a:pPr lvl="1"/>
            <a:r>
              <a:rPr lang="en-US" dirty="0"/>
              <a:t>the principle of certain operations where they can be applied multiple times without changing the result beyond the initial application</a:t>
            </a:r>
          </a:p>
          <a:p>
            <a:pPr lvl="1"/>
            <a:r>
              <a:rPr lang="en-US" dirty="0"/>
              <a:t>Each Deployment can be repeated and achieve the exact same result</a:t>
            </a:r>
          </a:p>
          <a:p>
            <a:r>
              <a:rPr lang="en-US" dirty="0"/>
              <a:t>Infrastructure Now Get all the benefits of source control</a:t>
            </a:r>
          </a:p>
          <a:p>
            <a:pPr lvl="1"/>
            <a:r>
              <a:rPr lang="en-US" dirty="0"/>
              <a:t>Versioning</a:t>
            </a:r>
          </a:p>
          <a:p>
            <a:pPr lvl="1"/>
            <a:r>
              <a:rPr lang="en-US" dirty="0"/>
              <a:t>Pull Requests / Code Reviews</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4902069" y="626990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674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41855"/>
            <a:ext cx="10515600" cy="772107"/>
          </a:xfrm>
        </p:spPr>
        <p:txBody>
          <a:bodyPr/>
          <a:lstStyle/>
          <a:p>
            <a:r>
              <a:rPr lang="en-US" dirty="0" err="1"/>
              <a:t>IaC</a:t>
            </a:r>
            <a:r>
              <a:rPr lang="en-US" dirty="0"/>
              <a:t> - Implementations</a:t>
            </a:r>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36537968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547646"/>
            <a:ext cx="2552123" cy="1738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7440354" y="6292973"/>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9452FC87-C67E-4E16-B3DF-611EAC79F8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3149" y="4784652"/>
            <a:ext cx="3105702" cy="678600"/>
          </a:xfrm>
          <a:prstGeom prst="rect">
            <a:avLst/>
          </a:prstGeom>
        </p:spPr>
      </p:pic>
      <p:pic>
        <p:nvPicPr>
          <p:cNvPr id="7" name="Graphic 6">
            <a:extLst>
              <a:ext uri="{FF2B5EF4-FFF2-40B4-BE49-F238E27FC236}">
                <a16:creationId xmlns:a16="http://schemas.microsoft.com/office/drawing/2014/main" id="{47C4ACC3-B7CB-4B01-B114-1FA90F506D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51646" y="2393100"/>
            <a:ext cx="2688708" cy="994144"/>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BEFF66A-7DF4-4364-8F61-A08F71DCDE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4307" y="2352084"/>
            <a:ext cx="2934126" cy="1035160"/>
          </a:xfrm>
          <a:prstGeom prst="rect">
            <a:avLst/>
          </a:prstGeom>
        </p:spPr>
      </p:pic>
      <p:pic>
        <p:nvPicPr>
          <p:cNvPr id="22" name="Graphic 21">
            <a:extLst>
              <a:ext uri="{FF2B5EF4-FFF2-40B4-BE49-F238E27FC236}">
                <a16:creationId xmlns:a16="http://schemas.microsoft.com/office/drawing/2014/main" id="{D684D444-4F35-4F41-AC14-B22E3546ECA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03567" y="2330464"/>
            <a:ext cx="2688709" cy="1056780"/>
          </a:xfrm>
          <a:prstGeom prst="rect">
            <a:avLst/>
          </a:prstGeom>
        </p:spPr>
      </p:pic>
      <p:pic>
        <p:nvPicPr>
          <p:cNvPr id="24" name="Graphic 23">
            <a:extLst>
              <a:ext uri="{FF2B5EF4-FFF2-40B4-BE49-F238E27FC236}">
                <a16:creationId xmlns:a16="http://schemas.microsoft.com/office/drawing/2014/main" id="{9E000A7D-8722-4451-9DFE-39778CA2A3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9171" y="3695202"/>
            <a:ext cx="2857500" cy="2857500"/>
          </a:xfrm>
          <a:prstGeom prst="rect">
            <a:avLst/>
          </a:prstGeom>
        </p:spPr>
      </p:pic>
      <p:pic>
        <p:nvPicPr>
          <p:cNvPr id="26" name="Graphic 25">
            <a:extLst>
              <a:ext uri="{FF2B5EF4-FFF2-40B4-BE49-F238E27FC236}">
                <a16:creationId xmlns:a16="http://schemas.microsoft.com/office/drawing/2014/main" id="{4740FEA5-F37E-4C85-8DEC-D0DBE52D87E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83331" y="3782160"/>
            <a:ext cx="2857500" cy="2857500"/>
          </a:xfrm>
          <a:prstGeom prst="rect">
            <a:avLst/>
          </a:prstGeom>
        </p:spPr>
      </p:pic>
    </p:spTree>
    <p:extLst>
      <p:ext uri="{BB962C8B-B14F-4D97-AF65-F5344CB8AC3E}">
        <p14:creationId xmlns:p14="http://schemas.microsoft.com/office/powerpoint/2010/main" val="38798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Terraform?</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a:t>Provisioning vs Configuration Management</a:t>
            </a:r>
          </a:p>
          <a:p>
            <a:r>
              <a:rPr lang="en-US" dirty="0"/>
              <a:t>Declarative vs Procedural</a:t>
            </a:r>
          </a:p>
          <a:p>
            <a:r>
              <a:rPr lang="en-US" dirty="0"/>
              <a:t>Other attributes</a:t>
            </a:r>
          </a:p>
          <a:p>
            <a:pPr lvl="1"/>
            <a:r>
              <a:rPr lang="en-US" dirty="0"/>
              <a:t>Mutable vs Immutable Infrastructure</a:t>
            </a:r>
          </a:p>
          <a:p>
            <a:pPr lvl="1"/>
            <a:r>
              <a:rPr lang="en-US" dirty="0"/>
              <a:t>Agent vs Agentless</a:t>
            </a:r>
          </a:p>
          <a:p>
            <a:pPr lvl="1"/>
            <a:r>
              <a:rPr lang="en-US" dirty="0"/>
              <a:t>Community Size</a:t>
            </a:r>
          </a:p>
          <a:p>
            <a:pPr lvl="1"/>
            <a:r>
              <a:rPr lang="en-US" dirty="0"/>
              <a:t>Maturity</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7454192" y="6191829"/>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845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Terraform?</a:t>
            </a:r>
          </a:p>
        </p:txBody>
      </p:sp>
      <p:graphicFrame>
        <p:nvGraphicFramePr>
          <p:cNvPr id="5" name="Table 5">
            <a:extLst>
              <a:ext uri="{FF2B5EF4-FFF2-40B4-BE49-F238E27FC236}">
                <a16:creationId xmlns:a16="http://schemas.microsoft.com/office/drawing/2014/main" id="{193A37C7-4C0C-44E5-99B4-EA6E200F1913}"/>
              </a:ext>
            </a:extLst>
          </p:cNvPr>
          <p:cNvGraphicFramePr>
            <a:graphicFrameLocks noGrp="1"/>
          </p:cNvGraphicFramePr>
          <p:nvPr>
            <p:ph idx="1"/>
            <p:extLst>
              <p:ext uri="{D42A27DB-BD31-4B8C-83A1-F6EECF244321}">
                <p14:modId xmlns:p14="http://schemas.microsoft.com/office/powerpoint/2010/main" val="3796682064"/>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713614">
                  <a:extLst>
                    <a:ext uri="{9D8B030D-6E8A-4147-A177-3AD203B41FA5}">
                      <a16:colId xmlns:a16="http://schemas.microsoft.com/office/drawing/2014/main" val="1226800214"/>
                    </a:ext>
                  </a:extLst>
                </a:gridCol>
                <a:gridCol w="915286">
                  <a:extLst>
                    <a:ext uri="{9D8B030D-6E8A-4147-A177-3AD203B41FA5}">
                      <a16:colId xmlns:a16="http://schemas.microsoft.com/office/drawing/2014/main" val="471786358"/>
                    </a:ext>
                  </a:extLst>
                </a:gridCol>
                <a:gridCol w="775291">
                  <a:extLst>
                    <a:ext uri="{9D8B030D-6E8A-4147-A177-3AD203B41FA5}">
                      <a16:colId xmlns:a16="http://schemas.microsoft.com/office/drawing/2014/main" val="842613185"/>
                    </a:ext>
                  </a:extLst>
                </a:gridCol>
                <a:gridCol w="1853609">
                  <a:extLst>
                    <a:ext uri="{9D8B030D-6E8A-4147-A177-3AD203B41FA5}">
                      <a16:colId xmlns:a16="http://schemas.microsoft.com/office/drawing/2014/main" val="3847413980"/>
                    </a:ext>
                  </a:extLst>
                </a:gridCol>
                <a:gridCol w="1314450">
                  <a:extLst>
                    <a:ext uri="{9D8B030D-6E8A-4147-A177-3AD203B41FA5}">
                      <a16:colId xmlns:a16="http://schemas.microsoft.com/office/drawing/2014/main" val="732709048"/>
                    </a:ext>
                  </a:extLst>
                </a:gridCol>
                <a:gridCol w="1314450">
                  <a:extLst>
                    <a:ext uri="{9D8B030D-6E8A-4147-A177-3AD203B41FA5}">
                      <a16:colId xmlns:a16="http://schemas.microsoft.com/office/drawing/2014/main" val="2468824260"/>
                    </a:ext>
                  </a:extLst>
                </a:gridCol>
                <a:gridCol w="1314450">
                  <a:extLst>
                    <a:ext uri="{9D8B030D-6E8A-4147-A177-3AD203B41FA5}">
                      <a16:colId xmlns:a16="http://schemas.microsoft.com/office/drawing/2014/main" val="2143500257"/>
                    </a:ext>
                  </a:extLst>
                </a:gridCol>
                <a:gridCol w="1314450">
                  <a:extLst>
                    <a:ext uri="{9D8B030D-6E8A-4147-A177-3AD203B41FA5}">
                      <a16:colId xmlns:a16="http://schemas.microsoft.com/office/drawing/2014/main" val="3184994209"/>
                    </a:ext>
                  </a:extLst>
                </a:gridCol>
              </a:tblGrid>
              <a:tr h="370840">
                <a:tc>
                  <a:txBody>
                    <a:bodyPr/>
                    <a:lstStyle/>
                    <a:p>
                      <a:endParaRPr lang="en-US"/>
                    </a:p>
                  </a:txBody>
                  <a:tcPr/>
                </a:tc>
                <a:tc>
                  <a:txBody>
                    <a:bodyPr/>
                    <a:lstStyle/>
                    <a:p>
                      <a:r>
                        <a:rPr lang="en-US" dirty="0"/>
                        <a:t>Source</a:t>
                      </a:r>
                    </a:p>
                  </a:txBody>
                  <a:tcPr/>
                </a:tc>
                <a:tc>
                  <a:txBody>
                    <a:bodyPr/>
                    <a:lstStyle/>
                    <a:p>
                      <a:r>
                        <a:rPr lang="en-US" dirty="0"/>
                        <a:t>Cloud</a:t>
                      </a:r>
                    </a:p>
                  </a:txBody>
                  <a:tcPr/>
                </a:tc>
                <a:tc>
                  <a:txBody>
                    <a:bodyPr/>
                    <a:lstStyle/>
                    <a:p>
                      <a:r>
                        <a:rPr lang="en-US" dirty="0"/>
                        <a:t>Type</a:t>
                      </a:r>
                    </a:p>
                  </a:txBody>
                  <a:tcPr/>
                </a:tc>
                <a:tc>
                  <a:txBody>
                    <a:bodyPr/>
                    <a:lstStyle/>
                    <a:p>
                      <a:r>
                        <a:rPr lang="en-US" dirty="0"/>
                        <a:t>Infra.</a:t>
                      </a:r>
                    </a:p>
                  </a:txBody>
                  <a:tcPr/>
                </a:tc>
                <a:tc>
                  <a:txBody>
                    <a:bodyPr/>
                    <a:lstStyle/>
                    <a:p>
                      <a:r>
                        <a:rPr lang="en-US" dirty="0"/>
                        <a:t>Language</a:t>
                      </a:r>
                    </a:p>
                  </a:txBody>
                  <a:tcPr/>
                </a:tc>
                <a:tc>
                  <a:txBody>
                    <a:bodyPr/>
                    <a:lstStyle/>
                    <a:p>
                      <a:r>
                        <a:rPr lang="en-US" dirty="0"/>
                        <a:t>Community</a:t>
                      </a:r>
                    </a:p>
                  </a:txBody>
                  <a:tcPr/>
                </a:tc>
                <a:tc>
                  <a:txBody>
                    <a:bodyPr/>
                    <a:lstStyle/>
                    <a:p>
                      <a:r>
                        <a:rPr lang="en-US" dirty="0"/>
                        <a:t>Maturity</a:t>
                      </a:r>
                    </a:p>
                  </a:txBody>
                  <a:tcPr/>
                </a:tc>
                <a:extLst>
                  <a:ext uri="{0D108BD9-81ED-4DB2-BD59-A6C34878D82A}">
                    <a16:rowId xmlns:a16="http://schemas.microsoft.com/office/drawing/2014/main" val="3754186831"/>
                  </a:ext>
                </a:extLst>
              </a:tr>
              <a:tr h="370840">
                <a:tc>
                  <a:txBody>
                    <a:bodyPr/>
                    <a:lstStyle/>
                    <a:p>
                      <a:r>
                        <a:rPr lang="en-US" dirty="0"/>
                        <a:t>Chef</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Large</a:t>
                      </a:r>
                    </a:p>
                  </a:txBody>
                  <a:tcPr/>
                </a:tc>
                <a:tc>
                  <a:txBody>
                    <a:bodyPr/>
                    <a:lstStyle/>
                    <a:p>
                      <a:r>
                        <a:rPr lang="en-US" dirty="0"/>
                        <a:t>High</a:t>
                      </a:r>
                    </a:p>
                  </a:txBody>
                  <a:tcPr/>
                </a:tc>
                <a:extLst>
                  <a:ext uri="{0D108BD9-81ED-4DB2-BD59-A6C34878D82A}">
                    <a16:rowId xmlns:a16="http://schemas.microsoft.com/office/drawing/2014/main" val="3801751893"/>
                  </a:ext>
                </a:extLst>
              </a:tr>
              <a:tr h="370840">
                <a:tc>
                  <a:txBody>
                    <a:bodyPr/>
                    <a:lstStyle/>
                    <a:p>
                      <a:r>
                        <a:rPr lang="en-US" dirty="0"/>
                        <a:t>Puppet</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Large</a:t>
                      </a:r>
                    </a:p>
                  </a:txBody>
                  <a:tcPr/>
                </a:tc>
                <a:tc>
                  <a:txBody>
                    <a:bodyPr/>
                    <a:lstStyle/>
                    <a:p>
                      <a:r>
                        <a:rPr lang="en-US" dirty="0"/>
                        <a:t>High</a:t>
                      </a:r>
                    </a:p>
                  </a:txBody>
                  <a:tcPr/>
                </a:tc>
                <a:extLst>
                  <a:ext uri="{0D108BD9-81ED-4DB2-BD59-A6C34878D82A}">
                    <a16:rowId xmlns:a16="http://schemas.microsoft.com/office/drawing/2014/main" val="2412198083"/>
                  </a:ext>
                </a:extLst>
              </a:tr>
              <a:tr h="370840">
                <a:tc>
                  <a:txBody>
                    <a:bodyPr/>
                    <a:lstStyle/>
                    <a:p>
                      <a:r>
                        <a:rPr lang="en-US" dirty="0"/>
                        <a:t>Ansible</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Huge</a:t>
                      </a:r>
                    </a:p>
                  </a:txBody>
                  <a:tcPr/>
                </a:tc>
                <a:tc>
                  <a:txBody>
                    <a:bodyPr/>
                    <a:lstStyle/>
                    <a:p>
                      <a:r>
                        <a:rPr lang="en-US" dirty="0"/>
                        <a:t>Med</a:t>
                      </a:r>
                    </a:p>
                  </a:txBody>
                  <a:tcPr/>
                </a:tc>
                <a:extLst>
                  <a:ext uri="{0D108BD9-81ED-4DB2-BD59-A6C34878D82A}">
                    <a16:rowId xmlns:a16="http://schemas.microsoft.com/office/drawing/2014/main" val="621556033"/>
                  </a:ext>
                </a:extLst>
              </a:tr>
              <a:tr h="370840">
                <a:tc>
                  <a:txBody>
                    <a:bodyPr/>
                    <a:lstStyle/>
                    <a:p>
                      <a:r>
                        <a:rPr lang="en-US" dirty="0" err="1"/>
                        <a:t>SaltStack</a:t>
                      </a:r>
                      <a:endParaRPr lang="en-US" dirty="0"/>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Declarative</a:t>
                      </a:r>
                    </a:p>
                  </a:txBody>
                  <a:tcPr/>
                </a:tc>
                <a:tc>
                  <a:txBody>
                    <a:bodyPr/>
                    <a:lstStyle/>
                    <a:p>
                      <a:r>
                        <a:rPr lang="en-US" dirty="0"/>
                        <a:t>Large</a:t>
                      </a:r>
                    </a:p>
                  </a:txBody>
                  <a:tcPr/>
                </a:tc>
                <a:tc>
                  <a:txBody>
                    <a:bodyPr/>
                    <a:lstStyle/>
                    <a:p>
                      <a:r>
                        <a:rPr lang="en-US" dirty="0"/>
                        <a:t>Med</a:t>
                      </a:r>
                    </a:p>
                  </a:txBody>
                  <a:tcPr/>
                </a:tc>
                <a:extLst>
                  <a:ext uri="{0D108BD9-81ED-4DB2-BD59-A6C34878D82A}">
                    <a16:rowId xmlns:a16="http://schemas.microsoft.com/office/drawing/2014/main" val="170914509"/>
                  </a:ext>
                </a:extLst>
              </a:tr>
              <a:tr h="370840">
                <a:tc>
                  <a:txBody>
                    <a:bodyPr/>
                    <a:lstStyle/>
                    <a:p>
                      <a:r>
                        <a:rPr lang="en-US" dirty="0"/>
                        <a:t>CloudFormation</a:t>
                      </a:r>
                    </a:p>
                  </a:txBody>
                  <a:tcPr/>
                </a:tc>
                <a:tc>
                  <a:txBody>
                    <a:bodyPr/>
                    <a:lstStyle/>
                    <a:p>
                      <a:r>
                        <a:rPr lang="en-US" dirty="0"/>
                        <a:t>Closed</a:t>
                      </a:r>
                    </a:p>
                  </a:txBody>
                  <a:tcPr/>
                </a:tc>
                <a:tc>
                  <a:txBody>
                    <a:bodyPr/>
                    <a:lstStyle/>
                    <a:p>
                      <a:r>
                        <a:rPr lang="en-US" dirty="0"/>
                        <a:t>AWS</a:t>
                      </a:r>
                    </a:p>
                  </a:txBody>
                  <a:tcPr/>
                </a:tc>
                <a:tc>
                  <a:txBody>
                    <a:bodyPr/>
                    <a:lstStyle/>
                    <a:p>
                      <a:r>
                        <a:rPr lang="en-US" dirty="0"/>
                        <a:t>Provisioning</a:t>
                      </a:r>
                    </a:p>
                  </a:txBody>
                  <a:tcPr/>
                </a:tc>
                <a:tc>
                  <a:txBody>
                    <a:bodyPr/>
                    <a:lstStyle/>
                    <a:p>
                      <a:r>
                        <a:rPr lang="en-US" dirty="0"/>
                        <a:t>Immutable</a:t>
                      </a:r>
                    </a:p>
                  </a:txBody>
                  <a:tcPr/>
                </a:tc>
                <a:tc>
                  <a:txBody>
                    <a:bodyPr/>
                    <a:lstStyle/>
                    <a:p>
                      <a:r>
                        <a:rPr lang="en-US" dirty="0"/>
                        <a:t>Declarative</a:t>
                      </a:r>
                    </a:p>
                  </a:txBody>
                  <a:tcPr/>
                </a:tc>
                <a:tc>
                  <a:txBody>
                    <a:bodyPr/>
                    <a:lstStyle/>
                    <a:p>
                      <a:r>
                        <a:rPr lang="en-US" dirty="0"/>
                        <a:t>Small</a:t>
                      </a:r>
                    </a:p>
                  </a:txBody>
                  <a:tcPr/>
                </a:tc>
                <a:tc>
                  <a:txBody>
                    <a:bodyPr/>
                    <a:lstStyle/>
                    <a:p>
                      <a:r>
                        <a:rPr lang="en-US" dirty="0"/>
                        <a:t>Med</a:t>
                      </a:r>
                    </a:p>
                  </a:txBody>
                  <a:tcPr/>
                </a:tc>
                <a:extLst>
                  <a:ext uri="{0D108BD9-81ED-4DB2-BD59-A6C34878D82A}">
                    <a16:rowId xmlns:a16="http://schemas.microsoft.com/office/drawing/2014/main" val="1163698647"/>
                  </a:ext>
                </a:extLst>
              </a:tr>
              <a:tr h="370840">
                <a:tc>
                  <a:txBody>
                    <a:bodyPr/>
                    <a:lstStyle/>
                    <a:p>
                      <a:r>
                        <a:rPr lang="en-US" dirty="0"/>
                        <a:t>Terraform</a:t>
                      </a:r>
                    </a:p>
                  </a:txBody>
                  <a:tcPr/>
                </a:tc>
                <a:tc>
                  <a:txBody>
                    <a:bodyPr/>
                    <a:lstStyle/>
                    <a:p>
                      <a:r>
                        <a:rPr lang="en-US" dirty="0"/>
                        <a:t>Open</a:t>
                      </a:r>
                    </a:p>
                  </a:txBody>
                  <a:tcPr/>
                </a:tc>
                <a:tc>
                  <a:txBody>
                    <a:bodyPr/>
                    <a:lstStyle/>
                    <a:p>
                      <a:r>
                        <a:rPr lang="en-US" dirty="0"/>
                        <a:t>All</a:t>
                      </a:r>
                    </a:p>
                  </a:txBody>
                  <a:tcPr/>
                </a:tc>
                <a:tc>
                  <a:txBody>
                    <a:bodyPr/>
                    <a:lstStyle/>
                    <a:p>
                      <a:r>
                        <a:rPr lang="en-US" dirty="0"/>
                        <a:t>Provisioning</a:t>
                      </a:r>
                    </a:p>
                  </a:txBody>
                  <a:tcPr/>
                </a:tc>
                <a:tc>
                  <a:txBody>
                    <a:bodyPr/>
                    <a:lstStyle/>
                    <a:p>
                      <a:r>
                        <a:rPr lang="en-US" dirty="0"/>
                        <a:t>Immutable</a:t>
                      </a:r>
                    </a:p>
                  </a:txBody>
                  <a:tcPr/>
                </a:tc>
                <a:tc>
                  <a:txBody>
                    <a:bodyPr/>
                    <a:lstStyle/>
                    <a:p>
                      <a:r>
                        <a:rPr lang="en-US" dirty="0"/>
                        <a:t>Declarative</a:t>
                      </a:r>
                    </a:p>
                  </a:txBody>
                  <a:tcPr/>
                </a:tc>
                <a:tc>
                  <a:txBody>
                    <a:bodyPr/>
                    <a:lstStyle/>
                    <a:p>
                      <a:r>
                        <a:rPr lang="en-US" dirty="0"/>
                        <a:t>Huge</a:t>
                      </a:r>
                    </a:p>
                  </a:txBody>
                  <a:tcPr/>
                </a:tc>
                <a:tc>
                  <a:txBody>
                    <a:bodyPr/>
                    <a:lstStyle/>
                    <a:p>
                      <a:r>
                        <a:rPr lang="en-US" dirty="0"/>
                        <a:t>Low</a:t>
                      </a:r>
                    </a:p>
                  </a:txBody>
                  <a:tcPr/>
                </a:tc>
                <a:extLst>
                  <a:ext uri="{0D108BD9-81ED-4DB2-BD59-A6C34878D82A}">
                    <a16:rowId xmlns:a16="http://schemas.microsoft.com/office/drawing/2014/main" val="2043697743"/>
                  </a:ext>
                </a:extLst>
              </a:tr>
            </a:tbl>
          </a:graphicData>
        </a:graphic>
      </p:graphicFrame>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7454192" y="6191829"/>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99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Terraform Examples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8A844546-B5C1-4DCD-87A7-64BCC4DBD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337" y="2652392"/>
            <a:ext cx="9840435" cy="1553215"/>
          </a:xfrm>
        </p:spPr>
      </p:pic>
    </p:spTree>
    <p:extLst>
      <p:ext uri="{BB962C8B-B14F-4D97-AF65-F5344CB8AC3E}">
        <p14:creationId xmlns:p14="http://schemas.microsoft.com/office/powerpoint/2010/main" val="795158054"/>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834</Words>
  <Application>Microsoft Office PowerPoint</Application>
  <PresentationFormat>Widescreen</PresentationFormat>
  <Paragraphs>192</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IaC – With Terraform</vt:lpstr>
      <vt:lpstr>Course Outline</vt:lpstr>
      <vt:lpstr>What is Infrastructure as Code?</vt:lpstr>
      <vt:lpstr>Why is IaC Important?</vt:lpstr>
      <vt:lpstr>Why is IaC Important?</vt:lpstr>
      <vt:lpstr>IaC - Implementations</vt:lpstr>
      <vt:lpstr>Why Terraform?</vt:lpstr>
      <vt:lpstr>Why Terraform?</vt:lpstr>
      <vt:lpstr>Terraform Examples</vt:lpstr>
      <vt:lpstr>End-to-End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2019-11-21T19:23:58Z</dcterms:created>
  <dcterms:modified xsi:type="dcterms:W3CDTF">2019-11-23T03:36:15Z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