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7"/>
  </p:notesMasterIdLst>
  <p:handoutMasterIdLst>
    <p:handoutMasterId r:id="rId18"/>
  </p:handoutMasterIdLst>
  <p:sldIdLst>
    <p:sldId id="256" r:id="rId5"/>
    <p:sldId id="257" r:id="rId6"/>
    <p:sldId id="260" r:id="rId7"/>
    <p:sldId id="264" r:id="rId8"/>
    <p:sldId id="265" r:id="rId9"/>
    <p:sldId id="261" r:id="rId10"/>
    <p:sldId id="266" r:id="rId11"/>
    <p:sldId id="267" r:id="rId12"/>
    <p:sldId id="268" r:id="rId13"/>
    <p:sldId id="271"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86410" autoAdjust="0"/>
  </p:normalViewPr>
  <p:slideViewPr>
    <p:cSldViewPr snapToGrid="0">
      <p:cViewPr>
        <p:scale>
          <a:sx n="80" d="100"/>
          <a:sy n="80" d="100"/>
        </p:scale>
        <p:origin x="648" y="187"/>
      </p:cViewPr>
      <p:guideLst/>
    </p:cSldViewPr>
  </p:slideViewPr>
  <p:outlineViewPr>
    <p:cViewPr>
      <p:scale>
        <a:sx n="33" d="100"/>
        <a:sy n="33" d="100"/>
      </p:scale>
      <p:origin x="0" y="-1440"/>
    </p:cViewPr>
  </p:outlineViewPr>
  <p:notesTextViewPr>
    <p:cViewPr>
      <p:scale>
        <a:sx n="1" d="1"/>
        <a:sy n="1" d="1"/>
      </p:scale>
      <p:origin x="0" y="0"/>
    </p:cViewPr>
  </p:notesTextViewPr>
  <p:notesViewPr>
    <p:cSldViewPr snapToGrid="0" showGuide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62F69A6-0780-49EA-A6A8-3965C12489B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0269CC2-8DD6-4402-82F3-18F164A732FF}">
      <dgm:prSet/>
      <dgm:spPr/>
      <dgm:t>
        <a:bodyPr/>
        <a:lstStyle/>
        <a:p>
          <a:r>
            <a:rPr lang="en-US" dirty="0">
              <a:solidFill>
                <a:schemeClr val="bg1"/>
              </a:solidFill>
            </a:rPr>
            <a:t>What is Infrastructure as code?</a:t>
          </a:r>
        </a:p>
      </dgm:t>
    </dgm:pt>
    <dgm:pt modelId="{4A8A3B18-A3DE-475C-8BF1-FB4B84DDA43B}" type="parTrans" cxnId="{813C1BD6-5A4A-43F4-8BF7-0645F72381AA}">
      <dgm:prSet/>
      <dgm:spPr/>
      <dgm:t>
        <a:bodyPr/>
        <a:lstStyle/>
        <a:p>
          <a:endParaRPr lang="en-US"/>
        </a:p>
      </dgm:t>
    </dgm:pt>
    <dgm:pt modelId="{2DAA2C1D-14F6-4BCA-B047-0B53ADD46F43}" type="sibTrans" cxnId="{813C1BD6-5A4A-43F4-8BF7-0645F72381AA}">
      <dgm:prSet/>
      <dgm:spPr/>
      <dgm:t>
        <a:bodyPr/>
        <a:lstStyle/>
        <a:p>
          <a:endParaRPr lang="en-US"/>
        </a:p>
      </dgm:t>
    </dgm:pt>
    <dgm:pt modelId="{1B1E513F-BEB7-483A-8F12-A8210AEF19E9}">
      <dgm:prSet/>
      <dgm:spPr/>
      <dgm:t>
        <a:bodyPr/>
        <a:lstStyle/>
        <a:p>
          <a:r>
            <a:rPr lang="en-US" dirty="0">
              <a:solidFill>
                <a:schemeClr val="bg1"/>
              </a:solidFill>
            </a:rPr>
            <a:t>Terraform Examples</a:t>
          </a:r>
        </a:p>
      </dgm:t>
    </dgm:pt>
    <dgm:pt modelId="{DB284026-3063-4705-B72C-ADE04469BE6D}" type="parTrans" cxnId="{9CD469EF-CF99-411A-B4B3-5B2C59AF684C}">
      <dgm:prSet/>
      <dgm:spPr/>
      <dgm:t>
        <a:bodyPr/>
        <a:lstStyle/>
        <a:p>
          <a:endParaRPr lang="en-US"/>
        </a:p>
      </dgm:t>
    </dgm:pt>
    <dgm:pt modelId="{D99C9B80-BA48-46B7-8B67-372E2AFD9E86}" type="sibTrans" cxnId="{9CD469EF-CF99-411A-B4B3-5B2C59AF684C}">
      <dgm:prSet/>
      <dgm:spPr/>
      <dgm:t>
        <a:bodyPr/>
        <a:lstStyle/>
        <a:p>
          <a:endParaRPr lang="en-US"/>
        </a:p>
      </dgm:t>
    </dgm:pt>
    <dgm:pt modelId="{F4A56385-3827-49D1-B533-953BA75136B7}">
      <dgm:prSet/>
      <dgm:spPr/>
      <dgm:t>
        <a:bodyPr/>
        <a:lstStyle/>
        <a:p>
          <a:r>
            <a:rPr lang="en-US" dirty="0">
              <a:solidFill>
                <a:schemeClr val="bg1"/>
              </a:solidFill>
            </a:rPr>
            <a:t>End-to-End Demo</a:t>
          </a:r>
        </a:p>
      </dgm:t>
    </dgm:pt>
    <dgm:pt modelId="{5C6E35C5-B6D6-42D4-9FF2-63E3FEC1E45F}" type="parTrans" cxnId="{D572C096-14C8-487B-ABCD-6354192B80BA}">
      <dgm:prSet/>
      <dgm:spPr/>
      <dgm:t>
        <a:bodyPr/>
        <a:lstStyle/>
        <a:p>
          <a:endParaRPr lang="en-US"/>
        </a:p>
      </dgm:t>
    </dgm:pt>
    <dgm:pt modelId="{E866DA3A-B427-429E-A892-4812B432ED79}" type="sibTrans" cxnId="{D572C096-14C8-487B-ABCD-6354192B80BA}">
      <dgm:prSet/>
      <dgm:spPr/>
      <dgm:t>
        <a:bodyPr/>
        <a:lstStyle/>
        <a:p>
          <a:endParaRPr lang="en-US"/>
        </a:p>
      </dgm:t>
    </dgm:pt>
    <dgm:pt modelId="{419DF63C-9792-4EF5-9125-1EEF4D07C33F}">
      <dgm:prSet/>
      <dgm:spPr/>
      <dgm:t>
        <a:bodyPr/>
        <a:lstStyle/>
        <a:p>
          <a:r>
            <a:rPr lang="en-US" dirty="0" err="1">
              <a:solidFill>
                <a:schemeClr val="bg1"/>
              </a:solidFill>
            </a:rPr>
            <a:t>IaC</a:t>
          </a:r>
          <a:r>
            <a:rPr lang="en-US" dirty="0">
              <a:solidFill>
                <a:schemeClr val="bg1"/>
              </a:solidFill>
            </a:rPr>
            <a:t> Implementations</a:t>
          </a:r>
        </a:p>
      </dgm:t>
    </dgm:pt>
    <dgm:pt modelId="{EA8773AB-BB82-4BF6-944E-80CD2086CE93}" type="sibTrans" cxnId="{024B121E-3EE5-42C9-97D1-5E0D27C29DC3}">
      <dgm:prSet/>
      <dgm:spPr/>
      <dgm:t>
        <a:bodyPr/>
        <a:lstStyle/>
        <a:p>
          <a:endParaRPr lang="en-US"/>
        </a:p>
      </dgm:t>
    </dgm:pt>
    <dgm:pt modelId="{2B95E8EF-82FE-4F54-970D-D55C9AD8EC00}" type="parTrans" cxnId="{024B121E-3EE5-42C9-97D1-5E0D27C29DC3}">
      <dgm:prSet/>
      <dgm:spPr/>
      <dgm:t>
        <a:bodyPr/>
        <a:lstStyle/>
        <a:p>
          <a:endParaRPr lang="en-US"/>
        </a:p>
      </dgm:t>
    </dgm:pt>
    <dgm:pt modelId="{2B87ECDB-C552-42F6-9B52-6548A18B206B}">
      <dgm:prSet/>
      <dgm:spPr/>
      <dgm:t>
        <a:bodyPr/>
        <a:lstStyle/>
        <a:p>
          <a:r>
            <a:rPr lang="en-US" dirty="0">
              <a:solidFill>
                <a:schemeClr val="bg1"/>
              </a:solidFill>
            </a:rPr>
            <a:t>Why is it important? / What problem does it solve?</a:t>
          </a:r>
        </a:p>
      </dgm:t>
    </dgm:pt>
    <dgm:pt modelId="{80EFB54F-1AC8-40D9-981D-4C85160A5799}" type="sibTrans" cxnId="{91AFA996-5E3B-401C-B400-E70DBD4A4AB6}">
      <dgm:prSet/>
      <dgm:spPr/>
      <dgm:t>
        <a:bodyPr/>
        <a:lstStyle/>
        <a:p>
          <a:endParaRPr lang="en-US"/>
        </a:p>
      </dgm:t>
    </dgm:pt>
    <dgm:pt modelId="{0DC560D9-C62C-41BA-8D68-CB78933BFF0C}" type="parTrans" cxnId="{91AFA996-5E3B-401C-B400-E70DBD4A4AB6}">
      <dgm:prSet/>
      <dgm:spPr/>
      <dgm:t>
        <a:bodyPr/>
        <a:lstStyle/>
        <a:p>
          <a:endParaRPr lang="en-US"/>
        </a:p>
      </dgm:t>
    </dgm:pt>
    <dgm:pt modelId="{05261D3E-3CC7-4C85-9E09-D67FC777908C}" type="pres">
      <dgm:prSet presAssocID="{162F69A6-0780-49EA-A6A8-3965C12489B2}" presName="root" presStyleCnt="0">
        <dgm:presLayoutVars>
          <dgm:dir/>
          <dgm:resizeHandles val="exact"/>
        </dgm:presLayoutVars>
      </dgm:prSet>
      <dgm:spPr/>
    </dgm:pt>
    <dgm:pt modelId="{25C6FE9B-AED9-47D9-807F-76A517615FC1}" type="pres">
      <dgm:prSet presAssocID="{30269CC2-8DD6-4402-82F3-18F164A732FF}" presName="compNode" presStyleCnt="0"/>
      <dgm:spPr/>
    </dgm:pt>
    <dgm:pt modelId="{99698387-9DF3-4127-A7DE-FCE3F05A3470}" type="pres">
      <dgm:prSet presAssocID="{30269CC2-8DD6-4402-82F3-18F164A732FF}" presName="bgRect" presStyleLbl="bgShp" presStyleIdx="0" presStyleCnt="5"/>
      <dgm:spPr>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dgm:spPr>
    </dgm:pt>
    <dgm:pt modelId="{B52E1101-E263-4511-8D8F-5A215C912C41}" type="pres">
      <dgm:prSet presAssocID="{30269CC2-8DD6-4402-82F3-18F164A732F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lassroom"/>
        </a:ext>
      </dgm:extLst>
    </dgm:pt>
    <dgm:pt modelId="{18EFBBAF-BD9F-4030-B8A4-57CCEB350921}" type="pres">
      <dgm:prSet presAssocID="{30269CC2-8DD6-4402-82F3-18F164A732FF}" presName="spaceRect" presStyleCnt="0"/>
      <dgm:spPr/>
    </dgm:pt>
    <dgm:pt modelId="{F113ED77-1650-49A8-987A-A13C2A50CEA5}" type="pres">
      <dgm:prSet presAssocID="{30269CC2-8DD6-4402-82F3-18F164A732FF}" presName="parTx" presStyleLbl="revTx" presStyleIdx="0" presStyleCnt="5">
        <dgm:presLayoutVars>
          <dgm:chMax val="0"/>
          <dgm:chPref val="0"/>
        </dgm:presLayoutVars>
      </dgm:prSet>
      <dgm:spPr/>
    </dgm:pt>
    <dgm:pt modelId="{084D1940-F8FF-48AA-A0CA-908C7645C951}" type="pres">
      <dgm:prSet presAssocID="{2DAA2C1D-14F6-4BCA-B047-0B53ADD46F43}" presName="sibTrans" presStyleCnt="0"/>
      <dgm:spPr/>
    </dgm:pt>
    <dgm:pt modelId="{922A9066-91F0-4494-8CF8-01F8511B6028}" type="pres">
      <dgm:prSet presAssocID="{2B87ECDB-C552-42F6-9B52-6548A18B206B}" presName="compNode" presStyleCnt="0"/>
      <dgm:spPr/>
    </dgm:pt>
    <dgm:pt modelId="{FA3369E0-5B38-4FDD-A9F5-22B9810A03F7}" type="pres">
      <dgm:prSet presAssocID="{2B87ECDB-C552-42F6-9B52-6548A18B206B}" presName="bgRect" presStyleLbl="bgShp" presStyleIdx="1" presStyleCnt="5"/>
      <dgm: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FADE9C4E-BFE3-4374-BE2C-676ED238ACF2}" type="pres">
      <dgm:prSet presAssocID="{2B87ECDB-C552-42F6-9B52-6548A18B206B}" presName="iconRect" presStyleLbl="node1" presStyleIdx="1" presStyleCnt="5"/>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ducation"/>
        </a:ext>
      </dgm:extLst>
    </dgm:pt>
    <dgm:pt modelId="{7000F0F2-143F-4CAE-BA6B-E9C401E5437A}" type="pres">
      <dgm:prSet presAssocID="{2B87ECDB-C552-42F6-9B52-6548A18B206B}" presName="spaceRect" presStyleCnt="0"/>
      <dgm:spPr/>
    </dgm:pt>
    <dgm:pt modelId="{AC018808-9CEA-4C61-8875-3E922AA167D7}" type="pres">
      <dgm:prSet presAssocID="{2B87ECDB-C552-42F6-9B52-6548A18B206B}" presName="parTx" presStyleLbl="revTx" presStyleIdx="1" presStyleCnt="5">
        <dgm:presLayoutVars>
          <dgm:chMax val="0"/>
          <dgm:chPref val="0"/>
        </dgm:presLayoutVars>
      </dgm:prSet>
      <dgm:spPr/>
    </dgm:pt>
    <dgm:pt modelId="{CE46B6BD-FA9F-4C65-8E75-D8C24C71657B}" type="pres">
      <dgm:prSet presAssocID="{80EFB54F-1AC8-40D9-981D-4C85160A5799}" presName="sibTrans" presStyleCnt="0"/>
      <dgm:spPr/>
    </dgm:pt>
    <dgm:pt modelId="{B12160B6-4EC8-4B4D-A1B2-F7F5F2795F75}" type="pres">
      <dgm:prSet presAssocID="{419DF63C-9792-4EF5-9125-1EEF4D07C33F}" presName="compNode" presStyleCnt="0"/>
      <dgm:spPr/>
    </dgm:pt>
    <dgm:pt modelId="{DB8ABDAA-976A-4A84-A3C3-277080E19DCA}" type="pres">
      <dgm:prSet presAssocID="{419DF63C-9792-4EF5-9125-1EEF4D07C33F}" presName="bgRect" presStyleLbl="bgShp" presStyleIdx="2" presStyleCnt="5"/>
      <dgm: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D335376E-740A-4A47-BC5B-3381DE731CE0}" type="pres">
      <dgm:prSet presAssocID="{419DF63C-9792-4EF5-9125-1EEF4D07C33F}" presName="iconRect" presStyleLbl="node1" presStyleIdx="2" presStyleCnt="5"/>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Enrollment"/>
        </a:ext>
      </dgm:extLst>
    </dgm:pt>
    <dgm:pt modelId="{BCDE90E0-E45B-4C79-BE60-A53702208276}" type="pres">
      <dgm:prSet presAssocID="{419DF63C-9792-4EF5-9125-1EEF4D07C33F}" presName="spaceRect" presStyleCnt="0"/>
      <dgm:spPr/>
    </dgm:pt>
    <dgm:pt modelId="{8409F791-340A-4625-9294-3E680D66DB63}" type="pres">
      <dgm:prSet presAssocID="{419DF63C-9792-4EF5-9125-1EEF4D07C33F}" presName="parTx" presStyleLbl="revTx" presStyleIdx="2" presStyleCnt="5">
        <dgm:presLayoutVars>
          <dgm:chMax val="0"/>
          <dgm:chPref val="0"/>
        </dgm:presLayoutVars>
      </dgm:prSet>
      <dgm:spPr/>
    </dgm:pt>
    <dgm:pt modelId="{D4892BA4-47FA-499C-84FA-3A971E9AFE41}" type="pres">
      <dgm:prSet presAssocID="{EA8773AB-BB82-4BF6-944E-80CD2086CE93}" presName="sibTrans" presStyleCnt="0"/>
      <dgm:spPr/>
    </dgm:pt>
    <dgm:pt modelId="{390D1410-0CB7-44D5-903C-C35615DE86E1}" type="pres">
      <dgm:prSet presAssocID="{1B1E513F-BEB7-483A-8F12-A8210AEF19E9}" presName="compNode" presStyleCnt="0"/>
      <dgm:spPr/>
    </dgm:pt>
    <dgm:pt modelId="{C2FCE80A-DCA0-4D7F-8F72-19CB2337E588}" type="pres">
      <dgm:prSet presAssocID="{1B1E513F-BEB7-483A-8F12-A8210AEF19E9}" presName="bgRect" presStyleLbl="bgShp" presStyleIdx="3" presStyleCnt="5"/>
      <dgm: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1B0B9210-632F-4BB5-B140-1FA20D3CF123}" type="pres">
      <dgm:prSet presAssocID="{1B1E513F-BEB7-483A-8F12-A8210AEF19E9}" presName="iconRect" presStyleLbl="node1" presStyleIdx="3" presStyleCnt="5"/>
      <dgm:spPr>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axOutline"/>
        </a:ext>
      </dgm:extLst>
    </dgm:pt>
    <dgm:pt modelId="{E9B85894-F3EF-4216-9DD4-962DCF409217}" type="pres">
      <dgm:prSet presAssocID="{1B1E513F-BEB7-483A-8F12-A8210AEF19E9}" presName="spaceRect" presStyleCnt="0"/>
      <dgm:spPr/>
    </dgm:pt>
    <dgm:pt modelId="{3CBA7321-E2AC-48FD-B351-CE3C9A4CE924}" type="pres">
      <dgm:prSet presAssocID="{1B1E513F-BEB7-483A-8F12-A8210AEF19E9}" presName="parTx" presStyleLbl="revTx" presStyleIdx="3" presStyleCnt="5">
        <dgm:presLayoutVars>
          <dgm:chMax val="0"/>
          <dgm:chPref val="0"/>
        </dgm:presLayoutVars>
      </dgm:prSet>
      <dgm:spPr/>
    </dgm:pt>
    <dgm:pt modelId="{5E25F319-BBA5-4820-B2FC-14F8D56BF078}" type="pres">
      <dgm:prSet presAssocID="{D99C9B80-BA48-46B7-8B67-372E2AFD9E86}" presName="sibTrans" presStyleCnt="0"/>
      <dgm:spPr/>
    </dgm:pt>
    <dgm:pt modelId="{A9DA4473-F7AD-4D05-A89E-4317469C9CAC}" type="pres">
      <dgm:prSet presAssocID="{F4A56385-3827-49D1-B533-953BA75136B7}" presName="compNode" presStyleCnt="0"/>
      <dgm:spPr/>
    </dgm:pt>
    <dgm:pt modelId="{343A76ED-9DD6-4B0A-830E-16ED952B3D06}" type="pres">
      <dgm:prSet presAssocID="{F4A56385-3827-49D1-B533-953BA75136B7}" presName="bgRect" presStyleLbl="bgShp" presStyleIdx="4" presStyleCnt="5"/>
      <dgm: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C21BED67-1F13-4312-815B-B5C34DAA27F9}" type="pres">
      <dgm:prSet presAssocID="{F4A56385-3827-49D1-B533-953BA75136B7}" presName="iconRect" presStyleLbl="node1" presStyleIdx="4" presStyleCnt="5"/>
      <dgm:spPr>
        <a:blipFill>
          <a:blip xmlns:r="http://schemas.openxmlformats.org/officeDocument/2006/relationships"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ooter"/>
        </a:ext>
      </dgm:extLst>
    </dgm:pt>
    <dgm:pt modelId="{8854FDB6-04FD-4DEB-9AB6-DDB7E532A353}" type="pres">
      <dgm:prSet presAssocID="{F4A56385-3827-49D1-B533-953BA75136B7}" presName="spaceRect" presStyleCnt="0"/>
      <dgm:spPr/>
    </dgm:pt>
    <dgm:pt modelId="{9260EF14-C09B-4543-88B7-7F45704CBA36}" type="pres">
      <dgm:prSet presAssocID="{F4A56385-3827-49D1-B533-953BA75136B7}" presName="parTx" presStyleLbl="revTx" presStyleIdx="4" presStyleCnt="5">
        <dgm:presLayoutVars>
          <dgm:chMax val="0"/>
          <dgm:chPref val="0"/>
        </dgm:presLayoutVars>
      </dgm:prSet>
      <dgm:spPr/>
    </dgm:pt>
  </dgm:ptLst>
  <dgm:cxnLst>
    <dgm:cxn modelId="{024B121E-3EE5-42C9-97D1-5E0D27C29DC3}" srcId="{162F69A6-0780-49EA-A6A8-3965C12489B2}" destId="{419DF63C-9792-4EF5-9125-1EEF4D07C33F}" srcOrd="2" destOrd="0" parTransId="{2B95E8EF-82FE-4F54-970D-D55C9AD8EC00}" sibTransId="{EA8773AB-BB82-4BF6-944E-80CD2086CE93}"/>
    <dgm:cxn modelId="{D7E7903A-483E-4876-8C77-EEB10661B95B}" type="presOf" srcId="{1B1E513F-BEB7-483A-8F12-A8210AEF19E9}" destId="{3CBA7321-E2AC-48FD-B351-CE3C9A4CE924}" srcOrd="0" destOrd="0" presId="urn:microsoft.com/office/officeart/2018/2/layout/IconVerticalSolidList"/>
    <dgm:cxn modelId="{C9B7BD43-67DC-4CD4-86B0-92B8BFA59068}" type="presOf" srcId="{2B87ECDB-C552-42F6-9B52-6548A18B206B}" destId="{AC018808-9CEA-4C61-8875-3E922AA167D7}" srcOrd="0" destOrd="0" presId="urn:microsoft.com/office/officeart/2018/2/layout/IconVerticalSolidList"/>
    <dgm:cxn modelId="{92648A4D-7D0D-48F5-96E4-BF8EC541B3A9}" type="presOf" srcId="{419DF63C-9792-4EF5-9125-1EEF4D07C33F}" destId="{8409F791-340A-4625-9294-3E680D66DB63}" srcOrd="0" destOrd="0" presId="urn:microsoft.com/office/officeart/2018/2/layout/IconVerticalSolidList"/>
    <dgm:cxn modelId="{DF18896F-7F42-4500-8AD0-6181E8694E28}" type="presOf" srcId="{F4A56385-3827-49D1-B533-953BA75136B7}" destId="{9260EF14-C09B-4543-88B7-7F45704CBA36}" srcOrd="0" destOrd="0" presId="urn:microsoft.com/office/officeart/2018/2/layout/IconVerticalSolidList"/>
    <dgm:cxn modelId="{91AFA996-5E3B-401C-B400-E70DBD4A4AB6}" srcId="{162F69A6-0780-49EA-A6A8-3965C12489B2}" destId="{2B87ECDB-C552-42F6-9B52-6548A18B206B}" srcOrd="1" destOrd="0" parTransId="{0DC560D9-C62C-41BA-8D68-CB78933BFF0C}" sibTransId="{80EFB54F-1AC8-40D9-981D-4C85160A5799}"/>
    <dgm:cxn modelId="{D572C096-14C8-487B-ABCD-6354192B80BA}" srcId="{162F69A6-0780-49EA-A6A8-3965C12489B2}" destId="{F4A56385-3827-49D1-B533-953BA75136B7}" srcOrd="4" destOrd="0" parTransId="{5C6E35C5-B6D6-42D4-9FF2-63E3FEC1E45F}" sibTransId="{E866DA3A-B427-429E-A892-4812B432ED79}"/>
    <dgm:cxn modelId="{813C1BD6-5A4A-43F4-8BF7-0645F72381AA}" srcId="{162F69A6-0780-49EA-A6A8-3965C12489B2}" destId="{30269CC2-8DD6-4402-82F3-18F164A732FF}" srcOrd="0" destOrd="0" parTransId="{4A8A3B18-A3DE-475C-8BF1-FB4B84DDA43B}" sibTransId="{2DAA2C1D-14F6-4BCA-B047-0B53ADD46F43}"/>
    <dgm:cxn modelId="{7F77D1ED-2343-4635-9FDF-CF5C9D2B3315}" type="presOf" srcId="{162F69A6-0780-49EA-A6A8-3965C12489B2}" destId="{05261D3E-3CC7-4C85-9E09-D67FC777908C}" srcOrd="0" destOrd="0" presId="urn:microsoft.com/office/officeart/2018/2/layout/IconVerticalSolidList"/>
    <dgm:cxn modelId="{9CD469EF-CF99-411A-B4B3-5B2C59AF684C}" srcId="{162F69A6-0780-49EA-A6A8-3965C12489B2}" destId="{1B1E513F-BEB7-483A-8F12-A8210AEF19E9}" srcOrd="3" destOrd="0" parTransId="{DB284026-3063-4705-B72C-ADE04469BE6D}" sibTransId="{D99C9B80-BA48-46B7-8B67-372E2AFD9E86}"/>
    <dgm:cxn modelId="{175EB5FF-CD0E-4495-8FA8-F19D1233730A}" type="presOf" srcId="{30269CC2-8DD6-4402-82F3-18F164A732FF}" destId="{F113ED77-1650-49A8-987A-A13C2A50CEA5}" srcOrd="0" destOrd="0" presId="urn:microsoft.com/office/officeart/2018/2/layout/IconVerticalSolidList"/>
    <dgm:cxn modelId="{B6784D09-C55E-4568-A257-9A4C076E72A2}" type="presParOf" srcId="{05261D3E-3CC7-4C85-9E09-D67FC777908C}" destId="{25C6FE9B-AED9-47D9-807F-76A517615FC1}" srcOrd="0" destOrd="0" presId="urn:microsoft.com/office/officeart/2018/2/layout/IconVerticalSolidList"/>
    <dgm:cxn modelId="{918FF3CA-876D-40FA-841A-AB5A28A77ED2}" type="presParOf" srcId="{25C6FE9B-AED9-47D9-807F-76A517615FC1}" destId="{99698387-9DF3-4127-A7DE-FCE3F05A3470}" srcOrd="0" destOrd="0" presId="urn:microsoft.com/office/officeart/2018/2/layout/IconVerticalSolidList"/>
    <dgm:cxn modelId="{9E8C0B32-A7B3-460A-83CF-493652F6403A}" type="presParOf" srcId="{25C6FE9B-AED9-47D9-807F-76A517615FC1}" destId="{B52E1101-E263-4511-8D8F-5A215C912C41}" srcOrd="1" destOrd="0" presId="urn:microsoft.com/office/officeart/2018/2/layout/IconVerticalSolidList"/>
    <dgm:cxn modelId="{BF3562AE-51B6-4827-AC2A-02A6C7EE6F5E}" type="presParOf" srcId="{25C6FE9B-AED9-47D9-807F-76A517615FC1}" destId="{18EFBBAF-BD9F-4030-B8A4-57CCEB350921}" srcOrd="2" destOrd="0" presId="urn:microsoft.com/office/officeart/2018/2/layout/IconVerticalSolidList"/>
    <dgm:cxn modelId="{04E3ADEA-CCED-42DB-834F-C02041D4F81B}" type="presParOf" srcId="{25C6FE9B-AED9-47D9-807F-76A517615FC1}" destId="{F113ED77-1650-49A8-987A-A13C2A50CEA5}" srcOrd="3" destOrd="0" presId="urn:microsoft.com/office/officeart/2018/2/layout/IconVerticalSolidList"/>
    <dgm:cxn modelId="{F6438E6C-D016-4A64-9005-13CAA2685ADD}" type="presParOf" srcId="{05261D3E-3CC7-4C85-9E09-D67FC777908C}" destId="{084D1940-F8FF-48AA-A0CA-908C7645C951}" srcOrd="1" destOrd="0" presId="urn:microsoft.com/office/officeart/2018/2/layout/IconVerticalSolidList"/>
    <dgm:cxn modelId="{CEB88A46-381C-4FB3-B5C2-36F0205865FC}" type="presParOf" srcId="{05261D3E-3CC7-4C85-9E09-D67FC777908C}" destId="{922A9066-91F0-4494-8CF8-01F8511B6028}" srcOrd="2" destOrd="0" presId="urn:microsoft.com/office/officeart/2018/2/layout/IconVerticalSolidList"/>
    <dgm:cxn modelId="{D1B45BFC-BE7D-41A5-ACF1-DDC855C4E453}" type="presParOf" srcId="{922A9066-91F0-4494-8CF8-01F8511B6028}" destId="{FA3369E0-5B38-4FDD-A9F5-22B9810A03F7}" srcOrd="0" destOrd="0" presId="urn:microsoft.com/office/officeart/2018/2/layout/IconVerticalSolidList"/>
    <dgm:cxn modelId="{4643A976-3E27-4CAA-B7FC-B0B83CAF8B1F}" type="presParOf" srcId="{922A9066-91F0-4494-8CF8-01F8511B6028}" destId="{FADE9C4E-BFE3-4374-BE2C-676ED238ACF2}" srcOrd="1" destOrd="0" presId="urn:microsoft.com/office/officeart/2018/2/layout/IconVerticalSolidList"/>
    <dgm:cxn modelId="{D766C06F-7B8D-459C-9FB9-C58229C29760}" type="presParOf" srcId="{922A9066-91F0-4494-8CF8-01F8511B6028}" destId="{7000F0F2-143F-4CAE-BA6B-E9C401E5437A}" srcOrd="2" destOrd="0" presId="urn:microsoft.com/office/officeart/2018/2/layout/IconVerticalSolidList"/>
    <dgm:cxn modelId="{150742EF-413B-4B94-8C6E-7E0DC782FB81}" type="presParOf" srcId="{922A9066-91F0-4494-8CF8-01F8511B6028}" destId="{AC018808-9CEA-4C61-8875-3E922AA167D7}" srcOrd="3" destOrd="0" presId="urn:microsoft.com/office/officeart/2018/2/layout/IconVerticalSolidList"/>
    <dgm:cxn modelId="{8C73B2A2-55AA-4BE8-A101-760B33AD8140}" type="presParOf" srcId="{05261D3E-3CC7-4C85-9E09-D67FC777908C}" destId="{CE46B6BD-FA9F-4C65-8E75-D8C24C71657B}" srcOrd="3" destOrd="0" presId="urn:microsoft.com/office/officeart/2018/2/layout/IconVerticalSolidList"/>
    <dgm:cxn modelId="{18BE3019-0E90-4C32-A988-157009864AD2}" type="presParOf" srcId="{05261D3E-3CC7-4C85-9E09-D67FC777908C}" destId="{B12160B6-4EC8-4B4D-A1B2-F7F5F2795F75}" srcOrd="4" destOrd="0" presId="urn:microsoft.com/office/officeart/2018/2/layout/IconVerticalSolidList"/>
    <dgm:cxn modelId="{2EEC68C7-29BF-4C02-91C1-17C5C78737B5}" type="presParOf" srcId="{B12160B6-4EC8-4B4D-A1B2-F7F5F2795F75}" destId="{DB8ABDAA-976A-4A84-A3C3-277080E19DCA}" srcOrd="0" destOrd="0" presId="urn:microsoft.com/office/officeart/2018/2/layout/IconVerticalSolidList"/>
    <dgm:cxn modelId="{F1D89C2A-76D1-4569-963D-1C92D0A16E1C}" type="presParOf" srcId="{B12160B6-4EC8-4B4D-A1B2-F7F5F2795F75}" destId="{D335376E-740A-4A47-BC5B-3381DE731CE0}" srcOrd="1" destOrd="0" presId="urn:microsoft.com/office/officeart/2018/2/layout/IconVerticalSolidList"/>
    <dgm:cxn modelId="{4E76AE4D-E418-463B-994D-6DDD4BE738C0}" type="presParOf" srcId="{B12160B6-4EC8-4B4D-A1B2-F7F5F2795F75}" destId="{BCDE90E0-E45B-4C79-BE60-A53702208276}" srcOrd="2" destOrd="0" presId="urn:microsoft.com/office/officeart/2018/2/layout/IconVerticalSolidList"/>
    <dgm:cxn modelId="{A3104C94-C425-4DC0-8A01-7FDFF0F35AAA}" type="presParOf" srcId="{B12160B6-4EC8-4B4D-A1B2-F7F5F2795F75}" destId="{8409F791-340A-4625-9294-3E680D66DB63}" srcOrd="3" destOrd="0" presId="urn:microsoft.com/office/officeart/2018/2/layout/IconVerticalSolidList"/>
    <dgm:cxn modelId="{605473B3-8AA5-4EE0-BFBA-3AB749038A35}" type="presParOf" srcId="{05261D3E-3CC7-4C85-9E09-D67FC777908C}" destId="{D4892BA4-47FA-499C-84FA-3A971E9AFE41}" srcOrd="5" destOrd="0" presId="urn:microsoft.com/office/officeart/2018/2/layout/IconVerticalSolidList"/>
    <dgm:cxn modelId="{CC9F31C5-774B-4FC3-9646-7E0EFDB54727}" type="presParOf" srcId="{05261D3E-3CC7-4C85-9E09-D67FC777908C}" destId="{390D1410-0CB7-44D5-903C-C35615DE86E1}" srcOrd="6" destOrd="0" presId="urn:microsoft.com/office/officeart/2018/2/layout/IconVerticalSolidList"/>
    <dgm:cxn modelId="{34A9E1BF-6D83-4701-9E7B-CBCD8074AEAA}" type="presParOf" srcId="{390D1410-0CB7-44D5-903C-C35615DE86E1}" destId="{C2FCE80A-DCA0-4D7F-8F72-19CB2337E588}" srcOrd="0" destOrd="0" presId="urn:microsoft.com/office/officeart/2018/2/layout/IconVerticalSolidList"/>
    <dgm:cxn modelId="{2682A58B-536A-49D1-A507-E48E245F1609}" type="presParOf" srcId="{390D1410-0CB7-44D5-903C-C35615DE86E1}" destId="{1B0B9210-632F-4BB5-B140-1FA20D3CF123}" srcOrd="1" destOrd="0" presId="urn:microsoft.com/office/officeart/2018/2/layout/IconVerticalSolidList"/>
    <dgm:cxn modelId="{59D669F7-8B16-4888-95F6-5986C0AFE631}" type="presParOf" srcId="{390D1410-0CB7-44D5-903C-C35615DE86E1}" destId="{E9B85894-F3EF-4216-9DD4-962DCF409217}" srcOrd="2" destOrd="0" presId="urn:microsoft.com/office/officeart/2018/2/layout/IconVerticalSolidList"/>
    <dgm:cxn modelId="{BD8D7B70-D5A5-475A-9EAE-2DF74A65E7A7}" type="presParOf" srcId="{390D1410-0CB7-44D5-903C-C35615DE86E1}" destId="{3CBA7321-E2AC-48FD-B351-CE3C9A4CE924}" srcOrd="3" destOrd="0" presId="urn:microsoft.com/office/officeart/2018/2/layout/IconVerticalSolidList"/>
    <dgm:cxn modelId="{A54D5403-F787-4964-8489-63C75BE2EFB6}" type="presParOf" srcId="{05261D3E-3CC7-4C85-9E09-D67FC777908C}" destId="{5E25F319-BBA5-4820-B2FC-14F8D56BF078}" srcOrd="7" destOrd="0" presId="urn:microsoft.com/office/officeart/2018/2/layout/IconVerticalSolidList"/>
    <dgm:cxn modelId="{B5AAF852-AE2E-40BE-BC22-1382A2AD5A44}" type="presParOf" srcId="{05261D3E-3CC7-4C85-9E09-D67FC777908C}" destId="{A9DA4473-F7AD-4D05-A89E-4317469C9CAC}" srcOrd="8" destOrd="0" presId="urn:microsoft.com/office/officeart/2018/2/layout/IconVerticalSolidList"/>
    <dgm:cxn modelId="{80161854-1670-4BD7-9912-A0DFE5201001}" type="presParOf" srcId="{A9DA4473-F7AD-4D05-A89E-4317469C9CAC}" destId="{343A76ED-9DD6-4B0A-830E-16ED952B3D06}" srcOrd="0" destOrd="0" presId="urn:microsoft.com/office/officeart/2018/2/layout/IconVerticalSolidList"/>
    <dgm:cxn modelId="{17AEC66B-BBFF-4EF5-B894-6B5A992F362F}" type="presParOf" srcId="{A9DA4473-F7AD-4D05-A89E-4317469C9CAC}" destId="{C21BED67-1F13-4312-815B-B5C34DAA27F9}" srcOrd="1" destOrd="0" presId="urn:microsoft.com/office/officeart/2018/2/layout/IconVerticalSolidList"/>
    <dgm:cxn modelId="{D35FF1B4-6B78-4ECE-976F-17DFD749DB9F}" type="presParOf" srcId="{A9DA4473-F7AD-4D05-A89E-4317469C9CAC}" destId="{8854FDB6-04FD-4DEB-9AB6-DDB7E532A353}" srcOrd="2" destOrd="0" presId="urn:microsoft.com/office/officeart/2018/2/layout/IconVerticalSolidList"/>
    <dgm:cxn modelId="{00C148E5-B634-4CBF-973D-0F5A3C5E09C8}" type="presParOf" srcId="{A9DA4473-F7AD-4D05-A89E-4317469C9CAC}" destId="{9260EF14-C09B-4543-88B7-7F45704CBA3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0ECF89-2783-4E78-A209-A16EF114A1AA}" type="doc">
      <dgm:prSet loTypeId="urn:microsoft.com/office/officeart/2005/8/layout/default" loCatId="list" qsTypeId="urn:microsoft.com/office/officeart/2005/8/quickstyle/simple1" qsCatId="simple" csTypeId="urn:microsoft.com/office/officeart/2018/5/colors/Iconchunking_neutralicontext_colorful1" csCatId="colorful" phldr="1"/>
      <dgm:spPr/>
      <dgm:t>
        <a:bodyPr/>
        <a:lstStyle/>
        <a:p>
          <a:endParaRPr lang="en-US"/>
        </a:p>
      </dgm:t>
    </dgm:pt>
    <dgm:pt modelId="{FFB58190-E438-47AF-86F3-FAEC2813ACF1}">
      <dgm:prSet custT="1"/>
      <dgm:spPr>
        <a:gradFill rotWithShape="0">
          <a:gsLst>
            <a:gs pos="1000">
              <a:schemeClr val="tx1">
                <a:lumMod val="85000"/>
                <a:lumOff val="15000"/>
              </a:schemeClr>
            </a:gs>
            <a:gs pos="100000">
              <a:schemeClr val="accent2">
                <a:lumMod val="50000"/>
              </a:schemeClr>
            </a:gs>
          </a:gsLst>
          <a:lin ang="12600000" scaled="0"/>
        </a:gradFill>
        <a:ln>
          <a:noFill/>
        </a:ln>
      </dgm:spPr>
      <dgm:t>
        <a:bodyPr/>
        <a:lstStyle/>
        <a:p>
          <a:endParaRPr lang="en-US" sz="1600" noProof="1">
            <a:solidFill>
              <a:schemeClr val="bg1"/>
            </a:solidFill>
          </a:endParaRPr>
        </a:p>
      </dgm:t>
    </dgm:pt>
    <dgm:pt modelId="{A40BCF22-228C-4E6F-A028-7BBDE5C12E5A}" type="parTrans" cxnId="{8FB3CA80-DD34-4F68-B118-EAE12645570F}">
      <dgm:prSet/>
      <dgm:spPr/>
      <dgm:t>
        <a:bodyPr/>
        <a:lstStyle/>
        <a:p>
          <a:endParaRPr lang="en-US"/>
        </a:p>
      </dgm:t>
    </dgm:pt>
    <dgm:pt modelId="{547F8894-C324-4B84-95BE-A51E4FE0FA16}" type="sibTrans" cxnId="{8FB3CA80-DD34-4F68-B118-EAE12645570F}">
      <dgm:prSet/>
      <dgm:spPr>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t>
        <a:bodyPr/>
        <a:lstStyle/>
        <a:p>
          <a:endParaRPr lang="en-US" dirty="0"/>
        </a:p>
      </dgm:t>
    </dgm:pt>
    <dgm:pt modelId="{35797DA7-9303-49F8-8031-BFCA0C5C6D0B}">
      <dgm:prSet custT="1"/>
      <dgm:spPr>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gm:spPr>
      <dgm:t>
        <a:bodyPr spcFirstLastPara="0" vert="horz" wrap="square" lIns="256199" tIns="330200" rIns="256199" bIns="330200" numCol="1" spcCol="1270" anchor="t" anchorCtr="0"/>
        <a:lstStyle/>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gm:t>
    </dgm:pt>
    <dgm:pt modelId="{5CC62BCA-831F-4990-9E58-E08C61E47037}" type="parTrans" cxnId="{65F7B999-0617-4914-9ACA-887219EFD13E}">
      <dgm:prSet/>
      <dgm:spPr/>
      <dgm:t>
        <a:bodyPr/>
        <a:lstStyle/>
        <a:p>
          <a:endParaRPr lang="en-US"/>
        </a:p>
      </dgm:t>
    </dgm:pt>
    <dgm:pt modelId="{AD8A01D1-7E41-49E2-AA1B-FD03DDBFE6DE}" type="sibTrans" cxnId="{65F7B999-0617-4914-9ACA-887219EFD13E}">
      <dgm:prSet/>
      <dgm:spPr/>
      <dgm:t>
        <a:bodyPr/>
        <a:lstStyle/>
        <a:p>
          <a:endParaRPr lang="en-US"/>
        </a:p>
      </dgm:t>
    </dgm:pt>
    <dgm:pt modelId="{99E4C98C-98A3-4982-B6CF-FCA1C3562704}">
      <dgm:prSet custT="1"/>
      <dgm:spPr>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gm:spPr>
      <dgm:t>
        <a:bodyPr spcFirstLastPara="0" vert="horz" wrap="square" lIns="256199" tIns="330200" rIns="256199" bIns="330200" numCol="1" spcCol="1270" anchor="t" anchorCtr="0"/>
        <a:lstStyle/>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gm:t>
    </dgm:pt>
    <dgm:pt modelId="{0555FECA-8A4C-484D-B5DB-41B8B698D01F}" type="parTrans" cxnId="{15CE4F7D-F344-42AC-A665-A9B02C960054}">
      <dgm:prSet/>
      <dgm:spPr/>
      <dgm:t>
        <a:bodyPr/>
        <a:lstStyle/>
        <a:p>
          <a:endParaRPr lang="en-US"/>
        </a:p>
      </dgm:t>
    </dgm:pt>
    <dgm:pt modelId="{56837AFC-6621-42A8-BFD2-66E4F564C18C}" type="sibTrans" cxnId="{15CE4F7D-F344-42AC-A665-A9B02C960054}">
      <dgm:prSet/>
      <dgm:spPr/>
      <dgm:t>
        <a:bodyPr/>
        <a:lstStyle/>
        <a:p>
          <a:endParaRPr lang="en-US"/>
        </a:p>
      </dgm:t>
    </dgm:pt>
    <dgm:pt modelId="{EE58961E-4D24-4A3F-B98E-B632BE98073F}">
      <dgm:prSet custT="1"/>
      <dgm:spPr>
        <a:gradFill rotWithShape="0">
          <a:gsLst>
            <a:gs pos="1000">
              <a:srgbClr val="000000">
                <a:lumMod val="85000"/>
                <a:lumOff val="15000"/>
              </a:srgbClr>
            </a:gs>
            <a:gs pos="100000">
              <a:srgbClr val="17B2D1">
                <a:lumMod val="50000"/>
              </a:srgbClr>
            </a:gs>
          </a:gsLst>
          <a:lin ang="12600000" scaled="0"/>
        </a:gradFill>
        <a:ln w="12700" cap="flat" cmpd="sng" algn="ctr">
          <a:solidFill>
            <a:srgbClr val="FF0000"/>
          </a:solidFill>
          <a:prstDash val="solid"/>
          <a:miter lim="800000"/>
        </a:ln>
        <a:effectLst/>
      </dgm:spPr>
      <dgm:t>
        <a:bodyPr spcFirstLastPara="0" vert="horz" wrap="square" lIns="256199" tIns="330200" rIns="256199" bIns="330200" numCol="1" spcCol="1270" anchor="t" anchorCtr="0"/>
        <a:lstStyle/>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gm:t>
    </dgm:pt>
    <dgm:pt modelId="{A22E41EF-9423-4F13-9341-9F7CED9B565F}" type="parTrans" cxnId="{6D5E0E9A-6DF9-46C5-9DF7-FACD476FC22D}">
      <dgm:prSet/>
      <dgm:spPr/>
      <dgm:t>
        <a:bodyPr/>
        <a:lstStyle/>
        <a:p>
          <a:endParaRPr lang="en-US"/>
        </a:p>
      </dgm:t>
    </dgm:pt>
    <dgm:pt modelId="{79ED9298-001B-445A-B9FD-0F4E55BD01C4}" type="sibTrans" cxnId="{6D5E0E9A-6DF9-46C5-9DF7-FACD476FC22D}">
      <dgm:prSet/>
      <dgm:spPr/>
      <dgm:t>
        <a:bodyPr/>
        <a:lstStyle/>
        <a:p>
          <a:endParaRPr lang="en-US"/>
        </a:p>
      </dgm:t>
    </dgm:pt>
    <dgm:pt modelId="{C3CF4B5F-690A-4A5E-9EB9-6D2C483DA55B}">
      <dgm:prSet custT="1"/>
      <dgm:spPr>
        <a:gradFill rotWithShape="0">
          <a:gsLst>
            <a:gs pos="1000">
              <a:schemeClr val="tx1">
                <a:lumMod val="85000"/>
                <a:lumOff val="15000"/>
              </a:schemeClr>
            </a:gs>
            <a:gs pos="100000">
              <a:schemeClr val="accent2">
                <a:lumMod val="50000"/>
              </a:schemeClr>
            </a:gs>
          </a:gsLst>
          <a:lin ang="12600000" scaled="0"/>
        </a:gradFill>
        <a:ln>
          <a:noFill/>
        </a:ln>
      </dgm:spPr>
      <dgm:t>
        <a:bodyPr/>
        <a:lstStyle/>
        <a:p>
          <a:endParaRPr lang="en-US" sz="1600" noProof="1">
            <a:solidFill>
              <a:schemeClr val="bg1"/>
            </a:solidFill>
          </a:endParaRPr>
        </a:p>
      </dgm:t>
    </dgm:pt>
    <dgm:pt modelId="{9ACF43D7-3B38-4164-8C27-680E601EDA24}" type="parTrans" cxnId="{5F20DB1A-CA29-4D07-93FD-3AA3B63F4B74}">
      <dgm:prSet/>
      <dgm:spPr/>
      <dgm:t>
        <a:bodyPr/>
        <a:lstStyle/>
        <a:p>
          <a:endParaRPr lang="en-US"/>
        </a:p>
      </dgm:t>
    </dgm:pt>
    <dgm:pt modelId="{EB708FF6-A03D-4D22-BCEE-91985BC1E14F}" type="sibTrans" cxnId="{5F20DB1A-CA29-4D07-93FD-3AA3B63F4B74}">
      <dgm:prSet/>
      <dgm:spPr/>
      <dgm:t>
        <a:bodyPr/>
        <a:lstStyle/>
        <a:p>
          <a:endParaRPr lang="en-US"/>
        </a:p>
      </dgm:t>
    </dgm:pt>
    <dgm:pt modelId="{C2A3EC29-44BC-4E51-92DE-E27BF9CD4489}">
      <dgm:prSet custT="1"/>
      <dgm:spPr>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gm:spPr>
      <dgm:t>
        <a:bodyPr spcFirstLastPara="0" vert="horz" wrap="square" lIns="256199" tIns="330200" rIns="256199" bIns="330200" numCol="1" spcCol="1270" anchor="t" anchorCtr="0"/>
        <a:lstStyle/>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gm:t>
    </dgm:pt>
    <dgm:pt modelId="{10254594-A53F-49FE-B0F2-BC233EE7109F}" type="sibTrans" cxnId="{B49FD08F-C9D7-4FC0-B446-ED9717719A00}">
      <dgm:prSet/>
      <dgm:spPr>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t>
        <a:bodyPr/>
        <a:lstStyle/>
        <a:p>
          <a:endParaRPr lang="en-US" dirty="0"/>
        </a:p>
      </dgm:t>
    </dgm:pt>
    <dgm:pt modelId="{CE6B5045-A42D-4562-9588-2342D0E47934}" type="parTrans" cxnId="{B49FD08F-C9D7-4FC0-B446-ED9717719A00}">
      <dgm:prSet/>
      <dgm:spPr/>
      <dgm:t>
        <a:bodyPr/>
        <a:lstStyle/>
        <a:p>
          <a:endParaRPr lang="en-US"/>
        </a:p>
      </dgm:t>
    </dgm:pt>
    <dgm:pt modelId="{187F2A7E-8C38-4756-8F96-CEE55E15DB3C}" type="pres">
      <dgm:prSet presAssocID="{BB0ECF89-2783-4E78-A209-A16EF114A1AA}" presName="diagram" presStyleCnt="0">
        <dgm:presLayoutVars>
          <dgm:dir/>
          <dgm:resizeHandles val="exact"/>
        </dgm:presLayoutVars>
      </dgm:prSet>
      <dgm:spPr/>
    </dgm:pt>
    <dgm:pt modelId="{82028842-255B-491D-BEEB-B11C061056CE}" type="pres">
      <dgm:prSet presAssocID="{FFB58190-E438-47AF-86F3-FAEC2813ACF1}" presName="node" presStyleLbl="node1" presStyleIdx="0" presStyleCnt="6">
        <dgm:presLayoutVars>
          <dgm:bulletEnabled val="1"/>
        </dgm:presLayoutVars>
      </dgm:prSet>
      <dgm:spPr/>
    </dgm:pt>
    <dgm:pt modelId="{F4D5C196-3D80-4CC5-81CE-00821798410F}" type="pres">
      <dgm:prSet presAssocID="{547F8894-C324-4B84-95BE-A51E4FE0FA16}" presName="sibTrans" presStyleCnt="0"/>
      <dgm:spPr/>
    </dgm:pt>
    <dgm:pt modelId="{AFDD16B9-0F05-4CC3-B514-85E19642D50E}" type="pres">
      <dgm:prSet presAssocID="{C3CF4B5F-690A-4A5E-9EB9-6D2C483DA55B}" presName="node" presStyleLbl="node1" presStyleIdx="1" presStyleCnt="6">
        <dgm:presLayoutVars>
          <dgm:bulletEnabled val="1"/>
        </dgm:presLayoutVars>
      </dgm:prSet>
      <dgm:spPr/>
    </dgm:pt>
    <dgm:pt modelId="{865D4B47-916D-4142-A6AF-3476506E6B19}" type="pres">
      <dgm:prSet presAssocID="{EB708FF6-A03D-4D22-BCEE-91985BC1E14F}" presName="sibTrans" presStyleCnt="0"/>
      <dgm:spPr/>
    </dgm:pt>
    <dgm:pt modelId="{63F0435B-9C31-4547-9FBD-082A36234212}" type="pres">
      <dgm:prSet presAssocID="{C2A3EC29-44BC-4E51-92DE-E27BF9CD4489}" presName="node" presStyleLbl="node1" presStyleIdx="2" presStyleCnt="6">
        <dgm:presLayoutVars>
          <dgm:bulletEnabled val="1"/>
        </dgm:presLayoutVars>
      </dgm:prSet>
      <dgm:spPr/>
    </dgm:pt>
    <dgm:pt modelId="{805CCA07-CCEC-4CEE-8E7A-4A29333F5DC3}" type="pres">
      <dgm:prSet presAssocID="{10254594-A53F-49FE-B0F2-BC233EE7109F}" presName="sibTrans" presStyleCnt="0"/>
      <dgm:spPr/>
    </dgm:pt>
    <dgm:pt modelId="{7D214E44-0E7C-4541-999C-4FB02DA0EF53}" type="pres">
      <dgm:prSet presAssocID="{35797DA7-9303-49F8-8031-BFCA0C5C6D0B}" presName="node" presStyleLbl="node1" presStyleIdx="3" presStyleCnt="6">
        <dgm:presLayoutVars>
          <dgm:bulletEnabled val="1"/>
        </dgm:presLayoutVars>
      </dgm:prSet>
      <dgm:spPr/>
    </dgm:pt>
    <dgm:pt modelId="{BEC4FF38-79B9-4B3B-9568-E920235ED1E6}" type="pres">
      <dgm:prSet presAssocID="{AD8A01D1-7E41-49E2-AA1B-FD03DDBFE6DE}" presName="sibTrans" presStyleCnt="0"/>
      <dgm:spPr/>
    </dgm:pt>
    <dgm:pt modelId="{B2CF0565-7E46-4116-8A87-3E285FEDEF12}" type="pres">
      <dgm:prSet presAssocID="{99E4C98C-98A3-4982-B6CF-FCA1C3562704}" presName="node" presStyleLbl="node1" presStyleIdx="4" presStyleCnt="6">
        <dgm:presLayoutVars>
          <dgm:bulletEnabled val="1"/>
        </dgm:presLayoutVars>
      </dgm:prSet>
      <dgm:spPr/>
    </dgm:pt>
    <dgm:pt modelId="{23D3E738-B367-4D24-B0A8-68A73BABC51D}" type="pres">
      <dgm:prSet presAssocID="{56837AFC-6621-42A8-BFD2-66E4F564C18C}" presName="sibTrans" presStyleCnt="0"/>
      <dgm:spPr/>
    </dgm:pt>
    <dgm:pt modelId="{0F890A5B-68B2-4EED-9939-A687E0633E63}" type="pres">
      <dgm:prSet presAssocID="{EE58961E-4D24-4A3F-B98E-B632BE98073F}" presName="node" presStyleLbl="node1" presStyleIdx="5" presStyleCnt="6">
        <dgm:presLayoutVars>
          <dgm:bulletEnabled val="1"/>
        </dgm:presLayoutVars>
      </dgm:prSet>
      <dgm:spPr/>
    </dgm:pt>
  </dgm:ptLst>
  <dgm:cxnLst>
    <dgm:cxn modelId="{1993B914-F6BB-427F-87F1-1C3844F4D673}" type="presOf" srcId="{C2A3EC29-44BC-4E51-92DE-E27BF9CD4489}" destId="{63F0435B-9C31-4547-9FBD-082A36234212}" srcOrd="0" destOrd="0" presId="urn:microsoft.com/office/officeart/2005/8/layout/default"/>
    <dgm:cxn modelId="{5F20DB1A-CA29-4D07-93FD-3AA3B63F4B74}" srcId="{BB0ECF89-2783-4E78-A209-A16EF114A1AA}" destId="{C3CF4B5F-690A-4A5E-9EB9-6D2C483DA55B}" srcOrd="1" destOrd="0" parTransId="{9ACF43D7-3B38-4164-8C27-680E601EDA24}" sibTransId="{EB708FF6-A03D-4D22-BCEE-91985BC1E14F}"/>
    <dgm:cxn modelId="{0A1B924E-9B06-4301-9AD5-6A8543D5EDE8}" type="presOf" srcId="{BB0ECF89-2783-4E78-A209-A16EF114A1AA}" destId="{187F2A7E-8C38-4756-8F96-CEE55E15DB3C}" srcOrd="0" destOrd="0" presId="urn:microsoft.com/office/officeart/2005/8/layout/default"/>
    <dgm:cxn modelId="{15CE4F7D-F344-42AC-A665-A9B02C960054}" srcId="{BB0ECF89-2783-4E78-A209-A16EF114A1AA}" destId="{99E4C98C-98A3-4982-B6CF-FCA1C3562704}" srcOrd="4" destOrd="0" parTransId="{0555FECA-8A4C-484D-B5DB-41B8B698D01F}" sibTransId="{56837AFC-6621-42A8-BFD2-66E4F564C18C}"/>
    <dgm:cxn modelId="{8FB3CA80-DD34-4F68-B118-EAE12645570F}" srcId="{BB0ECF89-2783-4E78-A209-A16EF114A1AA}" destId="{FFB58190-E438-47AF-86F3-FAEC2813ACF1}" srcOrd="0" destOrd="0" parTransId="{A40BCF22-228C-4E6F-A028-7BBDE5C12E5A}" sibTransId="{547F8894-C324-4B84-95BE-A51E4FE0FA16}"/>
    <dgm:cxn modelId="{B49FD08F-C9D7-4FC0-B446-ED9717719A00}" srcId="{BB0ECF89-2783-4E78-A209-A16EF114A1AA}" destId="{C2A3EC29-44BC-4E51-92DE-E27BF9CD4489}" srcOrd="2" destOrd="0" parTransId="{CE6B5045-A42D-4562-9588-2342D0E47934}" sibTransId="{10254594-A53F-49FE-B0F2-BC233EE7109F}"/>
    <dgm:cxn modelId="{C1909899-FCC3-407C-A4B9-FD78DCB8B48B}" type="presOf" srcId="{35797DA7-9303-49F8-8031-BFCA0C5C6D0B}" destId="{7D214E44-0E7C-4541-999C-4FB02DA0EF53}" srcOrd="0" destOrd="0" presId="urn:microsoft.com/office/officeart/2005/8/layout/default"/>
    <dgm:cxn modelId="{65F7B999-0617-4914-9ACA-887219EFD13E}" srcId="{BB0ECF89-2783-4E78-A209-A16EF114A1AA}" destId="{35797DA7-9303-49F8-8031-BFCA0C5C6D0B}" srcOrd="3" destOrd="0" parTransId="{5CC62BCA-831F-4990-9E58-E08C61E47037}" sibTransId="{AD8A01D1-7E41-49E2-AA1B-FD03DDBFE6DE}"/>
    <dgm:cxn modelId="{6D5E0E9A-6DF9-46C5-9DF7-FACD476FC22D}" srcId="{BB0ECF89-2783-4E78-A209-A16EF114A1AA}" destId="{EE58961E-4D24-4A3F-B98E-B632BE98073F}" srcOrd="5" destOrd="0" parTransId="{A22E41EF-9423-4F13-9341-9F7CED9B565F}" sibTransId="{79ED9298-001B-445A-B9FD-0F4E55BD01C4}"/>
    <dgm:cxn modelId="{85DFEDCC-0924-44DE-912B-20FF53AC7FB8}" type="presOf" srcId="{EE58961E-4D24-4A3F-B98E-B632BE98073F}" destId="{0F890A5B-68B2-4EED-9939-A687E0633E63}" srcOrd="0" destOrd="0" presId="urn:microsoft.com/office/officeart/2005/8/layout/default"/>
    <dgm:cxn modelId="{7A5571DB-DA4C-4D86-8FC5-065278BBA83F}" type="presOf" srcId="{FFB58190-E438-47AF-86F3-FAEC2813ACF1}" destId="{82028842-255B-491D-BEEB-B11C061056CE}" srcOrd="0" destOrd="0" presId="urn:microsoft.com/office/officeart/2005/8/layout/default"/>
    <dgm:cxn modelId="{7C5A1DE3-A082-45A5-8F06-C8FC1AFFEC16}" type="presOf" srcId="{99E4C98C-98A3-4982-B6CF-FCA1C3562704}" destId="{B2CF0565-7E46-4116-8A87-3E285FEDEF12}" srcOrd="0" destOrd="0" presId="urn:microsoft.com/office/officeart/2005/8/layout/default"/>
    <dgm:cxn modelId="{57FD12E4-7F9D-4E54-B731-0804ECC983DA}" type="presOf" srcId="{C3CF4B5F-690A-4A5E-9EB9-6D2C483DA55B}" destId="{AFDD16B9-0F05-4CC3-B514-85E19642D50E}" srcOrd="0" destOrd="0" presId="urn:microsoft.com/office/officeart/2005/8/layout/default"/>
    <dgm:cxn modelId="{7D415CE6-53A9-49A7-9618-2964CD5C3B70}" type="presParOf" srcId="{187F2A7E-8C38-4756-8F96-CEE55E15DB3C}" destId="{82028842-255B-491D-BEEB-B11C061056CE}" srcOrd="0" destOrd="0" presId="urn:microsoft.com/office/officeart/2005/8/layout/default"/>
    <dgm:cxn modelId="{14F7107B-53B2-4774-A1F5-0A52B82780D5}" type="presParOf" srcId="{187F2A7E-8C38-4756-8F96-CEE55E15DB3C}" destId="{F4D5C196-3D80-4CC5-81CE-00821798410F}" srcOrd="1" destOrd="0" presId="urn:microsoft.com/office/officeart/2005/8/layout/default"/>
    <dgm:cxn modelId="{6F7B07B6-C3FC-40C0-9854-A6C8068ECC5C}" type="presParOf" srcId="{187F2A7E-8C38-4756-8F96-CEE55E15DB3C}" destId="{AFDD16B9-0F05-4CC3-B514-85E19642D50E}" srcOrd="2" destOrd="0" presId="urn:microsoft.com/office/officeart/2005/8/layout/default"/>
    <dgm:cxn modelId="{F84058AC-EEFF-47EE-9A1B-75F087F81C0E}" type="presParOf" srcId="{187F2A7E-8C38-4756-8F96-CEE55E15DB3C}" destId="{865D4B47-916D-4142-A6AF-3476506E6B19}" srcOrd="3" destOrd="0" presId="urn:microsoft.com/office/officeart/2005/8/layout/default"/>
    <dgm:cxn modelId="{0DDEBC1A-67D5-4083-B905-828610D6D265}" type="presParOf" srcId="{187F2A7E-8C38-4756-8F96-CEE55E15DB3C}" destId="{63F0435B-9C31-4547-9FBD-082A36234212}" srcOrd="4" destOrd="0" presId="urn:microsoft.com/office/officeart/2005/8/layout/default"/>
    <dgm:cxn modelId="{50C4FE2C-68B6-4AA0-856B-4A5D82ACFE8A}" type="presParOf" srcId="{187F2A7E-8C38-4756-8F96-CEE55E15DB3C}" destId="{805CCA07-CCEC-4CEE-8E7A-4A29333F5DC3}" srcOrd="5" destOrd="0" presId="urn:microsoft.com/office/officeart/2005/8/layout/default"/>
    <dgm:cxn modelId="{CE3441E1-DF96-4CB4-BE56-467F7663E228}" type="presParOf" srcId="{187F2A7E-8C38-4756-8F96-CEE55E15DB3C}" destId="{7D214E44-0E7C-4541-999C-4FB02DA0EF53}" srcOrd="6" destOrd="0" presId="urn:microsoft.com/office/officeart/2005/8/layout/default"/>
    <dgm:cxn modelId="{D58DAC54-D42E-4F41-A411-79459CE53101}" type="presParOf" srcId="{187F2A7E-8C38-4756-8F96-CEE55E15DB3C}" destId="{BEC4FF38-79B9-4B3B-9568-E920235ED1E6}" srcOrd="7" destOrd="0" presId="urn:microsoft.com/office/officeart/2005/8/layout/default"/>
    <dgm:cxn modelId="{A412BBFB-3584-40F4-8464-1FB9B8EFCCDB}" type="presParOf" srcId="{187F2A7E-8C38-4756-8F96-CEE55E15DB3C}" destId="{B2CF0565-7E46-4116-8A87-3E285FEDEF12}" srcOrd="8" destOrd="0" presId="urn:microsoft.com/office/officeart/2005/8/layout/default"/>
    <dgm:cxn modelId="{6B155332-E76C-4801-82A0-FEAA30A7D2BF}" type="presParOf" srcId="{187F2A7E-8C38-4756-8F96-CEE55E15DB3C}" destId="{23D3E738-B367-4D24-B0A8-68A73BABC51D}" srcOrd="9" destOrd="0" presId="urn:microsoft.com/office/officeart/2005/8/layout/default"/>
    <dgm:cxn modelId="{A51FC489-F546-4461-A854-3274B5D03E3E}" type="presParOf" srcId="{187F2A7E-8C38-4756-8F96-CEE55E15DB3C}" destId="{0F890A5B-68B2-4EED-9939-A687E0633E63}"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98387-9DF3-4127-A7DE-FCE3F05A3470}">
      <dsp:nvSpPr>
        <dsp:cNvPr id="0" name=""/>
        <dsp:cNvSpPr/>
      </dsp:nvSpPr>
      <dsp:spPr>
        <a:xfrm>
          <a:off x="0" y="4675"/>
          <a:ext cx="6791323" cy="995920"/>
        </a:xfrm>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a:ln>
          <a:noFill/>
        </a:ln>
        <a:effectLst/>
      </dsp:spPr>
      <dsp:style>
        <a:lnRef idx="0">
          <a:scrgbClr r="0" g="0" b="0"/>
        </a:lnRef>
        <a:fillRef idx="1">
          <a:scrgbClr r="0" g="0" b="0"/>
        </a:fillRef>
        <a:effectRef idx="0">
          <a:scrgbClr r="0" g="0" b="0"/>
        </a:effectRef>
        <a:fontRef idx="minor"/>
      </dsp:style>
    </dsp:sp>
    <dsp:sp modelId="{B52E1101-E263-4511-8D8F-5A215C912C41}">
      <dsp:nvSpPr>
        <dsp:cNvPr id="0" name=""/>
        <dsp:cNvSpPr/>
      </dsp:nvSpPr>
      <dsp:spPr>
        <a:xfrm>
          <a:off x="301265" y="228757"/>
          <a:ext cx="547756" cy="5477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13ED77-1650-49A8-987A-A13C2A50CEA5}">
      <dsp:nvSpPr>
        <dsp:cNvPr id="0" name=""/>
        <dsp:cNvSpPr/>
      </dsp:nvSpPr>
      <dsp:spPr>
        <a:xfrm>
          <a:off x="1150288" y="4675"/>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What is Infrastructure as code?</a:t>
          </a:r>
        </a:p>
      </dsp:txBody>
      <dsp:txXfrm>
        <a:off x="1150288" y="4675"/>
        <a:ext cx="5641034" cy="995920"/>
      </dsp:txXfrm>
    </dsp:sp>
    <dsp:sp modelId="{FA3369E0-5B38-4FDD-A9F5-22B9810A03F7}">
      <dsp:nvSpPr>
        <dsp:cNvPr id="0" name=""/>
        <dsp:cNvSpPr/>
      </dsp:nvSpPr>
      <dsp: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FADE9C4E-BFE3-4374-BE2C-676ED238ACF2}">
      <dsp:nvSpPr>
        <dsp:cNvPr id="0" name=""/>
        <dsp:cNvSpPr/>
      </dsp:nvSpPr>
      <dsp:spPr>
        <a:xfrm>
          <a:off x="301265" y="1473658"/>
          <a:ext cx="547756" cy="547756"/>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018808-9CEA-4C61-8875-3E922AA167D7}">
      <dsp:nvSpPr>
        <dsp:cNvPr id="0" name=""/>
        <dsp:cNvSpPr/>
      </dsp:nvSpPr>
      <dsp:spPr>
        <a:xfrm>
          <a:off x="1150288" y="1249576"/>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Why is it important? / What problem does it solve?</a:t>
          </a:r>
        </a:p>
      </dsp:txBody>
      <dsp:txXfrm>
        <a:off x="1150288" y="1249576"/>
        <a:ext cx="5641034" cy="995920"/>
      </dsp:txXfrm>
    </dsp:sp>
    <dsp:sp modelId="{DB8ABDAA-976A-4A84-A3C3-277080E19DCA}">
      <dsp:nvSpPr>
        <dsp:cNvPr id="0" name=""/>
        <dsp:cNvSpPr/>
      </dsp:nvSpPr>
      <dsp: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D335376E-740A-4A47-BC5B-3381DE731CE0}">
      <dsp:nvSpPr>
        <dsp:cNvPr id="0" name=""/>
        <dsp:cNvSpPr/>
      </dsp:nvSpPr>
      <dsp:spPr>
        <a:xfrm>
          <a:off x="301265" y="2718559"/>
          <a:ext cx="547756" cy="547756"/>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09F791-340A-4625-9294-3E680D66DB63}">
      <dsp:nvSpPr>
        <dsp:cNvPr id="0" name=""/>
        <dsp:cNvSpPr/>
      </dsp:nvSpPr>
      <dsp:spPr>
        <a:xfrm>
          <a:off x="1150288" y="2494477"/>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err="1">
              <a:solidFill>
                <a:schemeClr val="bg1"/>
              </a:solidFill>
            </a:rPr>
            <a:t>IaC</a:t>
          </a:r>
          <a:r>
            <a:rPr lang="en-US" sz="1900" kern="1200" dirty="0">
              <a:solidFill>
                <a:schemeClr val="bg1"/>
              </a:solidFill>
            </a:rPr>
            <a:t> Implementations</a:t>
          </a:r>
        </a:p>
      </dsp:txBody>
      <dsp:txXfrm>
        <a:off x="1150288" y="2494477"/>
        <a:ext cx="5641034" cy="995920"/>
      </dsp:txXfrm>
    </dsp:sp>
    <dsp:sp modelId="{C2FCE80A-DCA0-4D7F-8F72-19CB2337E588}">
      <dsp:nvSpPr>
        <dsp:cNvPr id="0" name=""/>
        <dsp:cNvSpPr/>
      </dsp:nvSpPr>
      <dsp: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1B0B9210-632F-4BB5-B140-1FA20D3CF123}">
      <dsp:nvSpPr>
        <dsp:cNvPr id="0" name=""/>
        <dsp:cNvSpPr/>
      </dsp:nvSpPr>
      <dsp:spPr>
        <a:xfrm>
          <a:off x="301265" y="3963460"/>
          <a:ext cx="547756" cy="547756"/>
        </a:xfrm>
        <a:prstGeom prst="rect">
          <a:avLst/>
        </a:prstGeom>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BA7321-E2AC-48FD-B351-CE3C9A4CE924}">
      <dsp:nvSpPr>
        <dsp:cNvPr id="0" name=""/>
        <dsp:cNvSpPr/>
      </dsp:nvSpPr>
      <dsp:spPr>
        <a:xfrm>
          <a:off x="1150288" y="3739377"/>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Terraform Examples</a:t>
          </a:r>
        </a:p>
      </dsp:txBody>
      <dsp:txXfrm>
        <a:off x="1150288" y="3739377"/>
        <a:ext cx="5641034" cy="995920"/>
      </dsp:txXfrm>
    </dsp:sp>
    <dsp:sp modelId="{343A76ED-9DD6-4B0A-830E-16ED952B3D06}">
      <dsp:nvSpPr>
        <dsp:cNvPr id="0" name=""/>
        <dsp:cNvSpPr/>
      </dsp:nvSpPr>
      <dsp: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C21BED67-1F13-4312-815B-B5C34DAA27F9}">
      <dsp:nvSpPr>
        <dsp:cNvPr id="0" name=""/>
        <dsp:cNvSpPr/>
      </dsp:nvSpPr>
      <dsp:spPr>
        <a:xfrm>
          <a:off x="301265" y="5208360"/>
          <a:ext cx="547756" cy="547756"/>
        </a:xfrm>
        <a:prstGeom prst="rect">
          <a:avLst/>
        </a:prstGeom>
        <a:blipFill>
          <a:blip xmlns:r="http://schemas.openxmlformats.org/officeDocument/2006/relationships"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60EF14-C09B-4543-88B7-7F45704CBA36}">
      <dsp:nvSpPr>
        <dsp:cNvPr id="0" name=""/>
        <dsp:cNvSpPr/>
      </dsp:nvSpPr>
      <dsp:spPr>
        <a:xfrm>
          <a:off x="1150288" y="4984278"/>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End-to-End Demo</a:t>
          </a:r>
        </a:p>
      </dsp:txBody>
      <dsp:txXfrm>
        <a:off x="1150288" y="4984278"/>
        <a:ext cx="5641034" cy="995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28842-255B-491D-BEEB-B11C061056CE}">
      <dsp:nvSpPr>
        <dsp:cNvPr id="0" name=""/>
        <dsp:cNvSpPr/>
      </dsp:nvSpPr>
      <dsp:spPr>
        <a:xfrm>
          <a:off x="0" y="39687"/>
          <a:ext cx="3286125" cy="1971675"/>
        </a:xfrm>
        <a:prstGeom prst="rect">
          <a:avLst/>
        </a:prstGeom>
        <a:gradFill rotWithShape="0">
          <a:gsLst>
            <a:gs pos="1000">
              <a:schemeClr val="tx1">
                <a:lumMod val="85000"/>
                <a:lumOff val="15000"/>
              </a:schemeClr>
            </a:gs>
            <a:gs pos="100000">
              <a:schemeClr val="accent2">
                <a:lumMod val="50000"/>
              </a:scheme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US" sz="1600" kern="1200" noProof="1">
            <a:solidFill>
              <a:schemeClr val="bg1"/>
            </a:solidFill>
          </a:endParaRPr>
        </a:p>
      </dsp:txBody>
      <dsp:txXfrm>
        <a:off x="0" y="39687"/>
        <a:ext cx="3286125" cy="1971675"/>
      </dsp:txXfrm>
    </dsp:sp>
    <dsp:sp modelId="{AFDD16B9-0F05-4CC3-B514-85E19642D50E}">
      <dsp:nvSpPr>
        <dsp:cNvPr id="0" name=""/>
        <dsp:cNvSpPr/>
      </dsp:nvSpPr>
      <dsp:spPr>
        <a:xfrm>
          <a:off x="3614737" y="39687"/>
          <a:ext cx="3286125" cy="1971675"/>
        </a:xfrm>
        <a:prstGeom prst="rect">
          <a:avLst/>
        </a:prstGeom>
        <a:gradFill rotWithShape="0">
          <a:gsLst>
            <a:gs pos="1000">
              <a:schemeClr val="tx1">
                <a:lumMod val="85000"/>
                <a:lumOff val="15000"/>
              </a:schemeClr>
            </a:gs>
            <a:gs pos="100000">
              <a:schemeClr val="accent2">
                <a:lumMod val="50000"/>
              </a:scheme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US" sz="1600" kern="1200" noProof="1">
            <a:solidFill>
              <a:schemeClr val="bg1"/>
            </a:solidFill>
          </a:endParaRPr>
        </a:p>
      </dsp:txBody>
      <dsp:txXfrm>
        <a:off x="3614737" y="39687"/>
        <a:ext cx="3286125" cy="1971675"/>
      </dsp:txXfrm>
    </dsp:sp>
    <dsp:sp modelId="{63F0435B-9C31-4547-9FBD-082A36234212}">
      <dsp:nvSpPr>
        <dsp:cNvPr id="0" name=""/>
        <dsp:cNvSpPr/>
      </dsp:nvSpPr>
      <dsp:spPr>
        <a:xfrm>
          <a:off x="7229475" y="39687"/>
          <a:ext cx="3286125" cy="1971675"/>
        </a:xfrm>
        <a:prstGeom prst="rect">
          <a:avLst/>
        </a:prstGeom>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sp:txBody>
      <dsp:txXfrm>
        <a:off x="7229475" y="39687"/>
        <a:ext cx="3286125" cy="1971675"/>
      </dsp:txXfrm>
    </dsp:sp>
    <dsp:sp modelId="{7D214E44-0E7C-4541-999C-4FB02DA0EF53}">
      <dsp:nvSpPr>
        <dsp:cNvPr id="0" name=""/>
        <dsp:cNvSpPr/>
      </dsp:nvSpPr>
      <dsp:spPr>
        <a:xfrm>
          <a:off x="0" y="2339975"/>
          <a:ext cx="3286125" cy="1971675"/>
        </a:xfrm>
        <a:prstGeom prst="rect">
          <a:avLst/>
        </a:prstGeom>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sp:txBody>
      <dsp:txXfrm>
        <a:off x="0" y="2339975"/>
        <a:ext cx="3286125" cy="1971675"/>
      </dsp:txXfrm>
    </dsp:sp>
    <dsp:sp modelId="{B2CF0565-7E46-4116-8A87-3E285FEDEF12}">
      <dsp:nvSpPr>
        <dsp:cNvPr id="0" name=""/>
        <dsp:cNvSpPr/>
      </dsp:nvSpPr>
      <dsp:spPr>
        <a:xfrm>
          <a:off x="3614737" y="2339975"/>
          <a:ext cx="3286125" cy="1971675"/>
        </a:xfrm>
        <a:prstGeom prst="rect">
          <a:avLst/>
        </a:prstGeom>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sp:txBody>
      <dsp:txXfrm>
        <a:off x="3614737" y="2339975"/>
        <a:ext cx="3286125" cy="1971675"/>
      </dsp:txXfrm>
    </dsp:sp>
    <dsp:sp modelId="{0F890A5B-68B2-4EED-9939-A687E0633E63}">
      <dsp:nvSpPr>
        <dsp:cNvPr id="0" name=""/>
        <dsp:cNvSpPr/>
      </dsp:nvSpPr>
      <dsp:spPr>
        <a:xfrm>
          <a:off x="7229475" y="2339975"/>
          <a:ext cx="3286125" cy="1971675"/>
        </a:xfrm>
        <a:prstGeom prst="rect">
          <a:avLst/>
        </a:prstGeom>
        <a:gradFill rotWithShape="0">
          <a:gsLst>
            <a:gs pos="1000">
              <a:srgbClr val="000000">
                <a:lumMod val="85000"/>
                <a:lumOff val="15000"/>
              </a:srgbClr>
            </a:gs>
            <a:gs pos="100000">
              <a:srgbClr val="17B2D1">
                <a:lumMod val="50000"/>
              </a:srgbClr>
            </a:gs>
          </a:gsLst>
          <a:lin ang="12600000" scaled="0"/>
        </a:gra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sp:txBody>
      <dsp:txXfrm>
        <a:off x="7229475"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t>11/29/2019</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11/29/2019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F28A1F-3E69-47E5-AE93-E7F2155A242D}" type="slidenum">
              <a:rPr lang="en-US" smtClean="0"/>
              <a:t>2</a:t>
            </a:fld>
            <a:endParaRPr lang="en-US" dirty="0"/>
          </a:p>
        </p:txBody>
      </p:sp>
    </p:spTree>
    <p:extLst>
      <p:ext uri="{BB962C8B-B14F-4D97-AF65-F5344CB8AC3E}">
        <p14:creationId xmlns:p14="http://schemas.microsoft.com/office/powerpoint/2010/main" val="3879334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Conceptual Differences</a:t>
            </a:r>
          </a:p>
          <a:p>
            <a:pPr marL="171450" indent="-171450">
              <a:buFontTx/>
              <a:buChar char="-"/>
            </a:pPr>
            <a:r>
              <a:rPr lang="en-US" dirty="0"/>
              <a:t>Pets vs</a:t>
            </a:r>
            <a:r>
              <a:rPr lang="en-US" baseline="0" dirty="0"/>
              <a:t> Cattle</a:t>
            </a:r>
          </a:p>
          <a:p>
            <a:pPr marL="171450" indent="-171450">
              <a:buFontTx/>
              <a:buChar char="-"/>
            </a:pPr>
            <a:r>
              <a:rPr lang="en-US" baseline="0" dirty="0"/>
              <a:t>Pets</a:t>
            </a:r>
          </a:p>
          <a:p>
            <a:pPr marL="628650" lvl="1" indent="-171450">
              <a:buFontTx/>
              <a:buChar char="-"/>
            </a:pPr>
            <a:r>
              <a:rPr lang="en-US" baseline="0" dirty="0" err="1"/>
              <a:t>Indispensible</a:t>
            </a:r>
            <a:r>
              <a:rPr lang="en-US" baseline="0" dirty="0"/>
              <a:t> (unique)</a:t>
            </a:r>
          </a:p>
          <a:p>
            <a:pPr marL="628650" lvl="1" indent="-171450">
              <a:buFontTx/>
              <a:buChar char="-"/>
            </a:pPr>
            <a:r>
              <a:rPr lang="en-US" baseline="0" dirty="0"/>
              <a:t>Manually built</a:t>
            </a:r>
          </a:p>
          <a:p>
            <a:pPr marL="628650" lvl="1" indent="-171450">
              <a:buFontTx/>
              <a:buChar char="-"/>
            </a:pPr>
            <a:r>
              <a:rPr lang="en-US" baseline="0" dirty="0"/>
              <a:t>Managed by hand (fed)</a:t>
            </a:r>
          </a:p>
          <a:p>
            <a:pPr marL="628650" lvl="1" indent="-171450">
              <a:buFontTx/>
              <a:buChar char="-"/>
            </a:pPr>
            <a:r>
              <a:rPr lang="en-US" baseline="0" dirty="0"/>
              <a:t>Updated in Place</a:t>
            </a:r>
          </a:p>
          <a:p>
            <a:pPr marL="171450" lvl="0" indent="-171450">
              <a:buFontTx/>
              <a:buChar char="-"/>
            </a:pPr>
            <a:r>
              <a:rPr lang="en-US" baseline="0" dirty="0"/>
              <a:t>Cattle</a:t>
            </a:r>
          </a:p>
          <a:p>
            <a:pPr marL="628650" lvl="1" indent="-171450">
              <a:buFontTx/>
              <a:buChar char="-"/>
            </a:pPr>
            <a:r>
              <a:rPr lang="en-US" baseline="0" dirty="0"/>
              <a:t>Can be killed and easily replaced</a:t>
            </a:r>
          </a:p>
          <a:p>
            <a:pPr marL="628650" lvl="1" indent="-171450">
              <a:buFontTx/>
              <a:buChar char="-"/>
            </a:pPr>
            <a:r>
              <a:rPr lang="en-US" baseline="0" dirty="0"/>
              <a:t>Created by automated tools</a:t>
            </a:r>
          </a:p>
          <a:p>
            <a:pPr marL="628650" lvl="1" indent="-171450">
              <a:buFontTx/>
              <a:buChar char="-"/>
            </a:pPr>
            <a:r>
              <a:rPr lang="en-US" baseline="0" dirty="0"/>
              <a:t>No server is unique</a:t>
            </a:r>
          </a:p>
          <a:p>
            <a:pPr marL="628650" lvl="1" indent="-171450">
              <a:buFontTx/>
              <a:buChar char="-"/>
            </a:pPr>
            <a:endParaRPr lang="en-US" baseline="0" dirty="0"/>
          </a:p>
        </p:txBody>
      </p:sp>
      <p:sp>
        <p:nvSpPr>
          <p:cNvPr id="4" name="Slide Number Placeholder 3"/>
          <p:cNvSpPr>
            <a:spLocks noGrp="1"/>
          </p:cNvSpPr>
          <p:nvPr>
            <p:ph type="sldNum" sz="quarter" idx="5"/>
          </p:nvPr>
        </p:nvSpPr>
        <p:spPr/>
        <p:txBody>
          <a:bodyPr/>
          <a:lstStyle/>
          <a:p>
            <a:fld id="{D3F28A1F-3E69-47E5-AE93-E7F2155A242D}" type="slidenum">
              <a:rPr lang="en-US" smtClean="0"/>
              <a:t>4</a:t>
            </a:fld>
            <a:endParaRPr lang="en-US" dirty="0"/>
          </a:p>
        </p:txBody>
      </p:sp>
    </p:spTree>
    <p:extLst>
      <p:ext uri="{BB962C8B-B14F-4D97-AF65-F5344CB8AC3E}">
        <p14:creationId xmlns:p14="http://schemas.microsoft.com/office/powerpoint/2010/main" val="2735825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Idempotence Example</a:t>
            </a:r>
            <a:r>
              <a:rPr lang="en-US" baseline="0" dirty="0"/>
              <a:t> – </a:t>
            </a:r>
            <a:r>
              <a:rPr lang="en-US" sz="1200" b="0" i="0" u="none" strike="noStrike" kern="1200" dirty="0">
                <a:solidFill>
                  <a:schemeClr val="tx1"/>
                </a:solidFill>
                <a:effectLst/>
                <a:latin typeface="+mn-lt"/>
                <a:ea typeface="+mn-ea"/>
                <a:cs typeface="+mn-cs"/>
              </a:rPr>
              <a:t>HTTP Get requests are (supposed to be) idempotent. Meaning they can be executed multiple times without altering the state of your data or application</a:t>
            </a:r>
          </a:p>
          <a:p>
            <a:endParaRPr lang="en-US" sz="1200" b="0" i="0" u="none" strike="noStrike" kern="1200" dirty="0">
              <a:solidFill>
                <a:schemeClr val="tx1"/>
              </a:solidFill>
              <a:effectLst/>
              <a:latin typeface="+mn-lt"/>
              <a:ea typeface="+mn-ea"/>
              <a:cs typeface="+mn-cs"/>
            </a:endParaRPr>
          </a:p>
          <a:p>
            <a:pPr rtl="0"/>
            <a:r>
              <a:rPr lang="en-US" sz="1200" b="0" i="0" u="none" strike="noStrike" kern="1200" dirty="0" err="1">
                <a:solidFill>
                  <a:schemeClr val="tx1"/>
                </a:solidFill>
                <a:effectLst/>
                <a:latin typeface="+mn-lt"/>
                <a:ea typeface="+mn-ea"/>
                <a:cs typeface="+mn-cs"/>
              </a:rPr>
              <a:t>IaC</a:t>
            </a:r>
            <a:r>
              <a:rPr lang="en-US" sz="1200" b="0" i="0" u="none" strike="noStrike" kern="1200" baseline="0" dirty="0">
                <a:solidFill>
                  <a:schemeClr val="tx1"/>
                </a:solidFill>
                <a:effectLst/>
                <a:latin typeface="+mn-lt"/>
                <a:ea typeface="+mn-ea"/>
                <a:cs typeface="+mn-cs"/>
              </a:rPr>
              <a:t> Idempotence - </a:t>
            </a:r>
            <a:r>
              <a:rPr lang="en-US" sz="1200" b="0" i="0" u="none" strike="noStrike" kern="1200" dirty="0">
                <a:solidFill>
                  <a:schemeClr val="tx1"/>
                </a:solidFill>
                <a:effectLst/>
                <a:latin typeface="+mn-lt"/>
                <a:ea typeface="+mn-ea"/>
                <a:cs typeface="+mn-cs"/>
              </a:rPr>
              <a:t>The </a:t>
            </a:r>
            <a:r>
              <a:rPr lang="en-US" sz="1200" b="0" i="0" u="none" strike="noStrike" kern="1200" dirty="0" err="1">
                <a:solidFill>
                  <a:schemeClr val="tx1"/>
                </a:solidFill>
                <a:effectLst/>
                <a:latin typeface="+mn-lt"/>
                <a:ea typeface="+mn-ea"/>
                <a:cs typeface="+mn-cs"/>
              </a:rPr>
              <a:t>IaC</a:t>
            </a:r>
            <a:r>
              <a:rPr lang="en-US" sz="1200" b="0" i="0" u="none" strike="noStrike" kern="1200" dirty="0">
                <a:solidFill>
                  <a:schemeClr val="tx1"/>
                </a:solidFill>
                <a:effectLst/>
                <a:latin typeface="+mn-lt"/>
                <a:ea typeface="+mn-ea"/>
                <a:cs typeface="+mn-cs"/>
              </a:rPr>
              <a:t> deployment command always sets the environment to the same configuration regardless of its starting state. Typically done by discarding the current environment</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and re-creating a fresh environment.</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D3F28A1F-3E69-47E5-AE93-E7F2155A242D}" type="slidenum">
              <a:rPr lang="en-US" smtClean="0"/>
              <a:t>5</a:t>
            </a:fld>
            <a:endParaRPr lang="en-US" dirty="0"/>
          </a:p>
        </p:txBody>
      </p:sp>
    </p:spTree>
    <p:extLst>
      <p:ext uri="{BB962C8B-B14F-4D97-AF65-F5344CB8AC3E}">
        <p14:creationId xmlns:p14="http://schemas.microsoft.com/office/powerpoint/2010/main" val="3611826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is a list of some of the popular </a:t>
            </a:r>
            <a:r>
              <a:rPr lang="en-US" baseline="0" dirty="0" err="1"/>
              <a:t>IaC</a:t>
            </a:r>
            <a:r>
              <a:rPr lang="en-US" baseline="0" dirty="0"/>
              <a:t> implementations.  This is not meant to be prescriptive or exhaustive.  There are other ways of doing </a:t>
            </a:r>
            <a:r>
              <a:rPr lang="en-US" baseline="0" dirty="0" err="1"/>
              <a:t>IaC</a:t>
            </a:r>
            <a:r>
              <a:rPr lang="en-US" baseline="0" dirty="0"/>
              <a:t> without using one of these implementations.</a:t>
            </a:r>
          </a:p>
          <a:p>
            <a:endParaRPr lang="en-US" baseline="0" dirty="0"/>
          </a:p>
          <a:p>
            <a:pPr marL="171450" indent="-171450">
              <a:buFontTx/>
              <a:buChar char="-"/>
            </a:pPr>
            <a:r>
              <a:rPr lang="en-US" baseline="0" dirty="0"/>
              <a:t>ARM Templates ( Azure Resource Manager ) </a:t>
            </a:r>
          </a:p>
          <a:p>
            <a:pPr marL="171450" indent="-171450">
              <a:buFontTx/>
              <a:buChar char="-"/>
            </a:pPr>
            <a:r>
              <a:rPr lang="en-US" baseline="0" dirty="0"/>
              <a:t>Library of Scripts</a:t>
            </a:r>
          </a:p>
          <a:p>
            <a:pPr marL="628650" lvl="1" indent="-171450">
              <a:buFontTx/>
              <a:buChar char="-"/>
            </a:pPr>
            <a:r>
              <a:rPr lang="en-US" baseline="0" dirty="0"/>
              <a:t>Azure CLI</a:t>
            </a:r>
          </a:p>
          <a:p>
            <a:pPr marL="628650" lvl="1" indent="-171450">
              <a:buFontTx/>
              <a:buChar char="-"/>
            </a:pPr>
            <a:r>
              <a:rPr lang="en-US" baseline="0" dirty="0" err="1"/>
              <a:t>Powershell</a:t>
            </a:r>
            <a:endParaRPr lang="en-US" baseline="0" dirty="0"/>
          </a:p>
          <a:p>
            <a:pPr marL="628650" lvl="1" indent="-171450">
              <a:buFontTx/>
              <a:buChar char="-"/>
            </a:pPr>
            <a:r>
              <a:rPr lang="en-US" baseline="0" dirty="0"/>
              <a:t>Bash</a:t>
            </a:r>
          </a:p>
          <a:p>
            <a:pPr marL="0" lvl="0" indent="0">
              <a:buFontTx/>
              <a:buNone/>
            </a:pPr>
            <a:endParaRPr lang="en-US" baseline="0" dirty="0"/>
          </a:p>
          <a:p>
            <a:pPr marL="0" lvl="0" indent="0">
              <a:buFontTx/>
              <a:buNone/>
            </a:pPr>
            <a:r>
              <a:rPr lang="en-US" baseline="0" dirty="0"/>
              <a:t>One thing to note about CloudFormation is it is proprietary to AWS.</a:t>
            </a:r>
          </a:p>
          <a:p>
            <a:pPr marL="0" lvl="0" indent="0">
              <a:buFontTx/>
              <a:buNone/>
            </a:pPr>
            <a:endParaRPr lang="en-US" baseline="0" dirty="0"/>
          </a:p>
          <a:p>
            <a:pPr marL="0" lvl="0" indent="0">
              <a:buFontTx/>
              <a:buNone/>
            </a:pPr>
            <a:r>
              <a:rPr lang="en-US" baseline="0" dirty="0"/>
              <a:t>Bill Sinks Had mentioned another Farm Credit is utilizing Chef currently</a:t>
            </a:r>
          </a:p>
        </p:txBody>
      </p:sp>
      <p:sp>
        <p:nvSpPr>
          <p:cNvPr id="4" name="Slide Number Placeholder 3"/>
          <p:cNvSpPr>
            <a:spLocks noGrp="1"/>
          </p:cNvSpPr>
          <p:nvPr>
            <p:ph type="sldNum" sz="quarter" idx="5"/>
          </p:nvPr>
        </p:nvSpPr>
        <p:spPr/>
        <p:txBody>
          <a:bodyPr/>
          <a:lstStyle/>
          <a:p>
            <a:fld id="{D3F28A1F-3E69-47E5-AE93-E7F2155A242D}" type="slidenum">
              <a:rPr lang="en-US" smtClean="0"/>
              <a:t>6</a:t>
            </a:fld>
            <a:endParaRPr lang="en-US" dirty="0"/>
          </a:p>
        </p:txBody>
      </p:sp>
    </p:spTree>
    <p:extLst>
      <p:ext uri="{BB962C8B-B14F-4D97-AF65-F5344CB8AC3E}">
        <p14:creationId xmlns:p14="http://schemas.microsoft.com/office/powerpoint/2010/main" val="3310644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Provisioning over</a:t>
            </a:r>
            <a:r>
              <a:rPr lang="en-US" baseline="0" dirty="0"/>
              <a:t> Configuration management</a:t>
            </a:r>
          </a:p>
          <a:p>
            <a:endParaRPr lang="en-US" baseline="0" dirty="0"/>
          </a:p>
          <a:p>
            <a:pPr rtl="0"/>
            <a:r>
              <a:rPr lang="en-US" sz="1200" b="1" i="0" u="none" strike="noStrike" kern="1200" dirty="0">
                <a:solidFill>
                  <a:schemeClr val="tx1"/>
                </a:solidFill>
                <a:effectLst/>
                <a:latin typeface="+mn-lt"/>
                <a:ea typeface="+mn-ea"/>
                <a:cs typeface="+mn-cs"/>
              </a:rPr>
              <a:t>Chef, Puppet, Ansible and Salt Stack </a:t>
            </a:r>
            <a:r>
              <a:rPr lang="en-US" sz="1200" b="0" i="0" u="none" strike="noStrike" kern="1200" dirty="0">
                <a:solidFill>
                  <a:schemeClr val="tx1"/>
                </a:solidFill>
                <a:effectLst/>
                <a:latin typeface="+mn-lt"/>
                <a:ea typeface="+mn-ea"/>
                <a:cs typeface="+mn-cs"/>
              </a:rPr>
              <a:t>are all configuration management tools, meaning they are designed to install and manage software on existing servers. </a:t>
            </a:r>
          </a:p>
          <a:p>
            <a:pPr rtl="0"/>
            <a:endParaRPr lang="en-US" sz="1200" b="0" i="0" u="none" strike="noStrike" kern="1200" dirty="0">
              <a:solidFill>
                <a:schemeClr val="tx1"/>
              </a:solidFill>
              <a:effectLst/>
              <a:latin typeface="+mn-lt"/>
              <a:ea typeface="+mn-ea"/>
              <a:cs typeface="+mn-cs"/>
            </a:endParaRPr>
          </a:p>
          <a:p>
            <a:pPr rtl="0"/>
            <a:r>
              <a:rPr lang="en-US" sz="1200" b="1" i="0" u="none" strike="noStrike" kern="1200" dirty="0">
                <a:solidFill>
                  <a:schemeClr val="tx1"/>
                </a:solidFill>
                <a:effectLst/>
                <a:latin typeface="+mn-lt"/>
                <a:ea typeface="+mn-ea"/>
                <a:cs typeface="+mn-cs"/>
              </a:rPr>
              <a:t>Terraform </a:t>
            </a:r>
            <a:r>
              <a:rPr lang="en-US" sz="1200" b="0" i="0" u="none" strike="noStrike" kern="1200" dirty="0">
                <a:solidFill>
                  <a:schemeClr val="tx1"/>
                </a:solidFill>
                <a:effectLst/>
                <a:latin typeface="+mn-lt"/>
                <a:ea typeface="+mn-ea"/>
                <a:cs typeface="+mn-cs"/>
              </a:rPr>
              <a:t>and </a:t>
            </a:r>
            <a:r>
              <a:rPr lang="en-US" sz="1200" b="1" i="0" u="none" strike="noStrike" kern="1200" dirty="0">
                <a:solidFill>
                  <a:schemeClr val="tx1"/>
                </a:solidFill>
                <a:effectLst/>
                <a:latin typeface="+mn-lt"/>
                <a:ea typeface="+mn-ea"/>
                <a:cs typeface="+mn-cs"/>
              </a:rPr>
              <a:t>CloudFormation</a:t>
            </a:r>
            <a:r>
              <a:rPr lang="en-US" sz="1200" b="0" i="0" u="none" strike="noStrike" kern="1200" dirty="0">
                <a:solidFill>
                  <a:schemeClr val="tx1"/>
                </a:solidFill>
                <a:effectLst/>
                <a:latin typeface="+mn-lt"/>
                <a:ea typeface="+mn-ea"/>
                <a:cs typeface="+mn-cs"/>
              </a:rPr>
              <a:t> are provisioning tools, meaning they are designed to create the servers ( and other resources ) themselves.  </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For the project I was using Terraform for, I am utilizing a combination of Azure and AWS so I have no physical servers to manage.</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I found terraform to be a better fit for the task.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These two attributes are not mutually exclusive. Configuration Management tools can do some amount of provisioning and provisioning tools can do some sort of configuration management. Some tools are just better suited for different types of tasks</a:t>
            </a:r>
            <a:endParaRPr lang="en-US" b="0" dirty="0">
              <a:effectLst/>
            </a:endParaRPr>
          </a:p>
          <a:p>
            <a:br>
              <a:rPr lang="en-US" dirty="0"/>
            </a:br>
            <a:r>
              <a:rPr lang="en-US" dirty="0"/>
              <a:t>Declarative</a:t>
            </a:r>
            <a:r>
              <a:rPr lang="en-US" baseline="0" dirty="0"/>
              <a:t> over Procedural</a:t>
            </a:r>
          </a:p>
          <a:p>
            <a:endParaRPr lang="en-US" baseline="0" dirty="0"/>
          </a:p>
          <a:p>
            <a:pPr rtl="0"/>
            <a:r>
              <a:rPr lang="en-US" sz="1200" b="1" i="0" u="none" strike="noStrike" kern="1200" dirty="0">
                <a:solidFill>
                  <a:schemeClr val="tx1"/>
                </a:solidFill>
                <a:effectLst/>
                <a:latin typeface="+mn-lt"/>
                <a:ea typeface="+mn-ea"/>
                <a:cs typeface="+mn-cs"/>
              </a:rPr>
              <a:t>Terraform </a:t>
            </a:r>
            <a:r>
              <a:rPr lang="en-US" sz="1200" b="0" i="0" u="none" strike="noStrike" kern="1200" dirty="0">
                <a:solidFill>
                  <a:schemeClr val="tx1"/>
                </a:solidFill>
                <a:effectLst/>
                <a:latin typeface="+mn-lt"/>
                <a:ea typeface="+mn-ea"/>
                <a:cs typeface="+mn-cs"/>
              </a:rPr>
              <a:t>uses a declarative style language.  Meaning you write your configuration code that specifies the desired end state and then terraform itself figures out the changes necessary to achieve that end state. ( </a:t>
            </a:r>
            <a:r>
              <a:rPr lang="en-US" sz="1200" b="1" i="0" u="none" strike="noStrike" kern="1200" dirty="0">
                <a:solidFill>
                  <a:schemeClr val="tx1"/>
                </a:solidFill>
                <a:effectLst/>
                <a:latin typeface="+mn-lt"/>
                <a:ea typeface="+mn-ea"/>
                <a:cs typeface="+mn-cs"/>
              </a:rPr>
              <a:t>Cloud Formation, </a:t>
            </a:r>
            <a:r>
              <a:rPr lang="en-US" sz="1200" b="1" i="0" u="none" strike="noStrike" kern="1200" dirty="0" err="1">
                <a:solidFill>
                  <a:schemeClr val="tx1"/>
                </a:solidFill>
                <a:effectLst/>
                <a:latin typeface="+mn-lt"/>
                <a:ea typeface="+mn-ea"/>
                <a:cs typeface="+mn-cs"/>
              </a:rPr>
              <a:t>SaltStack</a:t>
            </a:r>
            <a:r>
              <a:rPr lang="en-US" sz="1200" b="1" i="0" u="none" strike="noStrike" kern="1200" dirty="0">
                <a:solidFill>
                  <a:schemeClr val="tx1"/>
                </a:solidFill>
                <a:effectLst/>
                <a:latin typeface="+mn-lt"/>
                <a:ea typeface="+mn-ea"/>
                <a:cs typeface="+mn-cs"/>
              </a:rPr>
              <a:t>, Puppet</a:t>
            </a:r>
            <a:r>
              <a:rPr lang="en-US" sz="1200" b="0" i="0" u="none" strike="noStrike" kern="1200" dirty="0">
                <a:solidFill>
                  <a:schemeClr val="tx1"/>
                </a:solidFill>
                <a:effectLst/>
                <a:latin typeface="+mn-lt"/>
                <a:ea typeface="+mn-ea"/>
                <a:cs typeface="+mn-cs"/>
              </a:rPr>
              <a:t> also declarative )</a:t>
            </a:r>
            <a:endParaRPr lang="en-US" b="0" dirty="0">
              <a:effectLst/>
            </a:endParaRPr>
          </a:p>
          <a:p>
            <a:br>
              <a:rPr lang="en-US" b="0" dirty="0">
                <a:effectLst/>
              </a:rPr>
            </a:br>
            <a:r>
              <a:rPr lang="en-US" sz="1200" b="0" i="0" u="none" strike="noStrike" kern="1200" dirty="0">
                <a:solidFill>
                  <a:schemeClr val="tx1"/>
                </a:solidFill>
                <a:effectLst/>
                <a:latin typeface="+mn-lt"/>
                <a:ea typeface="+mn-ea"/>
                <a:cs typeface="+mn-cs"/>
              </a:rPr>
              <a:t>Contrary to Declarative is the procedural style language which </a:t>
            </a:r>
            <a:r>
              <a:rPr lang="en-US" sz="1200" b="1" i="0" u="none" strike="noStrike" kern="1200" dirty="0">
                <a:solidFill>
                  <a:schemeClr val="tx1"/>
                </a:solidFill>
                <a:effectLst/>
                <a:latin typeface="+mn-lt"/>
                <a:ea typeface="+mn-ea"/>
                <a:cs typeface="+mn-cs"/>
              </a:rPr>
              <a:t>Chef </a:t>
            </a:r>
            <a:r>
              <a:rPr lang="en-US" sz="1200" b="0" i="0" u="none" strike="noStrike" kern="1200" dirty="0">
                <a:solidFill>
                  <a:schemeClr val="tx1"/>
                </a:solidFill>
                <a:effectLst/>
                <a:latin typeface="+mn-lt"/>
                <a:ea typeface="+mn-ea"/>
                <a:cs typeface="+mn-cs"/>
              </a:rPr>
              <a:t>and </a:t>
            </a:r>
            <a:r>
              <a:rPr lang="en-US" sz="1200" b="1" i="0" u="none" strike="noStrike" kern="1200" dirty="0">
                <a:solidFill>
                  <a:schemeClr val="tx1"/>
                </a:solidFill>
                <a:effectLst/>
                <a:latin typeface="+mn-lt"/>
                <a:ea typeface="+mn-ea"/>
                <a:cs typeface="+mn-cs"/>
              </a:rPr>
              <a:t>Ansible </a:t>
            </a:r>
            <a:r>
              <a:rPr lang="en-US" sz="1200" b="0" i="0" u="none" strike="noStrike" kern="1200" dirty="0">
                <a:solidFill>
                  <a:schemeClr val="tx1"/>
                </a:solidFill>
                <a:effectLst/>
                <a:latin typeface="+mn-lt"/>
                <a:ea typeface="+mn-ea"/>
                <a:cs typeface="+mn-cs"/>
              </a:rPr>
              <a:t>use. This is where you write step by step configuration code to achieve your desired end state.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(Show</a:t>
            </a:r>
            <a:r>
              <a:rPr lang="en-US" sz="1200" b="0" i="0" u="none" strike="noStrike" kern="1200" baseline="0" dirty="0">
                <a:solidFill>
                  <a:schemeClr val="tx1"/>
                </a:solidFill>
                <a:effectLst/>
                <a:latin typeface="+mn-lt"/>
                <a:ea typeface="+mn-ea"/>
                <a:cs typeface="+mn-cs"/>
              </a:rPr>
              <a:t> Ansible and </a:t>
            </a:r>
            <a:r>
              <a:rPr lang="en-US" sz="1200" b="0" i="0" u="none" strike="noStrike" kern="1200" baseline="0">
                <a:solidFill>
                  <a:schemeClr val="tx1"/>
                </a:solidFill>
                <a:effectLst/>
                <a:latin typeface="+mn-lt"/>
                <a:ea typeface="+mn-ea"/>
                <a:cs typeface="+mn-cs"/>
              </a:rPr>
              <a:t>Terraform Example)</a:t>
            </a:r>
            <a:endParaRPr lang="en-US" sz="1200" b="0" i="0" u="none" strike="noStrike"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3F28A1F-3E69-47E5-AE93-E7F2155A242D}" type="slidenum">
              <a:rPr lang="en-US" smtClean="0"/>
              <a:t>7</a:t>
            </a:fld>
            <a:endParaRPr lang="en-US" dirty="0"/>
          </a:p>
        </p:txBody>
      </p:sp>
    </p:spTree>
    <p:extLst>
      <p:ext uri="{BB962C8B-B14F-4D97-AF65-F5344CB8AC3E}">
        <p14:creationId xmlns:p14="http://schemas.microsoft.com/office/powerpoint/2010/main" val="1413041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a:t>Click to 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ngall.com/innovation-png"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athielking/TerraformExamples"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sv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4.xml"/><Relationship Id="rId16" Type="http://schemas.openxmlformats.org/officeDocument/2006/relationships/image" Target="../media/image21.svg"/><Relationship Id="rId1" Type="http://schemas.openxmlformats.org/officeDocument/2006/relationships/slideLayout" Target="../slideLayouts/slideLayout4.xml"/><Relationship Id="rId6" Type="http://schemas.openxmlformats.org/officeDocument/2006/relationships/diagramColors" Target="../diagrams/colors2.xml"/><Relationship Id="rId11" Type="http://schemas.openxmlformats.org/officeDocument/2006/relationships/image" Target="../media/image16.svg"/><Relationship Id="rId5" Type="http://schemas.openxmlformats.org/officeDocument/2006/relationships/diagramQuickStyle" Target="../diagrams/quickStyle2.xml"/><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diagramLayout" Target="../diagrams/layout2.xml"/><Relationship Id="rId9" Type="http://schemas.openxmlformats.org/officeDocument/2006/relationships/image" Target="../media/image14.svg"/><Relationship Id="rId14" Type="http://schemas.openxmlformats.org/officeDocument/2006/relationships/image" Target="../media/image1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p:txBody>
          <a:bodyPr/>
          <a:lstStyle/>
          <a:p>
            <a:r>
              <a:rPr lang="en-US" dirty="0" err="1"/>
              <a:t>IaC</a:t>
            </a:r>
            <a:r>
              <a:rPr lang="en-US" dirty="0"/>
              <a:t> – With Terraform</a:t>
            </a:r>
          </a:p>
        </p:txBody>
      </p:sp>
      <p:sp>
        <p:nvSpPr>
          <p:cNvPr id="6" name="Text Placeholder 5">
            <a:extLst>
              <a:ext uri="{FF2B5EF4-FFF2-40B4-BE49-F238E27FC236}">
                <a16:creationId xmlns:a16="http://schemas.microsoft.com/office/drawing/2014/main" id="{1397C2DB-90F2-4971-AC44-7CDDF5A3B552}"/>
              </a:ext>
            </a:extLst>
          </p:cNvPr>
          <p:cNvSpPr>
            <a:spLocks noGrp="1"/>
          </p:cNvSpPr>
          <p:nvPr>
            <p:ph type="body" sz="half" idx="2"/>
          </p:nvPr>
        </p:nvSpPr>
        <p:spPr/>
        <p:txBody>
          <a:bodyPr/>
          <a:lstStyle/>
          <a:p>
            <a:r>
              <a:rPr lang="en-US" dirty="0"/>
              <a:t>Exploring </a:t>
            </a:r>
            <a:r>
              <a:rPr lang="en-US" dirty="0" err="1"/>
              <a:t>Infrastructre</a:t>
            </a:r>
            <a:r>
              <a:rPr lang="en-US" dirty="0"/>
              <a:t> as Code</a:t>
            </a:r>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1" y="170121"/>
            <a:ext cx="7512001" cy="6379561"/>
          </a:xfrm>
        </p:spPr>
      </p:pic>
      <p:sp>
        <p:nvSpPr>
          <p:cNvPr id="8" name="TextBox 7">
            <a:extLst>
              <a:ext uri="{FF2B5EF4-FFF2-40B4-BE49-F238E27FC236}">
                <a16:creationId xmlns:a16="http://schemas.microsoft.com/office/drawing/2014/main" id="{F44453D0-D008-448F-B4AD-C47A2FF4C8B5}"/>
              </a:ext>
            </a:extLst>
          </p:cNvPr>
          <p:cNvSpPr txBox="1"/>
          <p:nvPr/>
        </p:nvSpPr>
        <p:spPr>
          <a:xfrm>
            <a:off x="-1" y="6318850"/>
            <a:ext cx="7512001" cy="230832"/>
          </a:xfrm>
          <a:prstGeom prst="rect">
            <a:avLst/>
          </a:prstGeom>
          <a:noFill/>
        </p:spPr>
        <p:txBody>
          <a:bodyPr wrap="square" rtlCol="0">
            <a:spAutoFit/>
          </a:bodyPr>
          <a:lstStyle/>
          <a:p>
            <a:r>
              <a:rPr lang="en-US" sz="900">
                <a:hlinkClick r:id="rId3" tooltip="http://www.pngall.com/innovation-png"/>
              </a:rPr>
              <a:t>This Photo</a:t>
            </a:r>
            <a:r>
              <a:rPr lang="en-US" sz="900"/>
              <a:t> by Unknown Author is licensed under </a:t>
            </a:r>
            <a:r>
              <a:rPr lang="en-US" sz="900">
                <a:hlinkClick r:id="rId4" tooltip="https://creativecommons.org/licenses/by-nc/3.0/"/>
              </a:rPr>
              <a:t>CC BY-NC</a:t>
            </a:r>
            <a:endParaRPr lang="en-US" sz="900"/>
          </a:p>
        </p:txBody>
      </p:sp>
    </p:spTree>
    <p:extLst>
      <p:ext uri="{BB962C8B-B14F-4D97-AF65-F5344CB8AC3E}">
        <p14:creationId xmlns:p14="http://schemas.microsoft.com/office/powerpoint/2010/main" val="1136250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77"/>
            <a:ext cx="10515600" cy="833663"/>
          </a:xfrm>
        </p:spPr>
        <p:txBody>
          <a:bodyPr/>
          <a:lstStyle/>
          <a:p>
            <a:r>
              <a:rPr lang="en-US" dirty="0"/>
              <a:t>Terraform Examples</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10</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562003"/>
            <a:ext cx="2552123" cy="159471"/>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What is </a:t>
            </a:r>
            <a:r>
              <a:rPr lang="en-US" sz="1200" dirty="0" err="1"/>
              <a:t>Iac</a:t>
            </a:r>
            <a:r>
              <a:rPr lang="en-US" sz="1200" dirty="0"/>
              <a:t>?</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2" y="6562002"/>
            <a:ext cx="2552123" cy="15947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Why is </a:t>
            </a:r>
            <a:r>
              <a:rPr lang="en-US" sz="1200" dirty="0" err="1"/>
              <a:t>IaC</a:t>
            </a:r>
            <a:r>
              <a:rPr lang="en-US" sz="1200" dirty="0"/>
              <a:t> Important?</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6249555" y="6562002"/>
            <a:ext cx="2552123" cy="15947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err="1"/>
              <a:t>IaC</a:t>
            </a:r>
            <a:r>
              <a:rPr lang="en-US" sz="1200" dirty="0"/>
              <a:t> Implementations</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8801677" y="6361476"/>
            <a:ext cx="2552123" cy="360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Examples</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10006314" y="6224125"/>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0BAD7701-A665-49A0-91F3-C4FF6EEF4B8B}"/>
              </a:ext>
            </a:extLst>
          </p:cNvPr>
          <p:cNvSpPr>
            <a:spLocks noGrp="1"/>
          </p:cNvSpPr>
          <p:nvPr>
            <p:ph idx="1"/>
          </p:nvPr>
        </p:nvSpPr>
        <p:spPr>
          <a:xfrm>
            <a:off x="838199" y="1825625"/>
            <a:ext cx="10515599" cy="4351338"/>
          </a:xfrm>
        </p:spPr>
        <p:txBody>
          <a:bodyPr/>
          <a:lstStyle/>
          <a:p>
            <a:r>
              <a:rPr lang="en-US" dirty="0"/>
              <a:t>Terraform Example 1 - Basic</a:t>
            </a:r>
          </a:p>
          <a:p>
            <a:r>
              <a:rPr lang="en-US" dirty="0"/>
              <a:t>Terraform Example 2 – Less Basic</a:t>
            </a:r>
          </a:p>
          <a:p>
            <a:r>
              <a:rPr lang="en-US" dirty="0"/>
              <a:t>Terraform Example 3 – End to End Example</a:t>
            </a:r>
          </a:p>
        </p:txBody>
      </p:sp>
    </p:spTree>
    <p:extLst>
      <p:ext uri="{BB962C8B-B14F-4D97-AF65-F5344CB8AC3E}">
        <p14:creationId xmlns:p14="http://schemas.microsoft.com/office/powerpoint/2010/main" val="2830451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77"/>
            <a:ext cx="10515600" cy="833663"/>
          </a:xfrm>
        </p:spPr>
        <p:txBody>
          <a:bodyPr/>
          <a:lstStyle/>
          <a:p>
            <a:r>
              <a:rPr lang="en-US" dirty="0"/>
              <a:t>End-to-End Architecture</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11</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562003"/>
            <a:ext cx="2552123" cy="159471"/>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What is </a:t>
            </a:r>
            <a:r>
              <a:rPr lang="en-US" sz="1200" dirty="0" err="1"/>
              <a:t>Iac</a:t>
            </a:r>
            <a:r>
              <a:rPr lang="en-US" sz="1200" dirty="0"/>
              <a:t>?</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2" y="6562002"/>
            <a:ext cx="2552123" cy="15947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Why is </a:t>
            </a:r>
            <a:r>
              <a:rPr lang="en-US" sz="1200" dirty="0" err="1"/>
              <a:t>IaC</a:t>
            </a:r>
            <a:r>
              <a:rPr lang="en-US" sz="1200" dirty="0"/>
              <a:t> Important?</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6249555" y="6562002"/>
            <a:ext cx="2552123" cy="15947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err="1"/>
              <a:t>IaC</a:t>
            </a:r>
            <a:r>
              <a:rPr lang="en-US" sz="1200" dirty="0"/>
              <a:t> Implementations</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8801677" y="6361476"/>
            <a:ext cx="2552123" cy="360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Examples</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10006314" y="6224125"/>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6C4CF317-53B9-4BBC-B470-1758655F60E9}"/>
              </a:ext>
            </a:extLst>
          </p:cNvPr>
          <p:cNvSpPr>
            <a:spLocks noGrp="1"/>
          </p:cNvSpPr>
          <p:nvPr>
            <p:ph idx="1"/>
          </p:nvPr>
        </p:nvSpPr>
        <p:spPr>
          <a:xfrm>
            <a:off x="838200" y="1692751"/>
            <a:ext cx="10515600" cy="4351338"/>
          </a:xfrm>
        </p:spPr>
        <p:txBody>
          <a:bodyPr numCol="2"/>
          <a:lstStyle/>
          <a:p>
            <a:r>
              <a:rPr lang="en-US" dirty="0"/>
              <a:t>classicguildbank.com</a:t>
            </a:r>
          </a:p>
          <a:p>
            <a:pPr lvl="1"/>
            <a:r>
              <a:rPr lang="en-US" dirty="0"/>
              <a:t>Had existing ‘prod’</a:t>
            </a:r>
          </a:p>
          <a:p>
            <a:pPr lvl="1"/>
            <a:r>
              <a:rPr lang="en-US" dirty="0"/>
              <a:t>Needed a test infrastructure</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r>
              <a:rPr lang="en-US" dirty="0"/>
              <a:t>Client – Serverless Angular Application</a:t>
            </a:r>
          </a:p>
          <a:p>
            <a:pPr lvl="1"/>
            <a:r>
              <a:rPr lang="en-US" dirty="0"/>
              <a:t>AWS S3 Storage Bucket</a:t>
            </a:r>
          </a:p>
          <a:p>
            <a:pPr lvl="1"/>
            <a:r>
              <a:rPr lang="en-US" dirty="0"/>
              <a:t>AWS CloudFront Distribution (CDN)</a:t>
            </a:r>
          </a:p>
          <a:p>
            <a:pPr lvl="2"/>
            <a:r>
              <a:rPr lang="en-US" dirty="0"/>
              <a:t>SSL Certificate</a:t>
            </a:r>
          </a:p>
          <a:p>
            <a:pPr lvl="1"/>
            <a:r>
              <a:rPr lang="en-US" dirty="0"/>
              <a:t>AWS Route53 DNS Entries</a:t>
            </a:r>
          </a:p>
          <a:p>
            <a:r>
              <a:rPr lang="en-US" dirty="0"/>
              <a:t>Server – ASP Net Core Web </a:t>
            </a:r>
            <a:r>
              <a:rPr lang="en-US" dirty="0" err="1"/>
              <a:t>Api</a:t>
            </a:r>
            <a:endParaRPr lang="en-US" dirty="0"/>
          </a:p>
          <a:p>
            <a:pPr lvl="1"/>
            <a:r>
              <a:rPr lang="en-US" dirty="0"/>
              <a:t>Azure App Service</a:t>
            </a:r>
          </a:p>
          <a:p>
            <a:pPr lvl="2"/>
            <a:r>
              <a:rPr lang="en-US" dirty="0"/>
              <a:t>Db Connection Strings</a:t>
            </a:r>
          </a:p>
          <a:p>
            <a:pPr lvl="2"/>
            <a:r>
              <a:rPr lang="en-US" dirty="0"/>
              <a:t>CORS</a:t>
            </a:r>
          </a:p>
          <a:p>
            <a:r>
              <a:rPr lang="en-US" dirty="0"/>
              <a:t>Database – MS SQL Server</a:t>
            </a:r>
          </a:p>
          <a:p>
            <a:pPr lvl="1"/>
            <a:r>
              <a:rPr lang="en-US" dirty="0"/>
              <a:t>Azure </a:t>
            </a:r>
            <a:r>
              <a:rPr lang="en-US" dirty="0" err="1"/>
              <a:t>Sql</a:t>
            </a:r>
            <a:r>
              <a:rPr lang="en-US" dirty="0"/>
              <a:t> Server</a:t>
            </a:r>
          </a:p>
          <a:p>
            <a:pPr lvl="1"/>
            <a:r>
              <a:rPr lang="en-US" dirty="0"/>
              <a:t>Restore DB From Backup in Azure storage</a:t>
            </a:r>
          </a:p>
        </p:txBody>
      </p:sp>
    </p:spTree>
    <p:extLst>
      <p:ext uri="{BB962C8B-B14F-4D97-AF65-F5344CB8AC3E}">
        <p14:creationId xmlns:p14="http://schemas.microsoft.com/office/powerpoint/2010/main" val="883521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77"/>
            <a:ext cx="10515600" cy="833663"/>
          </a:xfrm>
        </p:spPr>
        <p:txBody>
          <a:bodyPr/>
          <a:lstStyle/>
          <a:p>
            <a:r>
              <a:rPr lang="en-US" dirty="0"/>
              <a:t>Slides / Examples</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12</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562003"/>
            <a:ext cx="2552123" cy="159471"/>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What is </a:t>
            </a:r>
            <a:r>
              <a:rPr lang="en-US" sz="1200" dirty="0" err="1"/>
              <a:t>Iac</a:t>
            </a:r>
            <a:r>
              <a:rPr lang="en-US" sz="1200" dirty="0"/>
              <a:t>?</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2" y="6562002"/>
            <a:ext cx="2552123" cy="15947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Why is </a:t>
            </a:r>
            <a:r>
              <a:rPr lang="en-US" sz="1200" dirty="0" err="1"/>
              <a:t>IaC</a:t>
            </a:r>
            <a:r>
              <a:rPr lang="en-US" sz="1200" dirty="0"/>
              <a:t> Important?</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6249555" y="6562002"/>
            <a:ext cx="2552123" cy="15947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err="1"/>
              <a:t>IaC</a:t>
            </a:r>
            <a:r>
              <a:rPr lang="en-US" sz="1200" dirty="0"/>
              <a:t> Implementations</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8801677" y="6361476"/>
            <a:ext cx="2552123" cy="360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Examples</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10006314" y="6224125"/>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6C4CF317-53B9-4BBC-B470-1758655F60E9}"/>
              </a:ext>
            </a:extLst>
          </p:cNvPr>
          <p:cNvSpPr>
            <a:spLocks noGrp="1"/>
          </p:cNvSpPr>
          <p:nvPr>
            <p:ph idx="1"/>
          </p:nvPr>
        </p:nvSpPr>
        <p:spPr>
          <a:xfrm>
            <a:off x="838200" y="1825625"/>
            <a:ext cx="10515599" cy="4351338"/>
          </a:xfrm>
        </p:spPr>
        <p:txBody>
          <a:bodyPr>
            <a:normAutofit/>
          </a:bodyPr>
          <a:lstStyle/>
          <a:p>
            <a:r>
              <a:rPr lang="en-US" sz="3200" dirty="0">
                <a:hlinkClick r:id="rId2"/>
              </a:rPr>
              <a:t>https://github.com/athielking/TerraformExamples</a:t>
            </a:r>
            <a:endParaRPr lang="en-US" sz="3200" dirty="0"/>
          </a:p>
        </p:txBody>
      </p:sp>
    </p:spTree>
    <p:extLst>
      <p:ext uri="{BB962C8B-B14F-4D97-AF65-F5344CB8AC3E}">
        <p14:creationId xmlns:p14="http://schemas.microsoft.com/office/powerpoint/2010/main" val="4194717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gradFill>
            <a:gsLst>
              <a:gs pos="1000">
                <a:schemeClr val="tx1">
                  <a:lumMod val="85000"/>
                  <a:lumOff val="15000"/>
                </a:schemeClr>
              </a:gs>
              <a:gs pos="100000">
                <a:schemeClr val="accent2">
                  <a:lumMod val="50000"/>
                </a:schemeClr>
              </a:gs>
            </a:gsLst>
          </a:gradFill>
        </p:spPr>
        <p:txBody>
          <a:bodyPr/>
          <a:lstStyle/>
          <a:p>
            <a:pPr algn="r"/>
            <a:r>
              <a:rPr lang="en-US" dirty="0">
                <a:solidFill>
                  <a:schemeClr val="bg1"/>
                </a:solidFill>
              </a:rPr>
              <a:t>Outline</a:t>
            </a:r>
          </a:p>
        </p:txBody>
      </p:sp>
      <p:graphicFrame>
        <p:nvGraphicFramePr>
          <p:cNvPr id="10" name="Content Placeholder 2" descr="List Content Placeholder">
            <a:extLst>
              <a:ext uri="{FF2B5EF4-FFF2-40B4-BE49-F238E27FC236}">
                <a16:creationId xmlns:a16="http://schemas.microsoft.com/office/drawing/2014/main" id="{4DBF5C5D-E8C1-4EFB-87B6-B4245AB407AE}"/>
              </a:ext>
            </a:extLst>
          </p:cNvPr>
          <p:cNvGraphicFramePr>
            <a:graphicFrameLocks noGrp="1"/>
          </p:cNvGraphicFramePr>
          <p:nvPr>
            <p:ph idx="1"/>
            <p:extLst>
              <p:ext uri="{D42A27DB-BD31-4B8C-83A1-F6EECF244321}">
                <p14:modId xmlns:p14="http://schemas.microsoft.com/office/powerpoint/2010/main" val="995741429"/>
              </p:ext>
            </p:extLst>
          </p:nvPr>
        </p:nvGraphicFramePr>
        <p:xfrm>
          <a:off x="4562476" y="365125"/>
          <a:ext cx="6791323" cy="5984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p:txBody>
          <a:bodyPr/>
          <a:lstStyle/>
          <a:p>
            <a:r>
              <a:rPr lang="en-US" dirty="0"/>
              <a:t>PAGE </a:t>
            </a:r>
            <a:fld id="{4A9B5881-4007-4345-955A-79C2656F0C49}" type="slidenum">
              <a:rPr lang="en-US" smtClean="0"/>
              <a:pPr/>
              <a:t>2</a:t>
            </a:fld>
            <a:endParaRPr lang="en-US" dirty="0"/>
          </a:p>
        </p:txBody>
      </p:sp>
    </p:spTree>
    <p:extLst>
      <p:ext uri="{BB962C8B-B14F-4D97-AF65-F5344CB8AC3E}">
        <p14:creationId xmlns:p14="http://schemas.microsoft.com/office/powerpoint/2010/main" val="4080338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77"/>
            <a:ext cx="10515600" cy="833663"/>
          </a:xfrm>
        </p:spPr>
        <p:txBody>
          <a:bodyPr/>
          <a:lstStyle/>
          <a:p>
            <a:r>
              <a:rPr lang="en-US" dirty="0"/>
              <a:t>What is Infrastructure as Code?</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4"/>
            <a:ext cx="10515601" cy="4087599"/>
          </a:xfrm>
        </p:spPr>
        <p:txBody>
          <a:bodyPr/>
          <a:lstStyle/>
          <a:p>
            <a:pPr marL="0" indent="0">
              <a:buNone/>
            </a:pPr>
            <a:r>
              <a:rPr lang="en-US" dirty="0"/>
              <a:t>The management of infrastructure ( networks, servers, databases ) in a descriptive model, using the same version control techniques as you would for application code.</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361475"/>
            <a:ext cx="2552123" cy="360000"/>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What is </a:t>
            </a:r>
            <a:r>
              <a:rPr lang="en-US" sz="1200" dirty="0" err="1"/>
              <a:t>Iac</a:t>
            </a:r>
            <a:r>
              <a:rPr lang="en-US" sz="1200" dirty="0"/>
              <a:t>?</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2" y="6562004"/>
            <a:ext cx="2552123" cy="1594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Second Skill</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Third Skill</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2349947"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6983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77"/>
            <a:ext cx="10515600" cy="833663"/>
          </a:xfrm>
        </p:spPr>
        <p:txBody>
          <a:bodyPr/>
          <a:lstStyle/>
          <a:p>
            <a:r>
              <a:rPr lang="en-US" dirty="0"/>
              <a:t>Why is </a:t>
            </a:r>
            <a:r>
              <a:rPr lang="en-US" dirty="0" err="1"/>
              <a:t>IaC</a:t>
            </a:r>
            <a:r>
              <a:rPr lang="en-US" dirty="0"/>
              <a:t> Important?</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4"/>
            <a:ext cx="10515601" cy="4087599"/>
          </a:xfrm>
        </p:spPr>
        <p:txBody>
          <a:bodyPr/>
          <a:lstStyle/>
          <a:p>
            <a:r>
              <a:rPr lang="en-US" dirty="0"/>
              <a:t>Solves the issue of </a:t>
            </a:r>
            <a:r>
              <a:rPr lang="en-US" b="1" dirty="0"/>
              <a:t>Configuration Drift</a:t>
            </a:r>
            <a:endParaRPr lang="en-US" dirty="0"/>
          </a:p>
          <a:p>
            <a:r>
              <a:rPr lang="en-US" dirty="0"/>
              <a:t>Configuration / Environment Drift</a:t>
            </a:r>
          </a:p>
          <a:p>
            <a:pPr lvl="1"/>
            <a:r>
              <a:rPr lang="en-US" dirty="0"/>
              <a:t>Each environment eventually becomes unique</a:t>
            </a:r>
          </a:p>
          <a:p>
            <a:pPr lvl="1"/>
            <a:r>
              <a:rPr lang="en-US" dirty="0"/>
              <a:t>Inconsistency causes Deployment Issues</a:t>
            </a:r>
          </a:p>
          <a:p>
            <a:pPr lvl="1"/>
            <a:r>
              <a:rPr lang="en-US" dirty="0"/>
              <a:t>Maintenance is manual</a:t>
            </a:r>
          </a:p>
          <a:p>
            <a:pPr lvl="1"/>
            <a:r>
              <a:rPr lang="en-US" dirty="0"/>
              <a:t>Changes are difficult to document and track</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562003"/>
            <a:ext cx="2552123" cy="159471"/>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What is </a:t>
            </a:r>
            <a:r>
              <a:rPr lang="en-US" sz="1200" dirty="0" err="1"/>
              <a:t>Iac</a:t>
            </a:r>
            <a:r>
              <a:rPr lang="en-US" sz="1200" dirty="0"/>
              <a:t>?</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2" y="6361476"/>
            <a:ext cx="2552123" cy="36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Why is </a:t>
            </a:r>
            <a:r>
              <a:rPr lang="en-US" sz="1200" dirty="0" err="1"/>
              <a:t>IaC</a:t>
            </a:r>
            <a:r>
              <a:rPr lang="en-US" sz="1200" dirty="0"/>
              <a:t> Important?</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Third Skill</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4902069" y="6269908"/>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10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77"/>
            <a:ext cx="10515600" cy="833663"/>
          </a:xfrm>
        </p:spPr>
        <p:txBody>
          <a:bodyPr/>
          <a:lstStyle/>
          <a:p>
            <a:r>
              <a:rPr lang="en-US" dirty="0"/>
              <a:t>Why is </a:t>
            </a:r>
            <a:r>
              <a:rPr lang="en-US" dirty="0" err="1"/>
              <a:t>IaC</a:t>
            </a:r>
            <a:r>
              <a:rPr lang="en-US" dirty="0"/>
              <a:t> Important?</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4"/>
            <a:ext cx="10515601" cy="4087599"/>
          </a:xfrm>
        </p:spPr>
        <p:txBody>
          <a:bodyPr/>
          <a:lstStyle/>
          <a:p>
            <a:r>
              <a:rPr lang="en-US" dirty="0" err="1"/>
              <a:t>IaC</a:t>
            </a:r>
            <a:r>
              <a:rPr lang="en-US" dirty="0"/>
              <a:t> – Provides Idempotence</a:t>
            </a:r>
          </a:p>
          <a:p>
            <a:r>
              <a:rPr lang="en-US" dirty="0"/>
              <a:t>Idempotence</a:t>
            </a:r>
          </a:p>
          <a:p>
            <a:pPr lvl="1"/>
            <a:r>
              <a:rPr lang="en-US" dirty="0"/>
              <a:t>the principle of certain operations where they can be applied multiple times without changing the result beyond the initial application</a:t>
            </a:r>
          </a:p>
          <a:p>
            <a:pPr lvl="1"/>
            <a:r>
              <a:rPr lang="en-US" dirty="0"/>
              <a:t>Each Deployment can be repeated and achieve the exact same result</a:t>
            </a:r>
          </a:p>
          <a:p>
            <a:r>
              <a:rPr lang="en-US" dirty="0"/>
              <a:t>Infrastructure Now Get all the benefits of source control</a:t>
            </a:r>
          </a:p>
          <a:p>
            <a:pPr lvl="1"/>
            <a:r>
              <a:rPr lang="en-US" dirty="0"/>
              <a:t>Versioning</a:t>
            </a:r>
          </a:p>
          <a:p>
            <a:pPr lvl="1"/>
            <a:r>
              <a:rPr lang="en-US" dirty="0"/>
              <a:t>Pull Requests / Code Reviews</a:t>
            </a:r>
            <a:br>
              <a:rPr lang="en-US" dirty="0"/>
            </a:br>
            <a:endParaRPr lang="en-US" dirty="0"/>
          </a:p>
          <a:p>
            <a:pPr lvl="1"/>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562003"/>
            <a:ext cx="2552123" cy="159471"/>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What is </a:t>
            </a:r>
            <a:r>
              <a:rPr lang="en-US" sz="1200" dirty="0" err="1"/>
              <a:t>Iac</a:t>
            </a:r>
            <a:r>
              <a:rPr lang="en-US" sz="1200" dirty="0"/>
              <a:t>?</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2" y="6361476"/>
            <a:ext cx="2552123" cy="36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Why is </a:t>
            </a:r>
            <a:r>
              <a:rPr lang="en-US" sz="1200" dirty="0" err="1"/>
              <a:t>IaC</a:t>
            </a:r>
            <a:r>
              <a:rPr lang="en-US" sz="1200" dirty="0"/>
              <a:t> Important?</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Third Skill</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4902069" y="6269908"/>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2674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855392-9FED-4979-8AC6-A73037648D43}"/>
              </a:ext>
            </a:extLst>
          </p:cNvPr>
          <p:cNvSpPr>
            <a:spLocks noGrp="1"/>
          </p:cNvSpPr>
          <p:nvPr>
            <p:ph type="title"/>
          </p:nvPr>
        </p:nvSpPr>
        <p:spPr>
          <a:xfrm>
            <a:off x="838200" y="641855"/>
            <a:ext cx="10515600" cy="772107"/>
          </a:xfrm>
        </p:spPr>
        <p:txBody>
          <a:bodyPr/>
          <a:lstStyle/>
          <a:p>
            <a:r>
              <a:rPr lang="en-US" dirty="0" err="1"/>
              <a:t>IaC</a:t>
            </a:r>
            <a:r>
              <a:rPr lang="en-US" dirty="0"/>
              <a:t> - Implementations</a:t>
            </a:r>
          </a:p>
        </p:txBody>
      </p:sp>
      <p:graphicFrame>
        <p:nvGraphicFramePr>
          <p:cNvPr id="10" name="Content Placeholder 2" descr="Content Placeholder">
            <a:extLst>
              <a:ext uri="{FF2B5EF4-FFF2-40B4-BE49-F238E27FC236}">
                <a16:creationId xmlns:a16="http://schemas.microsoft.com/office/drawing/2014/main" id="{47A11266-E870-4547-80E5-8133E862A757}"/>
              </a:ext>
            </a:extLst>
          </p:cNvPr>
          <p:cNvGraphicFramePr>
            <a:graphicFrameLocks noGrp="1"/>
          </p:cNvGraphicFramePr>
          <p:nvPr>
            <p:ph idx="1"/>
            <p:extLst>
              <p:ext uri="{D42A27DB-BD31-4B8C-83A1-F6EECF244321}">
                <p14:modId xmlns:p14="http://schemas.microsoft.com/office/powerpoint/2010/main" val="36537968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32934DE9-1653-4F9E-B307-C53A27B2182D}"/>
              </a:ext>
            </a:extLst>
          </p:cNvPr>
          <p:cNvSpPr>
            <a:spLocks noGrp="1"/>
          </p:cNvSpPr>
          <p:nvPr>
            <p:ph type="sldNum" sz="quarter" idx="10"/>
          </p:nvPr>
        </p:nvSpPr>
        <p:spPr/>
        <p:txBody>
          <a:bodyPr/>
          <a:lstStyle/>
          <a:p>
            <a:r>
              <a:rPr lang="en-US" dirty="0"/>
              <a:t>PAGE </a:t>
            </a:r>
            <a:fld id="{4A9B5881-4007-4345-955A-79C2656F0C49}" type="slidenum">
              <a:rPr lang="en-US" smtClean="0"/>
              <a:pPr/>
              <a:t>6</a:t>
            </a:fld>
            <a:endParaRPr lang="en-US" dirty="0"/>
          </a:p>
        </p:txBody>
      </p:sp>
      <p:sp>
        <p:nvSpPr>
          <p:cNvPr id="8" name="Rectangle 7">
            <a:extLst>
              <a:ext uri="{FF2B5EF4-FFF2-40B4-BE49-F238E27FC236}">
                <a16:creationId xmlns:a16="http://schemas.microsoft.com/office/drawing/2014/main" id="{5FE2B34C-7760-453F-8A81-50335F1BD6C4}"/>
              </a:ext>
              <a:ext uri="{C183D7F6-B498-43B3-948B-1728B52AA6E4}">
                <adec:decorative xmlns:adec="http://schemas.microsoft.com/office/drawing/2017/decorative" val="1"/>
              </a:ext>
            </a:extLst>
          </p:cNvPr>
          <p:cNvSpPr/>
          <p:nvPr/>
        </p:nvSpPr>
        <p:spPr>
          <a:xfrm>
            <a:off x="1145309" y="6557847"/>
            <a:ext cx="2552123" cy="163627"/>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What is </a:t>
            </a:r>
            <a:r>
              <a:rPr lang="en-US" sz="1200" dirty="0" err="1"/>
              <a:t>Iac</a:t>
            </a:r>
            <a:r>
              <a:rPr lang="en-US" sz="1200" dirty="0"/>
              <a:t>?</a:t>
            </a:r>
          </a:p>
        </p:txBody>
      </p:sp>
      <p:sp>
        <p:nvSpPr>
          <p:cNvPr id="9" name="Rectangle 8">
            <a:extLst>
              <a:ext uri="{FF2B5EF4-FFF2-40B4-BE49-F238E27FC236}">
                <a16:creationId xmlns:a16="http://schemas.microsoft.com/office/drawing/2014/main" id="{8BED1379-2C64-4902-A414-90051165C903}"/>
              </a:ext>
              <a:ext uri="{C183D7F6-B498-43B3-948B-1728B52AA6E4}">
                <adec:decorative xmlns:adec="http://schemas.microsoft.com/office/drawing/2017/decorative" val="1"/>
              </a:ext>
            </a:extLst>
          </p:cNvPr>
          <p:cNvSpPr/>
          <p:nvPr/>
        </p:nvSpPr>
        <p:spPr>
          <a:xfrm>
            <a:off x="3697432" y="6547646"/>
            <a:ext cx="2552123" cy="1738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Why is </a:t>
            </a:r>
            <a:r>
              <a:rPr lang="en-US" sz="1200" dirty="0" err="1"/>
              <a:t>IaC</a:t>
            </a:r>
            <a:r>
              <a:rPr lang="en-US" sz="1200" dirty="0"/>
              <a:t> Important?</a:t>
            </a:r>
          </a:p>
        </p:txBody>
      </p:sp>
      <p:sp>
        <p:nvSpPr>
          <p:cNvPr id="11" name="Rectangle 10">
            <a:extLst>
              <a:ext uri="{FF2B5EF4-FFF2-40B4-BE49-F238E27FC236}">
                <a16:creationId xmlns:a16="http://schemas.microsoft.com/office/drawing/2014/main" id="{774383B4-AACC-4685-AB80-6888FAA0B696}"/>
              </a:ext>
              <a:ext uri="{C183D7F6-B498-43B3-948B-1728B52AA6E4}">
                <adec:decorative xmlns:adec="http://schemas.microsoft.com/office/drawing/2017/decorative" val="1"/>
              </a:ext>
            </a:extLst>
          </p:cNvPr>
          <p:cNvSpPr/>
          <p:nvPr/>
        </p:nvSpPr>
        <p:spPr>
          <a:xfrm>
            <a:off x="6249555" y="6361476"/>
            <a:ext cx="2552123" cy="360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err="1"/>
              <a:t>IaC</a:t>
            </a:r>
            <a:r>
              <a:rPr lang="en-US" sz="1200" dirty="0"/>
              <a:t> Implementations</a:t>
            </a:r>
          </a:p>
        </p:txBody>
      </p:sp>
      <p:sp>
        <p:nvSpPr>
          <p:cNvPr id="13" name="Rectangle 12">
            <a:extLst>
              <a:ext uri="{FF2B5EF4-FFF2-40B4-BE49-F238E27FC236}">
                <a16:creationId xmlns:a16="http://schemas.microsoft.com/office/drawing/2014/main" id="{EEC3D0FF-B59D-47D4-8EEE-5EF3EA7C3CC0}"/>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7" name="Isosceles Triangle 16">
            <a:extLst>
              <a:ext uri="{FF2B5EF4-FFF2-40B4-BE49-F238E27FC236}">
                <a16:creationId xmlns:a16="http://schemas.microsoft.com/office/drawing/2014/main" id="{C1168A37-F12A-42E8-A95E-69747461C003}"/>
              </a:ext>
              <a:ext uri="{C183D7F6-B498-43B3-948B-1728B52AA6E4}">
                <adec:decorative xmlns:adec="http://schemas.microsoft.com/office/drawing/2017/decorative" val="1"/>
              </a:ext>
            </a:extLst>
          </p:cNvPr>
          <p:cNvSpPr/>
          <p:nvPr/>
        </p:nvSpPr>
        <p:spPr>
          <a:xfrm rot="10800000">
            <a:off x="7440354" y="6292973"/>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phic 2">
            <a:extLst>
              <a:ext uri="{FF2B5EF4-FFF2-40B4-BE49-F238E27FC236}">
                <a16:creationId xmlns:a16="http://schemas.microsoft.com/office/drawing/2014/main" id="{9452FC87-C67E-4E16-B3DF-611EAC79F8A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43149" y="4784652"/>
            <a:ext cx="3105702" cy="678600"/>
          </a:xfrm>
          <a:prstGeom prst="rect">
            <a:avLst/>
          </a:prstGeom>
        </p:spPr>
      </p:pic>
      <p:pic>
        <p:nvPicPr>
          <p:cNvPr id="7" name="Graphic 6">
            <a:extLst>
              <a:ext uri="{FF2B5EF4-FFF2-40B4-BE49-F238E27FC236}">
                <a16:creationId xmlns:a16="http://schemas.microsoft.com/office/drawing/2014/main" id="{47C4ACC3-B7CB-4B01-B114-1FA90F506DD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51646" y="2393100"/>
            <a:ext cx="2688708" cy="994144"/>
          </a:xfrm>
          <a:prstGeom prst="rect">
            <a:avLst/>
          </a:prstGeom>
        </p:spPr>
      </p:pic>
      <p:pic>
        <p:nvPicPr>
          <p:cNvPr id="20" name="Picture 19" descr="A picture containing drawing&#10;&#10;Description automatically generated">
            <a:extLst>
              <a:ext uri="{FF2B5EF4-FFF2-40B4-BE49-F238E27FC236}">
                <a16:creationId xmlns:a16="http://schemas.microsoft.com/office/drawing/2014/main" id="{FBEFF66A-7DF4-4364-8F61-A08F71DCDEB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54307" y="2352084"/>
            <a:ext cx="2934126" cy="1035160"/>
          </a:xfrm>
          <a:prstGeom prst="rect">
            <a:avLst/>
          </a:prstGeom>
        </p:spPr>
      </p:pic>
      <p:pic>
        <p:nvPicPr>
          <p:cNvPr id="22" name="Graphic 21">
            <a:extLst>
              <a:ext uri="{FF2B5EF4-FFF2-40B4-BE49-F238E27FC236}">
                <a16:creationId xmlns:a16="http://schemas.microsoft.com/office/drawing/2014/main" id="{D684D444-4F35-4F41-AC14-B22E3546ECA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303567" y="2330464"/>
            <a:ext cx="2688709" cy="1056780"/>
          </a:xfrm>
          <a:prstGeom prst="rect">
            <a:avLst/>
          </a:prstGeom>
        </p:spPr>
      </p:pic>
      <p:pic>
        <p:nvPicPr>
          <p:cNvPr id="24" name="Graphic 23">
            <a:extLst>
              <a:ext uri="{FF2B5EF4-FFF2-40B4-BE49-F238E27FC236}">
                <a16:creationId xmlns:a16="http://schemas.microsoft.com/office/drawing/2014/main" id="{9E000A7D-8722-4451-9DFE-39778CA2A38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219171" y="3695202"/>
            <a:ext cx="2857500" cy="2857500"/>
          </a:xfrm>
          <a:prstGeom prst="rect">
            <a:avLst/>
          </a:prstGeom>
        </p:spPr>
      </p:pic>
      <p:pic>
        <p:nvPicPr>
          <p:cNvPr id="26" name="Graphic 25">
            <a:extLst>
              <a:ext uri="{FF2B5EF4-FFF2-40B4-BE49-F238E27FC236}">
                <a16:creationId xmlns:a16="http://schemas.microsoft.com/office/drawing/2014/main" id="{4740FEA5-F37E-4C85-8DEC-D0DBE52D87E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83331" y="3782160"/>
            <a:ext cx="2857500" cy="2857500"/>
          </a:xfrm>
          <a:prstGeom prst="rect">
            <a:avLst/>
          </a:prstGeom>
        </p:spPr>
      </p:pic>
    </p:spTree>
    <p:extLst>
      <p:ext uri="{BB962C8B-B14F-4D97-AF65-F5344CB8AC3E}">
        <p14:creationId xmlns:p14="http://schemas.microsoft.com/office/powerpoint/2010/main" val="3879804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77"/>
            <a:ext cx="10515600" cy="833663"/>
          </a:xfrm>
        </p:spPr>
        <p:txBody>
          <a:bodyPr/>
          <a:lstStyle/>
          <a:p>
            <a:r>
              <a:rPr lang="en-US" dirty="0"/>
              <a:t>Why Terraform?</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4"/>
            <a:ext cx="10515601" cy="4087599"/>
          </a:xfrm>
        </p:spPr>
        <p:txBody>
          <a:bodyPr/>
          <a:lstStyle/>
          <a:p>
            <a:r>
              <a:rPr lang="en-US" dirty="0"/>
              <a:t>Provisioning vs Configuration Management</a:t>
            </a:r>
          </a:p>
          <a:p>
            <a:r>
              <a:rPr lang="en-US" dirty="0"/>
              <a:t>Declarative vs Procedural</a:t>
            </a:r>
          </a:p>
          <a:p>
            <a:r>
              <a:rPr lang="en-US" dirty="0"/>
              <a:t>Other attributes</a:t>
            </a:r>
          </a:p>
          <a:p>
            <a:pPr lvl="1"/>
            <a:r>
              <a:rPr lang="en-US" dirty="0"/>
              <a:t>Mutable vs Immutable Infrastructure</a:t>
            </a:r>
          </a:p>
          <a:p>
            <a:pPr lvl="1"/>
            <a:r>
              <a:rPr lang="en-US" dirty="0"/>
              <a:t>Agent vs Agentless</a:t>
            </a:r>
          </a:p>
          <a:p>
            <a:pPr lvl="1"/>
            <a:r>
              <a:rPr lang="en-US" dirty="0"/>
              <a:t>Community Size</a:t>
            </a:r>
          </a:p>
          <a:p>
            <a:pPr lvl="1"/>
            <a:r>
              <a:rPr lang="en-US" dirty="0"/>
              <a:t>Maturity</a:t>
            </a:r>
            <a:br>
              <a:rPr lang="en-US" dirty="0"/>
            </a:br>
            <a:endParaRPr lang="en-US" dirty="0"/>
          </a:p>
          <a:p>
            <a:pPr lvl="1"/>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562003"/>
            <a:ext cx="2552123" cy="159471"/>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What is </a:t>
            </a:r>
            <a:r>
              <a:rPr lang="en-US" sz="1200" dirty="0" err="1"/>
              <a:t>Iac</a:t>
            </a:r>
            <a:r>
              <a:rPr lang="en-US" sz="1200" dirty="0"/>
              <a:t>?</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2" y="6562002"/>
            <a:ext cx="2552123" cy="15947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Why is </a:t>
            </a:r>
            <a:r>
              <a:rPr lang="en-US" sz="1200" dirty="0" err="1"/>
              <a:t>IaC</a:t>
            </a:r>
            <a:r>
              <a:rPr lang="en-US" sz="1200" dirty="0"/>
              <a:t> Important?</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6249555" y="6361476"/>
            <a:ext cx="2552123" cy="360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err="1"/>
              <a:t>IaC</a:t>
            </a:r>
            <a:r>
              <a:rPr lang="en-US" sz="1200" dirty="0"/>
              <a:t> Implementations</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7454192" y="6191829"/>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2845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77"/>
            <a:ext cx="10515600" cy="833663"/>
          </a:xfrm>
        </p:spPr>
        <p:txBody>
          <a:bodyPr/>
          <a:lstStyle/>
          <a:p>
            <a:r>
              <a:rPr lang="en-US" dirty="0"/>
              <a:t>Why Terraform?</a:t>
            </a:r>
          </a:p>
        </p:txBody>
      </p:sp>
      <p:graphicFrame>
        <p:nvGraphicFramePr>
          <p:cNvPr id="5" name="Table 5">
            <a:extLst>
              <a:ext uri="{FF2B5EF4-FFF2-40B4-BE49-F238E27FC236}">
                <a16:creationId xmlns:a16="http://schemas.microsoft.com/office/drawing/2014/main" id="{193A37C7-4C0C-44E5-99B4-EA6E200F1913}"/>
              </a:ext>
            </a:extLst>
          </p:cNvPr>
          <p:cNvGraphicFramePr>
            <a:graphicFrameLocks noGrp="1"/>
          </p:cNvGraphicFramePr>
          <p:nvPr>
            <p:ph idx="1"/>
            <p:extLst>
              <p:ext uri="{D42A27DB-BD31-4B8C-83A1-F6EECF244321}">
                <p14:modId xmlns:p14="http://schemas.microsoft.com/office/powerpoint/2010/main" val="3796682064"/>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1713614">
                  <a:extLst>
                    <a:ext uri="{9D8B030D-6E8A-4147-A177-3AD203B41FA5}">
                      <a16:colId xmlns:a16="http://schemas.microsoft.com/office/drawing/2014/main" val="1226800214"/>
                    </a:ext>
                  </a:extLst>
                </a:gridCol>
                <a:gridCol w="915286">
                  <a:extLst>
                    <a:ext uri="{9D8B030D-6E8A-4147-A177-3AD203B41FA5}">
                      <a16:colId xmlns:a16="http://schemas.microsoft.com/office/drawing/2014/main" val="471786358"/>
                    </a:ext>
                  </a:extLst>
                </a:gridCol>
                <a:gridCol w="775291">
                  <a:extLst>
                    <a:ext uri="{9D8B030D-6E8A-4147-A177-3AD203B41FA5}">
                      <a16:colId xmlns:a16="http://schemas.microsoft.com/office/drawing/2014/main" val="842613185"/>
                    </a:ext>
                  </a:extLst>
                </a:gridCol>
                <a:gridCol w="1853609">
                  <a:extLst>
                    <a:ext uri="{9D8B030D-6E8A-4147-A177-3AD203B41FA5}">
                      <a16:colId xmlns:a16="http://schemas.microsoft.com/office/drawing/2014/main" val="3847413980"/>
                    </a:ext>
                  </a:extLst>
                </a:gridCol>
                <a:gridCol w="1314450">
                  <a:extLst>
                    <a:ext uri="{9D8B030D-6E8A-4147-A177-3AD203B41FA5}">
                      <a16:colId xmlns:a16="http://schemas.microsoft.com/office/drawing/2014/main" val="732709048"/>
                    </a:ext>
                  </a:extLst>
                </a:gridCol>
                <a:gridCol w="1314450">
                  <a:extLst>
                    <a:ext uri="{9D8B030D-6E8A-4147-A177-3AD203B41FA5}">
                      <a16:colId xmlns:a16="http://schemas.microsoft.com/office/drawing/2014/main" val="2468824260"/>
                    </a:ext>
                  </a:extLst>
                </a:gridCol>
                <a:gridCol w="1314450">
                  <a:extLst>
                    <a:ext uri="{9D8B030D-6E8A-4147-A177-3AD203B41FA5}">
                      <a16:colId xmlns:a16="http://schemas.microsoft.com/office/drawing/2014/main" val="2143500257"/>
                    </a:ext>
                  </a:extLst>
                </a:gridCol>
                <a:gridCol w="1314450">
                  <a:extLst>
                    <a:ext uri="{9D8B030D-6E8A-4147-A177-3AD203B41FA5}">
                      <a16:colId xmlns:a16="http://schemas.microsoft.com/office/drawing/2014/main" val="3184994209"/>
                    </a:ext>
                  </a:extLst>
                </a:gridCol>
              </a:tblGrid>
              <a:tr h="370840">
                <a:tc>
                  <a:txBody>
                    <a:bodyPr/>
                    <a:lstStyle/>
                    <a:p>
                      <a:endParaRPr lang="en-US"/>
                    </a:p>
                  </a:txBody>
                  <a:tcPr/>
                </a:tc>
                <a:tc>
                  <a:txBody>
                    <a:bodyPr/>
                    <a:lstStyle/>
                    <a:p>
                      <a:r>
                        <a:rPr lang="en-US" dirty="0"/>
                        <a:t>Source</a:t>
                      </a:r>
                    </a:p>
                  </a:txBody>
                  <a:tcPr/>
                </a:tc>
                <a:tc>
                  <a:txBody>
                    <a:bodyPr/>
                    <a:lstStyle/>
                    <a:p>
                      <a:r>
                        <a:rPr lang="en-US" dirty="0"/>
                        <a:t>Cloud</a:t>
                      </a:r>
                    </a:p>
                  </a:txBody>
                  <a:tcPr/>
                </a:tc>
                <a:tc>
                  <a:txBody>
                    <a:bodyPr/>
                    <a:lstStyle/>
                    <a:p>
                      <a:r>
                        <a:rPr lang="en-US" dirty="0"/>
                        <a:t>Type</a:t>
                      </a:r>
                    </a:p>
                  </a:txBody>
                  <a:tcPr/>
                </a:tc>
                <a:tc>
                  <a:txBody>
                    <a:bodyPr/>
                    <a:lstStyle/>
                    <a:p>
                      <a:r>
                        <a:rPr lang="en-US" dirty="0"/>
                        <a:t>Infra.</a:t>
                      </a:r>
                    </a:p>
                  </a:txBody>
                  <a:tcPr/>
                </a:tc>
                <a:tc>
                  <a:txBody>
                    <a:bodyPr/>
                    <a:lstStyle/>
                    <a:p>
                      <a:r>
                        <a:rPr lang="en-US" dirty="0"/>
                        <a:t>Language</a:t>
                      </a:r>
                    </a:p>
                  </a:txBody>
                  <a:tcPr/>
                </a:tc>
                <a:tc>
                  <a:txBody>
                    <a:bodyPr/>
                    <a:lstStyle/>
                    <a:p>
                      <a:r>
                        <a:rPr lang="en-US" dirty="0"/>
                        <a:t>Community</a:t>
                      </a:r>
                    </a:p>
                  </a:txBody>
                  <a:tcPr/>
                </a:tc>
                <a:tc>
                  <a:txBody>
                    <a:bodyPr/>
                    <a:lstStyle/>
                    <a:p>
                      <a:r>
                        <a:rPr lang="en-US" dirty="0"/>
                        <a:t>Maturity</a:t>
                      </a:r>
                    </a:p>
                  </a:txBody>
                  <a:tcPr/>
                </a:tc>
                <a:extLst>
                  <a:ext uri="{0D108BD9-81ED-4DB2-BD59-A6C34878D82A}">
                    <a16:rowId xmlns:a16="http://schemas.microsoft.com/office/drawing/2014/main" val="3754186831"/>
                  </a:ext>
                </a:extLst>
              </a:tr>
              <a:tr h="370840">
                <a:tc>
                  <a:txBody>
                    <a:bodyPr/>
                    <a:lstStyle/>
                    <a:p>
                      <a:r>
                        <a:rPr lang="en-US" dirty="0"/>
                        <a:t>Chef</a:t>
                      </a:r>
                    </a:p>
                  </a:txBody>
                  <a:tcPr/>
                </a:tc>
                <a:tc>
                  <a:txBody>
                    <a:bodyPr/>
                    <a:lstStyle/>
                    <a:p>
                      <a:r>
                        <a:rPr lang="en-US" dirty="0"/>
                        <a:t>Open</a:t>
                      </a:r>
                    </a:p>
                  </a:txBody>
                  <a:tcPr/>
                </a:tc>
                <a:tc>
                  <a:txBody>
                    <a:bodyPr/>
                    <a:lstStyle/>
                    <a:p>
                      <a:r>
                        <a:rPr lang="en-US" dirty="0"/>
                        <a:t>All</a:t>
                      </a:r>
                    </a:p>
                  </a:txBody>
                  <a:tcPr/>
                </a:tc>
                <a:tc>
                  <a:txBody>
                    <a:bodyPr/>
                    <a:lstStyle/>
                    <a:p>
                      <a:r>
                        <a:rPr lang="en-US" dirty="0"/>
                        <a:t>Config. Mgmt.</a:t>
                      </a:r>
                    </a:p>
                  </a:txBody>
                  <a:tcPr/>
                </a:tc>
                <a:tc>
                  <a:txBody>
                    <a:bodyPr/>
                    <a:lstStyle/>
                    <a:p>
                      <a:r>
                        <a:rPr lang="en-US" dirty="0"/>
                        <a:t>Mutable</a:t>
                      </a:r>
                    </a:p>
                  </a:txBody>
                  <a:tcPr/>
                </a:tc>
                <a:tc>
                  <a:txBody>
                    <a:bodyPr/>
                    <a:lstStyle/>
                    <a:p>
                      <a:r>
                        <a:rPr lang="en-US" dirty="0"/>
                        <a:t>Procedural</a:t>
                      </a:r>
                    </a:p>
                  </a:txBody>
                  <a:tcPr/>
                </a:tc>
                <a:tc>
                  <a:txBody>
                    <a:bodyPr/>
                    <a:lstStyle/>
                    <a:p>
                      <a:r>
                        <a:rPr lang="en-US" dirty="0"/>
                        <a:t>Large</a:t>
                      </a:r>
                    </a:p>
                  </a:txBody>
                  <a:tcPr/>
                </a:tc>
                <a:tc>
                  <a:txBody>
                    <a:bodyPr/>
                    <a:lstStyle/>
                    <a:p>
                      <a:r>
                        <a:rPr lang="en-US" dirty="0"/>
                        <a:t>High</a:t>
                      </a:r>
                    </a:p>
                  </a:txBody>
                  <a:tcPr/>
                </a:tc>
                <a:extLst>
                  <a:ext uri="{0D108BD9-81ED-4DB2-BD59-A6C34878D82A}">
                    <a16:rowId xmlns:a16="http://schemas.microsoft.com/office/drawing/2014/main" val="3801751893"/>
                  </a:ext>
                </a:extLst>
              </a:tr>
              <a:tr h="370840">
                <a:tc>
                  <a:txBody>
                    <a:bodyPr/>
                    <a:lstStyle/>
                    <a:p>
                      <a:r>
                        <a:rPr lang="en-US" dirty="0"/>
                        <a:t>Puppet</a:t>
                      </a:r>
                    </a:p>
                  </a:txBody>
                  <a:tcPr/>
                </a:tc>
                <a:tc>
                  <a:txBody>
                    <a:bodyPr/>
                    <a:lstStyle/>
                    <a:p>
                      <a:r>
                        <a:rPr lang="en-US" dirty="0"/>
                        <a:t>Open</a:t>
                      </a:r>
                    </a:p>
                  </a:txBody>
                  <a:tcPr/>
                </a:tc>
                <a:tc>
                  <a:txBody>
                    <a:bodyPr/>
                    <a:lstStyle/>
                    <a:p>
                      <a:r>
                        <a:rPr lang="en-US" dirty="0"/>
                        <a:t>All</a:t>
                      </a:r>
                    </a:p>
                  </a:txBody>
                  <a:tcPr/>
                </a:tc>
                <a:tc>
                  <a:txBody>
                    <a:bodyPr/>
                    <a:lstStyle/>
                    <a:p>
                      <a:r>
                        <a:rPr lang="en-US" dirty="0"/>
                        <a:t>Config. Mgmt.</a:t>
                      </a:r>
                    </a:p>
                  </a:txBody>
                  <a:tcPr/>
                </a:tc>
                <a:tc>
                  <a:txBody>
                    <a:bodyPr/>
                    <a:lstStyle/>
                    <a:p>
                      <a:r>
                        <a:rPr lang="en-US" dirty="0"/>
                        <a:t>Mutable</a:t>
                      </a:r>
                    </a:p>
                  </a:txBody>
                  <a:tcPr/>
                </a:tc>
                <a:tc>
                  <a:txBody>
                    <a:bodyPr/>
                    <a:lstStyle/>
                    <a:p>
                      <a:r>
                        <a:rPr lang="en-US" dirty="0"/>
                        <a:t>Procedural</a:t>
                      </a:r>
                    </a:p>
                  </a:txBody>
                  <a:tcPr/>
                </a:tc>
                <a:tc>
                  <a:txBody>
                    <a:bodyPr/>
                    <a:lstStyle/>
                    <a:p>
                      <a:r>
                        <a:rPr lang="en-US" dirty="0"/>
                        <a:t>Large</a:t>
                      </a:r>
                    </a:p>
                  </a:txBody>
                  <a:tcPr/>
                </a:tc>
                <a:tc>
                  <a:txBody>
                    <a:bodyPr/>
                    <a:lstStyle/>
                    <a:p>
                      <a:r>
                        <a:rPr lang="en-US" dirty="0"/>
                        <a:t>High</a:t>
                      </a:r>
                    </a:p>
                  </a:txBody>
                  <a:tcPr/>
                </a:tc>
                <a:extLst>
                  <a:ext uri="{0D108BD9-81ED-4DB2-BD59-A6C34878D82A}">
                    <a16:rowId xmlns:a16="http://schemas.microsoft.com/office/drawing/2014/main" val="2412198083"/>
                  </a:ext>
                </a:extLst>
              </a:tr>
              <a:tr h="370840">
                <a:tc>
                  <a:txBody>
                    <a:bodyPr/>
                    <a:lstStyle/>
                    <a:p>
                      <a:r>
                        <a:rPr lang="en-US" dirty="0"/>
                        <a:t>Ansible</a:t>
                      </a:r>
                    </a:p>
                  </a:txBody>
                  <a:tcPr/>
                </a:tc>
                <a:tc>
                  <a:txBody>
                    <a:bodyPr/>
                    <a:lstStyle/>
                    <a:p>
                      <a:r>
                        <a:rPr lang="en-US" dirty="0"/>
                        <a:t>Open</a:t>
                      </a:r>
                    </a:p>
                  </a:txBody>
                  <a:tcPr/>
                </a:tc>
                <a:tc>
                  <a:txBody>
                    <a:bodyPr/>
                    <a:lstStyle/>
                    <a:p>
                      <a:r>
                        <a:rPr lang="en-US" dirty="0"/>
                        <a:t>All</a:t>
                      </a:r>
                    </a:p>
                  </a:txBody>
                  <a:tcPr/>
                </a:tc>
                <a:tc>
                  <a:txBody>
                    <a:bodyPr/>
                    <a:lstStyle/>
                    <a:p>
                      <a:r>
                        <a:rPr lang="en-US" dirty="0"/>
                        <a:t>Config. Mgmt.</a:t>
                      </a:r>
                    </a:p>
                  </a:txBody>
                  <a:tcPr/>
                </a:tc>
                <a:tc>
                  <a:txBody>
                    <a:bodyPr/>
                    <a:lstStyle/>
                    <a:p>
                      <a:r>
                        <a:rPr lang="en-US" dirty="0"/>
                        <a:t>Mutable</a:t>
                      </a:r>
                    </a:p>
                  </a:txBody>
                  <a:tcPr/>
                </a:tc>
                <a:tc>
                  <a:txBody>
                    <a:bodyPr/>
                    <a:lstStyle/>
                    <a:p>
                      <a:r>
                        <a:rPr lang="en-US" dirty="0"/>
                        <a:t>Procedural</a:t>
                      </a:r>
                    </a:p>
                  </a:txBody>
                  <a:tcPr/>
                </a:tc>
                <a:tc>
                  <a:txBody>
                    <a:bodyPr/>
                    <a:lstStyle/>
                    <a:p>
                      <a:r>
                        <a:rPr lang="en-US" dirty="0"/>
                        <a:t>Huge</a:t>
                      </a:r>
                    </a:p>
                  </a:txBody>
                  <a:tcPr/>
                </a:tc>
                <a:tc>
                  <a:txBody>
                    <a:bodyPr/>
                    <a:lstStyle/>
                    <a:p>
                      <a:r>
                        <a:rPr lang="en-US" dirty="0"/>
                        <a:t>Med</a:t>
                      </a:r>
                    </a:p>
                  </a:txBody>
                  <a:tcPr/>
                </a:tc>
                <a:extLst>
                  <a:ext uri="{0D108BD9-81ED-4DB2-BD59-A6C34878D82A}">
                    <a16:rowId xmlns:a16="http://schemas.microsoft.com/office/drawing/2014/main" val="621556033"/>
                  </a:ext>
                </a:extLst>
              </a:tr>
              <a:tr h="370840">
                <a:tc>
                  <a:txBody>
                    <a:bodyPr/>
                    <a:lstStyle/>
                    <a:p>
                      <a:r>
                        <a:rPr lang="en-US" dirty="0" err="1"/>
                        <a:t>SaltStack</a:t>
                      </a:r>
                      <a:endParaRPr lang="en-US" dirty="0"/>
                    </a:p>
                  </a:txBody>
                  <a:tcPr/>
                </a:tc>
                <a:tc>
                  <a:txBody>
                    <a:bodyPr/>
                    <a:lstStyle/>
                    <a:p>
                      <a:r>
                        <a:rPr lang="en-US" dirty="0"/>
                        <a:t>Open</a:t>
                      </a:r>
                    </a:p>
                  </a:txBody>
                  <a:tcPr/>
                </a:tc>
                <a:tc>
                  <a:txBody>
                    <a:bodyPr/>
                    <a:lstStyle/>
                    <a:p>
                      <a:r>
                        <a:rPr lang="en-US" dirty="0"/>
                        <a:t>All</a:t>
                      </a:r>
                    </a:p>
                  </a:txBody>
                  <a:tcPr/>
                </a:tc>
                <a:tc>
                  <a:txBody>
                    <a:bodyPr/>
                    <a:lstStyle/>
                    <a:p>
                      <a:r>
                        <a:rPr lang="en-US" dirty="0"/>
                        <a:t>Config. Mgmt.</a:t>
                      </a:r>
                    </a:p>
                  </a:txBody>
                  <a:tcPr/>
                </a:tc>
                <a:tc>
                  <a:txBody>
                    <a:bodyPr/>
                    <a:lstStyle/>
                    <a:p>
                      <a:r>
                        <a:rPr lang="en-US" dirty="0"/>
                        <a:t>Mutable</a:t>
                      </a:r>
                    </a:p>
                  </a:txBody>
                  <a:tcPr/>
                </a:tc>
                <a:tc>
                  <a:txBody>
                    <a:bodyPr/>
                    <a:lstStyle/>
                    <a:p>
                      <a:r>
                        <a:rPr lang="en-US" dirty="0"/>
                        <a:t>Declarative</a:t>
                      </a:r>
                    </a:p>
                  </a:txBody>
                  <a:tcPr/>
                </a:tc>
                <a:tc>
                  <a:txBody>
                    <a:bodyPr/>
                    <a:lstStyle/>
                    <a:p>
                      <a:r>
                        <a:rPr lang="en-US" dirty="0"/>
                        <a:t>Large</a:t>
                      </a:r>
                    </a:p>
                  </a:txBody>
                  <a:tcPr/>
                </a:tc>
                <a:tc>
                  <a:txBody>
                    <a:bodyPr/>
                    <a:lstStyle/>
                    <a:p>
                      <a:r>
                        <a:rPr lang="en-US" dirty="0"/>
                        <a:t>Med</a:t>
                      </a:r>
                    </a:p>
                  </a:txBody>
                  <a:tcPr/>
                </a:tc>
                <a:extLst>
                  <a:ext uri="{0D108BD9-81ED-4DB2-BD59-A6C34878D82A}">
                    <a16:rowId xmlns:a16="http://schemas.microsoft.com/office/drawing/2014/main" val="170914509"/>
                  </a:ext>
                </a:extLst>
              </a:tr>
              <a:tr h="370840">
                <a:tc>
                  <a:txBody>
                    <a:bodyPr/>
                    <a:lstStyle/>
                    <a:p>
                      <a:r>
                        <a:rPr lang="en-US" dirty="0"/>
                        <a:t>CloudFormation</a:t>
                      </a:r>
                    </a:p>
                  </a:txBody>
                  <a:tcPr/>
                </a:tc>
                <a:tc>
                  <a:txBody>
                    <a:bodyPr/>
                    <a:lstStyle/>
                    <a:p>
                      <a:r>
                        <a:rPr lang="en-US" dirty="0"/>
                        <a:t>Closed</a:t>
                      </a:r>
                    </a:p>
                  </a:txBody>
                  <a:tcPr/>
                </a:tc>
                <a:tc>
                  <a:txBody>
                    <a:bodyPr/>
                    <a:lstStyle/>
                    <a:p>
                      <a:r>
                        <a:rPr lang="en-US" dirty="0"/>
                        <a:t>AWS</a:t>
                      </a:r>
                    </a:p>
                  </a:txBody>
                  <a:tcPr/>
                </a:tc>
                <a:tc>
                  <a:txBody>
                    <a:bodyPr/>
                    <a:lstStyle/>
                    <a:p>
                      <a:r>
                        <a:rPr lang="en-US" dirty="0"/>
                        <a:t>Provisioning</a:t>
                      </a:r>
                    </a:p>
                  </a:txBody>
                  <a:tcPr/>
                </a:tc>
                <a:tc>
                  <a:txBody>
                    <a:bodyPr/>
                    <a:lstStyle/>
                    <a:p>
                      <a:r>
                        <a:rPr lang="en-US" dirty="0"/>
                        <a:t>Immutable</a:t>
                      </a:r>
                    </a:p>
                  </a:txBody>
                  <a:tcPr/>
                </a:tc>
                <a:tc>
                  <a:txBody>
                    <a:bodyPr/>
                    <a:lstStyle/>
                    <a:p>
                      <a:r>
                        <a:rPr lang="en-US" dirty="0"/>
                        <a:t>Declarative</a:t>
                      </a:r>
                    </a:p>
                  </a:txBody>
                  <a:tcPr/>
                </a:tc>
                <a:tc>
                  <a:txBody>
                    <a:bodyPr/>
                    <a:lstStyle/>
                    <a:p>
                      <a:r>
                        <a:rPr lang="en-US" dirty="0"/>
                        <a:t>Small</a:t>
                      </a:r>
                    </a:p>
                  </a:txBody>
                  <a:tcPr/>
                </a:tc>
                <a:tc>
                  <a:txBody>
                    <a:bodyPr/>
                    <a:lstStyle/>
                    <a:p>
                      <a:r>
                        <a:rPr lang="en-US" dirty="0"/>
                        <a:t>Med</a:t>
                      </a:r>
                    </a:p>
                  </a:txBody>
                  <a:tcPr/>
                </a:tc>
                <a:extLst>
                  <a:ext uri="{0D108BD9-81ED-4DB2-BD59-A6C34878D82A}">
                    <a16:rowId xmlns:a16="http://schemas.microsoft.com/office/drawing/2014/main" val="1163698647"/>
                  </a:ext>
                </a:extLst>
              </a:tr>
              <a:tr h="370840">
                <a:tc>
                  <a:txBody>
                    <a:bodyPr/>
                    <a:lstStyle/>
                    <a:p>
                      <a:r>
                        <a:rPr lang="en-US" dirty="0"/>
                        <a:t>Terraform</a:t>
                      </a:r>
                    </a:p>
                  </a:txBody>
                  <a:tcPr/>
                </a:tc>
                <a:tc>
                  <a:txBody>
                    <a:bodyPr/>
                    <a:lstStyle/>
                    <a:p>
                      <a:r>
                        <a:rPr lang="en-US" dirty="0"/>
                        <a:t>Open</a:t>
                      </a:r>
                    </a:p>
                  </a:txBody>
                  <a:tcPr/>
                </a:tc>
                <a:tc>
                  <a:txBody>
                    <a:bodyPr/>
                    <a:lstStyle/>
                    <a:p>
                      <a:r>
                        <a:rPr lang="en-US" dirty="0"/>
                        <a:t>All</a:t>
                      </a:r>
                    </a:p>
                  </a:txBody>
                  <a:tcPr/>
                </a:tc>
                <a:tc>
                  <a:txBody>
                    <a:bodyPr/>
                    <a:lstStyle/>
                    <a:p>
                      <a:r>
                        <a:rPr lang="en-US" dirty="0"/>
                        <a:t>Provisioning</a:t>
                      </a:r>
                    </a:p>
                  </a:txBody>
                  <a:tcPr/>
                </a:tc>
                <a:tc>
                  <a:txBody>
                    <a:bodyPr/>
                    <a:lstStyle/>
                    <a:p>
                      <a:r>
                        <a:rPr lang="en-US" dirty="0"/>
                        <a:t>Immutable</a:t>
                      </a:r>
                    </a:p>
                  </a:txBody>
                  <a:tcPr/>
                </a:tc>
                <a:tc>
                  <a:txBody>
                    <a:bodyPr/>
                    <a:lstStyle/>
                    <a:p>
                      <a:r>
                        <a:rPr lang="en-US" dirty="0"/>
                        <a:t>Declarative</a:t>
                      </a:r>
                    </a:p>
                  </a:txBody>
                  <a:tcPr/>
                </a:tc>
                <a:tc>
                  <a:txBody>
                    <a:bodyPr/>
                    <a:lstStyle/>
                    <a:p>
                      <a:r>
                        <a:rPr lang="en-US" dirty="0"/>
                        <a:t>Huge</a:t>
                      </a:r>
                    </a:p>
                  </a:txBody>
                  <a:tcPr/>
                </a:tc>
                <a:tc>
                  <a:txBody>
                    <a:bodyPr/>
                    <a:lstStyle/>
                    <a:p>
                      <a:r>
                        <a:rPr lang="en-US" dirty="0"/>
                        <a:t>Low</a:t>
                      </a:r>
                    </a:p>
                  </a:txBody>
                  <a:tcPr/>
                </a:tc>
                <a:extLst>
                  <a:ext uri="{0D108BD9-81ED-4DB2-BD59-A6C34878D82A}">
                    <a16:rowId xmlns:a16="http://schemas.microsoft.com/office/drawing/2014/main" val="2043697743"/>
                  </a:ext>
                </a:extLst>
              </a:tr>
            </a:tbl>
          </a:graphicData>
        </a:graphic>
      </p:graphicFrame>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562003"/>
            <a:ext cx="2552123" cy="159471"/>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What is </a:t>
            </a:r>
            <a:r>
              <a:rPr lang="en-US" sz="1200" dirty="0" err="1"/>
              <a:t>Iac</a:t>
            </a:r>
            <a:r>
              <a:rPr lang="en-US" sz="1200" dirty="0"/>
              <a:t>?</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2" y="6562002"/>
            <a:ext cx="2552123" cy="15947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Why is </a:t>
            </a:r>
            <a:r>
              <a:rPr lang="en-US" sz="1200" dirty="0" err="1"/>
              <a:t>IaC</a:t>
            </a:r>
            <a:r>
              <a:rPr lang="en-US" sz="1200" dirty="0"/>
              <a:t> Important?</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6249555" y="6361476"/>
            <a:ext cx="2552123" cy="360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err="1"/>
              <a:t>IaC</a:t>
            </a:r>
            <a:r>
              <a:rPr lang="en-US" sz="1200" dirty="0"/>
              <a:t> Implementations</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7454192" y="6191829"/>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75993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77"/>
            <a:ext cx="10515600" cy="833663"/>
          </a:xfrm>
        </p:spPr>
        <p:txBody>
          <a:bodyPr/>
          <a:lstStyle/>
          <a:p>
            <a:r>
              <a:rPr lang="en-US" dirty="0"/>
              <a:t>Terraform Examples</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9</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562003"/>
            <a:ext cx="2552123" cy="159471"/>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What is </a:t>
            </a:r>
            <a:r>
              <a:rPr lang="en-US" sz="1200" dirty="0" err="1"/>
              <a:t>Iac</a:t>
            </a:r>
            <a:r>
              <a:rPr lang="en-US" sz="1200" dirty="0"/>
              <a:t>?</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2" y="6562002"/>
            <a:ext cx="2552123" cy="15947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Why is </a:t>
            </a:r>
            <a:r>
              <a:rPr lang="en-US" sz="1200" dirty="0" err="1"/>
              <a:t>IaC</a:t>
            </a:r>
            <a:r>
              <a:rPr lang="en-US" sz="1200" dirty="0"/>
              <a:t> Important?</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6249555" y="6562002"/>
            <a:ext cx="2552123" cy="15947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err="1"/>
              <a:t>IaC</a:t>
            </a:r>
            <a:r>
              <a:rPr lang="en-US" sz="1200" dirty="0"/>
              <a:t> Implementations</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8801677" y="6361476"/>
            <a:ext cx="2552123" cy="360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Examples</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10006314" y="6224125"/>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Content Placeholder 8" descr="A screenshot of a computer&#10;&#10;Description automatically generated">
            <a:extLst>
              <a:ext uri="{FF2B5EF4-FFF2-40B4-BE49-F238E27FC236}">
                <a16:creationId xmlns:a16="http://schemas.microsoft.com/office/drawing/2014/main" id="{8A844546-B5C1-4DCD-87A7-64BCC4DBD8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9337" y="2652392"/>
            <a:ext cx="9840435" cy="1553215"/>
          </a:xfrm>
        </p:spPr>
      </p:pic>
    </p:spTree>
    <p:extLst>
      <p:ext uri="{BB962C8B-B14F-4D97-AF65-F5344CB8AC3E}">
        <p14:creationId xmlns:p14="http://schemas.microsoft.com/office/powerpoint/2010/main" val="795158054"/>
      </p:ext>
    </p:extLst>
  </p:cSld>
  <p:clrMapOvr>
    <a:masterClrMapping/>
  </p:clrMapOvr>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3.xml><?xml version="1.0" encoding="utf-8"?>
<ds:datastoreItem xmlns:ds="http://schemas.openxmlformats.org/officeDocument/2006/customXml" ds:itemID="{F4E32C0B-4052-44CB-9341-8AD8B2CC4712}">
  <ds:schemaRefs>
    <ds:schemaRef ds:uri="http://purl.org/dc/terms/"/>
    <ds:schemaRef ds:uri="http://schemas.microsoft.com/office/2006/documentManagement/types"/>
    <ds:schemaRef ds:uri="http://purl.org/dc/elements/1.1/"/>
    <ds:schemaRef ds:uri="16c05727-aa75-4e4a-9b5f-8a80a1165891"/>
    <ds:schemaRef ds:uri="71af3243-3dd4-4a8d-8c0d-dd76da1f02a5"/>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736</Words>
  <Application>Microsoft Office PowerPoint</Application>
  <PresentationFormat>Widescreen</PresentationFormat>
  <Paragraphs>221</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IaC – With Terraform</vt:lpstr>
      <vt:lpstr>Outline</vt:lpstr>
      <vt:lpstr>What is Infrastructure as Code?</vt:lpstr>
      <vt:lpstr>Why is IaC Important?</vt:lpstr>
      <vt:lpstr>Why is IaC Important?</vt:lpstr>
      <vt:lpstr>IaC - Implementations</vt:lpstr>
      <vt:lpstr>Why Terraform?</vt:lpstr>
      <vt:lpstr>Why Terraform?</vt:lpstr>
      <vt:lpstr>Terraform Examples</vt:lpstr>
      <vt:lpstr>Terraform Examples</vt:lpstr>
      <vt:lpstr>End-to-End Architecture</vt:lpstr>
      <vt:lpstr>Slides /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2019-11-21T19:23:58Z</dcterms:created>
  <dcterms:modified xsi:type="dcterms:W3CDTF">2019-11-29T17:46:00Z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