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imo Bold" charset="1" panose="020B0704020202020204"/>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Arimo" charset="1" panose="020B0604020202020204"/>
      <p:regular r:id="rId24"/>
    </p:embeddedFont>
    <p:embeddedFont>
      <p:font typeface="Times New Roman" charset="1" panose="02030502070405020303"/>
      <p:regular r:id="rId25"/>
    </p:embeddedFont>
    <p:embeddedFont>
      <p:font typeface="TT Rounds Condensed Bold" charset="1" panose="02000806030000020003"/>
      <p:regular r:id="rId26"/>
    </p:embeddedFont>
    <p:embeddedFont>
      <p:font typeface="Arial Bold" charset="1" panose="020B0802020202020204"/>
      <p:regular r:id="rId27"/>
    </p:embeddedFont>
    <p:embeddedFont>
      <p:font typeface="Arial" charset="1" panose="020B0502020202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1.7.2013</a:t>
            </a:r>
          </a:p>
          <a:p>
            <a:r>
              <a:rPr lang="en-US"/>
              <a:t/>
            </a:r>
          </a:p>
          <a:p>
            <a:r>
              <a:rPr lang="en-US"/>
              <a:t>1.7.2013</a:t>
            </a:r>
          </a:p>
          <a:p>
            <a:r>
              <a:rPr lang="en-US"/>
              <a:t/>
            </a:r>
          </a:p>
          <a:p>
            <a:r>
              <a:rPr lang="en-US"/>
              <a:t>1.7.2013</a:t>
            </a:r>
          </a:p>
          <a:p>
            <a:r>
              <a:rPr lang="en-US"/>
              <a:t/>
            </a:r>
          </a:p>
          <a:p>
            <a:r>
              <a:rPr lang="en-US"/>
              <a:t>1</a:t>
            </a:r>
          </a:p>
          <a:p>
            <a:r>
              <a:rPr lang="en-US"/>
              <a:t/>
            </a:r>
          </a:p>
          <a:p>
            <a:r>
              <a:rPr lang="en-US"/>
              <a:t>‹#›</a:t>
            </a:r>
          </a:p>
          <a:p>
            <a:r>
              <a:rPr lang="en-US"/>
              <a:t/>
            </a:r>
          </a:p>
          <a:p>
            <a:r>
              <a:rPr lang="en-US"/>
              <a:t>‹#›</a:t>
            </a:r>
          </a:p>
          <a:p>
            <a:r>
              <a:rPr lang="en-US"/>
              <a:t/>
            </a:r>
          </a:p>
          <a:p>
            <a:r>
              <a:rPr lang="en-US"/>
              <a: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6.png" Type="http://schemas.openxmlformats.org/officeDocument/2006/relationships/image"/><Relationship Id="rId23" Target="../media/image37.svg" Type="http://schemas.openxmlformats.org/officeDocument/2006/relationships/image"/><Relationship Id="rId24" Target="../media/image52.png" Type="http://schemas.openxmlformats.org/officeDocument/2006/relationships/image"/><Relationship Id="rId25" Target="../media/image32.png" Type="http://schemas.openxmlformats.org/officeDocument/2006/relationships/image"/><Relationship Id="rId26" Target="../media/image33.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2.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7.png" Type="http://schemas.openxmlformats.org/officeDocument/2006/relationships/image"/><Relationship Id="rId15" Target="../media/image3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38.png" Type="http://schemas.openxmlformats.org/officeDocument/2006/relationships/image"/><Relationship Id="rId14" Target="../media/image46.jpe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7.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8.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4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50.jpeg" Type="http://schemas.openxmlformats.org/officeDocument/2006/relationships/image"/><Relationship Id="rId23" Target="../media/image32.png" Type="http://schemas.openxmlformats.org/officeDocument/2006/relationships/image"/><Relationship Id="rId24" Target="../media/image33.svg" Type="http://schemas.openxmlformats.org/officeDocument/2006/relationships/image"/><Relationship Id="rId25" Target="../media/image34.png" Type="http://schemas.openxmlformats.org/officeDocument/2006/relationships/image"/><Relationship Id="rId26" Target="../media/image35.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1.jpe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3">
              <a:extLst>
                <a:ext uri="{96DAC541-7B7A-43D3-8B79-37D633B846F1}">
                  <asvg:svgBlip xmlns:asvg="http://schemas.microsoft.com/office/drawing/2016/SVG/main" r:embed="rId4"/>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298" t="0" r="-298" b="0"/>
            </a:stretch>
          </a:blipFill>
        </p:spPr>
      </p:sp>
      <p:sp>
        <p:nvSpPr>
          <p:cNvPr name="Freeform 12" id="1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t="0" r="-91" b="0"/>
            </a:stretch>
          </a:blipFill>
        </p:spPr>
      </p:sp>
      <p:sp>
        <p:nvSpPr>
          <p:cNvPr name="Freeform 13" id="13"/>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l="0" t="-15" r="0" b="-15"/>
            </a:stretch>
          </a:blipFill>
        </p:spPr>
      </p:sp>
      <p:sp>
        <p:nvSpPr>
          <p:cNvPr name="Freeform 14" id="14"/>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l="0" t="-256" r="0" b="-256"/>
            </a:stretch>
          </a:blipFill>
        </p:spPr>
      </p:sp>
      <p:sp>
        <p:nvSpPr>
          <p:cNvPr name="TextBox 15" id="15"/>
          <p:cNvSpPr txBox="true"/>
          <p:nvPr/>
        </p:nvSpPr>
        <p:spPr>
          <a:xfrm rot="0">
            <a:off x="-1243012" y="-125442"/>
            <a:ext cx="14973300" cy="1657274"/>
          </a:xfrm>
          <a:prstGeom prst="rect">
            <a:avLst/>
          </a:prstGeom>
        </p:spPr>
        <p:txBody>
          <a:bodyPr anchor="t" rtlCol="false" tIns="0" lIns="0" bIns="0" rIns="0">
            <a:spAutoFit/>
          </a:bodyPr>
          <a:lstStyle/>
          <a:p>
            <a:pPr algn="l">
              <a:lnSpc>
                <a:spcPts val="5759"/>
              </a:lnSpc>
            </a:pPr>
            <a:r>
              <a:rPr lang="en-US" sz="4800" b="true">
                <a:solidFill>
                  <a:srgbClr val="0F0F0F"/>
                </a:solidFill>
                <a:latin typeface="Arimo Bold"/>
                <a:ea typeface="Arimo Bold"/>
                <a:cs typeface="Arimo Bold"/>
                <a:sym typeface="Arimo Bold"/>
              </a:rPr>
              <a:t>Employee Data Analysis using Excel </a:t>
            </a:r>
          </a:p>
          <a:p>
            <a:pPr algn="l">
              <a:lnSpc>
                <a:spcPts val="5759"/>
              </a:lnSpc>
            </a:pPr>
          </a:p>
        </p:txBody>
      </p:sp>
      <p:grpSp>
        <p:nvGrpSpPr>
          <p:cNvPr name="Group 16" id="16"/>
          <p:cNvGrpSpPr/>
          <p:nvPr/>
        </p:nvGrpSpPr>
        <p:grpSpPr>
          <a:xfrm rot="0">
            <a:off x="1014412" y="9701212"/>
            <a:ext cx="3214688" cy="300038"/>
            <a:chOff x="0" y="0"/>
            <a:chExt cx="4286250" cy="400050"/>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18" id="18"/>
          <p:cNvSpPr txBox="true"/>
          <p:nvPr/>
        </p:nvSpPr>
        <p:spPr>
          <a:xfrm rot="0">
            <a:off x="17030127" y="9669366"/>
            <a:ext cx="226693"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9" id="19"/>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 LAKSHMI PRIYA V</a:t>
            </a:r>
          </a:p>
          <a:p>
            <a:pPr algn="l">
              <a:lnSpc>
                <a:spcPts val="4320"/>
              </a:lnSpc>
            </a:pPr>
            <a:r>
              <a:rPr lang="en-US" sz="3600" spc="32">
                <a:solidFill>
                  <a:srgbClr val="000000"/>
                </a:solidFill>
                <a:latin typeface="TT Rounds Condensed"/>
                <a:ea typeface="TT Rounds Condensed"/>
                <a:cs typeface="TT Rounds Condensed"/>
                <a:sym typeface="TT Rounds Condensed"/>
              </a:rPr>
              <a:t>REGISTER NO: 122201732</a:t>
            </a:r>
          </a:p>
          <a:p>
            <a:pPr algn="l">
              <a:lnSpc>
                <a:spcPts val="4320"/>
              </a:lnSpc>
            </a:pPr>
            <a:r>
              <a:rPr lang="en-US" sz="3600" spc="32">
                <a:solidFill>
                  <a:srgbClr val="000000"/>
                </a:solidFill>
                <a:latin typeface="TT Rounds Condensed"/>
                <a:ea typeface="TT Rounds Condensed"/>
                <a:cs typeface="TT Rounds Condensed"/>
                <a:sym typeface="TT Rounds Condensed"/>
              </a:rPr>
              <a:t>DEPARTMENT: B.COM CORPORATE SECRETARYSHIP</a:t>
            </a:r>
          </a:p>
          <a:p>
            <a:pPr algn="l">
              <a:lnSpc>
                <a:spcPts val="4320"/>
              </a:lnSpc>
            </a:pPr>
            <a:r>
              <a:rPr lang="en-US" sz="3600" spc="32">
                <a:solidFill>
                  <a:srgbClr val="000000"/>
                </a:solidFill>
                <a:latin typeface="TT Rounds Condensed"/>
                <a:ea typeface="TT Rounds Condensed"/>
                <a:cs typeface="TT Rounds Condensed"/>
                <a:sym typeface="TT Rounds Condensed"/>
              </a:rPr>
              <a:t>COLLEGE: CHELLAMAMAL WOMEN’S COLLEGE</a:t>
            </a:r>
          </a:p>
          <a:p>
            <a:pPr algn="l">
              <a:lnSpc>
                <a:spcPts val="4320"/>
              </a:lnSpc>
            </a:pPr>
            <a:r>
              <a:rPr lang="en-US" sz="3600"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69366"/>
            <a:ext cx="342900"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6" id="16"/>
          <p:cNvSpPr txBox="true"/>
          <p:nvPr/>
        </p:nvSpPr>
        <p:spPr>
          <a:xfrm rot="0">
            <a:off x="1109662" y="316705"/>
            <a:ext cx="4955856" cy="1257300"/>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691640" y="1183005"/>
            <a:ext cx="14561820" cy="9058275"/>
          </a:xfrm>
          <a:prstGeom prst="rect">
            <a:avLst/>
          </a:prstGeom>
        </p:spPr>
        <p:txBody>
          <a:bodyPr anchor="t" rtlCol="false" tIns="0" lIns="0" bIns="0" rIns="0">
            <a:spAutoFit/>
          </a:bodyPr>
          <a:lstStyle/>
          <a:p>
            <a:pPr algn="l">
              <a:lnSpc>
                <a:spcPts val="3240"/>
              </a:lnSpc>
            </a:pPr>
          </a:p>
          <a:p>
            <a:pPr algn="l" marL="1009841" indent="-168307" lvl="5">
              <a:lnSpc>
                <a:spcPts val="3240"/>
              </a:lnSpc>
              <a:buAutoNum type="arabicPeriod" startAt="1"/>
            </a:pPr>
            <a:r>
              <a:rPr lang="en-US" b="true" sz="2700">
                <a:solidFill>
                  <a:srgbClr val="000000"/>
                </a:solidFill>
                <a:latin typeface="Arial Bold"/>
                <a:ea typeface="Arial Bold"/>
                <a:cs typeface="Arial Bold"/>
                <a:sym typeface="Arial Bold"/>
              </a:rPr>
              <a:t>Data Collection:</a:t>
            </a:r>
            <a:r>
              <a:rPr lang="en-US" sz="2700">
                <a:solidFill>
                  <a:srgbClr val="000000"/>
                </a:solidFill>
                <a:latin typeface="Arial"/>
                <a:ea typeface="Arial"/>
                <a:cs typeface="Arial"/>
                <a:sym typeface="Arial"/>
              </a:rPr>
              <a:t> Gather relevant employee data such as:</a:t>
            </a:r>
          </a:p>
          <a:p>
            <a:pPr algn="l" marL="1368742" indent="-195535" lvl="6">
              <a:lnSpc>
                <a:spcPts val="3240"/>
              </a:lnSpc>
              <a:buFont typeface="Arial"/>
              <a:buChar char="￭"/>
            </a:pPr>
            <a:r>
              <a:rPr lang="en-US" sz="2700">
                <a:solidFill>
                  <a:srgbClr val="000000"/>
                </a:solidFill>
                <a:latin typeface="Arial"/>
                <a:ea typeface="Arial"/>
                <a:cs typeface="Arial"/>
                <a:sym typeface="Arial"/>
              </a:rPr>
              <a:t>Attendance records</a:t>
            </a:r>
          </a:p>
          <a:p>
            <a:pPr algn="l" marL="1368742" indent="-195535" lvl="6">
              <a:lnSpc>
                <a:spcPts val="3240"/>
              </a:lnSpc>
              <a:buFont typeface="Arial"/>
              <a:buChar char="￭"/>
            </a:pPr>
            <a:r>
              <a:rPr lang="en-US" sz="2700">
                <a:solidFill>
                  <a:srgbClr val="000000"/>
                </a:solidFill>
                <a:latin typeface="Arial"/>
                <a:ea typeface="Arial"/>
                <a:cs typeface="Arial"/>
                <a:sym typeface="Arial"/>
              </a:rPr>
              <a:t>Performance ratings</a:t>
            </a:r>
          </a:p>
          <a:p>
            <a:pPr algn="l" marL="1368742" indent="-195535" lvl="6">
              <a:lnSpc>
                <a:spcPts val="3240"/>
              </a:lnSpc>
              <a:buFont typeface="Arial"/>
              <a:buChar char="￭"/>
            </a:pPr>
            <a:r>
              <a:rPr lang="en-US" sz="2700">
                <a:solidFill>
                  <a:srgbClr val="000000"/>
                </a:solidFill>
                <a:latin typeface="Arial"/>
                <a:ea typeface="Arial"/>
                <a:cs typeface="Arial"/>
                <a:sym typeface="Arial"/>
              </a:rPr>
              <a:t>Project completion times</a:t>
            </a:r>
          </a:p>
          <a:p>
            <a:pPr algn="l" marL="1368742" indent="-195535" lvl="6">
              <a:lnSpc>
                <a:spcPts val="3240"/>
              </a:lnSpc>
              <a:buFont typeface="Arial"/>
              <a:buChar char="￭"/>
            </a:pPr>
            <a:r>
              <a:rPr lang="en-US" sz="2700">
                <a:solidFill>
                  <a:srgbClr val="000000"/>
                </a:solidFill>
                <a:latin typeface="Arial"/>
                <a:ea typeface="Arial"/>
                <a:cs typeface="Arial"/>
                <a:sym typeface="Arial"/>
              </a:rPr>
              <a:t>Sales figures</a:t>
            </a:r>
          </a:p>
          <a:p>
            <a:pPr algn="l" marL="1368742" indent="-195535" lvl="6">
              <a:lnSpc>
                <a:spcPts val="3240"/>
              </a:lnSpc>
              <a:buFont typeface="Arial"/>
              <a:buChar char="￭"/>
            </a:pPr>
            <a:r>
              <a:rPr lang="en-US" sz="2700">
                <a:solidFill>
                  <a:srgbClr val="000000"/>
                </a:solidFill>
                <a:latin typeface="Arial"/>
                <a:ea typeface="Arial"/>
                <a:cs typeface="Arial"/>
                <a:sym typeface="Arial"/>
              </a:rPr>
              <a:t>Customer satisfaction ratings</a:t>
            </a:r>
          </a:p>
          <a:p>
            <a:pPr algn="l" marL="1009841" indent="-168307" lvl="5">
              <a:lnSpc>
                <a:spcPts val="3240"/>
              </a:lnSpc>
              <a:buAutoNum type="arabicPeriod" startAt="1"/>
            </a:pPr>
            <a:r>
              <a:rPr lang="en-US" b="true" sz="2700">
                <a:solidFill>
                  <a:srgbClr val="000000"/>
                </a:solidFill>
                <a:latin typeface="Arial Bold"/>
                <a:ea typeface="Arial Bold"/>
                <a:cs typeface="Arial Bold"/>
                <a:sym typeface="Arial Bold"/>
              </a:rPr>
              <a:t>Data Entry:</a:t>
            </a:r>
            <a:r>
              <a:rPr lang="en-US" sz="2700">
                <a:solidFill>
                  <a:srgbClr val="000000"/>
                </a:solidFill>
                <a:latin typeface="Arial"/>
                <a:ea typeface="Arial"/>
                <a:cs typeface="Arial"/>
                <a:sym typeface="Arial"/>
              </a:rPr>
              <a:t> Input the collected data into an Excel spreadsheet, organizing it in a clear and structured manner.</a:t>
            </a:r>
          </a:p>
          <a:p>
            <a:pPr algn="l" marL="1009841" indent="-168307" lvl="5">
              <a:lnSpc>
                <a:spcPts val="3240"/>
              </a:lnSpc>
              <a:buAutoNum type="arabicPeriod" startAt="1"/>
            </a:pPr>
            <a:r>
              <a:rPr lang="en-US" b="true" sz="2700">
                <a:solidFill>
                  <a:srgbClr val="000000"/>
                </a:solidFill>
                <a:latin typeface="Arial Bold"/>
                <a:ea typeface="Arial Bold"/>
                <a:cs typeface="Arial Bold"/>
                <a:sym typeface="Arial Bold"/>
              </a:rPr>
              <a:t>Data Cleaning and Validation:</a:t>
            </a:r>
            <a:r>
              <a:rPr lang="en-US" sz="2700">
                <a:solidFill>
                  <a:srgbClr val="000000"/>
                </a:solidFill>
                <a:latin typeface="Arial"/>
                <a:ea typeface="Arial"/>
                <a:cs typeface="Arial"/>
                <a:sym typeface="Arial"/>
              </a:rPr>
              <a:t> Ensure data accuracy and consistency by:</a:t>
            </a:r>
          </a:p>
          <a:p>
            <a:pPr algn="l" marL="1368742" indent="-195535" lvl="6">
              <a:lnSpc>
                <a:spcPts val="3240"/>
              </a:lnSpc>
              <a:buFont typeface="Arial"/>
              <a:buChar char="￭"/>
            </a:pPr>
            <a:r>
              <a:rPr lang="en-US" sz="2700">
                <a:solidFill>
                  <a:srgbClr val="000000"/>
                </a:solidFill>
                <a:latin typeface="Arial"/>
                <a:ea typeface="Arial"/>
                <a:cs typeface="Arial"/>
                <a:sym typeface="Arial"/>
              </a:rPr>
              <a:t>Identifying and correcting errors</a:t>
            </a:r>
          </a:p>
          <a:p>
            <a:pPr algn="l" marL="1368742" indent="-195535" lvl="6">
              <a:lnSpc>
                <a:spcPts val="3240"/>
              </a:lnSpc>
              <a:buFont typeface="Arial"/>
              <a:buChar char="￭"/>
            </a:pPr>
            <a:r>
              <a:rPr lang="en-US" sz="2700">
                <a:solidFill>
                  <a:srgbClr val="000000"/>
                </a:solidFill>
                <a:latin typeface="Arial"/>
                <a:ea typeface="Arial"/>
                <a:cs typeface="Arial"/>
                <a:sym typeface="Arial"/>
              </a:rPr>
              <a:t>Standardizing data formats</a:t>
            </a:r>
          </a:p>
          <a:p>
            <a:pPr algn="l" marL="1368742" indent="-195535" lvl="6">
              <a:lnSpc>
                <a:spcPts val="3240"/>
              </a:lnSpc>
              <a:buFont typeface="Arial"/>
              <a:buChar char="￭"/>
            </a:pPr>
            <a:r>
              <a:rPr lang="en-US" sz="2700">
                <a:solidFill>
                  <a:srgbClr val="000000"/>
                </a:solidFill>
                <a:latin typeface="Arial"/>
                <a:ea typeface="Arial"/>
                <a:cs typeface="Arial"/>
                <a:sym typeface="Arial"/>
              </a:rPr>
              <a:t>Removing duplicates</a:t>
            </a:r>
          </a:p>
          <a:p>
            <a:pPr algn="l" marL="1009841" indent="-168307" lvl="5">
              <a:lnSpc>
                <a:spcPts val="3240"/>
              </a:lnSpc>
              <a:buAutoNum type="arabicPeriod" startAt="1"/>
            </a:pPr>
            <a:r>
              <a:rPr lang="en-US" b="true" sz="2700">
                <a:solidFill>
                  <a:srgbClr val="000000"/>
                </a:solidFill>
                <a:latin typeface="Arial Bold"/>
                <a:ea typeface="Arial Bold"/>
                <a:cs typeface="Arial Bold"/>
                <a:sym typeface="Arial Bold"/>
              </a:rPr>
              <a:t>Data Analysis:</a:t>
            </a:r>
            <a:r>
              <a:rPr lang="en-US" sz="2700">
                <a:solidFill>
                  <a:srgbClr val="000000"/>
                </a:solidFill>
                <a:latin typeface="Arial"/>
                <a:ea typeface="Arial"/>
                <a:cs typeface="Arial"/>
                <a:sym typeface="Arial"/>
              </a:rPr>
              <a:t> Apply Excel functions and tools to:</a:t>
            </a:r>
          </a:p>
          <a:p>
            <a:pPr algn="l" marL="1368742" indent="-195535" lvl="6">
              <a:lnSpc>
                <a:spcPts val="3240"/>
              </a:lnSpc>
              <a:buFont typeface="Arial"/>
              <a:buChar char="￭"/>
            </a:pPr>
            <a:r>
              <a:rPr lang="en-US" sz="2700">
                <a:solidFill>
                  <a:srgbClr val="000000"/>
                </a:solidFill>
                <a:latin typeface="Arial"/>
                <a:ea typeface="Arial"/>
                <a:cs typeface="Arial"/>
                <a:sym typeface="Arial"/>
              </a:rPr>
              <a:t>Calculate key performance indicators (KPIs)</a:t>
            </a:r>
          </a:p>
          <a:p>
            <a:pPr algn="l" marL="1368742" indent="-195535" lvl="6">
              <a:lnSpc>
                <a:spcPts val="3240"/>
              </a:lnSpc>
              <a:buFont typeface="Arial"/>
              <a:buChar char="￭"/>
            </a:pPr>
            <a:r>
              <a:rPr lang="en-US" sz="2700">
                <a:solidFill>
                  <a:srgbClr val="000000"/>
                </a:solidFill>
                <a:latin typeface="Arial"/>
                <a:ea typeface="Arial"/>
                <a:cs typeface="Arial"/>
                <a:sym typeface="Arial"/>
              </a:rPr>
              <a:t>Create charts and graphs for visualization</a:t>
            </a:r>
          </a:p>
          <a:p>
            <a:pPr algn="l" marL="1368742" indent="-195535" lvl="6">
              <a:lnSpc>
                <a:spcPts val="3240"/>
              </a:lnSpc>
              <a:buFont typeface="Arial"/>
              <a:buChar char="￭"/>
            </a:pPr>
            <a:r>
              <a:rPr lang="en-US" sz="2700">
                <a:solidFill>
                  <a:srgbClr val="000000"/>
                </a:solidFill>
                <a:latin typeface="Arial"/>
                <a:ea typeface="Arial"/>
                <a:cs typeface="Arial"/>
                <a:sym typeface="Arial"/>
              </a:rPr>
              <a:t>Identify trends and patterns</a:t>
            </a:r>
          </a:p>
          <a:p>
            <a:pPr algn="l" marL="1368742" indent="-195535" lvl="6">
              <a:lnSpc>
                <a:spcPts val="3240"/>
              </a:lnSpc>
              <a:buFont typeface="Arial"/>
              <a:buChar char="￭"/>
            </a:pPr>
            <a:r>
              <a:rPr lang="en-US" sz="2700">
                <a:solidFill>
                  <a:srgbClr val="000000"/>
                </a:solidFill>
                <a:latin typeface="Arial"/>
                <a:ea typeface="Arial"/>
                <a:cs typeface="Arial"/>
                <a:sym typeface="Arial"/>
              </a:rPr>
              <a:t>Conduct statistical analysis</a:t>
            </a:r>
          </a:p>
          <a:p>
            <a:pPr algn="l" marL="1009841" indent="-168307" lvl="5">
              <a:lnSpc>
                <a:spcPts val="3240"/>
              </a:lnSpc>
              <a:buAutoNum type="arabicPeriod" startAt="1"/>
            </a:pPr>
            <a:r>
              <a:rPr lang="en-US" b="true" sz="2700">
                <a:solidFill>
                  <a:srgbClr val="000000"/>
                </a:solidFill>
                <a:latin typeface="Arial Bold"/>
                <a:ea typeface="Arial Bold"/>
                <a:cs typeface="Arial Bold"/>
                <a:sym typeface="Arial Bold"/>
              </a:rPr>
              <a:t>Interpretation and Reporting:</a:t>
            </a:r>
            <a:r>
              <a:rPr lang="en-US" sz="2700">
                <a:solidFill>
                  <a:srgbClr val="000000"/>
                </a:solidFill>
                <a:latin typeface="Arial"/>
                <a:ea typeface="Arial"/>
                <a:cs typeface="Arial"/>
                <a:sym typeface="Arial"/>
              </a:rPr>
              <a:t> Analyze the results and generate reports that summarize findings and provide actionable insights.</a:t>
            </a:r>
          </a:p>
          <a:p>
            <a:pPr algn="l" marL="1009841" indent="-168307" lvl="5">
              <a:lnSpc>
                <a:spcPts val="32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458151"/>
            <a:ext cx="3655695" cy="125730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8" id="18"/>
          <p:cNvSpPr txBox="true"/>
          <p:nvPr/>
        </p:nvSpPr>
        <p:spPr>
          <a:xfrm rot="0">
            <a:off x="16915827" y="9669366"/>
            <a:ext cx="342900"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19" id="19"/>
          <p:cNvSpPr txBox="true"/>
          <p:nvPr/>
        </p:nvSpPr>
        <p:spPr>
          <a:xfrm rot="0">
            <a:off x="1005840" y="3244929"/>
            <a:ext cx="15133320" cy="5080665"/>
          </a:xfrm>
          <a:prstGeom prst="rect">
            <a:avLst/>
          </a:prstGeom>
        </p:spPr>
        <p:txBody>
          <a:bodyPr anchor="t" rtlCol="false" tIns="0" lIns="0" bIns="0" rIns="0">
            <a:spAutoFit/>
          </a:bodyPr>
          <a:lstStyle/>
          <a:p>
            <a:pPr algn="l">
              <a:lnSpc>
                <a:spcPts val="3240"/>
              </a:lnSpc>
            </a:pPr>
            <a:r>
              <a:rPr lang="en-US" b="true" sz="2700" spc="25">
                <a:solidFill>
                  <a:srgbClr val="000000"/>
                </a:solidFill>
                <a:latin typeface="TT Rounds Condensed Bold"/>
                <a:ea typeface="TT Rounds Condensed Bold"/>
                <a:cs typeface="TT Rounds Condensed Bold"/>
                <a:sym typeface="TT Rounds Condensed Bold"/>
              </a:rPr>
              <a:t>Excel</a:t>
            </a:r>
            <a:r>
              <a:rPr lang="en-US" sz="2700" spc="25">
                <a:solidFill>
                  <a:srgbClr val="000000"/>
                </a:solidFill>
                <a:latin typeface="TT Rounds Condensed"/>
                <a:ea typeface="TT Rounds Condensed"/>
                <a:cs typeface="TT Rounds Condensed"/>
                <a:sym typeface="TT Rounds Condensed"/>
              </a:rPr>
              <a:t> is a powerful tool that can be used to effectively analyze employee performance. By leveraging various Excel functions and features, you can track key metrics, identify trends, and make data-driven decisions to improve overall team performance.</a:t>
            </a:r>
          </a:p>
          <a:p>
            <a:pPr algn="l" marL="1009841" indent="-168307" lvl="5">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KPI tracking:</a:t>
            </a:r>
            <a:r>
              <a:rPr lang="en-US" sz="2700" spc="25">
                <a:solidFill>
                  <a:srgbClr val="000000"/>
                </a:solidFill>
                <a:latin typeface="TT Rounds Condensed"/>
                <a:ea typeface="TT Rounds Condensed"/>
                <a:cs typeface="TT Rounds Condensed"/>
                <a:sym typeface="TT Rounds Condensed"/>
              </a:rPr>
              <a:t> Set up spreadsheets to monitor key performance indicators (KPIs) such as sales, productivity, customer satisfaction, and attendance.</a:t>
            </a:r>
          </a:p>
          <a:p>
            <a:pPr algn="l" marL="1009841" indent="-168307" lvl="5">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Data visualization:</a:t>
            </a:r>
            <a:r>
              <a:rPr lang="en-US" sz="2700" spc="25">
                <a:solidFill>
                  <a:srgbClr val="000000"/>
                </a:solidFill>
                <a:latin typeface="TT Rounds Condensed"/>
                <a:ea typeface="TT Rounds Condensed"/>
                <a:cs typeface="TT Rounds Condensed"/>
                <a:sym typeface="TT Rounds Condensed"/>
              </a:rPr>
              <a:t> Create charts and graphs to visually represent performance data, making it easier to identify patterns and trends.</a:t>
            </a:r>
          </a:p>
          <a:p>
            <a:pPr algn="l" marL="1009841" indent="-168307" lvl="5">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Trend analysis:</a:t>
            </a:r>
            <a:r>
              <a:rPr lang="en-US" sz="2700" spc="25">
                <a:solidFill>
                  <a:srgbClr val="000000"/>
                </a:solidFill>
                <a:latin typeface="TT Rounds Condensed"/>
                <a:ea typeface="TT Rounds Condensed"/>
                <a:cs typeface="TT Rounds Condensed"/>
                <a:sym typeface="TT Rounds Condensed"/>
              </a:rPr>
              <a:t> Use Excel's statistical functions to analyze performance trends over time, helping to identify areas for improvement or celebration.</a:t>
            </a:r>
          </a:p>
          <a:p>
            <a:pPr algn="l" marL="1009841" indent="-168307" lvl="5">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Employee comparisons:</a:t>
            </a:r>
            <a:r>
              <a:rPr lang="en-US" sz="2700" spc="25">
                <a:solidFill>
                  <a:srgbClr val="000000"/>
                </a:solidFill>
                <a:latin typeface="TT Rounds Condensed"/>
                <a:ea typeface="TT Rounds Condensed"/>
                <a:cs typeface="TT Rounds Condensed"/>
                <a:sym typeface="TT Rounds Condensed"/>
              </a:rPr>
              <a:t> Compare individual or team performance against set benchmarks or historical data to assess progress.</a:t>
            </a:r>
          </a:p>
          <a:p>
            <a:pPr algn="l" marL="1009841" indent="-168307" lvl="5">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Goal setting and tracking:</a:t>
            </a:r>
            <a:r>
              <a:rPr lang="en-US" sz="2700" spc="25">
                <a:solidFill>
                  <a:srgbClr val="000000"/>
                </a:solidFill>
                <a:latin typeface="TT Rounds Condensed"/>
                <a:ea typeface="TT Rounds Condensed"/>
                <a:cs typeface="TT Rounds Condensed"/>
                <a:sym typeface="TT Rounds Condensed"/>
              </a:rPr>
              <a:t> Establish performance goals and track progress towards achieving them.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320991"/>
            <a:ext cx="16022002" cy="139446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1224438" y="1375084"/>
            <a:ext cx="14343222" cy="6565286"/>
          </a:xfrm>
          <a:prstGeom prst="rect">
            <a:avLst/>
          </a:prstGeom>
        </p:spPr>
        <p:txBody>
          <a:bodyPr anchor="t" rtlCol="false" tIns="0" lIns="0" bIns="0" rIns="0">
            <a:spAutoFit/>
          </a:bodyPr>
          <a:lstStyle/>
          <a:p>
            <a:pPr algn="l">
              <a:lnSpc>
                <a:spcPts val="3240"/>
              </a:lnSpc>
            </a:pPr>
            <a:r>
              <a:rPr lang="en-US" sz="2700">
                <a:solidFill>
                  <a:srgbClr val="000000"/>
                </a:solidFill>
                <a:latin typeface="Arial"/>
                <a:ea typeface="Arial"/>
                <a:cs typeface="Arial"/>
                <a:sym typeface="Arial"/>
              </a:rPr>
              <a:t>The text in the image is "Employee Performance Analysis using Excel." This suggests that the content is likely related to analyzing employee performance data using Microsoft Excel. However, without more context, it's difficult to provide a specific conclusion.</a:t>
            </a:r>
          </a:p>
          <a:p>
            <a:pPr algn="l">
              <a:lnSpc>
                <a:spcPts val="3240"/>
              </a:lnSpc>
            </a:pPr>
            <a:r>
              <a:rPr lang="en-US" sz="2700">
                <a:solidFill>
                  <a:srgbClr val="000000"/>
                </a:solidFill>
                <a:latin typeface="Arial"/>
                <a:ea typeface="Arial"/>
                <a:cs typeface="Arial"/>
                <a:sym typeface="Arial"/>
              </a:rPr>
              <a:t>If the content focuses on the benefits of using Excel for employee performance analysis, a possible conclusion could be:</a:t>
            </a:r>
          </a:p>
          <a:p>
            <a:pPr algn="l">
              <a:lnSpc>
                <a:spcPts val="3240"/>
              </a:lnSpc>
            </a:pPr>
          </a:p>
          <a:p>
            <a:pPr algn="l">
              <a:lnSpc>
                <a:spcPts val="3240"/>
              </a:lnSpc>
            </a:pPr>
            <a:r>
              <a:rPr lang="en-US" sz="2700" b="true">
                <a:solidFill>
                  <a:srgbClr val="000000"/>
                </a:solidFill>
                <a:latin typeface="Arimo Bold"/>
                <a:ea typeface="Arimo Bold"/>
                <a:cs typeface="Arimo Bold"/>
                <a:sym typeface="Arimo Bold"/>
              </a:rPr>
              <a:t>Excel is a versatile tool that can be effectively used to analyze employee performance data. Its functions, formulas, and charting capabilities allow for in-depth analysis and visualization of key metrics, enabling HR professionals to make informed decisions and improve overall organizational performance.</a:t>
            </a:r>
          </a:p>
          <a:p>
            <a:pPr algn="l">
              <a:lnSpc>
                <a:spcPts val="3240"/>
              </a:lnSpc>
            </a:pPr>
          </a:p>
          <a:p>
            <a:pPr algn="l">
              <a:lnSpc>
                <a:spcPts val="3240"/>
              </a:lnSpc>
            </a:pPr>
            <a:r>
              <a:rPr lang="en-US" sz="2700">
                <a:solidFill>
                  <a:srgbClr val="000000"/>
                </a:solidFill>
                <a:latin typeface="Arial"/>
                <a:ea typeface="Arial"/>
                <a:cs typeface="Arial"/>
                <a:sym typeface="Arial"/>
              </a:rPr>
              <a:t>If the content focuses on a specific aspect of employee performance analysis using Excel, such as goal setting or performance reviews, the conclusion would need to be tailored to that specific topic.</a:t>
            </a:r>
          </a:p>
          <a:p>
            <a:pPr algn="l">
              <a:lnSpc>
                <a:spcPts val="324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504" t="0" r="-504"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137125"/>
            <a:ext cx="5864542" cy="11245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8" cy="300038"/>
            <a:chOff x="0" y="0"/>
            <a:chExt cx="4286250" cy="400050"/>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8" cy="442912"/>
            <a:chOff x="0" y="0"/>
            <a:chExt cx="7410450" cy="590550"/>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69366"/>
            <a:ext cx="226693"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4" id="14"/>
          <p:cNvSpPr txBox="true"/>
          <p:nvPr/>
        </p:nvSpPr>
        <p:spPr>
          <a:xfrm rot="0">
            <a:off x="1917723" y="2944876"/>
            <a:ext cx="12706962" cy="236413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 t="0" r="-9"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TextBox 5" id="5"/>
          <p:cNvSpPr txBox="true"/>
          <p:nvPr/>
        </p:nvSpPr>
        <p:spPr>
          <a:xfrm rot="0">
            <a:off x="1128712" y="9643331"/>
            <a:ext cx="2660333" cy="33528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8" cy="442912"/>
            <a:chOff x="0" y="0"/>
            <a:chExt cx="7410450" cy="590550"/>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50"/>
            <a:chOff x="0" y="0"/>
            <a:chExt cx="3467100" cy="6019800"/>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72" t="0" r="-72" b="0"/>
              </a:stretch>
            </a:blipFill>
          </p:spPr>
        </p:sp>
      </p:grpSp>
      <p:sp>
        <p:nvSpPr>
          <p:cNvPr name="TextBox 14" id="14"/>
          <p:cNvSpPr txBox="true"/>
          <p:nvPr/>
        </p:nvSpPr>
        <p:spPr>
          <a:xfrm rot="0">
            <a:off x="1109662" y="548067"/>
            <a:ext cx="3535680" cy="125730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69366"/>
            <a:ext cx="226693"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179395"/>
            <a:ext cx="7360920" cy="6938993"/>
          </a:xfrm>
          <a:prstGeom prst="rect">
            <a:avLst/>
          </a:prstGeom>
        </p:spPr>
        <p:txBody>
          <a:bodyPr anchor="t" rtlCol="false" tIns="0" lIns="0" bIns="0" rIns="0">
            <a:spAutoFit/>
          </a:bodyPr>
          <a:lstStyle/>
          <a:p>
            <a:pPr algn="l">
              <a:lnSpc>
                <a:spcPts val="5040"/>
              </a:lnSpc>
            </a:pPr>
          </a:p>
          <a:p>
            <a:pPr algn="l" marL="1570863" indent="-261810" lvl="5">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570863" indent="-261810" lvl="5">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570863" indent="-261810" lvl="5">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570863" indent="-261810" lvl="5">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1570863" indent="-261810" lvl="5">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1570863" indent="-261810" lvl="5">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1570863" indent="-261810" lvl="5">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1570863" indent="-261810" lvl="5">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570863" indent="-261810" lvl="5">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251108" y="755267"/>
            <a:ext cx="8455343" cy="11245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grpSp>
        <p:nvGrpSpPr>
          <p:cNvPr name="Group 18" id="18"/>
          <p:cNvGrpSpPr/>
          <p:nvPr/>
        </p:nvGrpSpPr>
        <p:grpSpPr>
          <a:xfrm rot="0">
            <a:off x="1014412" y="9701212"/>
            <a:ext cx="3214688" cy="300038"/>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69366"/>
            <a:ext cx="226693"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1342548" y="2523741"/>
            <a:ext cx="11596212" cy="6809332"/>
          </a:xfrm>
          <a:prstGeom prst="rect">
            <a:avLst/>
          </a:prstGeom>
        </p:spPr>
        <p:txBody>
          <a:bodyPr anchor="t" rtlCol="false" tIns="0" lIns="0" bIns="0" rIns="0">
            <a:spAutoFit/>
          </a:bodyPr>
          <a:lstStyle/>
          <a:p>
            <a:pPr algn="l">
              <a:lnSpc>
                <a:spcPts val="4320"/>
              </a:lnSpc>
            </a:pPr>
            <a:r>
              <a:rPr lang="en-US" b="true" sz="3600" spc="32">
                <a:solidFill>
                  <a:srgbClr val="000000"/>
                </a:solidFill>
                <a:latin typeface="Arimo Bold"/>
                <a:ea typeface="Arimo Bold"/>
                <a:cs typeface="Arimo Bold"/>
                <a:sym typeface="Arimo Bold"/>
              </a:rPr>
              <a:t>Analyze employee performance data using Excel to identify trends, strengths, weaknesses, and areas for improvement.</a:t>
            </a:r>
          </a:p>
          <a:p>
            <a:pPr algn="l">
              <a:lnSpc>
                <a:spcPts val="4320"/>
              </a:lnSpc>
            </a:pPr>
            <a:r>
              <a:rPr lang="en-US" sz="3600" spc="32">
                <a:solidFill>
                  <a:srgbClr val="000000"/>
                </a:solidFill>
                <a:latin typeface="TT Rounds Condensed"/>
                <a:ea typeface="TT Rounds Condensed"/>
                <a:cs typeface="TT Rounds Condensed"/>
                <a:sym typeface="TT Rounds Condensed"/>
              </a:rPr>
              <a:t>This analysis will involve:</a:t>
            </a:r>
          </a:p>
          <a:p>
            <a:pPr algn="l" marL="1346454" indent="-224409" lvl="5">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Data collection:</a:t>
            </a:r>
            <a:r>
              <a:rPr lang="en-US" sz="3600" spc="32">
                <a:solidFill>
                  <a:srgbClr val="000000"/>
                </a:solidFill>
                <a:latin typeface="TT Rounds Condensed"/>
                <a:ea typeface="TT Rounds Condensed"/>
                <a:cs typeface="TT Rounds Condensed"/>
                <a:sym typeface="TT Rounds Condensed"/>
              </a:rPr>
              <a:t> Gathering relevant employee data such as performance ratings, attendance records, project completion times, and feedback.</a:t>
            </a:r>
          </a:p>
          <a:p>
            <a:pPr algn="l" marL="1346454" indent="-224409" lvl="5">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Data cleaning:</a:t>
            </a:r>
            <a:r>
              <a:rPr lang="en-US" sz="3600" spc="32">
                <a:solidFill>
                  <a:srgbClr val="000000"/>
                </a:solidFill>
                <a:latin typeface="TT Rounds Condensed"/>
                <a:ea typeface="TT Rounds Condensed"/>
                <a:cs typeface="TT Rounds Condensed"/>
                <a:sym typeface="TT Rounds Condensed"/>
              </a:rPr>
              <a:t> Ensuring data accuracy and consistency.</a:t>
            </a:r>
          </a:p>
          <a:p>
            <a:pPr algn="l" marL="1346454" indent="-224409" lvl="5">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Data analysis:</a:t>
            </a:r>
            <a:r>
              <a:rPr lang="en-US" sz="3600" spc="32">
                <a:solidFill>
                  <a:srgbClr val="000000"/>
                </a:solidFill>
                <a:latin typeface="TT Rounds Condensed"/>
                <a:ea typeface="TT Rounds Condensed"/>
                <a:cs typeface="TT Rounds Condensed"/>
                <a:sym typeface="TT Rounds Condensed"/>
              </a:rPr>
              <a:t> Using Excel functions and tools to calculate key metrics, create visualizations, and identify patterns.</a:t>
            </a:r>
          </a:p>
          <a:p>
            <a:pPr algn="l" marL="1346454" indent="-224409" lvl="5">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Insight generation:</a:t>
            </a:r>
            <a:r>
              <a:rPr lang="en-US" sz="3600" spc="32">
                <a:solidFill>
                  <a:srgbClr val="000000"/>
                </a:solidFill>
                <a:latin typeface="TT Rounds Condensed"/>
                <a:ea typeface="TT Rounds Condensed"/>
                <a:cs typeface="TT Rounds Condensed"/>
                <a:sym typeface="TT Rounds Condensed"/>
              </a:rPr>
              <a:t> Interpreting the analysis results to draw meaningful conclusions and recommendations for improving employee performance and organizational effectiveness.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2" cy="5715000"/>
            <a:chOff x="0" y="0"/>
            <a:chExt cx="7067550"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109662" y="1137125"/>
            <a:ext cx="7895272" cy="11245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grpSp>
        <p:nvGrpSpPr>
          <p:cNvPr name="Group 18" id="18"/>
          <p:cNvGrpSpPr/>
          <p:nvPr/>
        </p:nvGrpSpPr>
        <p:grpSpPr>
          <a:xfrm rot="0">
            <a:off x="1014412" y="9701212"/>
            <a:ext cx="3214688" cy="300038"/>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69366"/>
            <a:ext cx="226693"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21" id="21"/>
          <p:cNvSpPr txBox="true"/>
          <p:nvPr/>
        </p:nvSpPr>
        <p:spPr>
          <a:xfrm rot="0">
            <a:off x="1201102" y="2307432"/>
            <a:ext cx="13423583" cy="6695032"/>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This project aims to leverage Excel's capabilities to analyze employee performance data effectively. By utilizing various Excel functions and tools, we will create a comprehensive analysis that provides valuable insights into employee productivity, efficiency, and overall contributions to the organization.</a:t>
            </a:r>
          </a:p>
          <a:p>
            <a:pPr algn="l" marL="1346454" indent="-224409" lvl="5">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Enhanced Employee Performance:</a:t>
            </a:r>
            <a:r>
              <a:rPr lang="en-US" sz="3600" spc="32">
                <a:solidFill>
                  <a:srgbClr val="000000"/>
                </a:solidFill>
                <a:latin typeface="TT Rounds Condensed"/>
                <a:ea typeface="TT Rounds Condensed"/>
                <a:cs typeface="TT Rounds Condensed"/>
                <a:sym typeface="TT Rounds Condensed"/>
              </a:rPr>
              <a:t> By identifying areas for improvement and providing targeted support, this analysis can help employees enhance their performance and contribute more effectively to the organization.</a:t>
            </a:r>
          </a:p>
          <a:p>
            <a:pPr algn="l" marL="1346454" indent="-224409" lvl="5">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Improved Decision Making:</a:t>
            </a:r>
            <a:r>
              <a:rPr lang="en-US" sz="3600" spc="32">
                <a:solidFill>
                  <a:srgbClr val="000000"/>
                </a:solidFill>
                <a:latin typeface="TT Rounds Condensed"/>
                <a:ea typeface="TT Rounds Condensed"/>
                <a:cs typeface="TT Rounds Condensed"/>
                <a:sym typeface="TT Rounds Condensed"/>
              </a:rPr>
              <a:t> The insights gained from this analysis can inform HR decisions regarding recruitment, training, and development, leading to more effective talent management strategies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268474"/>
            <a:ext cx="7521893" cy="8464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grpSp>
        <p:nvGrpSpPr>
          <p:cNvPr name="Group 16" id="16"/>
          <p:cNvGrpSpPr/>
          <p:nvPr/>
        </p:nvGrpSpPr>
        <p:grpSpPr>
          <a:xfrm rot="0">
            <a:off x="1085850" y="9258300"/>
            <a:ext cx="3271838" cy="728662"/>
            <a:chOff x="0" y="0"/>
            <a:chExt cx="4362450" cy="971550"/>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69366"/>
            <a:ext cx="226693"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19" id="19"/>
          <p:cNvSpPr txBox="true"/>
          <p:nvPr/>
        </p:nvSpPr>
        <p:spPr>
          <a:xfrm rot="0">
            <a:off x="1177290" y="2038003"/>
            <a:ext cx="12501087" cy="8035320"/>
          </a:xfrm>
          <a:prstGeom prst="rect">
            <a:avLst/>
          </a:prstGeom>
        </p:spPr>
        <p:txBody>
          <a:bodyPr anchor="t" rtlCol="false" tIns="0" lIns="0" bIns="0" rIns="0">
            <a:spAutoFit/>
          </a:bodyPr>
          <a:lstStyle/>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Employee Performance Analysis Using Excel</a:t>
            </a:r>
            <a:r>
              <a:rPr lang="en-US" sz="3000" spc="28">
                <a:solidFill>
                  <a:srgbClr val="000000"/>
                </a:solidFill>
                <a:latin typeface="TT Rounds Condensed"/>
                <a:ea typeface="TT Rounds Condensed"/>
                <a:cs typeface="TT Rounds Condensed"/>
                <a:sym typeface="TT Rounds Condensed"/>
              </a:rPr>
              <a:t> is a versatile tool that can benefit a wide range of individuals and departments within an organization. Here are some potential end users:</a:t>
            </a:r>
          </a:p>
          <a:p>
            <a:pPr algn="l">
              <a:lnSpc>
                <a:spcPts val="3600"/>
              </a:lnSpc>
            </a:pPr>
            <a:r>
              <a:rPr lang="en-US" b="true" sz="3000" spc="28">
                <a:solidFill>
                  <a:srgbClr val="000000"/>
                </a:solidFill>
                <a:latin typeface="Arimo Bold"/>
                <a:ea typeface="Arimo Bold"/>
                <a:cs typeface="Arimo Bold"/>
                <a:sym typeface="Arimo Bold"/>
              </a:rPr>
              <a:t>Human Resources (HR) Professionals</a:t>
            </a:r>
          </a:p>
          <a:p>
            <a:pPr algn="l" marL="1122045" indent="-187008" lvl="5">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HR Managers:</a:t>
            </a:r>
            <a:r>
              <a:rPr lang="en-US" sz="3000" spc="28">
                <a:solidFill>
                  <a:srgbClr val="000000"/>
                </a:solidFill>
                <a:latin typeface="TT Rounds Condensed"/>
                <a:ea typeface="TT Rounds Condensed"/>
                <a:cs typeface="TT Rounds Condensed"/>
                <a:sym typeface="TT Rounds Condensed"/>
              </a:rPr>
              <a:t> Use Excel to track employee performance metrics, identify high-performing employees, and assess training needs.</a:t>
            </a:r>
          </a:p>
          <a:p>
            <a:pPr algn="l" marL="1122045" indent="-187008" lvl="5">
              <a:lnSpc>
                <a:spcPts val="3600"/>
              </a:lnSpc>
            </a:pPr>
            <a:r>
              <a:rPr lang="en-US" b="true" sz="3000" spc="28">
                <a:solidFill>
                  <a:srgbClr val="000000"/>
                </a:solidFill>
                <a:latin typeface="Arimo Bold"/>
                <a:ea typeface="Arimo Bold"/>
                <a:cs typeface="Arimo Bold"/>
                <a:sym typeface="Arimo Bold"/>
              </a:rPr>
              <a:t>Managers and Supervisors</a:t>
            </a:r>
          </a:p>
          <a:p>
            <a:pPr algn="l" marL="1122045" indent="-187008" lvl="5">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Project Managers:</a:t>
            </a:r>
            <a:r>
              <a:rPr lang="en-US" sz="3000" spc="28">
                <a:solidFill>
                  <a:srgbClr val="000000"/>
                </a:solidFill>
                <a:latin typeface="TT Rounds Condensed"/>
                <a:ea typeface="TT Rounds Condensed"/>
                <a:cs typeface="TT Rounds Condensed"/>
                <a:sym typeface="TT Rounds Condensed"/>
              </a:rPr>
              <a:t> Evaluate team member contributions and track project progress.</a:t>
            </a:r>
          </a:p>
          <a:p>
            <a:pPr algn="l" marL="1122045" indent="-187008" lvl="5">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Team Leaders:</a:t>
            </a:r>
            <a:r>
              <a:rPr lang="en-US" sz="3000" spc="28">
                <a:solidFill>
                  <a:srgbClr val="000000"/>
                </a:solidFill>
                <a:latin typeface="TT Rounds Condensed"/>
                <a:ea typeface="TT Rounds Condensed"/>
                <a:cs typeface="TT Rounds Condensed"/>
                <a:sym typeface="TT Rounds Condensed"/>
              </a:rPr>
              <a:t> Assess individual performance and provide coaching and mentoring.</a:t>
            </a:r>
          </a:p>
          <a:p>
            <a:pPr algn="l" marL="1122045" indent="-187008" lvl="5">
              <a:lnSpc>
                <a:spcPts val="3600"/>
              </a:lnSpc>
            </a:pPr>
            <a:r>
              <a:rPr lang="en-US" b="true" sz="3000" spc="28">
                <a:solidFill>
                  <a:srgbClr val="000000"/>
                </a:solidFill>
                <a:latin typeface="Arimo Bold"/>
                <a:ea typeface="Arimo Bold"/>
                <a:cs typeface="Arimo Bold"/>
                <a:sym typeface="Arimo Bold"/>
              </a:rPr>
              <a:t>Employees</a:t>
            </a:r>
          </a:p>
          <a:p>
            <a:pPr algn="l" marL="1122045" indent="-187008" lvl="5">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Sales Representatives:</a:t>
            </a:r>
            <a:r>
              <a:rPr lang="en-US" sz="3000" spc="28">
                <a:solidFill>
                  <a:srgbClr val="000000"/>
                </a:solidFill>
                <a:latin typeface="TT Rounds Condensed"/>
                <a:ea typeface="TT Rounds Condensed"/>
                <a:cs typeface="TT Rounds Condensed"/>
                <a:sym typeface="TT Rounds Condensed"/>
              </a:rPr>
              <a:t> Analyze sales performance data to improve sales techniques.</a:t>
            </a:r>
          </a:p>
          <a:p>
            <a:pPr algn="l" marL="1122045" indent="-187008" lvl="5">
              <a:lnSpc>
                <a:spcPts val="3600"/>
              </a:lnSpc>
            </a:pPr>
            <a:r>
              <a:rPr lang="en-US" b="true" sz="3000" spc="28">
                <a:solidFill>
                  <a:srgbClr val="000000"/>
                </a:solidFill>
                <a:latin typeface="Arimo Bold"/>
                <a:ea typeface="Arimo Bold"/>
                <a:cs typeface="Arimo Bold"/>
                <a:sym typeface="Arimo Bold"/>
              </a:rPr>
              <a:t>Executives and Board Members</a:t>
            </a:r>
          </a:p>
          <a:p>
            <a:pPr algn="l" marL="1122045" indent="-187008" lvl="5">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CEOs and CFOs:</a:t>
            </a:r>
            <a:r>
              <a:rPr lang="en-US" sz="3000" spc="28">
                <a:solidFill>
                  <a:srgbClr val="000000"/>
                </a:solidFill>
                <a:latin typeface="TT Rounds Condensed"/>
                <a:ea typeface="TT Rounds Condensed"/>
                <a:cs typeface="TT Rounds Condensed"/>
                <a:sym typeface="TT Rounds Condensed"/>
              </a:rPr>
              <a:t> Gain insights into overall company performance, identify trends, and make strategic decisions.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grpSp>
        <p:nvGrpSpPr>
          <p:cNvPr name="Group 12" id="12"/>
          <p:cNvGrpSpPr/>
          <p:nvPr/>
        </p:nvGrpSpPr>
        <p:grpSpPr>
          <a:xfrm rot="0">
            <a:off x="0" y="2214562"/>
            <a:ext cx="4043363" cy="4872038"/>
            <a:chOff x="0" y="0"/>
            <a:chExt cx="5391150" cy="6496050"/>
          </a:xfrm>
        </p:grpSpPr>
        <p:sp>
          <p:nvSpPr>
            <p:cNvPr name="Freeform 13" id="1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2"/>
              <a:stretch>
                <a:fillRect l="0" t="-34" r="0" b="-34"/>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504" t="0" r="-504"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837248" y="1176337"/>
            <a:ext cx="14644688" cy="9734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grpSp>
        <p:nvGrpSpPr>
          <p:cNvPr name="Group 18" id="18"/>
          <p:cNvGrpSpPr/>
          <p:nvPr/>
        </p:nvGrpSpPr>
        <p:grpSpPr>
          <a:xfrm rot="0">
            <a:off x="1014412" y="9701212"/>
            <a:ext cx="3214688" cy="300038"/>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69366"/>
            <a:ext cx="226693"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21" id="21"/>
          <p:cNvSpPr txBox="true"/>
          <p:nvPr/>
        </p:nvSpPr>
        <p:spPr>
          <a:xfrm rot="0">
            <a:off x="4077653" y="2497337"/>
            <a:ext cx="13104495" cy="7158156"/>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Excel, a versatile tool often associated with financial calculations, can also be a potent ally in HR management. Its ability to handle large datasets, perform calculations, and create visualizations makes it an ideal platform for employee performance analysis.</a:t>
            </a:r>
          </a:p>
          <a:p>
            <a:pPr algn="l">
              <a:lnSpc>
                <a:spcPts val="3240"/>
              </a:lnSpc>
            </a:pPr>
            <a:r>
              <a:rPr lang="en-US" b="true" sz="2700" spc="25">
                <a:solidFill>
                  <a:srgbClr val="000000"/>
                </a:solidFill>
                <a:latin typeface="Arimo Bold"/>
                <a:ea typeface="Arimo Bold"/>
                <a:cs typeface="Arimo Bold"/>
                <a:sym typeface="Arimo Bold"/>
              </a:rPr>
              <a:t>Key Features and Benefits:</a:t>
            </a:r>
          </a:p>
          <a:p>
            <a:pPr algn="l" marL="1009841" indent="-168307" lvl="5">
              <a:lnSpc>
                <a:spcPts val="3240"/>
              </a:lnSpc>
              <a:buFont typeface="Arial"/>
              <a:buChar char="⚬"/>
            </a:pPr>
            <a:r>
              <a:rPr lang="en-US" b="true" sz="2700" spc="25">
                <a:solidFill>
                  <a:srgbClr val="000000"/>
                </a:solidFill>
                <a:latin typeface="Arimo Bold"/>
                <a:ea typeface="Arimo Bold"/>
                <a:cs typeface="Arimo Bold"/>
                <a:sym typeface="Arimo Bold"/>
              </a:rPr>
              <a:t>Performance Metric Tracking:</a:t>
            </a:r>
          </a:p>
          <a:p>
            <a:pPr algn="l" marL="1368742" indent="-195535" lvl="6">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Set key performance indicators (KPIs) aligned with organizational objectives.</a:t>
            </a:r>
          </a:p>
          <a:p>
            <a:pPr algn="l" marL="1368742" indent="-195535" lvl="6">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Track progress against goals and identify areas for improvement.</a:t>
            </a:r>
          </a:p>
          <a:p>
            <a:pPr algn="l" marL="1009841" indent="-168307" lvl="5">
              <a:lnSpc>
                <a:spcPts val="3240"/>
              </a:lnSpc>
              <a:buFont typeface="Arial"/>
              <a:buChar char="⚬"/>
            </a:pPr>
            <a:r>
              <a:rPr lang="en-US" b="true" sz="2700" spc="25">
                <a:solidFill>
                  <a:srgbClr val="000000"/>
                </a:solidFill>
                <a:latin typeface="Arimo Bold"/>
                <a:ea typeface="Arimo Bold"/>
                <a:cs typeface="Arimo Bold"/>
                <a:sym typeface="Arimo Bold"/>
              </a:rPr>
              <a:t>Goal Setting and Review:</a:t>
            </a:r>
          </a:p>
          <a:p>
            <a:pPr algn="l" marL="1368742" indent="-195535" lvl="6">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Create personalized goals for each employee.</a:t>
            </a:r>
          </a:p>
          <a:p>
            <a:pPr algn="l" marL="1368742" indent="-195535" lvl="6">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Conduct regular reviews to assess performance and provide feedback..</a:t>
            </a:r>
          </a:p>
          <a:p>
            <a:pPr algn="l" marL="1009841" indent="-168307" lvl="5">
              <a:lnSpc>
                <a:spcPts val="3240"/>
              </a:lnSpc>
              <a:buFont typeface="Arial"/>
              <a:buChar char="⚬"/>
            </a:pPr>
            <a:r>
              <a:rPr lang="en-US" b="true" sz="2700" spc="25">
                <a:solidFill>
                  <a:srgbClr val="000000"/>
                </a:solidFill>
                <a:latin typeface="Arimo Bold"/>
                <a:ea typeface="Arimo Bold"/>
                <a:cs typeface="Arimo Bold"/>
                <a:sym typeface="Arimo Bold"/>
              </a:rPr>
              <a:t>Data Analysis and Visualization:</a:t>
            </a:r>
          </a:p>
          <a:p>
            <a:pPr algn="l" marL="1368742" indent="-195535" lvl="6">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Use formulas, functions, and charts to analyze data.</a:t>
            </a:r>
          </a:p>
          <a:p>
            <a:pPr algn="l" marL="1368742" indent="-195535" lvl="6">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Visualize trends, patterns, and correlations.</a:t>
            </a:r>
          </a:p>
          <a:p>
            <a:pPr algn="l" marL="1368742" indent="-195535" lvl="6">
              <a:lnSpc>
                <a:spcPts val="3240"/>
              </a:lnSpc>
            </a:pPr>
            <a:r>
              <a:rPr lang="en-US" b="true" sz="2700" spc="25">
                <a:solidFill>
                  <a:srgbClr val="000000"/>
                </a:solidFill>
                <a:latin typeface="Arimo Bold"/>
                <a:ea typeface="Arimo Bold"/>
                <a:cs typeface="Arimo Bold"/>
                <a:sym typeface="Arimo Bold"/>
              </a:rPr>
              <a:t>Example Use Cases:</a:t>
            </a:r>
          </a:p>
          <a:p>
            <a:pPr algn="l" marL="1009841" indent="-168307" lvl="5">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Sales Team Analysis:</a:t>
            </a:r>
            <a:r>
              <a:rPr lang="en-US" sz="2700" spc="25">
                <a:solidFill>
                  <a:srgbClr val="000000"/>
                </a:solidFill>
                <a:latin typeface="TT Rounds Condensed"/>
                <a:ea typeface="TT Rounds Condensed"/>
                <a:cs typeface="TT Rounds Condensed"/>
                <a:sym typeface="TT Rounds Condensed"/>
              </a:rPr>
              <a:t> Track sales figures, customer satisfaction, and conversion rates.</a:t>
            </a:r>
          </a:p>
          <a:p>
            <a:pPr algn="l" marL="1009841" indent="-168307" lvl="5">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Customer Service Performance:</a:t>
            </a:r>
            <a:r>
              <a:rPr lang="en-US" sz="2700" spc="25">
                <a:solidFill>
                  <a:srgbClr val="000000"/>
                </a:solidFill>
                <a:latin typeface="TT Rounds Condensed"/>
                <a:ea typeface="TT Rounds Condensed"/>
                <a:cs typeface="TT Rounds Condensed"/>
                <a:sym typeface="TT Rounds Condensed"/>
              </a:rPr>
              <a:t> Evaluate response times, customer satisfaction scores, and first-call resolution rates.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444816"/>
            <a:ext cx="16022002" cy="127063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348740" y="2969895"/>
            <a:ext cx="14790420" cy="6096327"/>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for employee performance analysis using Excel would typically include information on individual employees, such as:</a:t>
            </a:r>
          </a:p>
          <a:p>
            <a:pPr algn="l" marL="1122045" indent="-187008" lvl="5">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a:t>
            </a:r>
            <a:r>
              <a:rPr lang="en-US" sz="3000" spc="28">
                <a:solidFill>
                  <a:srgbClr val="000000"/>
                </a:solidFill>
                <a:latin typeface="TT Rounds Condensed"/>
                <a:ea typeface="TT Rounds Condensed"/>
                <a:cs typeface="TT Rounds Condensed"/>
                <a:sym typeface="TT Rounds Condensed"/>
              </a:rPr>
              <a:t> A unique identifier for each employee.</a:t>
            </a:r>
          </a:p>
          <a:p>
            <a:pPr algn="l" marL="1122045" indent="-187008" lvl="5">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a:t>
            </a:r>
            <a:r>
              <a:rPr lang="en-US" sz="3000" spc="28">
                <a:solidFill>
                  <a:srgbClr val="000000"/>
                </a:solidFill>
                <a:latin typeface="TT Rounds Condensed"/>
                <a:ea typeface="TT Rounds Condensed"/>
                <a:cs typeface="TT Rounds Condensed"/>
                <a:sym typeface="TT Rounds Condensed"/>
              </a:rPr>
              <a:t> The employee's full name.</a:t>
            </a:r>
          </a:p>
          <a:p>
            <a:pPr algn="l" marL="1122045" indent="-187008" lvl="5">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Department:</a:t>
            </a:r>
            <a:r>
              <a:rPr lang="en-US" sz="3000" spc="28">
                <a:solidFill>
                  <a:srgbClr val="000000"/>
                </a:solidFill>
                <a:latin typeface="TT Rounds Condensed"/>
                <a:ea typeface="TT Rounds Condensed"/>
                <a:cs typeface="TT Rounds Condensed"/>
                <a:sym typeface="TT Rounds Condensed"/>
              </a:rPr>
              <a:t> The department or team the employee belongs to.</a:t>
            </a:r>
          </a:p>
          <a:p>
            <a:pPr algn="l" marL="1122045" indent="-187008" lvl="5">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Job Title:</a:t>
            </a:r>
            <a:r>
              <a:rPr lang="en-US" sz="3000" spc="28">
                <a:solidFill>
                  <a:srgbClr val="000000"/>
                </a:solidFill>
                <a:latin typeface="TT Rounds Condensed"/>
                <a:ea typeface="TT Rounds Condensed"/>
                <a:cs typeface="TT Rounds Condensed"/>
                <a:sym typeface="TT Rounds Condensed"/>
              </a:rPr>
              <a:t> The employee's job position.</a:t>
            </a:r>
          </a:p>
          <a:p>
            <a:pPr algn="l" marL="1122045" indent="-187008" lvl="5">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Performance Ratings:</a:t>
            </a:r>
            <a:r>
              <a:rPr lang="en-US" sz="3000" spc="28">
                <a:solidFill>
                  <a:srgbClr val="000000"/>
                </a:solidFill>
                <a:latin typeface="TT Rounds Condensed"/>
                <a:ea typeface="TT Rounds Condensed"/>
                <a:cs typeface="TT Rounds Condensed"/>
                <a:sym typeface="TT Rounds Condensed"/>
              </a:rPr>
              <a:t> Numerical or categorical ratings reflecting the employee's performance in various aspects of their work.</a:t>
            </a:r>
          </a:p>
          <a:p>
            <a:pPr algn="l" marL="1122045" indent="-187008" lvl="5">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Goals and Objectives:</a:t>
            </a:r>
            <a:r>
              <a:rPr lang="en-US" sz="3000" spc="28">
                <a:solidFill>
                  <a:srgbClr val="000000"/>
                </a:solidFill>
                <a:latin typeface="TT Rounds Condensed"/>
                <a:ea typeface="TT Rounds Condensed"/>
                <a:cs typeface="TT Rounds Condensed"/>
                <a:sym typeface="TT Rounds Condensed"/>
              </a:rPr>
              <a:t> A list of goals and objectives set for the employee.</a:t>
            </a:r>
          </a:p>
          <a:p>
            <a:pPr algn="l" marL="1122045" indent="-187008" lvl="5">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Training and Development:</a:t>
            </a:r>
            <a:r>
              <a:rPr lang="en-US" sz="3000" spc="28">
                <a:solidFill>
                  <a:srgbClr val="000000"/>
                </a:solidFill>
                <a:latin typeface="TT Rounds Condensed"/>
                <a:ea typeface="TT Rounds Condensed"/>
                <a:cs typeface="TT Rounds Condensed"/>
                <a:sym typeface="TT Rounds Condensed"/>
              </a:rPr>
              <a:t> Records of training programs attended by the employee.</a:t>
            </a:r>
          </a:p>
          <a:p>
            <a:pPr algn="l" marL="1122045" indent="-187008" lvl="5">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Feedback:</a:t>
            </a:r>
            <a:r>
              <a:rPr lang="en-US" sz="3000" spc="28">
                <a:solidFill>
                  <a:srgbClr val="000000"/>
                </a:solidFill>
                <a:latin typeface="TT Rounds Condensed"/>
                <a:ea typeface="TT Rounds Condensed"/>
                <a:cs typeface="TT Rounds Condensed"/>
                <a:sym typeface="TT Rounds Condensed"/>
              </a:rPr>
              <a:t> Comments and feedback provided to the employee on their performance.</a:t>
            </a:r>
          </a:p>
          <a:p>
            <a:pPr algn="l" marL="1122045" indent="-187008" lvl="5">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Salary and Benefits:</a:t>
            </a:r>
            <a:r>
              <a:rPr lang="en-US" sz="3000" spc="28">
                <a:solidFill>
                  <a:srgbClr val="000000"/>
                </a:solidFill>
                <a:latin typeface="TT Rounds Condensed"/>
                <a:ea typeface="TT Rounds Condensed"/>
                <a:cs typeface="TT Rounds Condensed"/>
                <a:sym typeface="TT Rounds Condensed"/>
              </a:rPr>
              <a:t> Information about the employee's salary and benefits.</a:t>
            </a:r>
          </a:p>
          <a:p>
            <a:pPr algn="l" marL="1122045" indent="-187008" lvl="5">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Tenure:</a:t>
            </a:r>
            <a:r>
              <a:rPr lang="en-US" sz="3000" spc="28">
                <a:solidFill>
                  <a:srgbClr val="000000"/>
                </a:solidFill>
                <a:latin typeface="TT Rounds Condensed"/>
                <a:ea typeface="TT Rounds Condensed"/>
                <a:cs typeface="TT Rounds Condensed"/>
                <a:sym typeface="TT Rounds Condensed"/>
              </a:rPr>
              <a:t> The length of time the employee has been with the organization.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28712" y="9643331"/>
            <a:ext cx="2660333" cy="33528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100012" y="5072060"/>
            <a:ext cx="3700462" cy="5129212"/>
            <a:chOff x="0" y="0"/>
            <a:chExt cx="4933950" cy="6838950"/>
          </a:xfrm>
        </p:grpSpPr>
        <p:sp>
          <p:nvSpPr>
            <p:cNvPr name="Freeform 17" id="17"/>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8"/>
              <a:stretch>
                <a:fillRect l="0" t="-1532" r="0" b="-1532"/>
              </a:stretch>
            </a:blipFill>
          </p:spPr>
        </p:sp>
      </p:grpSp>
      <p:sp>
        <p:nvSpPr>
          <p:cNvPr name="TextBox 18" id="18"/>
          <p:cNvSpPr txBox="true"/>
          <p:nvPr/>
        </p:nvSpPr>
        <p:spPr>
          <a:xfrm rot="0">
            <a:off x="1109662" y="875092"/>
            <a:ext cx="12720638" cy="11133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9" id="19"/>
          <p:cNvSpPr txBox="true"/>
          <p:nvPr/>
        </p:nvSpPr>
        <p:spPr>
          <a:xfrm rot="0">
            <a:off x="16915827" y="9669366"/>
            <a:ext cx="342900"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20" id="20"/>
          <p:cNvSpPr txBox="true"/>
          <p:nvPr/>
        </p:nvSpPr>
        <p:spPr>
          <a:xfrm rot="0">
            <a:off x="3709035" y="3965094"/>
            <a:ext cx="13973175" cy="5734289"/>
          </a:xfrm>
          <a:prstGeom prst="rect">
            <a:avLst/>
          </a:prstGeom>
        </p:spPr>
        <p:txBody>
          <a:bodyPr anchor="t" rtlCol="false" tIns="0" lIns="0" bIns="0" rIns="0">
            <a:spAutoFit/>
          </a:bodyPr>
          <a:lstStyle/>
          <a:p>
            <a:pPr algn="l" marL="1009841" indent="-168307" lvl="5">
              <a:lnSpc>
                <a:spcPts val="3240"/>
              </a:lnSpc>
              <a:buFont typeface="Arial"/>
              <a:buChar char="⚬"/>
            </a:pPr>
            <a:r>
              <a:rPr lang="en-US" b="true" sz="2700">
                <a:solidFill>
                  <a:srgbClr val="000000"/>
                </a:solidFill>
                <a:latin typeface="Arial Bold"/>
                <a:ea typeface="Arial Bold"/>
                <a:cs typeface="Arial Bold"/>
                <a:sym typeface="Arial Bold"/>
              </a:rPr>
              <a:t>Visualize complex data:</a:t>
            </a:r>
            <a:r>
              <a:rPr lang="en-US" sz="2700">
                <a:solidFill>
                  <a:srgbClr val="000000"/>
                </a:solidFill>
                <a:latin typeface="Arial"/>
                <a:ea typeface="Arial"/>
                <a:cs typeface="Arial"/>
                <a:sym typeface="Arial"/>
              </a:rPr>
              <a:t> Excel's built-in charting and graphing tools allow for clear and concise representation of employee performance metrics, making it easy to identify trends, patterns, and areas for improvement.</a:t>
            </a:r>
          </a:p>
          <a:p>
            <a:pPr algn="l" marL="1009841" indent="-168307" lvl="5">
              <a:lnSpc>
                <a:spcPts val="3240"/>
              </a:lnSpc>
              <a:buFont typeface="Arial"/>
              <a:buChar char="⚬"/>
            </a:pPr>
            <a:r>
              <a:rPr lang="en-US" b="true" sz="2700">
                <a:solidFill>
                  <a:srgbClr val="000000"/>
                </a:solidFill>
                <a:latin typeface="Arial Bold"/>
                <a:ea typeface="Arial Bold"/>
                <a:cs typeface="Arial Bold"/>
                <a:sym typeface="Arial Bold"/>
              </a:rPr>
              <a:t>Automate calculations:</a:t>
            </a:r>
            <a:r>
              <a:rPr lang="en-US" sz="2700">
                <a:solidFill>
                  <a:srgbClr val="000000"/>
                </a:solidFill>
                <a:latin typeface="Arial"/>
                <a:ea typeface="Arial"/>
                <a:cs typeface="Arial"/>
                <a:sym typeface="Arial"/>
              </a:rPr>
              <a:t> Complex calculations, such as calculating average scores, ranking employees, or determining performance gaps, can be automated using Excel's formulas and functions, saving time and reducing errors.</a:t>
            </a:r>
          </a:p>
          <a:p>
            <a:pPr algn="l" marL="1009841" indent="-168307" lvl="5">
              <a:lnSpc>
                <a:spcPts val="3240"/>
              </a:lnSpc>
              <a:buFont typeface="Arial"/>
              <a:buChar char="⚬"/>
            </a:pPr>
            <a:r>
              <a:rPr lang="en-US" b="true" sz="2700">
                <a:solidFill>
                  <a:srgbClr val="000000"/>
                </a:solidFill>
                <a:latin typeface="Arial Bold"/>
                <a:ea typeface="Arial Bold"/>
                <a:cs typeface="Arial Bold"/>
                <a:sym typeface="Arial Bold"/>
              </a:rPr>
              <a:t>Integrate with other systems:</a:t>
            </a:r>
            <a:r>
              <a:rPr lang="en-US" sz="2700">
                <a:solidFill>
                  <a:srgbClr val="000000"/>
                </a:solidFill>
                <a:latin typeface="Arial"/>
                <a:ea typeface="Arial"/>
                <a:cs typeface="Arial"/>
                <a:sym typeface="Arial"/>
              </a:rPr>
              <a:t> Excel can easily be integrated with other HR systems, such as payroll or time tracking software, to provide a comprehensive view of employee performance and facilitate data-driven decision-making.</a:t>
            </a:r>
          </a:p>
          <a:p>
            <a:pPr algn="l" marL="1009841" indent="-168307" lvl="5">
              <a:lnSpc>
                <a:spcPts val="3240"/>
              </a:lnSpc>
              <a:buFont typeface="Arial"/>
              <a:buChar char="⚬"/>
            </a:pPr>
            <a:r>
              <a:rPr lang="en-US" b="true" sz="2700">
                <a:solidFill>
                  <a:srgbClr val="000000"/>
                </a:solidFill>
                <a:latin typeface="Arial Bold"/>
                <a:ea typeface="Arial Bold"/>
                <a:cs typeface="Arial Bold"/>
                <a:sym typeface="Arial Bold"/>
              </a:rPr>
              <a:t>Customizability:</a:t>
            </a:r>
            <a:r>
              <a:rPr lang="en-US" sz="2700">
                <a:solidFill>
                  <a:srgbClr val="000000"/>
                </a:solidFill>
                <a:latin typeface="Arial"/>
                <a:ea typeface="Arial"/>
                <a:cs typeface="Arial"/>
                <a:sym typeface="Arial"/>
              </a:rPr>
              <a:t> Excel's flexibility allows for customization of the analysis to meet specific organizational needs and preferences, ensuring that the solution is relevant and effective.</a:t>
            </a:r>
          </a:p>
          <a:p>
            <a:pPr algn="l" marL="1009841" indent="-168307" lvl="5">
              <a:lnSpc>
                <a:spcPts val="3240"/>
              </a:lnSpc>
              <a:buFont typeface="Arial"/>
              <a:buChar char="⚬"/>
            </a:pPr>
            <a:r>
              <a:rPr lang="en-US" b="true" sz="2700">
                <a:solidFill>
                  <a:srgbClr val="000000"/>
                </a:solidFill>
                <a:latin typeface="Arial Bold"/>
                <a:ea typeface="Arial Bold"/>
                <a:cs typeface="Arial Bold"/>
                <a:sym typeface="Arial Bold"/>
              </a:rPr>
              <a:t>Accessibility and affordability:</a:t>
            </a:r>
            <a:r>
              <a:rPr lang="en-US" sz="2700">
                <a:solidFill>
                  <a:srgbClr val="000000"/>
                </a:solidFill>
                <a:latin typeface="Arial"/>
                <a:ea typeface="Arial"/>
                <a:cs typeface="Arial"/>
                <a:sym typeface="Arial"/>
              </a:rPr>
              <a:t> Excel is widely available and affordable, making it a practical and accessible tool for organizations of all sizes.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DAGQRmb0oRA</dc:identifier>
  <dcterms:modified xsi:type="dcterms:W3CDTF">2011-08-01T06:04:30Z</dcterms:modified>
  <cp:revision>1</cp:revision>
  <dc:title>DOC-20240909-WA0007.</dc:title>
</cp:coreProperties>
</file>