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sldIdLst>
    <p:sldId id="256" r:id="rId2"/>
    <p:sldId id="296" r:id="rId3"/>
    <p:sldId id="317" r:id="rId4"/>
    <p:sldId id="257" r:id="rId5"/>
    <p:sldId id="294" r:id="rId6"/>
    <p:sldId id="258" r:id="rId7"/>
    <p:sldId id="259" r:id="rId8"/>
    <p:sldId id="260" r:id="rId9"/>
    <p:sldId id="261" r:id="rId10"/>
    <p:sldId id="295" r:id="rId11"/>
    <p:sldId id="262" r:id="rId12"/>
    <p:sldId id="263" r:id="rId13"/>
    <p:sldId id="265" r:id="rId14"/>
    <p:sldId id="266" r:id="rId15"/>
    <p:sldId id="297" r:id="rId16"/>
    <p:sldId id="298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619" autoAdjust="0"/>
  </p:normalViewPr>
  <p:slideViewPr>
    <p:cSldViewPr>
      <p:cViewPr varScale="1">
        <p:scale>
          <a:sx n="64" d="100"/>
          <a:sy n="6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B78C7-39C5-4FBC-B85B-66891C93DB39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9AD08AC-2566-4FF5-A05B-4016D92398C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1. Problem Analysis</a:t>
          </a:r>
        </a:p>
        <a:p>
          <a:r>
            <a:rPr lang="en-US" dirty="0">
              <a:solidFill>
                <a:schemeClr val="tx1"/>
              </a:solidFill>
            </a:rPr>
            <a:t> (Input, Output, Process and Constraints)</a:t>
          </a:r>
          <a:br>
            <a:rPr lang="en-US" dirty="0">
              <a:solidFill>
                <a:schemeClr val="tx1"/>
              </a:solidFill>
            </a:rPr>
          </a:br>
          <a:endParaRPr lang="en-US" dirty="0">
            <a:solidFill>
              <a:schemeClr val="tx1"/>
            </a:solidFill>
          </a:endParaRPr>
        </a:p>
      </dgm:t>
    </dgm:pt>
    <dgm:pt modelId="{DCC7A1B2-99FB-4DC8-9A2A-9BB2FE23A52D}" type="parTrans" cxnId="{3DE227A3-4B23-48F2-A868-EF08AE783AED}">
      <dgm:prSet/>
      <dgm:spPr/>
      <dgm:t>
        <a:bodyPr/>
        <a:lstStyle/>
        <a:p>
          <a:endParaRPr lang="en-US"/>
        </a:p>
      </dgm:t>
    </dgm:pt>
    <dgm:pt modelId="{B22DAC99-8FE5-4C74-B78E-4AF926477C07}" type="sibTrans" cxnId="{3DE227A3-4B23-48F2-A868-EF08AE783AED}">
      <dgm:prSet/>
      <dgm:spPr/>
      <dgm:t>
        <a:bodyPr/>
        <a:lstStyle/>
        <a:p>
          <a:endParaRPr lang="en-US"/>
        </a:p>
      </dgm:t>
    </dgm:pt>
    <dgm:pt modelId="{833C2E9B-E062-4878-AD91-CE2AAF8EFFB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2. Algorithm (</a:t>
          </a:r>
          <a:r>
            <a:rPr lang="en-US" dirty="0" err="1">
              <a:solidFill>
                <a:schemeClr val="tx1"/>
              </a:solidFill>
            </a:rPr>
            <a:t>Pseudocode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b="1" dirty="0">
              <a:solidFill>
                <a:schemeClr val="tx1"/>
              </a:solidFill>
            </a:rPr>
            <a:t>OR</a:t>
          </a:r>
          <a:r>
            <a:rPr lang="en-US" dirty="0">
              <a:solidFill>
                <a:schemeClr val="tx1"/>
              </a:solidFill>
            </a:rPr>
            <a:t> Flow Chart) </a:t>
          </a:r>
          <a:br>
            <a:rPr lang="en-US" dirty="0">
              <a:solidFill>
                <a:schemeClr val="tx1"/>
              </a:solidFill>
            </a:rPr>
          </a:br>
          <a:endParaRPr lang="en-US" dirty="0">
            <a:solidFill>
              <a:schemeClr val="tx1"/>
            </a:solidFill>
          </a:endParaRPr>
        </a:p>
      </dgm:t>
    </dgm:pt>
    <dgm:pt modelId="{9AF7420C-1DAF-45F8-828A-4614064F0034}" type="parTrans" cxnId="{10548CFA-1103-4F94-9CE7-90F09B07F525}">
      <dgm:prSet/>
      <dgm:spPr/>
      <dgm:t>
        <a:bodyPr/>
        <a:lstStyle/>
        <a:p>
          <a:endParaRPr lang="en-US"/>
        </a:p>
      </dgm:t>
    </dgm:pt>
    <dgm:pt modelId="{E0BAAAA3-D193-48BE-8556-90B9E0CD4B52}" type="sibTrans" cxnId="{10548CFA-1103-4F94-9CE7-90F09B07F525}">
      <dgm:prSet/>
      <dgm:spPr/>
      <dgm:t>
        <a:bodyPr/>
        <a:lstStyle/>
        <a:p>
          <a:endParaRPr lang="en-US"/>
        </a:p>
      </dgm:t>
    </dgm:pt>
    <dgm:pt modelId="{D00FB547-14B1-49AE-900A-73A2C5081B2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4. Test cases (Screenshots for the test cases) </a:t>
          </a:r>
          <a:br>
            <a:rPr lang="en-US" dirty="0">
              <a:solidFill>
                <a:schemeClr val="tx1"/>
              </a:solidFill>
            </a:rPr>
          </a:br>
          <a:endParaRPr lang="en-US" dirty="0">
            <a:solidFill>
              <a:schemeClr val="tx1"/>
            </a:solidFill>
          </a:endParaRPr>
        </a:p>
      </dgm:t>
    </dgm:pt>
    <dgm:pt modelId="{E3EA7A9E-8866-4687-B01A-D6364E568B2A}" type="parTrans" cxnId="{14597F73-3C6E-4015-B99B-59F8602F3F19}">
      <dgm:prSet/>
      <dgm:spPr/>
      <dgm:t>
        <a:bodyPr/>
        <a:lstStyle/>
        <a:p>
          <a:endParaRPr lang="en-US"/>
        </a:p>
      </dgm:t>
    </dgm:pt>
    <dgm:pt modelId="{BC8D8AF7-7F1A-48C5-95C1-F3213D5C4EC6}" type="sibTrans" cxnId="{14597F73-3C6E-4015-B99B-59F8602F3F19}">
      <dgm:prSet/>
      <dgm:spPr/>
      <dgm:t>
        <a:bodyPr/>
        <a:lstStyle/>
        <a:p>
          <a:endParaRPr lang="en-US"/>
        </a:p>
      </dgm:t>
    </dgm:pt>
    <dgm:pt modelId="{8053868D-5A0C-4715-91C7-619F999433D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3. Implementation (C++ Program) </a:t>
          </a:r>
          <a:br>
            <a:rPr lang="en-US" dirty="0">
              <a:solidFill>
                <a:schemeClr val="tx1"/>
              </a:solidFill>
            </a:rPr>
          </a:br>
          <a:endParaRPr lang="en-US" dirty="0">
            <a:solidFill>
              <a:schemeClr val="tx1"/>
            </a:solidFill>
          </a:endParaRPr>
        </a:p>
      </dgm:t>
    </dgm:pt>
    <dgm:pt modelId="{A6EFFF25-BFFB-4192-90F9-6BA23B296E20}" type="parTrans" cxnId="{B6EA0924-C0C1-4458-BCEB-8F51124C94F4}">
      <dgm:prSet/>
      <dgm:spPr/>
      <dgm:t>
        <a:bodyPr/>
        <a:lstStyle/>
        <a:p>
          <a:endParaRPr lang="en-US"/>
        </a:p>
      </dgm:t>
    </dgm:pt>
    <dgm:pt modelId="{3AFB678E-6130-475A-A425-33378C6FFCA1}" type="sibTrans" cxnId="{B6EA0924-C0C1-4458-BCEB-8F51124C94F4}">
      <dgm:prSet/>
      <dgm:spPr/>
      <dgm:t>
        <a:bodyPr/>
        <a:lstStyle/>
        <a:p>
          <a:endParaRPr lang="en-US"/>
        </a:p>
      </dgm:t>
    </dgm:pt>
    <dgm:pt modelId="{87306208-43D1-4880-8D08-D53988CDD5D2}" type="pres">
      <dgm:prSet presAssocID="{16FB78C7-39C5-4FBC-B85B-66891C93DB39}" presName="linear" presStyleCnt="0">
        <dgm:presLayoutVars>
          <dgm:dir/>
          <dgm:animLvl val="lvl"/>
          <dgm:resizeHandles val="exact"/>
        </dgm:presLayoutVars>
      </dgm:prSet>
      <dgm:spPr/>
    </dgm:pt>
    <dgm:pt modelId="{F59C1B9D-7012-4128-87ED-19F001C0F21C}" type="pres">
      <dgm:prSet presAssocID="{E9AD08AC-2566-4FF5-A05B-4016D92398CB}" presName="parentLin" presStyleCnt="0"/>
      <dgm:spPr/>
    </dgm:pt>
    <dgm:pt modelId="{7CFB5900-5A72-488C-9CA9-03662DDC0958}" type="pres">
      <dgm:prSet presAssocID="{E9AD08AC-2566-4FF5-A05B-4016D92398CB}" presName="parentLeftMargin" presStyleLbl="node1" presStyleIdx="0" presStyleCnt="4"/>
      <dgm:spPr/>
    </dgm:pt>
    <dgm:pt modelId="{064ADD2D-27A4-4919-B37D-23BCD7D46593}" type="pres">
      <dgm:prSet presAssocID="{E9AD08AC-2566-4FF5-A05B-4016D92398CB}" presName="parentText" presStyleLbl="node1" presStyleIdx="0" presStyleCnt="4" custScaleY="221784">
        <dgm:presLayoutVars>
          <dgm:chMax val="0"/>
          <dgm:bulletEnabled val="1"/>
        </dgm:presLayoutVars>
      </dgm:prSet>
      <dgm:spPr/>
    </dgm:pt>
    <dgm:pt modelId="{8F626388-F55B-482B-A407-FA60BA8259C2}" type="pres">
      <dgm:prSet presAssocID="{E9AD08AC-2566-4FF5-A05B-4016D92398CB}" presName="negativeSpace" presStyleCnt="0"/>
      <dgm:spPr/>
    </dgm:pt>
    <dgm:pt modelId="{D9268AC1-6E65-491E-9A98-AE87D98263DC}" type="pres">
      <dgm:prSet presAssocID="{E9AD08AC-2566-4FF5-A05B-4016D92398CB}" presName="childText" presStyleLbl="conFgAcc1" presStyleIdx="0" presStyleCnt="4">
        <dgm:presLayoutVars>
          <dgm:bulletEnabled val="1"/>
        </dgm:presLayoutVars>
      </dgm:prSet>
      <dgm:spPr/>
    </dgm:pt>
    <dgm:pt modelId="{0CF72741-2C7D-46AA-92A8-58000ED93C99}" type="pres">
      <dgm:prSet presAssocID="{B22DAC99-8FE5-4C74-B78E-4AF926477C07}" presName="spaceBetweenRectangles" presStyleCnt="0"/>
      <dgm:spPr/>
    </dgm:pt>
    <dgm:pt modelId="{496CB89B-61B0-48B1-B649-50CFD2586F52}" type="pres">
      <dgm:prSet presAssocID="{833C2E9B-E062-4878-AD91-CE2AAF8EFFB6}" presName="parentLin" presStyleCnt="0"/>
      <dgm:spPr/>
    </dgm:pt>
    <dgm:pt modelId="{7EF6D879-0440-4E78-9E93-E03970A68A55}" type="pres">
      <dgm:prSet presAssocID="{833C2E9B-E062-4878-AD91-CE2AAF8EFFB6}" presName="parentLeftMargin" presStyleLbl="node1" presStyleIdx="0" presStyleCnt="4"/>
      <dgm:spPr/>
    </dgm:pt>
    <dgm:pt modelId="{99A01339-F8F7-416C-9A8F-4B424CCFA60E}" type="pres">
      <dgm:prSet presAssocID="{833C2E9B-E062-4878-AD91-CE2AAF8EFFB6}" presName="parentText" presStyleLbl="node1" presStyleIdx="1" presStyleCnt="4" custScaleY="169646">
        <dgm:presLayoutVars>
          <dgm:chMax val="0"/>
          <dgm:bulletEnabled val="1"/>
        </dgm:presLayoutVars>
      </dgm:prSet>
      <dgm:spPr/>
    </dgm:pt>
    <dgm:pt modelId="{083FAEE0-F629-402C-850C-BEFA2B9AFD40}" type="pres">
      <dgm:prSet presAssocID="{833C2E9B-E062-4878-AD91-CE2AAF8EFFB6}" presName="negativeSpace" presStyleCnt="0"/>
      <dgm:spPr/>
    </dgm:pt>
    <dgm:pt modelId="{0A29A1F3-9E44-4796-B307-C1DF874AAF40}" type="pres">
      <dgm:prSet presAssocID="{833C2E9B-E062-4878-AD91-CE2AAF8EFFB6}" presName="childText" presStyleLbl="conFgAcc1" presStyleIdx="1" presStyleCnt="4">
        <dgm:presLayoutVars>
          <dgm:bulletEnabled val="1"/>
        </dgm:presLayoutVars>
      </dgm:prSet>
      <dgm:spPr/>
    </dgm:pt>
    <dgm:pt modelId="{F9E67E54-8136-4AEC-BCFE-3C19B24E1328}" type="pres">
      <dgm:prSet presAssocID="{E0BAAAA3-D193-48BE-8556-90B9E0CD4B52}" presName="spaceBetweenRectangles" presStyleCnt="0"/>
      <dgm:spPr/>
    </dgm:pt>
    <dgm:pt modelId="{6A05A00F-EB8D-40CF-A6B6-6DFE0CB71A8D}" type="pres">
      <dgm:prSet presAssocID="{8053868D-5A0C-4715-91C7-619F999433DB}" presName="parentLin" presStyleCnt="0"/>
      <dgm:spPr/>
    </dgm:pt>
    <dgm:pt modelId="{DE59B3A3-C567-42C5-BB17-28BF7F51E872}" type="pres">
      <dgm:prSet presAssocID="{8053868D-5A0C-4715-91C7-619F999433DB}" presName="parentLeftMargin" presStyleLbl="node1" presStyleIdx="1" presStyleCnt="4"/>
      <dgm:spPr/>
    </dgm:pt>
    <dgm:pt modelId="{34CAF000-F4CA-4D0B-A864-EE6CE1A2C660}" type="pres">
      <dgm:prSet presAssocID="{8053868D-5A0C-4715-91C7-619F999433DB}" presName="parentText" presStyleLbl="node1" presStyleIdx="2" presStyleCnt="4" custScaleY="153251">
        <dgm:presLayoutVars>
          <dgm:chMax val="0"/>
          <dgm:bulletEnabled val="1"/>
        </dgm:presLayoutVars>
      </dgm:prSet>
      <dgm:spPr/>
    </dgm:pt>
    <dgm:pt modelId="{9E31F08D-B2F9-45F7-9A62-A8F5E7C90CE3}" type="pres">
      <dgm:prSet presAssocID="{8053868D-5A0C-4715-91C7-619F999433DB}" presName="negativeSpace" presStyleCnt="0"/>
      <dgm:spPr/>
    </dgm:pt>
    <dgm:pt modelId="{749F9913-2F0C-43A3-8AAD-901FCF921A33}" type="pres">
      <dgm:prSet presAssocID="{8053868D-5A0C-4715-91C7-619F999433DB}" presName="childText" presStyleLbl="conFgAcc1" presStyleIdx="2" presStyleCnt="4">
        <dgm:presLayoutVars>
          <dgm:bulletEnabled val="1"/>
        </dgm:presLayoutVars>
      </dgm:prSet>
      <dgm:spPr/>
    </dgm:pt>
    <dgm:pt modelId="{294565B3-1573-4D7B-AED3-F73474CCF4D8}" type="pres">
      <dgm:prSet presAssocID="{3AFB678E-6130-475A-A425-33378C6FFCA1}" presName="spaceBetweenRectangles" presStyleCnt="0"/>
      <dgm:spPr/>
    </dgm:pt>
    <dgm:pt modelId="{F1C62CA7-F1E8-4E67-A1A3-4F739026456F}" type="pres">
      <dgm:prSet presAssocID="{D00FB547-14B1-49AE-900A-73A2C5081B25}" presName="parentLin" presStyleCnt="0"/>
      <dgm:spPr/>
    </dgm:pt>
    <dgm:pt modelId="{E5AD62F0-5AD5-4CAF-AEEF-F9AC17CEAF02}" type="pres">
      <dgm:prSet presAssocID="{D00FB547-14B1-49AE-900A-73A2C5081B25}" presName="parentLeftMargin" presStyleLbl="node1" presStyleIdx="2" presStyleCnt="4"/>
      <dgm:spPr/>
    </dgm:pt>
    <dgm:pt modelId="{AD702CC8-93F7-4344-940C-E20BAD4FE92E}" type="pres">
      <dgm:prSet presAssocID="{D00FB547-14B1-49AE-900A-73A2C5081B25}" presName="parentText" presStyleLbl="node1" presStyleIdx="3" presStyleCnt="4" custScaleY="120470">
        <dgm:presLayoutVars>
          <dgm:chMax val="0"/>
          <dgm:bulletEnabled val="1"/>
        </dgm:presLayoutVars>
      </dgm:prSet>
      <dgm:spPr/>
    </dgm:pt>
    <dgm:pt modelId="{0E72262E-9FD6-45F9-ADB8-52CB8838EB4F}" type="pres">
      <dgm:prSet presAssocID="{D00FB547-14B1-49AE-900A-73A2C5081B25}" presName="negativeSpace" presStyleCnt="0"/>
      <dgm:spPr/>
    </dgm:pt>
    <dgm:pt modelId="{81ED3BBF-48D3-4D27-B041-0E55FB72E678}" type="pres">
      <dgm:prSet presAssocID="{D00FB547-14B1-49AE-900A-73A2C5081B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6EA0924-C0C1-4458-BCEB-8F51124C94F4}" srcId="{16FB78C7-39C5-4FBC-B85B-66891C93DB39}" destId="{8053868D-5A0C-4715-91C7-619F999433DB}" srcOrd="2" destOrd="0" parTransId="{A6EFFF25-BFFB-4192-90F9-6BA23B296E20}" sibTransId="{3AFB678E-6130-475A-A425-33378C6FFCA1}"/>
    <dgm:cxn modelId="{BC99FE29-0566-4909-9A3E-2FDF1AEBA3DF}" type="presOf" srcId="{E9AD08AC-2566-4FF5-A05B-4016D92398CB}" destId="{7CFB5900-5A72-488C-9CA9-03662DDC0958}" srcOrd="0" destOrd="0" presId="urn:microsoft.com/office/officeart/2005/8/layout/list1"/>
    <dgm:cxn modelId="{6DC6D45C-0D66-471D-A089-0B7B7CCAE433}" type="presOf" srcId="{D00FB547-14B1-49AE-900A-73A2C5081B25}" destId="{AD702CC8-93F7-4344-940C-E20BAD4FE92E}" srcOrd="1" destOrd="0" presId="urn:microsoft.com/office/officeart/2005/8/layout/list1"/>
    <dgm:cxn modelId="{98F3505E-BCD3-4836-8725-90813A32E38E}" type="presOf" srcId="{E9AD08AC-2566-4FF5-A05B-4016D92398CB}" destId="{064ADD2D-27A4-4919-B37D-23BCD7D46593}" srcOrd="1" destOrd="0" presId="urn:microsoft.com/office/officeart/2005/8/layout/list1"/>
    <dgm:cxn modelId="{CBD3294A-17DA-428D-A6F2-9C7E85988EE3}" type="presOf" srcId="{833C2E9B-E062-4878-AD91-CE2AAF8EFFB6}" destId="{99A01339-F8F7-416C-9A8F-4B424CCFA60E}" srcOrd="1" destOrd="0" presId="urn:microsoft.com/office/officeart/2005/8/layout/list1"/>
    <dgm:cxn modelId="{35C97C53-2BEC-4962-A3F5-A4A324FC118B}" type="presOf" srcId="{8053868D-5A0C-4715-91C7-619F999433DB}" destId="{34CAF000-F4CA-4D0B-A864-EE6CE1A2C660}" srcOrd="1" destOrd="0" presId="urn:microsoft.com/office/officeart/2005/8/layout/list1"/>
    <dgm:cxn modelId="{14597F73-3C6E-4015-B99B-59F8602F3F19}" srcId="{16FB78C7-39C5-4FBC-B85B-66891C93DB39}" destId="{D00FB547-14B1-49AE-900A-73A2C5081B25}" srcOrd="3" destOrd="0" parTransId="{E3EA7A9E-8866-4687-B01A-D6364E568B2A}" sibTransId="{BC8D8AF7-7F1A-48C5-95C1-F3213D5C4EC6}"/>
    <dgm:cxn modelId="{D8872E7D-248A-4F4B-8CE3-55A4A47B4720}" type="presOf" srcId="{833C2E9B-E062-4878-AD91-CE2AAF8EFFB6}" destId="{7EF6D879-0440-4E78-9E93-E03970A68A55}" srcOrd="0" destOrd="0" presId="urn:microsoft.com/office/officeart/2005/8/layout/list1"/>
    <dgm:cxn modelId="{51396E99-3DC8-41A7-9D7E-CAC7A57E6A11}" type="presOf" srcId="{8053868D-5A0C-4715-91C7-619F999433DB}" destId="{DE59B3A3-C567-42C5-BB17-28BF7F51E872}" srcOrd="0" destOrd="0" presId="urn:microsoft.com/office/officeart/2005/8/layout/list1"/>
    <dgm:cxn modelId="{3DE227A3-4B23-48F2-A868-EF08AE783AED}" srcId="{16FB78C7-39C5-4FBC-B85B-66891C93DB39}" destId="{E9AD08AC-2566-4FF5-A05B-4016D92398CB}" srcOrd="0" destOrd="0" parTransId="{DCC7A1B2-99FB-4DC8-9A2A-9BB2FE23A52D}" sibTransId="{B22DAC99-8FE5-4C74-B78E-4AF926477C07}"/>
    <dgm:cxn modelId="{810CD6C4-1E46-4C79-923B-3CBFFA80EB3C}" type="presOf" srcId="{16FB78C7-39C5-4FBC-B85B-66891C93DB39}" destId="{87306208-43D1-4880-8D08-D53988CDD5D2}" srcOrd="0" destOrd="0" presId="urn:microsoft.com/office/officeart/2005/8/layout/list1"/>
    <dgm:cxn modelId="{1C6F02E1-C0CD-4A44-A4E9-3B1209060E16}" type="presOf" srcId="{D00FB547-14B1-49AE-900A-73A2C5081B25}" destId="{E5AD62F0-5AD5-4CAF-AEEF-F9AC17CEAF02}" srcOrd="0" destOrd="0" presId="urn:microsoft.com/office/officeart/2005/8/layout/list1"/>
    <dgm:cxn modelId="{10548CFA-1103-4F94-9CE7-90F09B07F525}" srcId="{16FB78C7-39C5-4FBC-B85B-66891C93DB39}" destId="{833C2E9B-E062-4878-AD91-CE2AAF8EFFB6}" srcOrd="1" destOrd="0" parTransId="{9AF7420C-1DAF-45F8-828A-4614064F0034}" sibTransId="{E0BAAAA3-D193-48BE-8556-90B9E0CD4B52}"/>
    <dgm:cxn modelId="{A8A153D4-29A8-4388-AA02-B5EC9EB682E1}" type="presParOf" srcId="{87306208-43D1-4880-8D08-D53988CDD5D2}" destId="{F59C1B9D-7012-4128-87ED-19F001C0F21C}" srcOrd="0" destOrd="0" presId="urn:microsoft.com/office/officeart/2005/8/layout/list1"/>
    <dgm:cxn modelId="{4C1B0770-8A51-4D0B-8FAF-EC2C82754F06}" type="presParOf" srcId="{F59C1B9D-7012-4128-87ED-19F001C0F21C}" destId="{7CFB5900-5A72-488C-9CA9-03662DDC0958}" srcOrd="0" destOrd="0" presId="urn:microsoft.com/office/officeart/2005/8/layout/list1"/>
    <dgm:cxn modelId="{7195B558-8718-4DCE-9679-05CA00761426}" type="presParOf" srcId="{F59C1B9D-7012-4128-87ED-19F001C0F21C}" destId="{064ADD2D-27A4-4919-B37D-23BCD7D46593}" srcOrd="1" destOrd="0" presId="urn:microsoft.com/office/officeart/2005/8/layout/list1"/>
    <dgm:cxn modelId="{15E02885-84FB-4053-9A2C-CC8CFB4B3554}" type="presParOf" srcId="{87306208-43D1-4880-8D08-D53988CDD5D2}" destId="{8F626388-F55B-482B-A407-FA60BA8259C2}" srcOrd="1" destOrd="0" presId="urn:microsoft.com/office/officeart/2005/8/layout/list1"/>
    <dgm:cxn modelId="{2B23E3AC-8A99-48C4-9A25-F2BC027CC4D0}" type="presParOf" srcId="{87306208-43D1-4880-8D08-D53988CDD5D2}" destId="{D9268AC1-6E65-491E-9A98-AE87D98263DC}" srcOrd="2" destOrd="0" presId="urn:microsoft.com/office/officeart/2005/8/layout/list1"/>
    <dgm:cxn modelId="{774FD828-B2B5-40CD-958D-DBD4C45A7D77}" type="presParOf" srcId="{87306208-43D1-4880-8D08-D53988CDD5D2}" destId="{0CF72741-2C7D-46AA-92A8-58000ED93C99}" srcOrd="3" destOrd="0" presId="urn:microsoft.com/office/officeart/2005/8/layout/list1"/>
    <dgm:cxn modelId="{271567B2-C70B-4D97-9B61-0BF1D3715F68}" type="presParOf" srcId="{87306208-43D1-4880-8D08-D53988CDD5D2}" destId="{496CB89B-61B0-48B1-B649-50CFD2586F52}" srcOrd="4" destOrd="0" presId="urn:microsoft.com/office/officeart/2005/8/layout/list1"/>
    <dgm:cxn modelId="{E02AA6D5-998A-4FD4-AA96-AF2CF74FB0CD}" type="presParOf" srcId="{496CB89B-61B0-48B1-B649-50CFD2586F52}" destId="{7EF6D879-0440-4E78-9E93-E03970A68A55}" srcOrd="0" destOrd="0" presId="urn:microsoft.com/office/officeart/2005/8/layout/list1"/>
    <dgm:cxn modelId="{76EA0ADD-55B6-4A44-BFF2-87CA33F8B543}" type="presParOf" srcId="{496CB89B-61B0-48B1-B649-50CFD2586F52}" destId="{99A01339-F8F7-416C-9A8F-4B424CCFA60E}" srcOrd="1" destOrd="0" presId="urn:microsoft.com/office/officeart/2005/8/layout/list1"/>
    <dgm:cxn modelId="{13F3179F-3C76-443B-A68B-6A53B190F8C8}" type="presParOf" srcId="{87306208-43D1-4880-8D08-D53988CDD5D2}" destId="{083FAEE0-F629-402C-850C-BEFA2B9AFD40}" srcOrd="5" destOrd="0" presId="urn:microsoft.com/office/officeart/2005/8/layout/list1"/>
    <dgm:cxn modelId="{B4FE564E-F618-4928-A5B8-FEB2B1FA60B3}" type="presParOf" srcId="{87306208-43D1-4880-8D08-D53988CDD5D2}" destId="{0A29A1F3-9E44-4796-B307-C1DF874AAF40}" srcOrd="6" destOrd="0" presId="urn:microsoft.com/office/officeart/2005/8/layout/list1"/>
    <dgm:cxn modelId="{EB47CDE3-F62C-408D-9F22-D7161324FDF0}" type="presParOf" srcId="{87306208-43D1-4880-8D08-D53988CDD5D2}" destId="{F9E67E54-8136-4AEC-BCFE-3C19B24E1328}" srcOrd="7" destOrd="0" presId="urn:microsoft.com/office/officeart/2005/8/layout/list1"/>
    <dgm:cxn modelId="{FE5C215B-21E1-44D2-A863-17D5771413A9}" type="presParOf" srcId="{87306208-43D1-4880-8D08-D53988CDD5D2}" destId="{6A05A00F-EB8D-40CF-A6B6-6DFE0CB71A8D}" srcOrd="8" destOrd="0" presId="urn:microsoft.com/office/officeart/2005/8/layout/list1"/>
    <dgm:cxn modelId="{82213EF6-5C8C-4CB9-9757-77D0B4CA4ED5}" type="presParOf" srcId="{6A05A00F-EB8D-40CF-A6B6-6DFE0CB71A8D}" destId="{DE59B3A3-C567-42C5-BB17-28BF7F51E872}" srcOrd="0" destOrd="0" presId="urn:microsoft.com/office/officeart/2005/8/layout/list1"/>
    <dgm:cxn modelId="{77E4FACC-9F39-400B-8BD3-45295E3BFDCB}" type="presParOf" srcId="{6A05A00F-EB8D-40CF-A6B6-6DFE0CB71A8D}" destId="{34CAF000-F4CA-4D0B-A864-EE6CE1A2C660}" srcOrd="1" destOrd="0" presId="urn:microsoft.com/office/officeart/2005/8/layout/list1"/>
    <dgm:cxn modelId="{CE1B42F4-26DC-4804-BE2F-18B3B9CC97CD}" type="presParOf" srcId="{87306208-43D1-4880-8D08-D53988CDD5D2}" destId="{9E31F08D-B2F9-45F7-9A62-A8F5E7C90CE3}" srcOrd="9" destOrd="0" presId="urn:microsoft.com/office/officeart/2005/8/layout/list1"/>
    <dgm:cxn modelId="{D4522E11-A7C8-4EDE-9403-A08271FD2425}" type="presParOf" srcId="{87306208-43D1-4880-8D08-D53988CDD5D2}" destId="{749F9913-2F0C-43A3-8AAD-901FCF921A33}" srcOrd="10" destOrd="0" presId="urn:microsoft.com/office/officeart/2005/8/layout/list1"/>
    <dgm:cxn modelId="{61741C62-7D1E-4B3F-AC1E-F02FB8B62DE0}" type="presParOf" srcId="{87306208-43D1-4880-8D08-D53988CDD5D2}" destId="{294565B3-1573-4D7B-AED3-F73474CCF4D8}" srcOrd="11" destOrd="0" presId="urn:microsoft.com/office/officeart/2005/8/layout/list1"/>
    <dgm:cxn modelId="{32BC2BAB-8002-408F-81B7-1BF404574B48}" type="presParOf" srcId="{87306208-43D1-4880-8D08-D53988CDD5D2}" destId="{F1C62CA7-F1E8-4E67-A1A3-4F739026456F}" srcOrd="12" destOrd="0" presId="urn:microsoft.com/office/officeart/2005/8/layout/list1"/>
    <dgm:cxn modelId="{DE783488-4916-4666-B5C0-51FCD6509AFB}" type="presParOf" srcId="{F1C62CA7-F1E8-4E67-A1A3-4F739026456F}" destId="{E5AD62F0-5AD5-4CAF-AEEF-F9AC17CEAF02}" srcOrd="0" destOrd="0" presId="urn:microsoft.com/office/officeart/2005/8/layout/list1"/>
    <dgm:cxn modelId="{B015E5A6-2FA0-4B59-8179-1C6307E2C519}" type="presParOf" srcId="{F1C62CA7-F1E8-4E67-A1A3-4F739026456F}" destId="{AD702CC8-93F7-4344-940C-E20BAD4FE92E}" srcOrd="1" destOrd="0" presId="urn:microsoft.com/office/officeart/2005/8/layout/list1"/>
    <dgm:cxn modelId="{DB5120EA-AF33-45E0-9CE6-3FB944EC6A07}" type="presParOf" srcId="{87306208-43D1-4880-8D08-D53988CDD5D2}" destId="{0E72262E-9FD6-45F9-ADB8-52CB8838EB4F}" srcOrd="13" destOrd="0" presId="urn:microsoft.com/office/officeart/2005/8/layout/list1"/>
    <dgm:cxn modelId="{8A78C6D8-9F5A-4E5C-89FA-11848E5C697C}" type="presParOf" srcId="{87306208-43D1-4880-8D08-D53988CDD5D2}" destId="{81ED3BBF-48D3-4D27-B041-0E55FB72E6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68AC1-6E65-491E-9A98-AE87D98263DC}">
      <dsp:nvSpPr>
        <dsp:cNvPr id="0" name=""/>
        <dsp:cNvSpPr/>
      </dsp:nvSpPr>
      <dsp:spPr>
        <a:xfrm>
          <a:off x="0" y="1518841"/>
          <a:ext cx="8686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ADD2D-27A4-4919-B37D-23BCD7D46593}">
      <dsp:nvSpPr>
        <dsp:cNvPr id="0" name=""/>
        <dsp:cNvSpPr/>
      </dsp:nvSpPr>
      <dsp:spPr>
        <a:xfrm>
          <a:off x="434340" y="453917"/>
          <a:ext cx="6080760" cy="137488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1. Problem Analysis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 (Input, Output, Process and Constraints)</a:t>
          </a:r>
          <a:br>
            <a:rPr lang="en-US" sz="2100" kern="1200" dirty="0">
              <a:solidFill>
                <a:schemeClr val="tx1"/>
              </a:solidFill>
            </a:rPr>
          </a:br>
          <a:endParaRPr lang="en-US" sz="2100" kern="1200" dirty="0">
            <a:solidFill>
              <a:schemeClr val="tx1"/>
            </a:solidFill>
          </a:endParaRPr>
        </a:p>
      </dsp:txBody>
      <dsp:txXfrm>
        <a:off x="501456" y="521033"/>
        <a:ext cx="5946528" cy="1240651"/>
      </dsp:txXfrm>
    </dsp:sp>
    <dsp:sp modelId="{0A29A1F3-9E44-4796-B307-C1DF874AAF40}">
      <dsp:nvSpPr>
        <dsp:cNvPr id="0" name=""/>
        <dsp:cNvSpPr/>
      </dsp:nvSpPr>
      <dsp:spPr>
        <a:xfrm>
          <a:off x="0" y="2903150"/>
          <a:ext cx="8686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65867"/>
              <a:satOff val="5636"/>
              <a:lumOff val="70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01339-F8F7-416C-9A8F-4B424CCFA60E}">
      <dsp:nvSpPr>
        <dsp:cNvPr id="0" name=""/>
        <dsp:cNvSpPr/>
      </dsp:nvSpPr>
      <dsp:spPr>
        <a:xfrm>
          <a:off x="434340" y="2161441"/>
          <a:ext cx="6080760" cy="1051669"/>
        </a:xfrm>
        <a:prstGeom prst="roundRect">
          <a:avLst/>
        </a:prstGeom>
        <a:solidFill>
          <a:schemeClr val="accent2">
            <a:shade val="80000"/>
            <a:hueOff val="65867"/>
            <a:satOff val="5636"/>
            <a:lumOff val="70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2. Algorithm (</a:t>
          </a:r>
          <a:r>
            <a:rPr lang="en-US" sz="2100" kern="1200" dirty="0" err="1">
              <a:solidFill>
                <a:schemeClr val="tx1"/>
              </a:solidFill>
            </a:rPr>
            <a:t>Pseudocode</a:t>
          </a:r>
          <a:r>
            <a:rPr lang="en-US" sz="2100" kern="1200" dirty="0">
              <a:solidFill>
                <a:schemeClr val="tx1"/>
              </a:solidFill>
            </a:rPr>
            <a:t> </a:t>
          </a:r>
          <a:r>
            <a:rPr lang="en-US" sz="2100" b="1" kern="1200" dirty="0">
              <a:solidFill>
                <a:schemeClr val="tx1"/>
              </a:solidFill>
            </a:rPr>
            <a:t>OR</a:t>
          </a:r>
          <a:r>
            <a:rPr lang="en-US" sz="2100" kern="1200" dirty="0">
              <a:solidFill>
                <a:schemeClr val="tx1"/>
              </a:solidFill>
            </a:rPr>
            <a:t> Flow Chart) </a:t>
          </a:r>
          <a:br>
            <a:rPr lang="en-US" sz="2100" kern="1200" dirty="0">
              <a:solidFill>
                <a:schemeClr val="tx1"/>
              </a:solidFill>
            </a:rPr>
          </a:br>
          <a:endParaRPr lang="en-US" sz="2100" kern="1200" dirty="0">
            <a:solidFill>
              <a:schemeClr val="tx1"/>
            </a:solidFill>
          </a:endParaRPr>
        </a:p>
      </dsp:txBody>
      <dsp:txXfrm>
        <a:off x="485678" y="2212779"/>
        <a:ext cx="5978084" cy="948993"/>
      </dsp:txXfrm>
    </dsp:sp>
    <dsp:sp modelId="{749F9913-2F0C-43A3-8AAD-901FCF921A33}">
      <dsp:nvSpPr>
        <dsp:cNvPr id="0" name=""/>
        <dsp:cNvSpPr/>
      </dsp:nvSpPr>
      <dsp:spPr>
        <a:xfrm>
          <a:off x="0" y="4185824"/>
          <a:ext cx="8686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131735"/>
              <a:satOff val="11273"/>
              <a:lumOff val="14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AF000-F4CA-4D0B-A864-EE6CE1A2C660}">
      <dsp:nvSpPr>
        <dsp:cNvPr id="0" name=""/>
        <dsp:cNvSpPr/>
      </dsp:nvSpPr>
      <dsp:spPr>
        <a:xfrm>
          <a:off x="434340" y="3545750"/>
          <a:ext cx="6080760" cy="950033"/>
        </a:xfrm>
        <a:prstGeom prst="roundRect">
          <a:avLst/>
        </a:prstGeom>
        <a:solidFill>
          <a:schemeClr val="accent2">
            <a:shade val="80000"/>
            <a:hueOff val="131735"/>
            <a:satOff val="11273"/>
            <a:lumOff val="140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3. Implementation (C++ Program) </a:t>
          </a:r>
          <a:br>
            <a:rPr lang="en-US" sz="2100" kern="1200" dirty="0">
              <a:solidFill>
                <a:schemeClr val="tx1"/>
              </a:solidFill>
            </a:rPr>
          </a:br>
          <a:endParaRPr lang="en-US" sz="2100" kern="1200" dirty="0">
            <a:solidFill>
              <a:schemeClr val="tx1"/>
            </a:solidFill>
          </a:endParaRPr>
        </a:p>
      </dsp:txBody>
      <dsp:txXfrm>
        <a:off x="480717" y="3592127"/>
        <a:ext cx="5988006" cy="857279"/>
      </dsp:txXfrm>
    </dsp:sp>
    <dsp:sp modelId="{81ED3BBF-48D3-4D27-B041-0E55FB72E678}">
      <dsp:nvSpPr>
        <dsp:cNvPr id="0" name=""/>
        <dsp:cNvSpPr/>
      </dsp:nvSpPr>
      <dsp:spPr>
        <a:xfrm>
          <a:off x="0" y="5265282"/>
          <a:ext cx="8686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197602"/>
              <a:satOff val="16909"/>
              <a:lumOff val="21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02CC8-93F7-4344-940C-E20BAD4FE92E}">
      <dsp:nvSpPr>
        <dsp:cNvPr id="0" name=""/>
        <dsp:cNvSpPr/>
      </dsp:nvSpPr>
      <dsp:spPr>
        <a:xfrm>
          <a:off x="434340" y="4828424"/>
          <a:ext cx="6080760" cy="746817"/>
        </a:xfrm>
        <a:prstGeom prst="roundRect">
          <a:avLst/>
        </a:prstGeom>
        <a:solidFill>
          <a:schemeClr val="accent2">
            <a:shade val="80000"/>
            <a:hueOff val="197602"/>
            <a:satOff val="16909"/>
            <a:lumOff val="210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4. Test cases (Screenshots for the test cases) </a:t>
          </a:r>
          <a:br>
            <a:rPr lang="en-US" sz="2100" kern="1200" dirty="0">
              <a:solidFill>
                <a:schemeClr val="tx1"/>
              </a:solidFill>
            </a:rPr>
          </a:br>
          <a:endParaRPr lang="en-US" sz="2100" kern="1200" dirty="0">
            <a:solidFill>
              <a:schemeClr val="tx1"/>
            </a:solidFill>
          </a:endParaRPr>
        </a:p>
      </dsp:txBody>
      <dsp:txXfrm>
        <a:off x="470797" y="4864881"/>
        <a:ext cx="6007846" cy="673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AD229-F77F-46F5-B44B-2DDBEEDEEA1A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8D9C-0365-423F-A8AC-CBB6941C2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4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E8D9C-0365-423F-A8AC-CBB6941C2A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704152"/>
            <a:ext cx="4572000" cy="544969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/>
                <a:ea typeface="Calibri"/>
                <a:cs typeface="Times New Roman"/>
              </a:rPr>
              <a:t>Assignment – 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ACADEMIC SESSION 2020/2021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DR PROF MADYA DR. NURUL HASHIMAH AHAMED HASSAIN MALIM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Calibri"/>
                <a:ea typeface="Calibri"/>
                <a:cs typeface="Times New Roman"/>
              </a:rPr>
              <a:t>CPT111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/>
                <a:ea typeface="Calibri"/>
                <a:cs typeface="Times New Roman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/>
                <a:ea typeface="Calibri"/>
                <a:cs typeface="Times New Roman"/>
              </a:rPr>
              <a:t>ANJUMANARA  ATHINA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/>
                <a:ea typeface="Calibri"/>
                <a:cs typeface="Times New Roman"/>
              </a:rPr>
              <a:t>Matric No: 155142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latin typeface="Calibri"/>
                <a:ea typeface="Calibri"/>
                <a:cs typeface="Times New Roman"/>
              </a:rPr>
              <a:t> 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220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81000"/>
            <a:ext cx="4572000" cy="63709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sz="2400" b="1" dirty="0" err="1"/>
              <a:t>Pseudocode</a:t>
            </a:r>
            <a:r>
              <a:rPr lang="en-US" sz="2400" b="1" dirty="0"/>
              <a:t> :</a:t>
            </a:r>
          </a:p>
          <a:p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Give the 6 digit student id to enter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Write the definition and the two program options.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When user chooses an option, display the program that user has chosen.</a:t>
            </a:r>
          </a:p>
          <a:p>
            <a:pPr marL="342900" lvl="0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dirty="0"/>
              <a:t>Create the three options: Test Yourself with Quiz based on specific shape, Area of </a:t>
            </a:r>
            <a:r>
              <a:rPr lang="en-US" sz="2400" dirty="0" err="1"/>
              <a:t>Shapes,exit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3293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2553" y="609600"/>
            <a:ext cx="4572000" cy="526297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When the user choose the Test Yourself with Quiz based on specific shape display the three shapes name to choose one from three.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When the user select any one shape give 12 </a:t>
            </a:r>
            <a:r>
              <a:rPr lang="en-US" sz="2400" dirty="0" err="1"/>
              <a:t>quizes</a:t>
            </a:r>
            <a:r>
              <a:rPr lang="en-US" sz="2400" dirty="0"/>
              <a:t> questions for each shape.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for every true answer give 1 marks and null for the wrong one and display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94506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57200"/>
            <a:ext cx="4572000" cy="600164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calculate and display the total score and the percentage.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 When the user choose the Area of Shapes display the             three shapes area formulas and give </a:t>
            </a:r>
            <a:r>
              <a:rPr lang="en-US" sz="2400" dirty="0" err="1"/>
              <a:t>hight</a:t>
            </a:r>
            <a:r>
              <a:rPr lang="en-US" sz="2400" dirty="0"/>
              <a:t> or area or base 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Display the answer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sz="2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/>
              <a:t>Display reversely calculate values of height or width or base of the shape.</a:t>
            </a:r>
          </a:p>
          <a:p>
            <a:pPr lvl="0"/>
            <a:endParaRPr lang="en-US" sz="2400" dirty="0"/>
          </a:p>
          <a:p>
            <a:r>
              <a:rPr lang="en-US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829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5659" y="1625193"/>
            <a:ext cx="4572000" cy="28623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sz="3600" b="1" dirty="0"/>
              <a:t>3.Implementation(C++ Program)</a:t>
            </a:r>
          </a:p>
          <a:p>
            <a:endParaRPr lang="en-US" sz="3600" b="1" dirty="0"/>
          </a:p>
          <a:p>
            <a:r>
              <a:rPr lang="en-US" sz="3600" dirty="0"/>
              <a:t>Refer to athina.cpp</a:t>
            </a:r>
          </a:p>
          <a:p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67042"/>
              </p:ext>
            </p:extLst>
          </p:nvPr>
        </p:nvGraphicFramePr>
        <p:xfrm>
          <a:off x="6400800" y="3429000"/>
          <a:ext cx="5476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48280" imgH="417600" progId="Package">
                  <p:embed/>
                </p:oleObj>
              </mc:Choice>
              <mc:Fallback>
                <p:oleObj name="Packager Shell Object" showAsIcon="1" r:id="rId2" imgW="548280" imgH="417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0800" y="3429000"/>
                        <a:ext cx="547688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32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7035" y="1854874"/>
            <a:ext cx="4572000" cy="221599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sz="4000" b="1" dirty="0"/>
              <a:t>4. Test cases (Screenshots for the test cases)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0"/>
    </mc:Choice>
    <mc:Fallback xmlns="">
      <p:transition spd="slow" advTm="50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7305" r="54558" b="51308"/>
          <a:stretch/>
        </p:blipFill>
        <p:spPr>
          <a:xfrm>
            <a:off x="914400" y="1151965"/>
            <a:ext cx="7239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7"/>
    </mc:Choice>
    <mc:Fallback xmlns="">
      <p:transition spd="slow" advTm="18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" r="58823" b="62032"/>
          <a:stretch/>
        </p:blipFill>
        <p:spPr>
          <a:xfrm>
            <a:off x="914400" y="1219200"/>
            <a:ext cx="7239000" cy="5105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838200" y="35859"/>
            <a:ext cx="6781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2057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7"/>
    </mc:Choice>
    <mc:Fallback xmlns="">
      <p:transition spd="slow" advTm="395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06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 b="57585"/>
          <a:stretch/>
        </p:blipFill>
        <p:spPr>
          <a:xfrm>
            <a:off x="838200" y="685800"/>
            <a:ext cx="7543800" cy="52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"/>
    </mc:Choice>
    <mc:Fallback xmlns="">
      <p:transition spd="slow" advTm="112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19" r="60416" b="5359"/>
          <a:stretch/>
        </p:blipFill>
        <p:spPr bwMode="auto">
          <a:xfrm>
            <a:off x="1447800" y="0"/>
            <a:ext cx="592455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8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2"/>
    </mc:Choice>
    <mc:Fallback xmlns="">
      <p:transition spd="slow" advTm="565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" r="58654" b="4789"/>
          <a:stretch/>
        </p:blipFill>
        <p:spPr bwMode="auto">
          <a:xfrm>
            <a:off x="1652587" y="-85725"/>
            <a:ext cx="5838825" cy="6943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42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"/>
    </mc:Choice>
    <mc:Fallback xmlns="">
      <p:transition spd="slow" advTm="17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67818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 Rounded MT Bold" pitchFamily="34" charset="0"/>
              </a:rPr>
              <a:t>Topic:Learning</a:t>
            </a:r>
            <a:r>
              <a:rPr lang="en-US" dirty="0">
                <a:latin typeface="Arial Rounded MT Bold" pitchFamily="34" charset="0"/>
              </a:rPr>
              <a:t> About Areas of Shapes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3657600"/>
            <a:ext cx="5752465" cy="1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86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" r="55449" b="5645"/>
          <a:stretch/>
        </p:blipFill>
        <p:spPr bwMode="auto">
          <a:xfrm>
            <a:off x="1585912" y="-1"/>
            <a:ext cx="5972175" cy="6858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7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9"/>
    </mc:Choice>
    <mc:Fallback xmlns="">
      <p:transition spd="slow" advTm="358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0" r="66346" b="5074"/>
          <a:stretch/>
        </p:blipFill>
        <p:spPr bwMode="auto">
          <a:xfrm>
            <a:off x="1676400" y="23884"/>
            <a:ext cx="5629275" cy="68580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23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7"/>
    </mc:Choice>
    <mc:Fallback xmlns="">
      <p:transition spd="slow" advTm="372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 r="64423" b="4789"/>
          <a:stretch/>
        </p:blipFill>
        <p:spPr bwMode="auto">
          <a:xfrm>
            <a:off x="1676400" y="0"/>
            <a:ext cx="583882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9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"/>
    </mc:Choice>
    <mc:Fallback xmlns="">
      <p:transition spd="slow" advTm="11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6" r="57212" b="5644"/>
          <a:stretch/>
        </p:blipFill>
        <p:spPr bwMode="auto">
          <a:xfrm>
            <a:off x="1732555" y="-5687"/>
            <a:ext cx="5772150" cy="6863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457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"/>
    </mc:Choice>
    <mc:Fallback xmlns="">
      <p:transition spd="slow" advTm="11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1" r="67468" b="5074"/>
          <a:stretch/>
        </p:blipFill>
        <p:spPr bwMode="auto">
          <a:xfrm>
            <a:off x="1676400" y="-1137"/>
            <a:ext cx="6029325" cy="6847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41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9"/>
    </mc:Choice>
    <mc:Fallback xmlns="">
      <p:transition spd="slow" advTm="223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" r="65705" b="5359"/>
          <a:stretch/>
        </p:blipFill>
        <p:spPr bwMode="auto">
          <a:xfrm>
            <a:off x="1600200" y="0"/>
            <a:ext cx="6096000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30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"/>
    </mc:Choice>
    <mc:Fallback xmlns="">
      <p:transition spd="slow" advTm="92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1" r="57853" b="5645"/>
          <a:stretch/>
        </p:blipFill>
        <p:spPr bwMode="auto">
          <a:xfrm>
            <a:off x="1471611" y="0"/>
            <a:ext cx="620077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90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"/>
    </mc:Choice>
    <mc:Fallback xmlns="">
      <p:transition spd="slow" advTm="4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0" b="29597"/>
          <a:stretch/>
        </p:blipFill>
        <p:spPr>
          <a:xfrm>
            <a:off x="152400" y="152400"/>
            <a:ext cx="8763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84"/>
    </mc:Choice>
    <mc:Fallback xmlns="">
      <p:transition spd="slow" advTm="1338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9" r="45882" b="14642"/>
          <a:stretch/>
        </p:blipFill>
        <p:spPr>
          <a:xfrm>
            <a:off x="292576" y="1143000"/>
            <a:ext cx="8610600" cy="439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5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7"/>
    </mc:Choice>
    <mc:Fallback xmlns="">
      <p:transition spd="slow" advTm="158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46" r="45147" b="5534"/>
          <a:stretch/>
        </p:blipFill>
        <p:spPr>
          <a:xfrm>
            <a:off x="291353" y="457200"/>
            <a:ext cx="8534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7"/>
    </mc:Choice>
    <mc:Fallback xmlns="">
      <p:transition spd="slow" advTm="116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lvl="1" fontAlgn="base"/>
            <a:br>
              <a:rPr lang="en-US" sz="2400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27595014"/>
              </p:ext>
            </p:extLst>
          </p:nvPr>
        </p:nvGraphicFramePr>
        <p:xfrm>
          <a:off x="152400" y="381000"/>
          <a:ext cx="86868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8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09800"/>
            <a:ext cx="6240332" cy="2715657"/>
          </a:xfrm>
        </p:spPr>
        <p:txBody>
          <a:bodyPr/>
          <a:lstStyle/>
          <a:p>
            <a:pPr marL="182880" indent="0">
              <a:buNone/>
            </a:pPr>
            <a:r>
              <a:rPr lang="en-US" sz="8000" dirty="0">
                <a:latin typeface="Bradley Hand ITC" pitchFamily="66" charset="0"/>
              </a:rPr>
              <a:t>Thank You!</a:t>
            </a:r>
            <a:br>
              <a:rPr lang="en-US" sz="8000" dirty="0">
                <a:latin typeface="Bradley Hand ITC" pitchFamily="66" charset="0"/>
              </a:rPr>
            </a:br>
            <a:r>
              <a:rPr lang="en-US" sz="8000" dirty="0">
                <a:latin typeface="Bradley Hand ITC" pitchFamily="66" charset="0"/>
              </a:rPr>
              <a:t>    </a:t>
            </a:r>
            <a:r>
              <a:rPr lang="en-US" sz="2400" b="0" dirty="0">
                <a:latin typeface="Arial Narrow" pitchFamily="34" charset="0"/>
              </a:rPr>
              <a:t>a.athina2001@usm.my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7467600"/>
            <a:ext cx="5637010" cy="533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6"/>
    </mc:Choice>
    <mc:Fallback xmlns="">
      <p:transition spd="slow" advTm="79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57400" y="685800"/>
            <a:ext cx="4572000" cy="4401205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endParaRPr lang="en-US" sz="4000" b="1" dirty="0"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1.Problem Analysis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(Input, Output, Process and Constraints)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r>
              <a:rPr lang="en-US" sz="40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668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66800"/>
            <a:ext cx="9144000" cy="267765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400" b="1" dirty="0"/>
              <a:t>Input :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Enter any 6 digit ID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choose an option from the menu( Test Yourself with</a:t>
            </a:r>
          </a:p>
          <a:p>
            <a:r>
              <a:rPr lang="en-US" sz="2400" dirty="0"/>
              <a:t>    Quiz based on specific shape, Area of Shapes)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choose either you try again or you exit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exit option</a:t>
            </a:r>
          </a:p>
        </p:txBody>
      </p:sp>
    </p:spTree>
    <p:extLst>
      <p:ext uri="{BB962C8B-B14F-4D97-AF65-F5344CB8AC3E}">
        <p14:creationId xmlns:p14="http://schemas.microsoft.com/office/powerpoint/2010/main" val="2237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04800"/>
            <a:ext cx="4572000" cy="59093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b="1" dirty="0"/>
              <a:t>Process :</a:t>
            </a:r>
          </a:p>
          <a:p>
            <a:endParaRPr lang="en-US" dirty="0"/>
          </a:p>
          <a:p>
            <a:r>
              <a:rPr lang="en-US" dirty="0"/>
              <a:t>Determine to display </a:t>
            </a:r>
            <a:r>
              <a:rPr lang="en-US" dirty="0" err="1"/>
              <a:t>hight</a:t>
            </a:r>
            <a:r>
              <a:rPr lang="en-US" dirty="0"/>
              <a:t>, area and base of three different  shapes and reversely calculate values of height or width or </a:t>
            </a:r>
            <a:r>
              <a:rPr lang="en-US" dirty="0" err="1"/>
              <a:t>base.Using</a:t>
            </a:r>
            <a:r>
              <a:rPr lang="en-US" dirty="0"/>
              <a:t> these formulas-</a:t>
            </a:r>
          </a:p>
          <a:p>
            <a:r>
              <a:rPr lang="en-US" dirty="0"/>
              <a:t>Triangle :area= (base*height)/2</a:t>
            </a:r>
          </a:p>
          <a:p>
            <a:r>
              <a:rPr lang="en-US" dirty="0"/>
              <a:t>   	base=(area*2)/height;</a:t>
            </a:r>
          </a:p>
          <a:p>
            <a:r>
              <a:rPr lang="en-US" dirty="0"/>
              <a:t>  	 height=(area*2)/base;</a:t>
            </a:r>
          </a:p>
          <a:p>
            <a:endParaRPr lang="en-US" dirty="0"/>
          </a:p>
          <a:p>
            <a:r>
              <a:rPr lang="en-US" dirty="0"/>
              <a:t>Rectangle :area= length * width</a:t>
            </a:r>
          </a:p>
          <a:p>
            <a:r>
              <a:rPr lang="en-US" dirty="0"/>
              <a:t>	length=area / width</a:t>
            </a:r>
          </a:p>
          <a:p>
            <a:r>
              <a:rPr lang="en-US" dirty="0"/>
              <a:t>	width=area / length;</a:t>
            </a:r>
          </a:p>
          <a:p>
            <a:endParaRPr lang="en-US" dirty="0"/>
          </a:p>
          <a:p>
            <a:r>
              <a:rPr lang="en-US" dirty="0"/>
              <a:t>Parallelogram :area= base * height</a:t>
            </a:r>
          </a:p>
          <a:p>
            <a:r>
              <a:rPr lang="en-US" dirty="0"/>
              <a:t>	base=area/height</a:t>
            </a:r>
          </a:p>
          <a:p>
            <a:r>
              <a:rPr lang="en-US" dirty="0"/>
              <a:t>	Height=area/base;</a:t>
            </a:r>
          </a:p>
          <a:p>
            <a:endParaRPr lang="en-US" dirty="0"/>
          </a:p>
          <a:p>
            <a:r>
              <a:rPr lang="en-US" dirty="0" err="1"/>
              <a:t>totalmark</a:t>
            </a:r>
            <a:r>
              <a:rPr lang="en-US" dirty="0"/>
              <a:t>=</a:t>
            </a:r>
            <a:r>
              <a:rPr lang="en-US" dirty="0" err="1"/>
              <a:t>totalmark</a:t>
            </a:r>
            <a:r>
              <a:rPr lang="en-US" dirty="0"/>
              <a:t> + mark</a:t>
            </a:r>
          </a:p>
          <a:p>
            <a:r>
              <a:rPr lang="en-US" dirty="0"/>
              <a:t>percentage:(</a:t>
            </a:r>
            <a:r>
              <a:rPr lang="en-US" dirty="0" err="1"/>
              <a:t>totalmark</a:t>
            </a:r>
            <a:r>
              <a:rPr lang="en-US" dirty="0"/>
              <a:t>/12)*100 &lt;&lt; "%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066800"/>
            <a:ext cx="4572000" cy="35394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sz="2800" b="1" dirty="0"/>
              <a:t>Output</a:t>
            </a:r>
            <a:r>
              <a:rPr lang="en-US" sz="2800" dirty="0"/>
              <a:t> :</a:t>
            </a:r>
          </a:p>
          <a:p>
            <a:endParaRPr lang="en-US" sz="2800" dirty="0"/>
          </a:p>
          <a:p>
            <a:r>
              <a:rPr lang="en-US" sz="2800" dirty="0"/>
              <a:t>Give the quizzes , checking the answers ,showing the total mark in percentage and if wrong then showing 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39518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304800"/>
            <a:ext cx="4572000" cy="56938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r>
              <a:rPr lang="en-US" sz="2800" b="1" dirty="0"/>
              <a:t>Constraints :</a:t>
            </a:r>
            <a:endParaRPr lang="en-US" sz="2800" dirty="0"/>
          </a:p>
          <a:p>
            <a:r>
              <a:rPr lang="en-US" sz="2800" b="1" dirty="0"/>
              <a:t> </a:t>
            </a:r>
            <a:endParaRPr lang="en-US" sz="2800" dirty="0"/>
          </a:p>
          <a:p>
            <a:r>
              <a:rPr lang="en-US" sz="2800" dirty="0"/>
              <a:t>You can only choose one of the two program.</a:t>
            </a:r>
          </a:p>
          <a:p>
            <a:r>
              <a:rPr lang="en-US" sz="2800" dirty="0"/>
              <a:t>In second program  you can choose one shape from three shape.</a:t>
            </a:r>
          </a:p>
          <a:p>
            <a:r>
              <a:rPr lang="en-US" sz="2800" dirty="0"/>
              <a:t>You can either try again or exit .</a:t>
            </a:r>
          </a:p>
          <a:p>
            <a:r>
              <a:rPr lang="en-US" sz="2800" dirty="0"/>
              <a:t>You can not have more then 12 questions for the quiz program (there are 12 rows, 3 columns)</a:t>
            </a:r>
          </a:p>
        </p:txBody>
      </p:sp>
    </p:spTree>
    <p:extLst>
      <p:ext uri="{BB962C8B-B14F-4D97-AF65-F5344CB8AC3E}">
        <p14:creationId xmlns:p14="http://schemas.microsoft.com/office/powerpoint/2010/main" val="389590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9447" y="1371600"/>
            <a:ext cx="4572000" cy="240065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endParaRPr lang="en-US" b="1" dirty="0"/>
          </a:p>
          <a:p>
            <a:r>
              <a:rPr lang="en-US" sz="4400" b="1" dirty="0"/>
              <a:t>2. Algorithm (</a:t>
            </a:r>
            <a:r>
              <a:rPr lang="en-US" sz="4400" b="1" dirty="0" err="1"/>
              <a:t>Pseudocode</a:t>
            </a:r>
            <a:r>
              <a:rPr lang="en-US" sz="4400" b="1" dirty="0"/>
              <a:t>)</a:t>
            </a:r>
            <a:endParaRPr lang="en-US" sz="4400" dirty="0"/>
          </a:p>
          <a:p>
            <a:r>
              <a:rPr lang="en-US" sz="4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428259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471</TotalTime>
  <Words>533</Words>
  <Application>Microsoft Office PowerPoint</Application>
  <PresentationFormat>On-screen Show (4:3)</PresentationFormat>
  <Paragraphs>86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Arial Rounded MT Bold</vt:lpstr>
      <vt:lpstr>Bradley Hand ITC</vt:lpstr>
      <vt:lpstr>Calibri</vt:lpstr>
      <vt:lpstr>Georgia</vt:lpstr>
      <vt:lpstr>Trebuchet MS</vt:lpstr>
      <vt:lpstr>Slipstream</vt:lpstr>
      <vt:lpstr>Packager Shell Object</vt:lpstr>
      <vt:lpstr>PowerPoint Presentation</vt:lpstr>
      <vt:lpstr>Topic:Learning About Areas of Shapes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Menu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 a.athina2001@usm.my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Anjumanara Athina</cp:lastModifiedBy>
  <cp:revision>24</cp:revision>
  <dcterms:created xsi:type="dcterms:W3CDTF">2006-08-16T00:00:00Z</dcterms:created>
  <dcterms:modified xsi:type="dcterms:W3CDTF">2021-07-07T07:51:38Z</dcterms:modified>
</cp:coreProperties>
</file>