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Ubuntu"/>
      <p:regular r:id="rId23"/>
      <p:bold r:id="rId24"/>
      <p:italic r:id="rId25"/>
      <p:boldItalic r:id="rId26"/>
    </p:embeddedFont>
    <p:embeddedFont>
      <p:font typeface="Roboto"/>
      <p:regular r:id="rId27"/>
      <p:bold r:id="rId28"/>
      <p:italic r:id="rId29"/>
      <p:boldItalic r:id="rId30"/>
    </p:embeddedFont>
    <p:embeddedFont>
      <p:font typeface="Helvetica Neue"/>
      <p:regular r:id="rId31"/>
      <p:bold r:id="rId32"/>
      <p:italic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Ubuntu-bold.fntdata"/><Relationship Id="rId23" Type="http://schemas.openxmlformats.org/officeDocument/2006/relationships/font" Target="fonts/Ubuntu-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Ubuntu-boldItalic.fntdata"/><Relationship Id="rId25" Type="http://schemas.openxmlformats.org/officeDocument/2006/relationships/font" Target="fonts/Ubuntu-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HelveticaNeue-italic.fntdata"/><Relationship Id="rId10" Type="http://schemas.openxmlformats.org/officeDocument/2006/relationships/slide" Target="slides/slide5.xml"/><Relationship Id="rId32" Type="http://schemas.openxmlformats.org/officeDocument/2006/relationships/font" Target="fonts/HelveticaNeue-bold.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HelveticaNeue-boldItalic.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ff988b05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ff988b05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ff988b055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ff988b055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ff988b055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ff988b055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ff988b055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ff988b055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ff988b055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ff988b055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ff988b055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ff988b055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ff988b055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ff988b055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6d7b28f2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6d7b28f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8ff988b05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ff988b05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ff988b055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ff988b055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ff988b05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ff988b05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ff988b05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ff988b05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ff988b05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ff988b05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ff988b05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ff988b05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ff988b055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ff988b055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ff988b055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ff988b055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clinicaltrials.gov/AllPublicXML.zip" TargetMode="External"/><Relationship Id="rId4" Type="http://schemas.openxmlformats.org/officeDocument/2006/relationships/image" Target="../media/image8.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www.python.org/downloads/" TargetMode="External"/><Relationship Id="rId4" Type="http://schemas.openxmlformats.org/officeDocument/2006/relationships/hyperlink" Target="https://nodejs.org/en/download/" TargetMode="External"/><Relationship Id="rId5" Type="http://schemas.openxmlformats.org/officeDocument/2006/relationships/hyperlink" Target="https://www.mongodb.com/try/download/communit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clinicaltrials.gov/AllPublicXML.zi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github.com/athinaterzo/InternetAndApplications" TargetMode="External"/><Relationship Id="rId4" Type="http://schemas.openxmlformats.org/officeDocument/2006/relationships/hyperlink" Target="https://youtu.be/jriwZE69vE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Appathon Project</a:t>
            </a:r>
            <a:br>
              <a:rPr lang="en-GB">
                <a:latin typeface="Helvetica Neue"/>
                <a:ea typeface="Helvetica Neue"/>
                <a:cs typeface="Helvetica Neue"/>
                <a:sym typeface="Helvetica Neue"/>
              </a:rPr>
            </a:br>
            <a:r>
              <a:rPr lang="en-GB">
                <a:latin typeface="Helvetica Neue"/>
                <a:ea typeface="Helvetica Neue"/>
                <a:cs typeface="Helvetica Neue"/>
                <a:sym typeface="Helvetica Neue"/>
              </a:rPr>
              <a:t>NTUA 2020</a:t>
            </a:r>
            <a:endParaRPr>
              <a:latin typeface="Helvetica Neue"/>
              <a:ea typeface="Helvetica Neue"/>
              <a:cs typeface="Helvetica Neue"/>
              <a:sym typeface="Helvetica Neue"/>
            </a:endParaRPr>
          </a:p>
        </p:txBody>
      </p:sp>
      <p:sp>
        <p:nvSpPr>
          <p:cNvPr id="65" name="Google Shape;65;p13"/>
          <p:cNvSpPr txBox="1"/>
          <p:nvPr>
            <p:ph idx="1" type="subTitle"/>
          </p:nvPr>
        </p:nvSpPr>
        <p:spPr>
          <a:xfrm>
            <a:off x="311700" y="1878547"/>
            <a:ext cx="4242600" cy="9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Αθηνά Τερζόγλου</a:t>
            </a:r>
            <a:endParaRPr/>
          </a:p>
          <a:p>
            <a:pPr indent="0" lvl="0" marL="0" rtl="0" algn="l">
              <a:spcBef>
                <a:spcPts val="0"/>
              </a:spcBef>
              <a:spcAft>
                <a:spcPts val="0"/>
              </a:spcAft>
              <a:buNone/>
            </a:pPr>
            <a:r>
              <a:rPr lang="en-GB"/>
              <a:t>Email: athina.terzoglou@gmail.com</a:t>
            </a:r>
            <a:br>
              <a:rPr lang="en-GB"/>
            </a:br>
            <a:r>
              <a:rPr lang="en-GB"/>
              <a:t>ΑΜ: 03116643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25" y="500925"/>
            <a:ext cx="3127500" cy="855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Helvetica Neue"/>
                <a:ea typeface="Helvetica Neue"/>
                <a:cs typeface="Helvetica Neue"/>
                <a:sym typeface="Helvetica Neue"/>
              </a:rPr>
              <a:t>Βάση Δεδομένων</a:t>
            </a:r>
            <a:endParaRPr>
              <a:solidFill>
                <a:schemeClr val="accent2"/>
              </a:solidFill>
              <a:latin typeface="Helvetica Neue"/>
              <a:ea typeface="Helvetica Neue"/>
              <a:cs typeface="Helvetica Neue"/>
              <a:sym typeface="Helvetica Neue"/>
            </a:endParaRPr>
          </a:p>
        </p:txBody>
      </p:sp>
      <p:sp>
        <p:nvSpPr>
          <p:cNvPr id="133" name="Google Shape;133;p22"/>
          <p:cNvSpPr txBox="1"/>
          <p:nvPr>
            <p:ph idx="1" type="body"/>
          </p:nvPr>
        </p:nvSpPr>
        <p:spPr>
          <a:xfrm>
            <a:off x="311700" y="1658150"/>
            <a:ext cx="3127500" cy="30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Όλα τα δεδομένα για τις κλινικές μελέτες μπορούμε να κατεβάσουμε </a:t>
            </a:r>
            <a:r>
              <a:rPr lang="en-GB"/>
              <a:t>από</a:t>
            </a:r>
            <a:r>
              <a:rPr lang="en-GB"/>
              <a:t> το σύνδεσμο: </a:t>
            </a:r>
            <a:br>
              <a:rPr lang="en-GB"/>
            </a:br>
            <a:r>
              <a:rPr lang="en-GB" sz="1200" u="sng">
                <a:solidFill>
                  <a:schemeClr val="accent5"/>
                </a:solidFill>
                <a:latin typeface="Arial"/>
                <a:ea typeface="Arial"/>
                <a:cs typeface="Arial"/>
                <a:sym typeface="Arial"/>
                <a:hlinkClick r:id="rId3"/>
              </a:rPr>
              <a:t>https://clinicaltrials.gov/AllPublicXML.zip</a:t>
            </a:r>
            <a:endParaRPr sz="1400">
              <a:solidFill>
                <a:schemeClr val="accent5"/>
              </a:solidFill>
            </a:endParaRPr>
          </a:p>
          <a:p>
            <a:pPr indent="0" lvl="0" marL="0" rtl="0" algn="l">
              <a:spcBef>
                <a:spcPts val="1600"/>
              </a:spcBef>
              <a:spcAft>
                <a:spcPts val="0"/>
              </a:spcAft>
              <a:buNone/>
            </a:pPr>
            <a:r>
              <a:rPr lang="en-GB"/>
              <a:t>Με το αρχείο insertData.py έγινε η εισαγωγή των αρχείων στη βάση.</a:t>
            </a:r>
            <a:endParaRPr/>
          </a:p>
          <a:p>
            <a:pPr indent="0" lvl="0" marL="0" rtl="0" algn="l">
              <a:spcBef>
                <a:spcPts val="1600"/>
              </a:spcBef>
              <a:spcAft>
                <a:spcPts val="1600"/>
              </a:spcAft>
              <a:buNone/>
            </a:pPr>
            <a:r>
              <a:t/>
            </a:r>
            <a:endParaRPr/>
          </a:p>
        </p:txBody>
      </p:sp>
      <p:pic>
        <p:nvPicPr>
          <p:cNvPr id="134" name="Google Shape;134;p22"/>
          <p:cNvPicPr preferRelativeResize="0"/>
          <p:nvPr/>
        </p:nvPicPr>
        <p:blipFill>
          <a:blip r:embed="rId4">
            <a:alphaModFix/>
          </a:blip>
          <a:stretch>
            <a:fillRect/>
          </a:stretch>
        </p:blipFill>
        <p:spPr>
          <a:xfrm>
            <a:off x="4057525" y="1478475"/>
            <a:ext cx="4891850" cy="3210274"/>
          </a:xfrm>
          <a:prstGeom prst="rect">
            <a:avLst/>
          </a:prstGeom>
          <a:noFill/>
          <a:ln cap="flat" cmpd="sng" w="9525">
            <a:solidFill>
              <a:schemeClr val="accent1"/>
            </a:solidFill>
            <a:prstDash val="solid"/>
            <a:round/>
            <a:headEnd len="sm" w="sm" type="none"/>
            <a:tailEnd len="sm" w="sm" type="none"/>
          </a:ln>
        </p:spPr>
      </p:pic>
      <p:sp>
        <p:nvSpPr>
          <p:cNvPr id="135" name="Google Shape;135;p22"/>
          <p:cNvSpPr txBox="1"/>
          <p:nvPr>
            <p:ph idx="4294967295" type="body"/>
          </p:nvPr>
        </p:nvSpPr>
        <p:spPr>
          <a:xfrm>
            <a:off x="4057525" y="653325"/>
            <a:ext cx="4891800" cy="855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GB"/>
              <a:t>Στο περιβάλλον της mongo μπορούμε να δούμε πώς είναι αποθηκευμένα τα δεδομένα</a:t>
            </a:r>
            <a:endParaRPr/>
          </a:p>
        </p:txBody>
      </p:sp>
      <p:pic>
        <p:nvPicPr>
          <p:cNvPr id="136" name="Google Shape;136;p22"/>
          <p:cNvPicPr preferRelativeResize="0"/>
          <p:nvPr/>
        </p:nvPicPr>
        <p:blipFill rotWithShape="1">
          <a:blip r:embed="rId5">
            <a:alphaModFix/>
          </a:blip>
          <a:srcRect b="9033" l="21623" r="22385" t="10664"/>
          <a:stretch/>
        </p:blipFill>
        <p:spPr>
          <a:xfrm>
            <a:off x="8206700" y="88800"/>
            <a:ext cx="742676" cy="494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25" y="500925"/>
            <a:ext cx="3127500" cy="6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rPr>
              <a:t>Backend</a:t>
            </a:r>
            <a:endParaRPr>
              <a:solidFill>
                <a:schemeClr val="accent2"/>
              </a:solidFill>
            </a:endParaRPr>
          </a:p>
        </p:txBody>
      </p:sp>
      <p:sp>
        <p:nvSpPr>
          <p:cNvPr id="142" name="Google Shape;142;p23"/>
          <p:cNvSpPr txBox="1"/>
          <p:nvPr>
            <p:ph idx="4294967295" type="body"/>
          </p:nvPr>
        </p:nvSpPr>
        <p:spPr>
          <a:xfrm>
            <a:off x="4572000" y="3717375"/>
            <a:ext cx="1261500" cy="615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Model.js</a:t>
            </a:r>
            <a:br>
              <a:rPr lang="en-GB"/>
            </a:br>
            <a:r>
              <a:rPr lang="en-GB" sz="900"/>
              <a:t>(</a:t>
            </a:r>
            <a:r>
              <a:rPr lang="en-GB" sz="900"/>
              <a:t>Σχήμα της βάσης)</a:t>
            </a:r>
            <a:endParaRPr sz="900"/>
          </a:p>
        </p:txBody>
      </p:sp>
      <p:sp>
        <p:nvSpPr>
          <p:cNvPr id="143" name="Google Shape;143;p23"/>
          <p:cNvSpPr txBox="1"/>
          <p:nvPr>
            <p:ph idx="4294967295" type="body"/>
          </p:nvPr>
        </p:nvSpPr>
        <p:spPr>
          <a:xfrm>
            <a:off x="4572000" y="1587025"/>
            <a:ext cx="1261500" cy="615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Routes</a:t>
            </a:r>
            <a:r>
              <a:rPr lang="en-GB"/>
              <a:t>.js</a:t>
            </a:r>
            <a:br>
              <a:rPr lang="en-GB"/>
            </a:br>
            <a:r>
              <a:rPr lang="en-GB" sz="900"/>
              <a:t>(Endpoints)</a:t>
            </a:r>
            <a:endParaRPr sz="900"/>
          </a:p>
        </p:txBody>
      </p:sp>
      <p:sp>
        <p:nvSpPr>
          <p:cNvPr id="144" name="Google Shape;144;p23"/>
          <p:cNvSpPr txBox="1"/>
          <p:nvPr>
            <p:ph idx="4294967295" type="body"/>
          </p:nvPr>
        </p:nvSpPr>
        <p:spPr>
          <a:xfrm>
            <a:off x="4572000" y="2652200"/>
            <a:ext cx="1261500" cy="615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Controller</a:t>
            </a:r>
            <a:r>
              <a:rPr lang="en-GB"/>
              <a:t>.js</a:t>
            </a:r>
            <a:br>
              <a:rPr lang="en-GB"/>
            </a:br>
            <a:r>
              <a:rPr lang="en-GB" sz="900"/>
              <a:t>(Λειτουργία)</a:t>
            </a:r>
            <a:endParaRPr sz="900"/>
          </a:p>
        </p:txBody>
      </p:sp>
      <p:pic>
        <p:nvPicPr>
          <p:cNvPr id="145" name="Google Shape;145;p23"/>
          <p:cNvPicPr preferRelativeResize="0"/>
          <p:nvPr/>
        </p:nvPicPr>
        <p:blipFill>
          <a:blip r:embed="rId3">
            <a:alphaModFix/>
          </a:blip>
          <a:stretch>
            <a:fillRect/>
          </a:stretch>
        </p:blipFill>
        <p:spPr>
          <a:xfrm>
            <a:off x="8297325" y="57050"/>
            <a:ext cx="668500" cy="668500"/>
          </a:xfrm>
          <a:prstGeom prst="rect">
            <a:avLst/>
          </a:prstGeom>
          <a:noFill/>
          <a:ln>
            <a:noFill/>
          </a:ln>
        </p:spPr>
      </p:pic>
      <p:sp>
        <p:nvSpPr>
          <p:cNvPr id="146" name="Google Shape;146;p23"/>
          <p:cNvSpPr txBox="1"/>
          <p:nvPr>
            <p:ph idx="1" type="body"/>
          </p:nvPr>
        </p:nvSpPr>
        <p:spPr>
          <a:xfrm>
            <a:off x="311700" y="1658150"/>
            <a:ext cx="3167100" cy="1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Για το backend έχει αναπτυχθεί ένα API σε nodeJS.</a:t>
            </a:r>
            <a:endParaRPr/>
          </a:p>
          <a:p>
            <a:pPr indent="0" lvl="0" marL="0" rtl="0" algn="l">
              <a:spcBef>
                <a:spcPts val="1600"/>
              </a:spcBef>
              <a:spcAft>
                <a:spcPts val="0"/>
              </a:spcAft>
              <a:buNone/>
            </a:pPr>
            <a:r>
              <a:rPr lang="en-GB"/>
              <a:t>Χρησιμοποιήθηκε:</a:t>
            </a:r>
            <a:endParaRPr/>
          </a:p>
          <a:p>
            <a:pPr indent="0" lvl="0" marL="0" rtl="0" algn="l">
              <a:spcBef>
                <a:spcPts val="1600"/>
              </a:spcBef>
              <a:spcAft>
                <a:spcPts val="1600"/>
              </a:spcAft>
              <a:buNone/>
            </a:pPr>
            <a:r>
              <a:t/>
            </a:r>
            <a:endParaRPr/>
          </a:p>
        </p:txBody>
      </p:sp>
      <p:sp>
        <p:nvSpPr>
          <p:cNvPr id="147" name="Google Shape;147;p23"/>
          <p:cNvSpPr txBox="1"/>
          <p:nvPr>
            <p:ph idx="1" type="body"/>
          </p:nvPr>
        </p:nvSpPr>
        <p:spPr>
          <a:xfrm>
            <a:off x="291925" y="2747250"/>
            <a:ext cx="3167100" cy="1872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GB"/>
              <a:t>Express για τον Server</a:t>
            </a:r>
            <a:br>
              <a:rPr lang="en-GB"/>
            </a:br>
            <a:endParaRPr/>
          </a:p>
          <a:p>
            <a:pPr indent="-311150" lvl="0" marL="457200" rtl="0" algn="l">
              <a:spcBef>
                <a:spcPts val="0"/>
              </a:spcBef>
              <a:spcAft>
                <a:spcPts val="0"/>
              </a:spcAft>
              <a:buSzPts val="1300"/>
              <a:buAutoNum type="arabicPeriod"/>
            </a:pPr>
            <a:r>
              <a:rPr lang="en-GB"/>
              <a:t>Mongoose για την επικοινωνία με τη βάση</a:t>
            </a:r>
            <a:endParaRPr/>
          </a:p>
          <a:p>
            <a:pPr indent="0" lvl="0" marL="0" rtl="0" algn="l">
              <a:spcBef>
                <a:spcPts val="1600"/>
              </a:spcBef>
              <a:spcAft>
                <a:spcPts val="1600"/>
              </a:spcAft>
              <a:buNone/>
            </a:pPr>
            <a:r>
              <a:t/>
            </a:r>
            <a:endParaRPr/>
          </a:p>
        </p:txBody>
      </p:sp>
      <p:sp>
        <p:nvSpPr>
          <p:cNvPr id="148" name="Google Shape;148;p23"/>
          <p:cNvSpPr/>
          <p:nvPr/>
        </p:nvSpPr>
        <p:spPr>
          <a:xfrm rot="5400000">
            <a:off x="4993950" y="1269175"/>
            <a:ext cx="417600" cy="21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txBox="1"/>
          <p:nvPr>
            <p:ph idx="4294967295" type="body"/>
          </p:nvPr>
        </p:nvSpPr>
        <p:spPr>
          <a:xfrm>
            <a:off x="4572000" y="725550"/>
            <a:ext cx="1261500" cy="412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Server</a:t>
            </a:r>
            <a:r>
              <a:rPr lang="en-GB"/>
              <a:t>.js</a:t>
            </a:r>
            <a:br>
              <a:rPr lang="en-GB"/>
            </a:br>
            <a:endParaRPr sz="900"/>
          </a:p>
        </p:txBody>
      </p:sp>
      <p:sp>
        <p:nvSpPr>
          <p:cNvPr id="150" name="Google Shape;150;p23"/>
          <p:cNvSpPr/>
          <p:nvPr/>
        </p:nvSpPr>
        <p:spPr>
          <a:xfrm rot="5400000">
            <a:off x="4993950" y="2318513"/>
            <a:ext cx="417600" cy="21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rot="5400000">
            <a:off x="4993950" y="3441975"/>
            <a:ext cx="417600" cy="21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2" name="Google Shape;152;p23"/>
          <p:cNvPicPr preferRelativeResize="0"/>
          <p:nvPr/>
        </p:nvPicPr>
        <p:blipFill>
          <a:blip r:embed="rId4">
            <a:alphaModFix/>
          </a:blip>
          <a:stretch>
            <a:fillRect/>
          </a:stretch>
        </p:blipFill>
        <p:spPr>
          <a:xfrm>
            <a:off x="6877750" y="2286750"/>
            <a:ext cx="1247401" cy="623700"/>
          </a:xfrm>
          <a:prstGeom prst="rect">
            <a:avLst/>
          </a:prstGeom>
          <a:noFill/>
          <a:ln>
            <a:noFill/>
          </a:ln>
        </p:spPr>
      </p:pic>
      <p:sp>
        <p:nvSpPr>
          <p:cNvPr id="153" name="Google Shape;153;p23"/>
          <p:cNvSpPr txBox="1"/>
          <p:nvPr>
            <p:ph idx="4294967295" type="body"/>
          </p:nvPr>
        </p:nvSpPr>
        <p:spPr>
          <a:xfrm>
            <a:off x="6528250" y="3017663"/>
            <a:ext cx="1946400" cy="6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100"/>
              <a:t>Έλεγχος ορθότητας των </a:t>
            </a:r>
            <a:r>
              <a:rPr lang="en-GB" sz="1100"/>
              <a:t>συναρτήσεων</a:t>
            </a:r>
            <a:r>
              <a:rPr lang="en-GB" sz="1100"/>
              <a:t> του controller</a:t>
            </a:r>
            <a:endParaRPr sz="1100"/>
          </a:p>
        </p:txBody>
      </p:sp>
      <p:pic>
        <p:nvPicPr>
          <p:cNvPr id="154" name="Google Shape;154;p23"/>
          <p:cNvPicPr preferRelativeResize="0"/>
          <p:nvPr/>
        </p:nvPicPr>
        <p:blipFill>
          <a:blip r:embed="rId5">
            <a:alphaModFix/>
          </a:blip>
          <a:stretch>
            <a:fillRect/>
          </a:stretch>
        </p:blipFill>
        <p:spPr>
          <a:xfrm>
            <a:off x="5927151" y="2747242"/>
            <a:ext cx="376025" cy="376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25" y="500925"/>
            <a:ext cx="3127500" cy="6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rPr>
              <a:t>Frontend</a:t>
            </a:r>
            <a:endParaRPr>
              <a:solidFill>
                <a:schemeClr val="accent2"/>
              </a:solidFill>
            </a:endParaRPr>
          </a:p>
        </p:txBody>
      </p:sp>
      <p:pic>
        <p:nvPicPr>
          <p:cNvPr id="160" name="Google Shape;160;p24"/>
          <p:cNvPicPr preferRelativeResize="0"/>
          <p:nvPr/>
        </p:nvPicPr>
        <p:blipFill rotWithShape="1">
          <a:blip r:embed="rId3">
            <a:alphaModFix/>
          </a:blip>
          <a:srcRect b="0" l="19412" r="23743" t="0"/>
          <a:stretch/>
        </p:blipFill>
        <p:spPr>
          <a:xfrm>
            <a:off x="8330425" y="89925"/>
            <a:ext cx="618900" cy="571601"/>
          </a:xfrm>
          <a:prstGeom prst="rect">
            <a:avLst/>
          </a:prstGeom>
          <a:noFill/>
          <a:ln>
            <a:noFill/>
          </a:ln>
        </p:spPr>
      </p:pic>
      <p:pic>
        <p:nvPicPr>
          <p:cNvPr id="161" name="Google Shape;161;p24"/>
          <p:cNvPicPr preferRelativeResize="0"/>
          <p:nvPr/>
        </p:nvPicPr>
        <p:blipFill rotWithShape="1">
          <a:blip r:embed="rId4">
            <a:alphaModFix/>
          </a:blip>
          <a:srcRect b="26068" l="0" r="0" t="0"/>
          <a:stretch/>
        </p:blipFill>
        <p:spPr>
          <a:xfrm>
            <a:off x="4746313" y="2661425"/>
            <a:ext cx="3558601" cy="1814925"/>
          </a:xfrm>
          <a:prstGeom prst="rect">
            <a:avLst/>
          </a:prstGeom>
          <a:noFill/>
          <a:ln>
            <a:noFill/>
          </a:ln>
        </p:spPr>
      </p:pic>
      <p:pic>
        <p:nvPicPr>
          <p:cNvPr id="162" name="Google Shape;162;p24"/>
          <p:cNvPicPr preferRelativeResize="0"/>
          <p:nvPr/>
        </p:nvPicPr>
        <p:blipFill rotWithShape="1">
          <a:blip r:embed="rId5">
            <a:alphaModFix/>
          </a:blip>
          <a:srcRect b="18688" l="11795" r="11511" t="17747"/>
          <a:stretch/>
        </p:blipFill>
        <p:spPr>
          <a:xfrm>
            <a:off x="5346138" y="1195725"/>
            <a:ext cx="2358974" cy="1099825"/>
          </a:xfrm>
          <a:prstGeom prst="rect">
            <a:avLst/>
          </a:prstGeom>
          <a:noFill/>
          <a:ln>
            <a:noFill/>
          </a:ln>
        </p:spPr>
      </p:pic>
      <p:sp>
        <p:nvSpPr>
          <p:cNvPr id="163" name="Google Shape;163;p24"/>
          <p:cNvSpPr txBox="1"/>
          <p:nvPr>
            <p:ph idx="1" type="body"/>
          </p:nvPr>
        </p:nvSpPr>
        <p:spPr>
          <a:xfrm>
            <a:off x="311700" y="1658150"/>
            <a:ext cx="3346800" cy="21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frontend αναπτύχθηκε στη βιβλιοθήκη της React</a:t>
            </a:r>
            <a:endParaRPr/>
          </a:p>
          <a:p>
            <a:pPr indent="0" lvl="0" marL="0" rtl="0" algn="l">
              <a:spcBef>
                <a:spcPts val="1600"/>
              </a:spcBef>
              <a:spcAft>
                <a:spcPts val="0"/>
              </a:spcAft>
              <a:buNone/>
            </a:pPr>
            <a:r>
              <a:rPr lang="en-GB"/>
              <a:t>Το template για την </a:t>
            </a:r>
            <a:r>
              <a:rPr lang="en-GB"/>
              <a:t>ιστοσελίδα</a:t>
            </a:r>
            <a:r>
              <a:rPr lang="en-GB"/>
              <a:t>:</a:t>
            </a:r>
            <a:br>
              <a:rPr lang="en-GB"/>
            </a:br>
            <a:r>
              <a:rPr lang="en-GB" sz="1100">
                <a:solidFill>
                  <a:schemeClr val="accent5"/>
                </a:solidFill>
              </a:rPr>
              <a:t>https://github.com/nordicgiant2/react-nice-resume</a:t>
            </a:r>
            <a:endParaRPr sz="1100">
              <a:solidFill>
                <a:schemeClr val="accent5"/>
              </a:solidFill>
            </a:endParaRPr>
          </a:p>
          <a:p>
            <a:pPr indent="0" lvl="0" marL="0" rtl="0" algn="l">
              <a:spcBef>
                <a:spcPts val="1600"/>
              </a:spcBef>
              <a:spcAft>
                <a:spcPts val="0"/>
              </a:spcAft>
              <a:buNone/>
            </a:pPr>
            <a:r>
              <a:rPr lang="en-GB"/>
              <a:t>Για το design της ιστοσελίδας χρησιμοποιήθηκαν components </a:t>
            </a:r>
            <a:r>
              <a:rPr lang="en-GB"/>
              <a:t>από</a:t>
            </a:r>
            <a:r>
              <a:rPr lang="en-GB"/>
              <a:t> τη βιβλιοθήκη material-ui</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Helvetica Neue"/>
                <a:ea typeface="Helvetica Neue"/>
                <a:cs typeface="Helvetica Neue"/>
                <a:sym typeface="Helvetica Neue"/>
              </a:rPr>
              <a:t>Περιεχόμενα</a:t>
            </a:r>
            <a:endParaRPr sz="3000">
              <a:latin typeface="Helvetica Neue"/>
              <a:ea typeface="Helvetica Neue"/>
              <a:cs typeface="Helvetica Neue"/>
              <a:sym typeface="Helvetica Neue"/>
            </a:endParaRPr>
          </a:p>
        </p:txBody>
      </p:sp>
      <p:sp>
        <p:nvSpPr>
          <p:cNvPr id="169" name="Google Shape;169;p25"/>
          <p:cNvSpPr txBox="1"/>
          <p:nvPr>
            <p:ph idx="4294967295" type="body"/>
          </p:nvPr>
        </p:nvSpPr>
        <p:spPr>
          <a:xfrm>
            <a:off x="311725" y="1832073"/>
            <a:ext cx="3709200" cy="14013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AutoNum type="arabicPeriod"/>
            </a:pPr>
            <a:r>
              <a:rPr lang="en-GB"/>
              <a:t>Εφαρμογή</a:t>
            </a:r>
            <a:br>
              <a:rPr lang="en-GB"/>
            </a:br>
            <a:endParaRPr/>
          </a:p>
          <a:p>
            <a:pPr indent="-311150" lvl="0" marL="457200" rtl="0" algn="just">
              <a:spcBef>
                <a:spcPts val="0"/>
              </a:spcBef>
              <a:spcAft>
                <a:spcPts val="0"/>
              </a:spcAft>
              <a:buSzPts val="1300"/>
              <a:buAutoNum type="arabicPeriod"/>
            </a:pPr>
            <a:r>
              <a:rPr lang="en-GB"/>
              <a:t>Υλοποίηση</a:t>
            </a:r>
            <a:br>
              <a:rPr lang="en-GB"/>
            </a:br>
            <a:endParaRPr/>
          </a:p>
          <a:p>
            <a:pPr indent="-311150" lvl="0" marL="457200" rtl="0" algn="just">
              <a:spcBef>
                <a:spcPts val="0"/>
              </a:spcBef>
              <a:spcAft>
                <a:spcPts val="0"/>
              </a:spcAft>
              <a:buSzPts val="1300"/>
              <a:buAutoNum type="arabicPeriod"/>
            </a:pPr>
            <a:r>
              <a:rPr b="1" lang="en-GB" u="sng"/>
              <a:t>Οδηγίες εγκατάστασης</a:t>
            </a:r>
            <a:endParaRPr b="1" u="sng"/>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Οδηγίες εγκατάστασης</a:t>
            </a:r>
            <a:endParaRPr>
              <a:latin typeface="Helvetica Neue"/>
              <a:ea typeface="Helvetica Neue"/>
              <a:cs typeface="Helvetica Neue"/>
              <a:sym typeface="Helvetica Neue"/>
            </a:endParaRPr>
          </a:p>
        </p:txBody>
      </p:sp>
      <p:sp>
        <p:nvSpPr>
          <p:cNvPr id="175" name="Google Shape;175;p26"/>
          <p:cNvSpPr txBox="1"/>
          <p:nvPr>
            <p:ph idx="4294967295" type="body"/>
          </p:nvPr>
        </p:nvSpPr>
        <p:spPr>
          <a:xfrm>
            <a:off x="311725" y="1832077"/>
            <a:ext cx="8520600" cy="292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t>Προαπαιτήσεις για να μπορεί να τρέξει η εφαρμογή:</a:t>
            </a:r>
            <a:endParaRPr/>
          </a:p>
          <a:p>
            <a:pPr indent="-311150" lvl="0" marL="457200" rtl="0" algn="just">
              <a:spcBef>
                <a:spcPts val="1600"/>
              </a:spcBef>
              <a:spcAft>
                <a:spcPts val="0"/>
              </a:spcAft>
              <a:buSzPts val="1300"/>
              <a:buAutoNum type="arabicPeriod"/>
            </a:pPr>
            <a:r>
              <a:rPr lang="en-GB"/>
              <a:t>Python 3 	(</a:t>
            </a:r>
            <a:r>
              <a:rPr lang="en-GB" u="sng">
                <a:solidFill>
                  <a:schemeClr val="hlink"/>
                </a:solidFill>
                <a:hlinkClick r:id="rId3"/>
              </a:rPr>
              <a:t>https://www.python.org/downloads/</a:t>
            </a:r>
            <a:r>
              <a:rPr lang="en-GB"/>
              <a:t>)</a:t>
            </a:r>
            <a:br>
              <a:rPr lang="en-GB"/>
            </a:br>
            <a:endParaRPr/>
          </a:p>
          <a:p>
            <a:pPr indent="-311150" lvl="0" marL="457200" rtl="0" algn="just">
              <a:spcBef>
                <a:spcPts val="0"/>
              </a:spcBef>
              <a:spcAft>
                <a:spcPts val="0"/>
              </a:spcAft>
              <a:buSzPts val="1300"/>
              <a:buAutoNum type="arabicPeriod"/>
            </a:pPr>
            <a:r>
              <a:rPr lang="en-GB"/>
              <a:t>Node js 	(</a:t>
            </a:r>
            <a:r>
              <a:rPr lang="en-GB" u="sng">
                <a:solidFill>
                  <a:schemeClr val="hlink"/>
                </a:solidFill>
                <a:hlinkClick r:id="rId4"/>
              </a:rPr>
              <a:t>https://nodejs.org/en/download/</a:t>
            </a:r>
            <a:r>
              <a:rPr lang="en-GB"/>
              <a:t>)</a:t>
            </a:r>
            <a:br>
              <a:rPr lang="en-GB"/>
            </a:br>
            <a:endParaRPr/>
          </a:p>
          <a:p>
            <a:pPr indent="-311150" lvl="0" marL="457200" rtl="0" algn="just">
              <a:spcBef>
                <a:spcPts val="0"/>
              </a:spcBef>
              <a:spcAft>
                <a:spcPts val="0"/>
              </a:spcAft>
              <a:buSzPts val="1300"/>
              <a:buAutoNum type="arabicPeriod"/>
            </a:pPr>
            <a:r>
              <a:rPr lang="en-GB"/>
              <a:t>MongoDB	(</a:t>
            </a:r>
            <a:r>
              <a:rPr lang="en-GB" u="sng">
                <a:solidFill>
                  <a:schemeClr val="hlink"/>
                </a:solidFill>
                <a:hlinkClick r:id="rId5"/>
              </a:rPr>
              <a:t>https://www.mongodb.com/try/download/community</a:t>
            </a:r>
            <a:r>
              <a:rPr lang="en-GB"/>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Οδηγίες εγκατάστασης</a:t>
            </a:r>
            <a:endParaRPr>
              <a:latin typeface="Helvetica Neue"/>
              <a:ea typeface="Helvetica Neue"/>
              <a:cs typeface="Helvetica Neue"/>
              <a:sym typeface="Helvetica Neue"/>
            </a:endParaRPr>
          </a:p>
        </p:txBody>
      </p:sp>
      <p:sp>
        <p:nvSpPr>
          <p:cNvPr id="181" name="Google Shape;181;p27"/>
          <p:cNvSpPr txBox="1"/>
          <p:nvPr>
            <p:ph idx="4294967295" type="body"/>
          </p:nvPr>
        </p:nvSpPr>
        <p:spPr>
          <a:xfrm>
            <a:off x="311725" y="1832077"/>
            <a:ext cx="8520600" cy="29202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AutoNum type="arabicPeriod"/>
            </a:pPr>
            <a:r>
              <a:rPr lang="en-GB"/>
              <a:t>Κάνουμε clone το project στον υπολογιστή μας</a:t>
            </a:r>
            <a:br>
              <a:rPr lang="en-GB"/>
            </a:br>
            <a:r>
              <a:rPr lang="en-GB">
                <a:solidFill>
                  <a:schemeClr val="accent4"/>
                </a:solidFill>
              </a:rPr>
              <a:t>g</a:t>
            </a:r>
            <a:r>
              <a:rPr lang="en-GB">
                <a:solidFill>
                  <a:schemeClr val="accent4"/>
                </a:solidFill>
              </a:rPr>
              <a:t>it clone </a:t>
            </a:r>
            <a:r>
              <a:rPr lang="en-GB">
                <a:solidFill>
                  <a:schemeClr val="accent4"/>
                </a:solidFill>
                <a:latin typeface="Ubuntu"/>
                <a:ea typeface="Ubuntu"/>
                <a:cs typeface="Ubuntu"/>
                <a:sym typeface="Ubuntu"/>
              </a:rPr>
              <a:t>https://github.com/athinaterzo/InternetAndApplications.git</a:t>
            </a:r>
            <a:br>
              <a:rPr lang="en-GB"/>
            </a:br>
            <a:endParaRPr/>
          </a:p>
          <a:p>
            <a:pPr indent="-311150" lvl="0" marL="457200" rtl="0" algn="just">
              <a:spcBef>
                <a:spcPts val="0"/>
              </a:spcBef>
              <a:spcAft>
                <a:spcPts val="0"/>
              </a:spcAft>
              <a:buSzPts val="1300"/>
              <a:buAutoNum type="arabicPeriod"/>
            </a:pPr>
            <a:r>
              <a:rPr lang="en-GB"/>
              <a:t>Μέσα στον φάκελο που δημιουργήθηκε κατεβάζουμε και κάνουμε αποσυμπίεση τα αρχεία για τις κλινικές δοκιμές: </a:t>
            </a:r>
            <a:br>
              <a:rPr lang="en-GB"/>
            </a:br>
            <a:r>
              <a:rPr lang="en-GB" u="sng">
                <a:solidFill>
                  <a:schemeClr val="accent5"/>
                </a:solidFill>
                <a:latin typeface="Arial"/>
                <a:ea typeface="Arial"/>
                <a:cs typeface="Arial"/>
                <a:sym typeface="Arial"/>
                <a:hlinkClick r:id="rId3"/>
              </a:rPr>
              <a:t>https://clinicaltrials.gov/AllPublicXML.zip</a:t>
            </a:r>
            <a:br>
              <a:rPr lang="en-GB"/>
            </a:br>
            <a:endParaRPr/>
          </a:p>
          <a:p>
            <a:pPr indent="-311150" lvl="0" marL="457200" rtl="0" algn="just">
              <a:spcBef>
                <a:spcPts val="0"/>
              </a:spcBef>
              <a:spcAft>
                <a:spcPts val="0"/>
              </a:spcAft>
              <a:buSzPts val="1300"/>
              <a:buAutoNum type="arabicPeriod"/>
            </a:pPr>
            <a:r>
              <a:rPr lang="en-GB"/>
              <a:t>Μέσα στον φάκελο αυτό ανοίγουμε ένα terminal και εκτελούμε την εντολή</a:t>
            </a:r>
            <a:br>
              <a:rPr lang="en-GB"/>
            </a:br>
            <a:r>
              <a:rPr lang="en-GB">
                <a:solidFill>
                  <a:schemeClr val="accent4"/>
                </a:solidFill>
                <a:latin typeface="Ubuntu"/>
                <a:ea typeface="Ubuntu"/>
                <a:cs typeface="Ubuntu"/>
                <a:sym typeface="Ubuntu"/>
              </a:rPr>
              <a:t>python insertData.py </a:t>
            </a:r>
            <a:r>
              <a:rPr lang="en-GB">
                <a:latin typeface="Ubuntu"/>
                <a:ea typeface="Ubuntu"/>
                <a:cs typeface="Ubuntu"/>
                <a:sym typeface="Ubuntu"/>
              </a:rPr>
              <a:t>για να περάσουμε τα δεδομένα στην βάση</a:t>
            </a:r>
            <a:br>
              <a:rPr lang="en-GB">
                <a:latin typeface="Ubuntu"/>
                <a:ea typeface="Ubuntu"/>
                <a:cs typeface="Ubuntu"/>
                <a:sym typeface="Ubuntu"/>
              </a:rPr>
            </a:br>
            <a:endParaRPr>
              <a:latin typeface="Ubuntu"/>
              <a:ea typeface="Ubuntu"/>
              <a:cs typeface="Ubuntu"/>
              <a:sym typeface="Ubuntu"/>
            </a:endParaRPr>
          </a:p>
          <a:p>
            <a:pPr indent="0" lvl="0" marL="0" rtl="0" algn="just">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Οδηγίες εγκατάστασης</a:t>
            </a:r>
            <a:endParaRPr>
              <a:latin typeface="Helvetica Neue"/>
              <a:ea typeface="Helvetica Neue"/>
              <a:cs typeface="Helvetica Neue"/>
              <a:sym typeface="Helvetica Neue"/>
            </a:endParaRPr>
          </a:p>
        </p:txBody>
      </p:sp>
      <p:sp>
        <p:nvSpPr>
          <p:cNvPr id="187" name="Google Shape;187;p28"/>
          <p:cNvSpPr txBox="1"/>
          <p:nvPr>
            <p:ph idx="4294967295" type="body"/>
          </p:nvPr>
        </p:nvSpPr>
        <p:spPr>
          <a:xfrm>
            <a:off x="311725" y="1832077"/>
            <a:ext cx="8520600" cy="292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t>Για το front end ανοίγουμε ένα terminal μέσα στο φάκελο και εκτελούμε τις εντολές:</a:t>
            </a:r>
            <a:endParaRPr/>
          </a:p>
          <a:p>
            <a:pPr indent="-311150" lvl="0" marL="457200" rtl="0" algn="just">
              <a:spcBef>
                <a:spcPts val="1600"/>
              </a:spcBef>
              <a:spcAft>
                <a:spcPts val="0"/>
              </a:spcAft>
              <a:buClr>
                <a:schemeClr val="accent4"/>
              </a:buClr>
              <a:buSzPts val="1300"/>
              <a:buFont typeface="Ubuntu"/>
              <a:buAutoNum type="arabicPeriod"/>
            </a:pPr>
            <a:r>
              <a:rPr lang="en-GB">
                <a:solidFill>
                  <a:schemeClr val="accent4"/>
                </a:solidFill>
                <a:latin typeface="Ubuntu"/>
                <a:ea typeface="Ubuntu"/>
                <a:cs typeface="Ubuntu"/>
                <a:sym typeface="Ubuntu"/>
              </a:rPr>
              <a:t>n</a:t>
            </a:r>
            <a:r>
              <a:rPr lang="en-GB">
                <a:solidFill>
                  <a:schemeClr val="accent4"/>
                </a:solidFill>
                <a:latin typeface="Ubuntu"/>
                <a:ea typeface="Ubuntu"/>
                <a:cs typeface="Ubuntu"/>
                <a:sym typeface="Ubuntu"/>
              </a:rPr>
              <a:t>pm install</a:t>
            </a:r>
            <a:endParaRPr>
              <a:solidFill>
                <a:schemeClr val="accent4"/>
              </a:solidFill>
              <a:latin typeface="Ubuntu"/>
              <a:ea typeface="Ubuntu"/>
              <a:cs typeface="Ubuntu"/>
              <a:sym typeface="Ubuntu"/>
            </a:endParaRPr>
          </a:p>
          <a:p>
            <a:pPr indent="-311150" lvl="0" marL="457200" rtl="0" algn="just">
              <a:spcBef>
                <a:spcPts val="0"/>
              </a:spcBef>
              <a:spcAft>
                <a:spcPts val="0"/>
              </a:spcAft>
              <a:buClr>
                <a:schemeClr val="accent4"/>
              </a:buClr>
              <a:buSzPts val="1300"/>
              <a:buFont typeface="Ubuntu"/>
              <a:buAutoNum type="arabicPeriod"/>
            </a:pPr>
            <a:r>
              <a:rPr lang="en-GB">
                <a:solidFill>
                  <a:schemeClr val="accent4"/>
                </a:solidFill>
                <a:latin typeface="Ubuntu"/>
                <a:ea typeface="Ubuntu"/>
                <a:cs typeface="Ubuntu"/>
                <a:sym typeface="Ubuntu"/>
              </a:rPr>
              <a:t>npm start</a:t>
            </a:r>
            <a:endParaRPr>
              <a:solidFill>
                <a:schemeClr val="accent4"/>
              </a:solidFill>
              <a:latin typeface="Ubuntu"/>
              <a:ea typeface="Ubuntu"/>
              <a:cs typeface="Ubuntu"/>
              <a:sym typeface="Ubuntu"/>
            </a:endParaRPr>
          </a:p>
          <a:p>
            <a:pPr indent="0" lvl="0" marL="0" rtl="0" algn="just">
              <a:spcBef>
                <a:spcPts val="1600"/>
              </a:spcBef>
              <a:spcAft>
                <a:spcPts val="0"/>
              </a:spcAft>
              <a:buNone/>
            </a:pPr>
            <a:br>
              <a:rPr lang="en-GB"/>
            </a:br>
            <a:r>
              <a:rPr lang="en-GB"/>
              <a:t>Για το back end ανοίγουμε ένα terminal μέσα στο φάκελο και εκτελούμε τις εντολές:</a:t>
            </a:r>
            <a:endParaRPr/>
          </a:p>
          <a:p>
            <a:pPr indent="-311150" lvl="0" marL="457200" rtl="0" algn="just">
              <a:spcBef>
                <a:spcPts val="1600"/>
              </a:spcBef>
              <a:spcAft>
                <a:spcPts val="0"/>
              </a:spcAft>
              <a:buClr>
                <a:schemeClr val="accent4"/>
              </a:buClr>
              <a:buSzPts val="1300"/>
              <a:buFont typeface="Ubuntu"/>
              <a:buAutoNum type="arabicPeriod"/>
            </a:pPr>
            <a:r>
              <a:rPr lang="en-GB">
                <a:solidFill>
                  <a:schemeClr val="accent4"/>
                </a:solidFill>
                <a:latin typeface="Ubuntu"/>
                <a:ea typeface="Ubuntu"/>
                <a:cs typeface="Ubuntu"/>
                <a:sym typeface="Ubuntu"/>
              </a:rPr>
              <a:t>npm install</a:t>
            </a:r>
            <a:endParaRPr>
              <a:solidFill>
                <a:schemeClr val="accent4"/>
              </a:solidFill>
              <a:latin typeface="Ubuntu"/>
              <a:ea typeface="Ubuntu"/>
              <a:cs typeface="Ubuntu"/>
              <a:sym typeface="Ubuntu"/>
            </a:endParaRPr>
          </a:p>
          <a:p>
            <a:pPr indent="-311150" lvl="0" marL="457200" rtl="0" algn="just">
              <a:spcBef>
                <a:spcPts val="0"/>
              </a:spcBef>
              <a:spcAft>
                <a:spcPts val="0"/>
              </a:spcAft>
              <a:buClr>
                <a:schemeClr val="accent4"/>
              </a:buClr>
              <a:buSzPts val="1300"/>
              <a:buFont typeface="Ubuntu"/>
              <a:buAutoNum type="arabicPeriod"/>
            </a:pPr>
            <a:r>
              <a:rPr lang="en-GB">
                <a:solidFill>
                  <a:schemeClr val="accent4"/>
                </a:solidFill>
                <a:latin typeface="Ubuntu"/>
                <a:ea typeface="Ubuntu"/>
                <a:cs typeface="Ubuntu"/>
                <a:sym typeface="Ubuntu"/>
              </a:rPr>
              <a:t>npm start</a:t>
            </a:r>
            <a:endParaRPr>
              <a:solidFill>
                <a:schemeClr val="accent4"/>
              </a:solidFill>
              <a:latin typeface="Ubuntu"/>
              <a:ea typeface="Ubuntu"/>
              <a:cs typeface="Ubuntu"/>
              <a:sym typeface="Ubuntu"/>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Οδηγίες εγκατάστασης</a:t>
            </a:r>
            <a:endParaRPr>
              <a:latin typeface="Helvetica Neue"/>
              <a:ea typeface="Helvetica Neue"/>
              <a:cs typeface="Helvetica Neue"/>
              <a:sym typeface="Helvetica Neue"/>
            </a:endParaRPr>
          </a:p>
        </p:txBody>
      </p:sp>
      <p:sp>
        <p:nvSpPr>
          <p:cNvPr id="193" name="Google Shape;193;p29"/>
          <p:cNvSpPr txBox="1"/>
          <p:nvPr>
            <p:ph idx="4294967295" type="body"/>
          </p:nvPr>
        </p:nvSpPr>
        <p:spPr>
          <a:xfrm>
            <a:off x="311725" y="1832077"/>
            <a:ext cx="8520600" cy="292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t>Το github του project: </a:t>
            </a:r>
            <a:endParaRPr/>
          </a:p>
          <a:p>
            <a:pPr indent="457200" lvl="0" marL="0" rtl="0" algn="just">
              <a:spcBef>
                <a:spcPts val="1600"/>
              </a:spcBef>
              <a:spcAft>
                <a:spcPts val="0"/>
              </a:spcAft>
              <a:buNone/>
            </a:pPr>
            <a:r>
              <a:rPr lang="en-GB" u="sng">
                <a:solidFill>
                  <a:schemeClr val="hlink"/>
                </a:solidFill>
                <a:latin typeface="Ubuntu"/>
                <a:ea typeface="Ubuntu"/>
                <a:cs typeface="Ubuntu"/>
                <a:sym typeface="Ubuntu"/>
                <a:hlinkClick r:id="rId3"/>
              </a:rPr>
              <a:t>https://github.com/athinaterzo/InternetAndApplications</a:t>
            </a:r>
            <a:endParaRPr>
              <a:solidFill>
                <a:schemeClr val="accent5"/>
              </a:solidFill>
              <a:latin typeface="Ubuntu"/>
              <a:ea typeface="Ubuntu"/>
              <a:cs typeface="Ubuntu"/>
              <a:sym typeface="Ubuntu"/>
            </a:endParaRPr>
          </a:p>
          <a:p>
            <a:pPr indent="0" lvl="0" marL="0" rtl="0" algn="just">
              <a:spcBef>
                <a:spcPts val="1600"/>
              </a:spcBef>
              <a:spcAft>
                <a:spcPts val="0"/>
              </a:spcAft>
              <a:buNone/>
            </a:pPr>
            <a:r>
              <a:rPr lang="en-GB"/>
              <a:t>Μπορείτε να δείτε και τη παρουσίαση της εργασίας:</a:t>
            </a:r>
            <a:endParaRPr/>
          </a:p>
          <a:p>
            <a:pPr indent="0" lvl="0" marL="0" rtl="0" algn="just">
              <a:spcBef>
                <a:spcPts val="1600"/>
              </a:spcBef>
              <a:spcAft>
                <a:spcPts val="1600"/>
              </a:spcAft>
              <a:buNone/>
            </a:pPr>
            <a:r>
              <a:rPr lang="en-GB"/>
              <a:t>	</a:t>
            </a:r>
            <a:r>
              <a:rPr lang="en-GB" u="sng">
                <a:solidFill>
                  <a:schemeClr val="hlink"/>
                </a:solidFill>
                <a:hlinkClick r:id="rId4"/>
              </a:rPr>
              <a:t>https://youtu.be/jriwZE69vEo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Helvetica Neue"/>
                <a:ea typeface="Helvetica Neue"/>
                <a:cs typeface="Helvetica Neue"/>
                <a:sym typeface="Helvetica Neue"/>
              </a:rPr>
              <a:t>Περιεχόμενα</a:t>
            </a:r>
            <a:endParaRPr sz="3000">
              <a:latin typeface="Helvetica Neue"/>
              <a:ea typeface="Helvetica Neue"/>
              <a:cs typeface="Helvetica Neue"/>
              <a:sym typeface="Helvetica Neue"/>
            </a:endParaRPr>
          </a:p>
        </p:txBody>
      </p:sp>
      <p:sp>
        <p:nvSpPr>
          <p:cNvPr id="71" name="Google Shape;71;p14"/>
          <p:cNvSpPr txBox="1"/>
          <p:nvPr>
            <p:ph idx="4294967295" type="body"/>
          </p:nvPr>
        </p:nvSpPr>
        <p:spPr>
          <a:xfrm>
            <a:off x="311725" y="1832073"/>
            <a:ext cx="3709200" cy="14013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AutoNum type="arabicPeriod"/>
            </a:pPr>
            <a:r>
              <a:rPr lang="en-GB"/>
              <a:t>Εφαρμογή</a:t>
            </a:r>
            <a:br>
              <a:rPr lang="en-GB"/>
            </a:br>
            <a:endParaRPr/>
          </a:p>
          <a:p>
            <a:pPr indent="-311150" lvl="0" marL="457200" rtl="0" algn="just">
              <a:spcBef>
                <a:spcPts val="0"/>
              </a:spcBef>
              <a:spcAft>
                <a:spcPts val="0"/>
              </a:spcAft>
              <a:buSzPts val="1300"/>
              <a:buAutoNum type="arabicPeriod"/>
            </a:pPr>
            <a:r>
              <a:rPr lang="en-GB"/>
              <a:t>Υλοποίηση</a:t>
            </a:r>
            <a:br>
              <a:rPr lang="en-GB"/>
            </a:br>
            <a:endParaRPr/>
          </a:p>
          <a:p>
            <a:pPr indent="-311150" lvl="0" marL="457200" rtl="0" algn="just">
              <a:spcBef>
                <a:spcPts val="0"/>
              </a:spcBef>
              <a:spcAft>
                <a:spcPts val="0"/>
              </a:spcAft>
              <a:buSzPts val="1300"/>
              <a:buAutoNum type="arabicPeriod"/>
            </a:pPr>
            <a:r>
              <a:rPr lang="en-GB"/>
              <a:t>Οδηγίες εγκατάστασης</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Helvetica Neue"/>
                <a:ea typeface="Helvetica Neue"/>
                <a:cs typeface="Helvetica Neue"/>
                <a:sym typeface="Helvetica Neue"/>
              </a:rPr>
              <a:t>Περιεχόμενα</a:t>
            </a:r>
            <a:endParaRPr sz="3000">
              <a:latin typeface="Helvetica Neue"/>
              <a:ea typeface="Helvetica Neue"/>
              <a:cs typeface="Helvetica Neue"/>
              <a:sym typeface="Helvetica Neue"/>
            </a:endParaRPr>
          </a:p>
        </p:txBody>
      </p:sp>
      <p:sp>
        <p:nvSpPr>
          <p:cNvPr id="77" name="Google Shape;77;p15"/>
          <p:cNvSpPr txBox="1"/>
          <p:nvPr>
            <p:ph idx="4294967295" type="body"/>
          </p:nvPr>
        </p:nvSpPr>
        <p:spPr>
          <a:xfrm>
            <a:off x="311725" y="1832073"/>
            <a:ext cx="3709200" cy="14013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AutoNum type="arabicPeriod"/>
            </a:pPr>
            <a:r>
              <a:rPr b="1" lang="en-GB" u="sng"/>
              <a:t>Εφαρμογή</a:t>
            </a:r>
            <a:br>
              <a:rPr lang="en-GB" u="sng"/>
            </a:br>
            <a:endParaRPr u="sng"/>
          </a:p>
          <a:p>
            <a:pPr indent="-311150" lvl="0" marL="457200" rtl="0" algn="just">
              <a:spcBef>
                <a:spcPts val="0"/>
              </a:spcBef>
              <a:spcAft>
                <a:spcPts val="0"/>
              </a:spcAft>
              <a:buSzPts val="1300"/>
              <a:buAutoNum type="arabicPeriod"/>
            </a:pPr>
            <a:r>
              <a:rPr lang="en-GB"/>
              <a:t>Υλοποίηση</a:t>
            </a:r>
            <a:br>
              <a:rPr lang="en-GB"/>
            </a:br>
            <a:endParaRPr/>
          </a:p>
          <a:p>
            <a:pPr indent="-311150" lvl="0" marL="457200" rtl="0" algn="just">
              <a:spcBef>
                <a:spcPts val="0"/>
              </a:spcBef>
              <a:spcAft>
                <a:spcPts val="0"/>
              </a:spcAft>
              <a:buSzPts val="1300"/>
              <a:buAutoNum type="arabicPeriod"/>
            </a:pPr>
            <a:r>
              <a:rPr lang="en-GB"/>
              <a:t>Οδηγίες εγκατάστασης</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4572000" y="1505113"/>
            <a:ext cx="4126850" cy="2133267"/>
          </a:xfrm>
          <a:prstGeom prst="rect">
            <a:avLst/>
          </a:prstGeom>
          <a:noFill/>
          <a:ln>
            <a:noFill/>
          </a:ln>
        </p:spPr>
      </p:pic>
      <p:sp>
        <p:nvSpPr>
          <p:cNvPr id="83" name="Google Shape;83;p16"/>
          <p:cNvSpPr txBox="1"/>
          <p:nvPr/>
        </p:nvSpPr>
        <p:spPr>
          <a:xfrm>
            <a:off x="145900" y="1863750"/>
            <a:ext cx="3928500" cy="1416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a:solidFill>
                  <a:schemeClr val="accent2"/>
                </a:solidFill>
                <a:latin typeface="Roboto"/>
                <a:ea typeface="Roboto"/>
                <a:cs typeface="Roboto"/>
                <a:sym typeface="Roboto"/>
              </a:rPr>
              <a:t>Σε αυτή την εφαρμογή ο χρήστης μπορεί να αναζητήσει στα δεδομένα κλινικών δοκιμών βάση μιας ασθένειας και ενός φαρμάκου και να δει αν οι λέξεις κλειδιά που αναζήτησε περιέχονται τόσο στη περιγραφή της μελέτης όσο και στα κριτήρια καταλληλότητας.</a:t>
            </a:r>
            <a:endParaRPr>
              <a:solidFill>
                <a:schemeClr val="accent2"/>
              </a:solidFill>
              <a:latin typeface="Roboto"/>
              <a:ea typeface="Roboto"/>
              <a:cs typeface="Roboto"/>
              <a:sym typeface="Roboto"/>
            </a:endParaRPr>
          </a:p>
        </p:txBody>
      </p:sp>
      <p:sp>
        <p:nvSpPr>
          <p:cNvPr id="84" name="Google Shape;84;p16"/>
          <p:cNvSpPr txBox="1"/>
          <p:nvPr>
            <p:ph type="title"/>
          </p:nvPr>
        </p:nvSpPr>
        <p:spPr>
          <a:xfrm>
            <a:off x="311725" y="500925"/>
            <a:ext cx="3762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accent2"/>
                </a:solidFill>
                <a:latin typeface="Helvetica Neue"/>
                <a:ea typeface="Helvetica Neue"/>
                <a:cs typeface="Helvetica Neue"/>
                <a:sym typeface="Helvetica Neue"/>
              </a:rPr>
              <a:t>Σκοπός</a:t>
            </a:r>
            <a:endParaRPr sz="3000">
              <a:solidFill>
                <a:schemeClr val="accent2"/>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Αναζήτηση</a:t>
            </a:r>
            <a:endParaRPr/>
          </a:p>
        </p:txBody>
      </p:sp>
      <p:sp>
        <p:nvSpPr>
          <p:cNvPr id="90" name="Google Shape;90;p17"/>
          <p:cNvSpPr txBox="1"/>
          <p:nvPr>
            <p:ph idx="2" type="body"/>
          </p:nvPr>
        </p:nvSpPr>
        <p:spPr>
          <a:xfrm>
            <a:off x="6177375" y="1621625"/>
            <a:ext cx="2759100" cy="3072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GB"/>
              <a:t>Πρέπει υποχρεωτικά και τα δύο πεδία να είναι συμπληρωμένα αλλιώς εμφανίζεται προτρεπτικό μήνυμα για να τα συμπληρώσει. </a:t>
            </a:r>
            <a:endParaRPr/>
          </a:p>
        </p:txBody>
      </p:sp>
      <p:pic>
        <p:nvPicPr>
          <p:cNvPr id="91" name="Google Shape;91;p17"/>
          <p:cNvPicPr preferRelativeResize="0"/>
          <p:nvPr/>
        </p:nvPicPr>
        <p:blipFill rotWithShape="1">
          <a:blip r:embed="rId3">
            <a:alphaModFix/>
          </a:blip>
          <a:srcRect b="21700" l="3651" r="7711" t="10337"/>
          <a:stretch/>
        </p:blipFill>
        <p:spPr>
          <a:xfrm>
            <a:off x="239050" y="1585075"/>
            <a:ext cx="5801301" cy="1482850"/>
          </a:xfrm>
          <a:prstGeom prst="rect">
            <a:avLst/>
          </a:prstGeom>
          <a:noFill/>
          <a:ln cap="flat" cmpd="sng" w="9525">
            <a:solidFill>
              <a:schemeClr val="accent1"/>
            </a:solidFill>
            <a:prstDash val="solid"/>
            <a:round/>
            <a:headEnd len="sm" w="sm" type="none"/>
            <a:tailEnd len="sm" w="sm" type="none"/>
          </a:ln>
        </p:spPr>
      </p:pic>
      <p:pic>
        <p:nvPicPr>
          <p:cNvPr id="92" name="Google Shape;92;p17"/>
          <p:cNvPicPr preferRelativeResize="0"/>
          <p:nvPr/>
        </p:nvPicPr>
        <p:blipFill rotWithShape="1">
          <a:blip r:embed="rId4">
            <a:alphaModFix/>
          </a:blip>
          <a:srcRect b="3670" l="0" r="3938" t="0"/>
          <a:stretch/>
        </p:blipFill>
        <p:spPr>
          <a:xfrm>
            <a:off x="239050" y="3211275"/>
            <a:ext cx="5801301" cy="1482850"/>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Αναζήτηση</a:t>
            </a:r>
            <a:endParaRPr/>
          </a:p>
        </p:txBody>
      </p:sp>
      <p:sp>
        <p:nvSpPr>
          <p:cNvPr id="98" name="Google Shape;98;p18"/>
          <p:cNvSpPr txBox="1"/>
          <p:nvPr>
            <p:ph idx="2" type="body"/>
          </p:nvPr>
        </p:nvSpPr>
        <p:spPr>
          <a:xfrm>
            <a:off x="5123125" y="1474300"/>
            <a:ext cx="3709200" cy="261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t>Όταν συμπληρώσει και τις δύο πληροφορίες και πατήσει το κουμπί </a:t>
            </a:r>
            <a:r>
              <a:rPr i="1" lang="en-GB"/>
              <a:t>Submit </a:t>
            </a:r>
            <a:r>
              <a:rPr lang="en-GB"/>
              <a:t>γίνεται η επικοινωνία με τη βάση και επιστρέφονται μόνοι οι κλινικές δοκιμές που αφορούν τη συγκεκριμένη ασθένεια και μελετούν το συγκεκριμένο φάρμακο.</a:t>
            </a:r>
            <a:endParaRPr/>
          </a:p>
          <a:p>
            <a:pPr indent="0" lvl="0" marL="0" rtl="0" algn="just">
              <a:spcBef>
                <a:spcPts val="1600"/>
              </a:spcBef>
              <a:spcAft>
                <a:spcPts val="1600"/>
              </a:spcAft>
              <a:buNone/>
            </a:pPr>
            <a:r>
              <a:rPr lang="en-GB"/>
              <a:t>Με ✓ ή με ྾ βλέπουμε αν οι λέξεις που αναζητήσαμε περιέχονται στη περιγραφή της μελέτης και στα κριτήρια καταλληλότητας αντίστοιχα.</a:t>
            </a:r>
            <a:endParaRPr/>
          </a:p>
        </p:txBody>
      </p:sp>
      <p:sp>
        <p:nvSpPr>
          <p:cNvPr id="99" name="Google Shape;99;p18"/>
          <p:cNvSpPr txBox="1"/>
          <p:nvPr>
            <p:ph idx="2" type="body"/>
          </p:nvPr>
        </p:nvSpPr>
        <p:spPr>
          <a:xfrm>
            <a:off x="5123125" y="4093478"/>
            <a:ext cx="3709200" cy="879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GB"/>
              <a:t>Μπορεί επίσης να πατήσει το κουμπί με τον κωδικό της  κλινικής μελέτης ώστε να δει περισσότερες </a:t>
            </a:r>
            <a:r>
              <a:rPr lang="en-GB"/>
              <a:t>λεπτομέρειες</a:t>
            </a:r>
            <a:r>
              <a:rPr lang="en-GB"/>
              <a:t> για αυτή.</a:t>
            </a:r>
            <a:endParaRPr/>
          </a:p>
        </p:txBody>
      </p:sp>
      <p:pic>
        <p:nvPicPr>
          <p:cNvPr id="100" name="Google Shape;100;p18"/>
          <p:cNvPicPr preferRelativeResize="0"/>
          <p:nvPr/>
        </p:nvPicPr>
        <p:blipFill>
          <a:blip r:embed="rId3">
            <a:alphaModFix/>
          </a:blip>
          <a:stretch>
            <a:fillRect/>
          </a:stretch>
        </p:blipFill>
        <p:spPr>
          <a:xfrm>
            <a:off x="311725" y="1474300"/>
            <a:ext cx="4735826" cy="3669201"/>
          </a:xfrm>
          <a:prstGeom prst="rect">
            <a:avLst/>
          </a:prstGeom>
          <a:noFill/>
          <a:ln>
            <a:noFill/>
          </a:ln>
        </p:spPr>
      </p:pic>
      <p:sp>
        <p:nvSpPr>
          <p:cNvPr id="101" name="Google Shape;101;p18"/>
          <p:cNvSpPr/>
          <p:nvPr/>
        </p:nvSpPr>
        <p:spPr>
          <a:xfrm>
            <a:off x="1528050" y="3666325"/>
            <a:ext cx="922800" cy="4203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Αναζήτηση</a:t>
            </a:r>
            <a:endParaRPr/>
          </a:p>
        </p:txBody>
      </p:sp>
      <p:pic>
        <p:nvPicPr>
          <p:cNvPr id="107" name="Google Shape;107;p19"/>
          <p:cNvPicPr preferRelativeResize="0"/>
          <p:nvPr/>
        </p:nvPicPr>
        <p:blipFill>
          <a:blip r:embed="rId3">
            <a:alphaModFix/>
          </a:blip>
          <a:stretch>
            <a:fillRect/>
          </a:stretch>
        </p:blipFill>
        <p:spPr>
          <a:xfrm>
            <a:off x="311725" y="1787975"/>
            <a:ext cx="5434773" cy="2720576"/>
          </a:xfrm>
          <a:prstGeom prst="rect">
            <a:avLst/>
          </a:prstGeom>
          <a:noFill/>
          <a:ln cap="flat" cmpd="sng" w="9525">
            <a:solidFill>
              <a:schemeClr val="accent1"/>
            </a:solidFill>
            <a:prstDash val="solid"/>
            <a:round/>
            <a:headEnd len="sm" w="sm" type="none"/>
            <a:tailEnd len="sm" w="sm" type="none"/>
          </a:ln>
        </p:spPr>
      </p:pic>
      <p:sp>
        <p:nvSpPr>
          <p:cNvPr id="108" name="Google Shape;108;p19"/>
          <p:cNvSpPr txBox="1"/>
          <p:nvPr>
            <p:ph idx="2" type="body"/>
          </p:nvPr>
        </p:nvSpPr>
        <p:spPr>
          <a:xfrm>
            <a:off x="5866750" y="2133300"/>
            <a:ext cx="3149400" cy="219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t>Όπως τον τίτλο, την περιγραφή, τα κριτήρια καταλληλότητας και τα υπόλοιπα φάρμακα που μελετήθηκαν.</a:t>
            </a:r>
            <a:endParaRPr/>
          </a:p>
          <a:p>
            <a:pPr indent="0" lvl="0" marL="0" rtl="0" algn="just">
              <a:spcBef>
                <a:spcPts val="1600"/>
              </a:spcBef>
              <a:spcAft>
                <a:spcPts val="1600"/>
              </a:spcAft>
              <a:buNone/>
            </a:pPr>
            <a:r>
              <a:rPr lang="en-GB"/>
              <a:t>Οι λέξεις που έχει αναζητήσει ο χρήστης έχουν υπογραμμιστεί με μπλε και με κίτρινο χρώμα αντίστοιχα.</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Helvetica Neue"/>
                <a:ea typeface="Helvetica Neue"/>
                <a:cs typeface="Helvetica Neue"/>
                <a:sym typeface="Helvetica Neue"/>
              </a:rPr>
              <a:t>Περιεχόμενα</a:t>
            </a:r>
            <a:endParaRPr sz="3000">
              <a:latin typeface="Helvetica Neue"/>
              <a:ea typeface="Helvetica Neue"/>
              <a:cs typeface="Helvetica Neue"/>
              <a:sym typeface="Helvetica Neue"/>
            </a:endParaRPr>
          </a:p>
        </p:txBody>
      </p:sp>
      <p:sp>
        <p:nvSpPr>
          <p:cNvPr id="114" name="Google Shape;114;p20"/>
          <p:cNvSpPr txBox="1"/>
          <p:nvPr>
            <p:ph idx="4294967295" type="body"/>
          </p:nvPr>
        </p:nvSpPr>
        <p:spPr>
          <a:xfrm>
            <a:off x="311725" y="1832073"/>
            <a:ext cx="3709200" cy="14013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AutoNum type="arabicPeriod"/>
            </a:pPr>
            <a:r>
              <a:rPr lang="en-GB"/>
              <a:t>Εφαρμογή</a:t>
            </a:r>
            <a:br>
              <a:rPr lang="en-GB"/>
            </a:br>
            <a:endParaRPr/>
          </a:p>
          <a:p>
            <a:pPr indent="-311150" lvl="0" marL="457200" rtl="0" algn="just">
              <a:spcBef>
                <a:spcPts val="0"/>
              </a:spcBef>
              <a:spcAft>
                <a:spcPts val="0"/>
              </a:spcAft>
              <a:buSzPts val="1300"/>
              <a:buAutoNum type="arabicPeriod"/>
            </a:pPr>
            <a:r>
              <a:rPr b="1" lang="en-GB" u="sng"/>
              <a:t>Υλοποίηση</a:t>
            </a:r>
            <a:br>
              <a:rPr lang="en-GB"/>
            </a:br>
            <a:endParaRPr/>
          </a:p>
          <a:p>
            <a:pPr indent="-311150" lvl="0" marL="457200" rtl="0" algn="just">
              <a:spcBef>
                <a:spcPts val="0"/>
              </a:spcBef>
              <a:spcAft>
                <a:spcPts val="0"/>
              </a:spcAft>
              <a:buSzPts val="1300"/>
              <a:buAutoNum type="arabicPeriod"/>
            </a:pPr>
            <a:r>
              <a:rPr lang="en-GB"/>
              <a:t>Οδηγίες εγκατάστασης</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Helvetica Neue"/>
                <a:ea typeface="Helvetica Neue"/>
                <a:cs typeface="Helvetica Neue"/>
                <a:sym typeface="Helvetica Neue"/>
              </a:rPr>
              <a:t>Υλοποίηση</a:t>
            </a:r>
            <a:endParaRPr sz="3000">
              <a:latin typeface="Helvetica Neue"/>
              <a:ea typeface="Helvetica Neue"/>
              <a:cs typeface="Helvetica Neue"/>
              <a:sym typeface="Helvetica Neue"/>
            </a:endParaRPr>
          </a:p>
        </p:txBody>
      </p:sp>
      <p:pic>
        <p:nvPicPr>
          <p:cNvPr id="120" name="Google Shape;120;p21"/>
          <p:cNvPicPr preferRelativeResize="0"/>
          <p:nvPr/>
        </p:nvPicPr>
        <p:blipFill rotWithShape="1">
          <a:blip r:embed="rId3">
            <a:alphaModFix/>
          </a:blip>
          <a:srcRect b="18688" l="11795" r="11511" t="17747"/>
          <a:stretch/>
        </p:blipFill>
        <p:spPr>
          <a:xfrm>
            <a:off x="311725" y="2779275"/>
            <a:ext cx="1776324" cy="828175"/>
          </a:xfrm>
          <a:prstGeom prst="rect">
            <a:avLst/>
          </a:prstGeom>
          <a:noFill/>
          <a:ln>
            <a:noFill/>
          </a:ln>
        </p:spPr>
      </p:pic>
      <p:pic>
        <p:nvPicPr>
          <p:cNvPr id="121" name="Google Shape;121;p21"/>
          <p:cNvPicPr preferRelativeResize="0"/>
          <p:nvPr/>
        </p:nvPicPr>
        <p:blipFill>
          <a:blip r:embed="rId4">
            <a:alphaModFix/>
          </a:blip>
          <a:stretch>
            <a:fillRect/>
          </a:stretch>
        </p:blipFill>
        <p:spPr>
          <a:xfrm>
            <a:off x="3389313" y="2622475"/>
            <a:ext cx="1866076" cy="1141775"/>
          </a:xfrm>
          <a:prstGeom prst="rect">
            <a:avLst/>
          </a:prstGeom>
          <a:noFill/>
          <a:ln>
            <a:noFill/>
          </a:ln>
        </p:spPr>
      </p:pic>
      <p:pic>
        <p:nvPicPr>
          <p:cNvPr id="122" name="Google Shape;122;p21"/>
          <p:cNvPicPr preferRelativeResize="0"/>
          <p:nvPr/>
        </p:nvPicPr>
        <p:blipFill rotWithShape="1">
          <a:blip r:embed="rId5">
            <a:alphaModFix/>
          </a:blip>
          <a:srcRect b="26864" l="13512" r="14802" t="26650"/>
          <a:stretch/>
        </p:blipFill>
        <p:spPr>
          <a:xfrm>
            <a:off x="6399700" y="2679550"/>
            <a:ext cx="2432625" cy="828174"/>
          </a:xfrm>
          <a:prstGeom prst="rect">
            <a:avLst/>
          </a:prstGeom>
          <a:noFill/>
          <a:ln>
            <a:noFill/>
          </a:ln>
        </p:spPr>
      </p:pic>
      <p:sp>
        <p:nvSpPr>
          <p:cNvPr id="123" name="Google Shape;123;p21"/>
          <p:cNvSpPr txBox="1"/>
          <p:nvPr>
            <p:ph idx="4294967295" type="body"/>
          </p:nvPr>
        </p:nvSpPr>
        <p:spPr>
          <a:xfrm>
            <a:off x="6869463" y="2004650"/>
            <a:ext cx="1493100" cy="360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GB"/>
              <a:t>Βάση δεδομένων</a:t>
            </a:r>
            <a:endParaRPr/>
          </a:p>
        </p:txBody>
      </p:sp>
      <p:sp>
        <p:nvSpPr>
          <p:cNvPr id="124" name="Google Shape;124;p21"/>
          <p:cNvSpPr txBox="1"/>
          <p:nvPr>
            <p:ph idx="4294967295" type="body"/>
          </p:nvPr>
        </p:nvSpPr>
        <p:spPr>
          <a:xfrm>
            <a:off x="3879263" y="2004650"/>
            <a:ext cx="886200" cy="360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GB"/>
              <a:t>Backend</a:t>
            </a:r>
            <a:endParaRPr/>
          </a:p>
        </p:txBody>
      </p:sp>
      <p:sp>
        <p:nvSpPr>
          <p:cNvPr id="125" name="Google Shape;125;p21"/>
          <p:cNvSpPr txBox="1"/>
          <p:nvPr>
            <p:ph idx="4294967295" type="body"/>
          </p:nvPr>
        </p:nvSpPr>
        <p:spPr>
          <a:xfrm>
            <a:off x="651488" y="2004650"/>
            <a:ext cx="1096800" cy="360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GB"/>
              <a:t>Frontend</a:t>
            </a:r>
            <a:endParaRPr/>
          </a:p>
        </p:txBody>
      </p:sp>
      <p:pic>
        <p:nvPicPr>
          <p:cNvPr id="126" name="Google Shape;126;p21"/>
          <p:cNvPicPr preferRelativeResize="0"/>
          <p:nvPr/>
        </p:nvPicPr>
        <p:blipFill>
          <a:blip r:embed="rId6">
            <a:alphaModFix/>
          </a:blip>
          <a:stretch>
            <a:fillRect/>
          </a:stretch>
        </p:blipFill>
        <p:spPr>
          <a:xfrm>
            <a:off x="2355798" y="2957075"/>
            <a:ext cx="550650" cy="550650"/>
          </a:xfrm>
          <a:prstGeom prst="rect">
            <a:avLst/>
          </a:prstGeom>
          <a:noFill/>
          <a:ln>
            <a:noFill/>
          </a:ln>
        </p:spPr>
      </p:pic>
      <p:pic>
        <p:nvPicPr>
          <p:cNvPr id="127" name="Google Shape;127;p21"/>
          <p:cNvPicPr preferRelativeResize="0"/>
          <p:nvPr/>
        </p:nvPicPr>
        <p:blipFill>
          <a:blip r:embed="rId6">
            <a:alphaModFix/>
          </a:blip>
          <a:stretch>
            <a:fillRect/>
          </a:stretch>
        </p:blipFill>
        <p:spPr>
          <a:xfrm>
            <a:off x="5638673" y="2918037"/>
            <a:ext cx="550650" cy="55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