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57" r:id="rId2"/>
    <p:sldId id="259" r:id="rId3"/>
    <p:sldId id="260" r:id="rId4"/>
    <p:sldId id="261" r:id="rId5"/>
    <p:sldId id="262"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4/3/2020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87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2409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28711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3092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17628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87650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4/3/2020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25512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0589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5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725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5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59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30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604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692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81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30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4/3/2020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4407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oraenso.com/en/newsroom/news/2018/5/printed-books-have-a-positive-future-a-new-survey-indicates" TargetMode="External"/><Relationship Id="rId2" Type="http://schemas.openxmlformats.org/officeDocument/2006/relationships/hyperlink" Target="https://www.twosides.info/UK/print-book-sales-ri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bayinuk.co.uk/warwickshire-towns-villages-population/" TargetMode="External"/><Relationship Id="rId2" Type="http://schemas.openxmlformats.org/officeDocument/2006/relationships/hyperlink" Target="https://worldpostalcode.com/united-kingdom/england/warwickshir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p:txBody>
          <a:bodyPr>
            <a:noAutofit/>
          </a:bodyPr>
          <a:lstStyle/>
          <a:p>
            <a:r>
              <a:rPr lang="en-US" dirty="0"/>
              <a:t>IBM DATA SCIENCE </a:t>
            </a:r>
            <a:br>
              <a:rPr lang="en-US" dirty="0"/>
            </a:br>
            <a:r>
              <a:rPr lang="en-US" dirty="0"/>
              <a:t>CAPSTONE PROJECT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p:txBody>
          <a:bodyPr>
            <a:normAutofit/>
          </a:bodyPr>
          <a:lstStyle/>
          <a:p>
            <a:r>
              <a:rPr lang="en-US" b="1" dirty="0" err="1">
                <a:solidFill>
                  <a:schemeClr val="bg1"/>
                </a:solidFill>
              </a:rPr>
              <a:t>Athira</a:t>
            </a:r>
            <a:r>
              <a:rPr lang="en-US" b="1" dirty="0">
                <a:solidFill>
                  <a:schemeClr val="bg1"/>
                </a:solidFill>
              </a:rPr>
              <a:t> Govindan </a:t>
            </a:r>
            <a:r>
              <a:rPr lang="en-US" b="1" dirty="0" err="1">
                <a:solidFill>
                  <a:schemeClr val="bg1"/>
                </a:solidFill>
              </a:rPr>
              <a:t>Kutty</a:t>
            </a:r>
            <a:endParaRPr lang="en-US" sz="2400" b="1" dirty="0">
              <a:solidFill>
                <a:schemeClr val="bg1"/>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BAA804-C53E-4D45-A701-A08F15DF6DB1}"/>
              </a:ext>
            </a:extLst>
          </p:cNvPr>
          <p:cNvPicPr/>
          <p:nvPr/>
        </p:nvPicPr>
        <p:blipFill>
          <a:blip r:embed="rId2"/>
          <a:stretch>
            <a:fillRect/>
          </a:stretch>
        </p:blipFill>
        <p:spPr>
          <a:xfrm>
            <a:off x="2997059" y="3853071"/>
            <a:ext cx="3438898" cy="2039358"/>
          </a:xfrm>
          <a:prstGeom prst="rect">
            <a:avLst/>
          </a:prstGeom>
        </p:spPr>
      </p:pic>
      <p:grpSp>
        <p:nvGrpSpPr>
          <p:cNvPr id="8" name="Group 7">
            <a:extLst>
              <a:ext uri="{FF2B5EF4-FFF2-40B4-BE49-F238E27FC236}">
                <a16:creationId xmlns:a16="http://schemas.microsoft.com/office/drawing/2014/main" id="{7295AA7E-85C5-4F05-8442-F57A332DBE57}"/>
              </a:ext>
            </a:extLst>
          </p:cNvPr>
          <p:cNvGrpSpPr/>
          <p:nvPr/>
        </p:nvGrpSpPr>
        <p:grpSpPr>
          <a:xfrm>
            <a:off x="6814455" y="2491497"/>
            <a:ext cx="4777749" cy="3400932"/>
            <a:chOff x="6717373" y="2892595"/>
            <a:chExt cx="4777749" cy="3400932"/>
          </a:xfrm>
        </p:grpSpPr>
        <p:pic>
          <p:nvPicPr>
            <p:cNvPr id="5" name="Picture 4">
              <a:extLst>
                <a:ext uri="{FF2B5EF4-FFF2-40B4-BE49-F238E27FC236}">
                  <a16:creationId xmlns:a16="http://schemas.microsoft.com/office/drawing/2014/main" id="{A5EA7869-3460-43E2-AF7A-41D071A803D9}"/>
                </a:ext>
              </a:extLst>
            </p:cNvPr>
            <p:cNvPicPr/>
            <p:nvPr/>
          </p:nvPicPr>
          <p:blipFill>
            <a:blip r:embed="rId3"/>
            <a:stretch>
              <a:fillRect/>
            </a:stretch>
          </p:blipFill>
          <p:spPr>
            <a:xfrm>
              <a:off x="6717376" y="2892595"/>
              <a:ext cx="4777746" cy="3139322"/>
            </a:xfrm>
            <a:prstGeom prst="rect">
              <a:avLst/>
            </a:prstGeom>
          </p:spPr>
        </p:pic>
        <p:sp>
          <p:nvSpPr>
            <p:cNvPr id="7" name="TextBox 6">
              <a:extLst>
                <a:ext uri="{FF2B5EF4-FFF2-40B4-BE49-F238E27FC236}">
                  <a16:creationId xmlns:a16="http://schemas.microsoft.com/office/drawing/2014/main" id="{A07DBA3F-D83E-49D4-94EF-FCE3F3DDF7E7}"/>
                </a:ext>
              </a:extLst>
            </p:cNvPr>
            <p:cNvSpPr txBox="1"/>
            <p:nvPr/>
          </p:nvSpPr>
          <p:spPr>
            <a:xfrm flipH="1">
              <a:off x="6717373" y="6031917"/>
              <a:ext cx="4777747" cy="261610"/>
            </a:xfrm>
            <a:prstGeom prst="rect">
              <a:avLst/>
            </a:prstGeom>
            <a:noFill/>
          </p:spPr>
          <p:txBody>
            <a:bodyPr wrap="square" rtlCol="0">
              <a:spAutoFit/>
            </a:bodyPr>
            <a:lstStyle/>
            <a:p>
              <a:r>
                <a:rPr lang="en-IN" sz="1100" b="1" i="1" dirty="0">
                  <a:latin typeface="+mj-lt"/>
                </a:rPr>
                <a:t>                  Dataset and map of the shortlisted towns</a:t>
              </a:r>
            </a:p>
          </p:txBody>
        </p:sp>
      </p:grpSp>
      <p:sp>
        <p:nvSpPr>
          <p:cNvPr id="16" name="Title 15">
            <a:extLst>
              <a:ext uri="{FF2B5EF4-FFF2-40B4-BE49-F238E27FC236}">
                <a16:creationId xmlns:a16="http://schemas.microsoft.com/office/drawing/2014/main" id="{57DA0AC5-2DAF-41D9-BFE0-4E04087842B1}"/>
              </a:ext>
            </a:extLst>
          </p:cNvPr>
          <p:cNvSpPr>
            <a:spLocks noGrp="1"/>
          </p:cNvSpPr>
          <p:nvPr>
            <p:ph type="title"/>
          </p:nvPr>
        </p:nvSpPr>
        <p:spPr/>
        <p:txBody>
          <a:bodyPr/>
          <a:lstStyle/>
          <a:p>
            <a:r>
              <a:rPr lang="en-IN" b="1" dirty="0"/>
              <a:t>CONCLUSION</a:t>
            </a:r>
          </a:p>
        </p:txBody>
      </p:sp>
      <p:sp>
        <p:nvSpPr>
          <p:cNvPr id="18" name="Content Placeholder 17">
            <a:extLst>
              <a:ext uri="{FF2B5EF4-FFF2-40B4-BE49-F238E27FC236}">
                <a16:creationId xmlns:a16="http://schemas.microsoft.com/office/drawing/2014/main" id="{434893FE-1397-4BF6-9D73-74DB58DC82BD}"/>
              </a:ext>
            </a:extLst>
          </p:cNvPr>
          <p:cNvSpPr>
            <a:spLocks noGrp="1"/>
          </p:cNvSpPr>
          <p:nvPr>
            <p:ph sz="half" idx="2"/>
          </p:nvPr>
        </p:nvSpPr>
        <p:spPr>
          <a:xfrm>
            <a:off x="609669" y="2491497"/>
            <a:ext cx="5298797" cy="3528304"/>
          </a:xfrm>
        </p:spPr>
        <p:txBody>
          <a:bodyPr>
            <a:normAutofit/>
          </a:bodyPr>
          <a:lstStyle/>
          <a:p>
            <a:pPr marL="285750" indent="-285750" algn="just">
              <a:buFont typeface="Arial" panose="020B0604020202020204" pitchFamily="34" charset="0"/>
              <a:buChar char="•"/>
            </a:pPr>
            <a:r>
              <a:rPr lang="en-IN" dirty="0"/>
              <a:t>By using Foursquare API, K-means clustering technique and a number of libraries in python, 6 towns that are best suited to start a bookstore was obtained. They are:</a:t>
            </a:r>
          </a:p>
          <a:p>
            <a:pPr marL="1200150" lvl="2" indent="-285750" algn="just">
              <a:buFont typeface="Wingdings" panose="05000000000000000000" pitchFamily="2" charset="2"/>
              <a:buChar char="v"/>
            </a:pPr>
            <a:r>
              <a:rPr lang="en-IN" dirty="0"/>
              <a:t>Atherstone</a:t>
            </a:r>
          </a:p>
          <a:p>
            <a:pPr marL="1200150" lvl="2" indent="-285750" algn="just">
              <a:buFont typeface="Wingdings" panose="05000000000000000000" pitchFamily="2" charset="2"/>
              <a:buChar char="v"/>
            </a:pPr>
            <a:r>
              <a:rPr lang="en-IN" dirty="0"/>
              <a:t>Hatton</a:t>
            </a:r>
          </a:p>
          <a:p>
            <a:pPr marL="1200150" lvl="2" indent="-285750" algn="just">
              <a:buFont typeface="Wingdings" panose="05000000000000000000" pitchFamily="2" charset="2"/>
              <a:buChar char="v"/>
            </a:pPr>
            <a:r>
              <a:rPr lang="en-IN" dirty="0"/>
              <a:t> Kineton</a:t>
            </a:r>
          </a:p>
          <a:p>
            <a:pPr marL="1200150" lvl="2" indent="-285750" algn="just">
              <a:buFont typeface="Wingdings" panose="05000000000000000000" pitchFamily="2" charset="2"/>
              <a:buChar char="v"/>
            </a:pPr>
            <a:r>
              <a:rPr lang="en-IN" dirty="0"/>
              <a:t>Alcester</a:t>
            </a:r>
          </a:p>
          <a:p>
            <a:pPr marL="1200150" lvl="2" indent="-285750" algn="just">
              <a:buFont typeface="Wingdings" panose="05000000000000000000" pitchFamily="2" charset="2"/>
              <a:buChar char="v"/>
            </a:pPr>
            <a:r>
              <a:rPr lang="en-IN" dirty="0"/>
              <a:t>Bulkington</a:t>
            </a:r>
          </a:p>
          <a:p>
            <a:pPr marL="1200150" lvl="2" indent="-285750" algn="just">
              <a:buFont typeface="Wingdings" panose="05000000000000000000" pitchFamily="2" charset="2"/>
              <a:buChar char="v"/>
            </a:pPr>
            <a:r>
              <a:rPr lang="en-IN" dirty="0"/>
              <a:t>Mancetter</a:t>
            </a:r>
          </a:p>
        </p:txBody>
      </p:sp>
    </p:spTree>
    <p:extLst>
      <p:ext uri="{BB962C8B-B14F-4D97-AF65-F5344CB8AC3E}">
        <p14:creationId xmlns:p14="http://schemas.microsoft.com/office/powerpoint/2010/main" val="61370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5A03-81D4-4808-8433-B9693C326B6A}"/>
              </a:ext>
            </a:extLst>
          </p:cNvPr>
          <p:cNvSpPr>
            <a:spLocks noGrp="1"/>
          </p:cNvSpPr>
          <p:nvPr>
            <p:ph type="title"/>
          </p:nvPr>
        </p:nvSpPr>
        <p:spPr/>
        <p:txBody>
          <a:bodyPr/>
          <a:lstStyle/>
          <a:p>
            <a:r>
              <a:rPr lang="en-IN" b="1" dirty="0"/>
              <a:t>DISCUSSION</a:t>
            </a:r>
          </a:p>
        </p:txBody>
      </p:sp>
      <p:sp>
        <p:nvSpPr>
          <p:cNvPr id="5" name="Content Placeholder 4">
            <a:extLst>
              <a:ext uri="{FF2B5EF4-FFF2-40B4-BE49-F238E27FC236}">
                <a16:creationId xmlns:a16="http://schemas.microsoft.com/office/drawing/2014/main" id="{BE0980D4-631C-48AD-9A16-5225C6B70441}"/>
              </a:ext>
            </a:extLst>
          </p:cNvPr>
          <p:cNvSpPr>
            <a:spLocks noGrp="1"/>
          </p:cNvSpPr>
          <p:nvPr>
            <p:ph idx="1"/>
          </p:nvPr>
        </p:nvSpPr>
        <p:spPr>
          <a:xfrm>
            <a:off x="1154954" y="2603500"/>
            <a:ext cx="10514132" cy="3416300"/>
          </a:xfrm>
        </p:spPr>
        <p:txBody>
          <a:bodyPr>
            <a:normAutofit/>
          </a:bodyPr>
          <a:lstStyle/>
          <a:p>
            <a:pPr marL="285750" indent="-285750" algn="just">
              <a:buFont typeface="Wingdings" panose="05000000000000000000" pitchFamily="2" charset="2"/>
              <a:buChar char="Ø"/>
            </a:pPr>
            <a:r>
              <a:rPr lang="en-IN" dirty="0"/>
              <a:t>Population and vicinity to schools are the only factors considered for this project other than these various other data such as vicinity to malls, railway stations, supermarkets, rent for commercial buildings and many more can also be considered.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Population data of all towns was not available. </a:t>
            </a:r>
          </a:p>
          <a:p>
            <a:pPr algn="just"/>
            <a:endParaRPr lang="en-IN" dirty="0"/>
          </a:p>
          <a:p>
            <a:pPr marL="285750" indent="-285750" algn="just">
              <a:buFont typeface="Wingdings" panose="05000000000000000000" pitchFamily="2" charset="2"/>
              <a:buChar char="Ø"/>
            </a:pPr>
            <a:r>
              <a:rPr lang="en-IN" dirty="0"/>
              <a:t>Bookstores helps the purpose of sharpening a man’s mind with different books and they will always have a brighter future. Even now there are many towns that do not have any source of books like a library or a bookstore. These towns  can be found using this method with a few improvements and new ventures can be started here.</a:t>
            </a:r>
          </a:p>
          <a:p>
            <a:endParaRPr lang="en-IN" dirty="0"/>
          </a:p>
        </p:txBody>
      </p:sp>
    </p:spTree>
    <p:extLst>
      <p:ext uri="{BB962C8B-B14F-4D97-AF65-F5344CB8AC3E}">
        <p14:creationId xmlns:p14="http://schemas.microsoft.com/office/powerpoint/2010/main" val="314052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2CD579-4A05-4CBF-BB3B-EADD81C3E71F}"/>
              </a:ext>
            </a:extLst>
          </p:cNvPr>
          <p:cNvSpPr>
            <a:spLocks noGrp="1"/>
          </p:cNvSpPr>
          <p:nvPr>
            <p:ph type="title"/>
          </p:nvPr>
        </p:nvSpPr>
        <p:spPr/>
        <p:txBody>
          <a:bodyPr/>
          <a:lstStyle/>
          <a:p>
            <a:r>
              <a:rPr lang="en-IN" b="1" dirty="0"/>
              <a:t>REFERENCES</a:t>
            </a:r>
          </a:p>
        </p:txBody>
      </p:sp>
      <p:sp>
        <p:nvSpPr>
          <p:cNvPr id="5" name="Content Placeholder 4">
            <a:extLst>
              <a:ext uri="{FF2B5EF4-FFF2-40B4-BE49-F238E27FC236}">
                <a16:creationId xmlns:a16="http://schemas.microsoft.com/office/drawing/2014/main" id="{9A62083F-99A8-4CE4-81A7-BB28945542AD}"/>
              </a:ext>
            </a:extLst>
          </p:cNvPr>
          <p:cNvSpPr>
            <a:spLocks noGrp="1"/>
          </p:cNvSpPr>
          <p:nvPr>
            <p:ph idx="1"/>
          </p:nvPr>
        </p:nvSpPr>
        <p:spPr/>
        <p:txBody>
          <a:bodyPr/>
          <a:lstStyle/>
          <a:p>
            <a:pPr marL="0" lvl="0" indent="0">
              <a:buNone/>
            </a:pPr>
            <a:r>
              <a:rPr lang="en-IN" dirty="0"/>
              <a:t>The Futures is bright for Print books:  </a:t>
            </a:r>
            <a:r>
              <a:rPr lang="en-IN" u="sng" dirty="0">
                <a:hlinkClick r:id="rId2"/>
              </a:rPr>
              <a:t>https://www.twosides.info/UK/print-book-sales-rise</a:t>
            </a:r>
            <a:endParaRPr lang="en-IN" u="sng" dirty="0"/>
          </a:p>
          <a:p>
            <a:pPr marL="0" lvl="0" indent="0">
              <a:buNone/>
            </a:pPr>
            <a:r>
              <a:rPr lang="en-IN" dirty="0"/>
              <a:t>Printed books have a positive future: </a:t>
            </a:r>
            <a:r>
              <a:rPr lang="en-IN" u="sng" dirty="0">
                <a:hlinkClick r:id="rId3"/>
              </a:rPr>
              <a:t>https://www.storaenso.com/en/newsroom/news/2018/5/printed-books- have-a-positive-future-a-new-survey-indicates</a:t>
            </a:r>
            <a:r>
              <a:rPr lang="en-IN" dirty="0"/>
              <a:t> </a:t>
            </a:r>
          </a:p>
        </p:txBody>
      </p:sp>
    </p:spTree>
    <p:extLst>
      <p:ext uri="{BB962C8B-B14F-4D97-AF65-F5344CB8AC3E}">
        <p14:creationId xmlns:p14="http://schemas.microsoft.com/office/powerpoint/2010/main" val="37827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E4B9E3-D49C-48F1-B0FA-6AA24C41F3FA}"/>
              </a:ext>
            </a:extLst>
          </p:cNvPr>
          <p:cNvSpPr>
            <a:spLocks noGrp="1"/>
          </p:cNvSpPr>
          <p:nvPr>
            <p:ph type="title"/>
          </p:nvPr>
        </p:nvSpPr>
        <p:spPr>
          <a:xfrm>
            <a:off x="1154954" y="1693333"/>
            <a:ext cx="4247555" cy="1735667"/>
          </a:xfrm>
        </p:spPr>
        <p:txBody>
          <a:bodyPr/>
          <a:lstStyle/>
          <a:p>
            <a:r>
              <a:rPr lang="en-IN" sz="3200" b="1" dirty="0"/>
              <a:t>BEST LOCATIONS TO START A BOOKSTORE</a:t>
            </a:r>
          </a:p>
        </p:txBody>
      </p:sp>
      <p:pic>
        <p:nvPicPr>
          <p:cNvPr id="6" name="Picture Placeholder 5">
            <a:extLst>
              <a:ext uri="{FF2B5EF4-FFF2-40B4-BE49-F238E27FC236}">
                <a16:creationId xmlns:a16="http://schemas.microsoft.com/office/drawing/2014/main" id="{34C33C48-1002-48B6-99D2-81399E4DB8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0146" r="30146"/>
          <a:stretch>
            <a:fillRect/>
          </a:stretch>
        </p:blipFill>
        <p:spPr/>
      </p:pic>
      <p:sp>
        <p:nvSpPr>
          <p:cNvPr id="4" name="Text Placeholder 3">
            <a:extLst>
              <a:ext uri="{FF2B5EF4-FFF2-40B4-BE49-F238E27FC236}">
                <a16:creationId xmlns:a16="http://schemas.microsoft.com/office/drawing/2014/main" id="{4BC57DF6-6E42-4AFF-A150-00A4241DCB96}"/>
              </a:ext>
            </a:extLst>
          </p:cNvPr>
          <p:cNvSpPr>
            <a:spLocks noGrp="1"/>
          </p:cNvSpPr>
          <p:nvPr>
            <p:ph type="body" sz="half" idx="2"/>
          </p:nvPr>
        </p:nvSpPr>
        <p:spPr/>
        <p:txBody>
          <a:bodyPr/>
          <a:lstStyle/>
          <a:p>
            <a:r>
              <a:rPr lang="en-IN" dirty="0"/>
              <a:t>A project to find best locations to start an enterprise of a bookstore in Warwickshire by using Foursquare API.</a:t>
            </a:r>
          </a:p>
        </p:txBody>
      </p:sp>
    </p:spTree>
    <p:extLst>
      <p:ext uri="{BB962C8B-B14F-4D97-AF65-F5344CB8AC3E}">
        <p14:creationId xmlns:p14="http://schemas.microsoft.com/office/powerpoint/2010/main" val="307393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68C6-4BFB-4033-9E2B-661E70252424}"/>
              </a:ext>
            </a:extLst>
          </p:cNvPr>
          <p:cNvSpPr>
            <a:spLocks noGrp="1"/>
          </p:cNvSpPr>
          <p:nvPr>
            <p:ph type="title"/>
          </p:nvPr>
        </p:nvSpPr>
        <p:spPr>
          <a:xfrm>
            <a:off x="1066800" y="1115736"/>
            <a:ext cx="10058400" cy="805343"/>
          </a:xfrm>
        </p:spPr>
        <p:txBody>
          <a:bodyPr/>
          <a:lstStyle/>
          <a:p>
            <a:r>
              <a:rPr lang="en-IN" b="1" dirty="0">
                <a:solidFill>
                  <a:schemeClr val="bg1"/>
                </a:solidFill>
              </a:rPr>
              <a:t>INTRODUCTION</a:t>
            </a:r>
          </a:p>
        </p:txBody>
      </p:sp>
      <p:sp>
        <p:nvSpPr>
          <p:cNvPr id="10" name="Content Placeholder 9">
            <a:extLst>
              <a:ext uri="{FF2B5EF4-FFF2-40B4-BE49-F238E27FC236}">
                <a16:creationId xmlns:a16="http://schemas.microsoft.com/office/drawing/2014/main" id="{88BABA78-E61F-4607-95C4-3CFB283CD3EA}"/>
              </a:ext>
            </a:extLst>
          </p:cNvPr>
          <p:cNvSpPr>
            <a:spLocks noGrp="1"/>
          </p:cNvSpPr>
          <p:nvPr>
            <p:ph idx="1"/>
          </p:nvPr>
        </p:nvSpPr>
        <p:spPr>
          <a:xfrm>
            <a:off x="1066799" y="2342099"/>
            <a:ext cx="10409339" cy="3760891"/>
          </a:xfrm>
        </p:spPr>
        <p:txBody>
          <a:bodyPr/>
          <a:lstStyle/>
          <a:p>
            <a:pPr>
              <a:buClr>
                <a:schemeClr val="tx1"/>
              </a:buClr>
              <a:buFont typeface="Arial" panose="020B0604020202020204" pitchFamily="34" charset="0"/>
              <a:buChar char="•"/>
            </a:pPr>
            <a:r>
              <a:rPr lang="en-IN" dirty="0"/>
              <a:t>This project is aimed to find best locations to start a small enterprise of a bookstore in  Warwickshire.</a:t>
            </a:r>
          </a:p>
          <a:p>
            <a:pPr>
              <a:buClr>
                <a:schemeClr val="tx1"/>
              </a:buClr>
              <a:buFont typeface="Arial" panose="020B0604020202020204" pitchFamily="34" charset="0"/>
              <a:buChar char="•"/>
            </a:pPr>
            <a:r>
              <a:rPr lang="en-IN" dirty="0"/>
              <a:t>It is done with the help of Foursquare API and a number of libraries in python.</a:t>
            </a:r>
          </a:p>
          <a:p>
            <a:pPr>
              <a:buClr>
                <a:schemeClr val="tx1"/>
              </a:buClr>
              <a:buFont typeface="Arial" panose="020B0604020202020204" pitchFamily="34" charset="0"/>
              <a:buChar char="•"/>
            </a:pPr>
            <a:r>
              <a:rPr lang="en-IN" dirty="0"/>
              <a:t>The unsupervised machine learning technique of k-means clustering is also used.</a:t>
            </a:r>
          </a:p>
          <a:p>
            <a:pPr>
              <a:buClr>
                <a:schemeClr val="tx1"/>
              </a:buClr>
              <a:buFont typeface="Wingdings" panose="05000000000000000000" pitchFamily="2" charset="2"/>
              <a:buChar char="q"/>
            </a:pPr>
            <a:endParaRPr lang="en-IN" dirty="0"/>
          </a:p>
        </p:txBody>
      </p:sp>
    </p:spTree>
    <p:extLst>
      <p:ext uri="{BB962C8B-B14F-4D97-AF65-F5344CB8AC3E}">
        <p14:creationId xmlns:p14="http://schemas.microsoft.com/office/powerpoint/2010/main" val="64652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217F-16EE-44B8-9D60-7B790B32A360}"/>
              </a:ext>
            </a:extLst>
          </p:cNvPr>
          <p:cNvSpPr>
            <a:spLocks noGrp="1"/>
          </p:cNvSpPr>
          <p:nvPr>
            <p:ph type="title"/>
          </p:nvPr>
        </p:nvSpPr>
        <p:spPr/>
        <p:txBody>
          <a:bodyPr/>
          <a:lstStyle/>
          <a:p>
            <a:r>
              <a:rPr lang="en-IN" dirty="0"/>
              <a:t>DATA </a:t>
            </a:r>
          </a:p>
        </p:txBody>
      </p:sp>
      <p:sp>
        <p:nvSpPr>
          <p:cNvPr id="3" name="Content Placeholder 2">
            <a:extLst>
              <a:ext uri="{FF2B5EF4-FFF2-40B4-BE49-F238E27FC236}">
                <a16:creationId xmlns:a16="http://schemas.microsoft.com/office/drawing/2014/main" id="{8CBBAAD0-AA7F-4DCD-B1B7-1DBA38FECAA4}"/>
              </a:ext>
            </a:extLst>
          </p:cNvPr>
          <p:cNvSpPr>
            <a:spLocks noGrp="1"/>
          </p:cNvSpPr>
          <p:nvPr>
            <p:ph sz="half" idx="1"/>
          </p:nvPr>
        </p:nvSpPr>
        <p:spPr>
          <a:xfrm>
            <a:off x="492223" y="2432807"/>
            <a:ext cx="4825158" cy="3867325"/>
          </a:xfrm>
          <a:ln>
            <a:solidFill>
              <a:schemeClr val="tx1"/>
            </a:solidFill>
          </a:ln>
        </p:spPr>
        <p:txBody>
          <a:bodyPr>
            <a:normAutofit lnSpcReduction="10000"/>
          </a:bodyPr>
          <a:lstStyle/>
          <a:p>
            <a:pPr marL="0" indent="0" algn="just">
              <a:buClr>
                <a:schemeClr val="tx1"/>
              </a:buClr>
              <a:buNone/>
            </a:pPr>
            <a:r>
              <a:rPr lang="en-IN" b="1" dirty="0">
                <a:solidFill>
                  <a:srgbClr val="C00000"/>
                </a:solidFill>
              </a:rPr>
              <a:t>DATA NEEDED</a:t>
            </a:r>
          </a:p>
          <a:p>
            <a:pPr algn="just">
              <a:buFont typeface="Wingdings" panose="05000000000000000000" pitchFamily="2" charset="2"/>
              <a:buChar char="§"/>
            </a:pPr>
            <a:r>
              <a:rPr lang="en-IN" dirty="0"/>
              <a:t>Towns in Warwickshire county</a:t>
            </a:r>
          </a:p>
          <a:p>
            <a:pPr algn="just">
              <a:buFont typeface="Wingdings" panose="05000000000000000000" pitchFamily="2" charset="2"/>
              <a:buChar char="§"/>
            </a:pPr>
            <a:r>
              <a:rPr lang="en-IN" dirty="0"/>
              <a:t>Location coordinates of these towns </a:t>
            </a:r>
          </a:p>
          <a:p>
            <a:pPr algn="just">
              <a:buFont typeface="Wingdings" panose="05000000000000000000" pitchFamily="2" charset="2"/>
              <a:buChar char="§"/>
            </a:pPr>
            <a:r>
              <a:rPr lang="en-IN" dirty="0"/>
              <a:t>Accessibility of bookstores or libraries within a commutable distance</a:t>
            </a:r>
          </a:p>
          <a:p>
            <a:pPr algn="just">
              <a:buFont typeface="Wingdings" panose="05000000000000000000" pitchFamily="2" charset="2"/>
              <a:buChar char="§"/>
            </a:pPr>
            <a:r>
              <a:rPr lang="en-IN" dirty="0"/>
              <a:t>For towns without any bookstores or libraries, does the town have a big enough population to start a venture. Also, the presence of schools or colleges in the vicinity so that the store could be useful for students and teachers</a:t>
            </a:r>
          </a:p>
        </p:txBody>
      </p:sp>
      <p:sp>
        <p:nvSpPr>
          <p:cNvPr id="4" name="Content Placeholder 3">
            <a:extLst>
              <a:ext uri="{FF2B5EF4-FFF2-40B4-BE49-F238E27FC236}">
                <a16:creationId xmlns:a16="http://schemas.microsoft.com/office/drawing/2014/main" id="{9C0E3A19-55AF-4C56-8500-A7B0C2BB8F87}"/>
              </a:ext>
            </a:extLst>
          </p:cNvPr>
          <p:cNvSpPr>
            <a:spLocks noGrp="1"/>
          </p:cNvSpPr>
          <p:nvPr>
            <p:ph sz="half" idx="2"/>
          </p:nvPr>
        </p:nvSpPr>
        <p:spPr>
          <a:xfrm>
            <a:off x="5445314" y="2432806"/>
            <a:ext cx="6254463" cy="3867325"/>
          </a:xfrm>
          <a:ln>
            <a:solidFill>
              <a:schemeClr val="tx1"/>
            </a:solidFill>
          </a:ln>
        </p:spPr>
        <p:txBody>
          <a:bodyPr>
            <a:normAutofit lnSpcReduction="10000"/>
          </a:bodyPr>
          <a:lstStyle/>
          <a:p>
            <a:pPr marL="0" indent="0">
              <a:buNone/>
            </a:pPr>
            <a:r>
              <a:rPr lang="en-IN" b="1" dirty="0">
                <a:solidFill>
                  <a:srgbClr val="C00000"/>
                </a:solidFill>
              </a:rPr>
              <a:t>DATA EXTRACTION</a:t>
            </a:r>
          </a:p>
          <a:p>
            <a:pPr>
              <a:buClrTx/>
              <a:buFont typeface="Wingdings" panose="05000000000000000000" pitchFamily="2" charset="2"/>
              <a:buChar char="§"/>
            </a:pPr>
            <a:r>
              <a:rPr lang="en-IN" dirty="0"/>
              <a:t>Data was extracted using beautiful soup library from the following websites:</a:t>
            </a:r>
          </a:p>
          <a:p>
            <a:pPr lvl="1">
              <a:buClrTx/>
              <a:buFont typeface="Wingdings" panose="05000000000000000000" pitchFamily="2" charset="2"/>
              <a:buChar char="Ø"/>
            </a:pPr>
            <a:r>
              <a:rPr lang="en-IN" dirty="0"/>
              <a:t>List of towns: </a:t>
            </a:r>
            <a:r>
              <a:rPr lang="en-IN" u="sng" dirty="0">
                <a:hlinkClick r:id="rId2"/>
              </a:rPr>
              <a:t>https://worldpostalcode.com/united-kingdom/england/Warwickshire</a:t>
            </a:r>
            <a:endParaRPr lang="en-IN" u="sng" dirty="0"/>
          </a:p>
          <a:p>
            <a:pPr lvl="1">
              <a:buClrTx/>
              <a:buFont typeface="Wingdings" panose="05000000000000000000" pitchFamily="2" charset="2"/>
              <a:buChar char="Ø"/>
            </a:pPr>
            <a:r>
              <a:rPr lang="en-IN" dirty="0"/>
              <a:t>Population data: </a:t>
            </a:r>
            <a:r>
              <a:rPr lang="en-IN" u="sng" dirty="0">
                <a:hlinkClick r:id="rId3"/>
              </a:rPr>
              <a:t>https://www.ebayinuk.co.uk/warwickshire-towns-villages-population/</a:t>
            </a:r>
            <a:endParaRPr lang="en-IN" u="sng" dirty="0"/>
          </a:p>
          <a:p>
            <a:pPr>
              <a:buClrTx/>
              <a:buFont typeface="Wingdings" panose="05000000000000000000" pitchFamily="2" charset="2"/>
              <a:buChar char="§"/>
            </a:pPr>
            <a:r>
              <a:rPr lang="en-IN" dirty="0"/>
              <a:t>Location coordinates of the towns were obtained using </a:t>
            </a:r>
            <a:r>
              <a:rPr lang="en-IN" dirty="0" err="1"/>
              <a:t>OpenCage</a:t>
            </a:r>
            <a:r>
              <a:rPr lang="en-IN" dirty="0"/>
              <a:t> API.</a:t>
            </a:r>
          </a:p>
          <a:p>
            <a:pPr>
              <a:buClrTx/>
              <a:buFont typeface="Wingdings" panose="05000000000000000000" pitchFamily="2" charset="2"/>
              <a:buChar char="§"/>
            </a:pPr>
            <a:r>
              <a:rPr lang="en-IN" dirty="0"/>
              <a:t>Foursquare API was used to collect details of bookstores, libraries and schools in these towns.</a:t>
            </a:r>
          </a:p>
          <a:p>
            <a:pPr>
              <a:buClrTx/>
              <a:buFont typeface="Arial" panose="020B0604020202020204" pitchFamily="34" charset="0"/>
              <a:buChar char="•"/>
            </a:pPr>
            <a:endParaRPr lang="en-IN" u="sng" dirty="0"/>
          </a:p>
        </p:txBody>
      </p:sp>
    </p:spTree>
    <p:extLst>
      <p:ext uri="{BB962C8B-B14F-4D97-AF65-F5344CB8AC3E}">
        <p14:creationId xmlns:p14="http://schemas.microsoft.com/office/powerpoint/2010/main" val="253297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62CB08-D45B-46E2-95C3-35F53B076EA4}"/>
              </a:ext>
            </a:extLst>
          </p:cNvPr>
          <p:cNvSpPr/>
          <p:nvPr/>
        </p:nvSpPr>
        <p:spPr>
          <a:xfrm>
            <a:off x="343949" y="173801"/>
            <a:ext cx="3338818" cy="646331"/>
          </a:xfrm>
          <a:prstGeom prst="rect">
            <a:avLst/>
          </a:prstGeom>
          <a:noFill/>
        </p:spPr>
        <p:txBody>
          <a:bodyPr wrap="square" lIns="91440" tIns="45720" rIns="91440" bIns="45720">
            <a:spAutoFit/>
          </a:bodyPr>
          <a:lstStyle/>
          <a:p>
            <a:r>
              <a:rPr lang="en-US" sz="3600" b="1" cap="none" spc="0" dirty="0">
                <a:ln w="0"/>
                <a:solidFill>
                  <a:schemeClr val="tx1"/>
                </a:solidFill>
                <a:effectLst>
                  <a:outerShdw blurRad="38100" dist="19050" dir="2700000" algn="tl" rotWithShape="0">
                    <a:schemeClr val="dk1">
                      <a:alpha val="40000"/>
                    </a:schemeClr>
                  </a:outerShdw>
                </a:effectLst>
                <a:latin typeface="+mj-lt"/>
              </a:rPr>
              <a:t>FLOWCHART</a:t>
            </a:r>
          </a:p>
        </p:txBody>
      </p:sp>
      <p:pic>
        <p:nvPicPr>
          <p:cNvPr id="3" name="Picture 2">
            <a:extLst>
              <a:ext uri="{FF2B5EF4-FFF2-40B4-BE49-F238E27FC236}">
                <a16:creationId xmlns:a16="http://schemas.microsoft.com/office/drawing/2014/main" id="{B996A9D1-945B-4652-8D9C-E0117D2D9345}"/>
              </a:ext>
            </a:extLst>
          </p:cNvPr>
          <p:cNvPicPr>
            <a:picLocks noChangeAspect="1"/>
          </p:cNvPicPr>
          <p:nvPr/>
        </p:nvPicPr>
        <p:blipFill>
          <a:blip r:embed="rId2"/>
          <a:stretch>
            <a:fillRect/>
          </a:stretch>
        </p:blipFill>
        <p:spPr>
          <a:xfrm>
            <a:off x="494950" y="922789"/>
            <a:ext cx="11274804" cy="5761410"/>
          </a:xfrm>
          <a:prstGeom prst="rect">
            <a:avLst/>
          </a:prstGeom>
          <a:solidFill>
            <a:schemeClr val="bg2">
              <a:lumMod val="90000"/>
            </a:schemeClr>
          </a:solidFill>
          <a:ln>
            <a:solidFill>
              <a:schemeClr val="tx1"/>
            </a:solidFill>
          </a:ln>
        </p:spPr>
      </p:pic>
    </p:spTree>
    <p:extLst>
      <p:ext uri="{BB962C8B-B14F-4D97-AF65-F5344CB8AC3E}">
        <p14:creationId xmlns:p14="http://schemas.microsoft.com/office/powerpoint/2010/main" val="336180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A3CDD-2B42-4BB2-A141-CDB1E32522A1}"/>
              </a:ext>
            </a:extLst>
          </p:cNvPr>
          <p:cNvSpPr txBox="1"/>
          <p:nvPr/>
        </p:nvSpPr>
        <p:spPr>
          <a:xfrm>
            <a:off x="520118" y="2313562"/>
            <a:ext cx="7572110" cy="3970318"/>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List of 285 towns in Warwickshire was scrapped from the website and converted into a data frame.</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Location coordinates were extracted using Open Cage API.</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Bookstores and libraries within 5km radius of these towns were found using Foursquare API.</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Out of 285 towns 169 towns have either a bookstore or a library while the rest of 116 towns do not have libraries or bookstores.</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Towns without bookstores or libraries are taken for further analysis and population and vicinity to schools is checked.</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For this, population data was scrapped using beautiful soup and merged with data frame of towns and its location data</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Using Foursquare, a data frame of schools nearby is obtained.</a:t>
            </a:r>
          </a:p>
        </p:txBody>
      </p:sp>
      <p:grpSp>
        <p:nvGrpSpPr>
          <p:cNvPr id="21" name="Group 20">
            <a:extLst>
              <a:ext uri="{FF2B5EF4-FFF2-40B4-BE49-F238E27FC236}">
                <a16:creationId xmlns:a16="http://schemas.microsoft.com/office/drawing/2014/main" id="{6E7329B1-CC6B-422D-B43A-6453D669DDDD}"/>
              </a:ext>
            </a:extLst>
          </p:cNvPr>
          <p:cNvGrpSpPr/>
          <p:nvPr/>
        </p:nvGrpSpPr>
        <p:grpSpPr>
          <a:xfrm>
            <a:off x="8501191" y="2239860"/>
            <a:ext cx="3170691" cy="2058861"/>
            <a:chOff x="8501191" y="1239840"/>
            <a:chExt cx="3661798" cy="2474752"/>
          </a:xfrm>
        </p:grpSpPr>
        <p:sp>
          <p:nvSpPr>
            <p:cNvPr id="4" name="Rectangle 3">
              <a:extLst>
                <a:ext uri="{FF2B5EF4-FFF2-40B4-BE49-F238E27FC236}">
                  <a16:creationId xmlns:a16="http://schemas.microsoft.com/office/drawing/2014/main" id="{AF16E624-8207-4210-BDB6-3A21A0E1C0A1}"/>
                </a:ext>
              </a:extLst>
            </p:cNvPr>
            <p:cNvSpPr/>
            <p:nvPr/>
          </p:nvSpPr>
          <p:spPr>
            <a:xfrm>
              <a:off x="9517310" y="1239840"/>
              <a:ext cx="1652631"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285 Towns</a:t>
              </a:r>
            </a:p>
          </p:txBody>
        </p:sp>
        <p:cxnSp>
          <p:nvCxnSpPr>
            <p:cNvPr id="6" name="Straight Connector 5">
              <a:extLst>
                <a:ext uri="{FF2B5EF4-FFF2-40B4-BE49-F238E27FC236}">
                  <a16:creationId xmlns:a16="http://schemas.microsoft.com/office/drawing/2014/main" id="{6571827B-B9CD-4573-8951-B86B7DBA5D1C}"/>
                </a:ext>
              </a:extLst>
            </p:cNvPr>
            <p:cNvCxnSpPr>
              <a:cxnSpLocks/>
            </p:cNvCxnSpPr>
            <p:nvPr/>
          </p:nvCxnSpPr>
          <p:spPr>
            <a:xfrm flipH="1">
              <a:off x="9178603" y="1902570"/>
              <a:ext cx="952151" cy="111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4A6064-0349-401D-83B4-D06090946A82}"/>
                </a:ext>
              </a:extLst>
            </p:cNvPr>
            <p:cNvCxnSpPr>
              <a:cxnSpLocks/>
            </p:cNvCxnSpPr>
            <p:nvPr/>
          </p:nvCxnSpPr>
          <p:spPr>
            <a:xfrm>
              <a:off x="10685477" y="1936125"/>
              <a:ext cx="893427" cy="104862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444D5C-357C-438A-BA23-7CDF503E7436}"/>
                </a:ext>
              </a:extLst>
            </p:cNvPr>
            <p:cNvSpPr/>
            <p:nvPr/>
          </p:nvSpPr>
          <p:spPr>
            <a:xfrm>
              <a:off x="8501191" y="3018306"/>
              <a:ext cx="1354823"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169 towns with BS/Lib</a:t>
              </a:r>
            </a:p>
          </p:txBody>
        </p:sp>
        <p:sp>
          <p:nvSpPr>
            <p:cNvPr id="15" name="Rectangle 14">
              <a:extLst>
                <a:ext uri="{FF2B5EF4-FFF2-40B4-BE49-F238E27FC236}">
                  <a16:creationId xmlns:a16="http://schemas.microsoft.com/office/drawing/2014/main" id="{80384770-CDEB-45D9-A1C8-F48B82D6D74E}"/>
                </a:ext>
              </a:extLst>
            </p:cNvPr>
            <p:cNvSpPr/>
            <p:nvPr/>
          </p:nvSpPr>
          <p:spPr>
            <a:xfrm>
              <a:off x="10808166" y="3018306"/>
              <a:ext cx="1354823"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116 towns without BS/Lib</a:t>
              </a:r>
            </a:p>
          </p:txBody>
        </p:sp>
      </p:grpSp>
      <p:grpSp>
        <p:nvGrpSpPr>
          <p:cNvPr id="20" name="Group 19">
            <a:extLst>
              <a:ext uri="{FF2B5EF4-FFF2-40B4-BE49-F238E27FC236}">
                <a16:creationId xmlns:a16="http://schemas.microsoft.com/office/drawing/2014/main" id="{2024E2A6-8A97-42EA-8B9F-4F86A32309CA}"/>
              </a:ext>
            </a:extLst>
          </p:cNvPr>
          <p:cNvGrpSpPr/>
          <p:nvPr/>
        </p:nvGrpSpPr>
        <p:grpSpPr>
          <a:xfrm>
            <a:off x="8155015" y="4298721"/>
            <a:ext cx="3800475" cy="1999565"/>
            <a:chOff x="8230516" y="3846151"/>
            <a:chExt cx="3800475" cy="1999565"/>
          </a:xfrm>
        </p:grpSpPr>
        <p:pic>
          <p:nvPicPr>
            <p:cNvPr id="17" name="Picture 16">
              <a:extLst>
                <a:ext uri="{FF2B5EF4-FFF2-40B4-BE49-F238E27FC236}">
                  <a16:creationId xmlns:a16="http://schemas.microsoft.com/office/drawing/2014/main" id="{3BDF92D3-531A-44BA-84A3-71DDA13984B2}"/>
                </a:ext>
              </a:extLst>
            </p:cNvPr>
            <p:cNvPicPr>
              <a:picLocks noChangeAspect="1"/>
            </p:cNvPicPr>
            <p:nvPr/>
          </p:nvPicPr>
          <p:blipFill>
            <a:blip r:embed="rId2"/>
            <a:stretch>
              <a:fillRect/>
            </a:stretch>
          </p:blipFill>
          <p:spPr>
            <a:xfrm>
              <a:off x="8230516" y="3846151"/>
              <a:ext cx="3800475" cy="1676400"/>
            </a:xfrm>
            <a:prstGeom prst="rect">
              <a:avLst/>
            </a:prstGeom>
          </p:spPr>
        </p:pic>
        <p:sp>
          <p:nvSpPr>
            <p:cNvPr id="18" name="TextBox 17">
              <a:extLst>
                <a:ext uri="{FF2B5EF4-FFF2-40B4-BE49-F238E27FC236}">
                  <a16:creationId xmlns:a16="http://schemas.microsoft.com/office/drawing/2014/main" id="{9AF2FBF3-8C1F-40A4-BE0D-EB2C1DC2D769}"/>
                </a:ext>
              </a:extLst>
            </p:cNvPr>
            <p:cNvSpPr txBox="1"/>
            <p:nvPr/>
          </p:nvSpPr>
          <p:spPr>
            <a:xfrm>
              <a:off x="8230516" y="5430218"/>
              <a:ext cx="3665073" cy="415498"/>
            </a:xfrm>
            <a:prstGeom prst="rect">
              <a:avLst/>
            </a:prstGeom>
            <a:noFill/>
          </p:spPr>
          <p:txBody>
            <a:bodyPr wrap="square" rtlCol="0">
              <a:spAutoFit/>
            </a:bodyPr>
            <a:lstStyle/>
            <a:p>
              <a:pPr algn="ctr"/>
              <a:r>
                <a:rPr lang="en-IN" sz="1000" b="1" i="1" dirty="0">
                  <a:latin typeface="+mj-lt"/>
                </a:rPr>
                <a:t>Data frame of towns with population data and number of schools nearby</a:t>
              </a:r>
            </a:p>
          </p:txBody>
        </p:sp>
      </p:grpSp>
      <p:sp>
        <p:nvSpPr>
          <p:cNvPr id="19" name="Title 18">
            <a:extLst>
              <a:ext uri="{FF2B5EF4-FFF2-40B4-BE49-F238E27FC236}">
                <a16:creationId xmlns:a16="http://schemas.microsoft.com/office/drawing/2014/main" id="{9CC50238-2E7F-427B-9A12-4B0F063B3F8C}"/>
              </a:ext>
            </a:extLst>
          </p:cNvPr>
          <p:cNvSpPr>
            <a:spLocks noGrp="1"/>
          </p:cNvSpPr>
          <p:nvPr>
            <p:ph type="title"/>
          </p:nvPr>
        </p:nvSpPr>
        <p:spPr/>
        <p:txBody>
          <a:bodyPr/>
          <a:lstStyle/>
          <a:p>
            <a:r>
              <a:rPr lang="en-IN" b="1" dirty="0"/>
              <a:t>METHODOLOGY</a:t>
            </a:r>
          </a:p>
        </p:txBody>
      </p:sp>
    </p:spTree>
    <p:extLst>
      <p:ext uri="{BB962C8B-B14F-4D97-AF65-F5344CB8AC3E}">
        <p14:creationId xmlns:p14="http://schemas.microsoft.com/office/powerpoint/2010/main" val="254868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A95BF-1CCB-4CB3-8A11-E82FCA67EFD2}"/>
              </a:ext>
            </a:extLst>
          </p:cNvPr>
          <p:cNvSpPr txBox="1"/>
          <p:nvPr/>
        </p:nvSpPr>
        <p:spPr>
          <a:xfrm>
            <a:off x="613664" y="2477460"/>
            <a:ext cx="6667980"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Population and School data was then plotted using the seaborn library for further analysis.</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Towns that already had bookstores/libraries were then clustered.</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One-hot encoding was done to get how many bookstores and libraries are there in a town.</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This data was then clustered to get 5 different clusters.</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Among these cluster the cluster with towns that only have libraries was then considered as these will also be a good option to start a bookstore.</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As done before the population and schools data were taken for further analysis.  </a:t>
            </a:r>
          </a:p>
          <a:p>
            <a:pPr marL="285750" indent="-285750" algn="just">
              <a:buFont typeface="Arial" panose="020B0604020202020204" pitchFamily="34" charset="0"/>
              <a:buChar char="•"/>
            </a:pPr>
            <a:endParaRPr lang="en-IN" sz="1400" dirty="0"/>
          </a:p>
        </p:txBody>
      </p:sp>
      <p:grpSp>
        <p:nvGrpSpPr>
          <p:cNvPr id="8" name="Group 7">
            <a:extLst>
              <a:ext uri="{FF2B5EF4-FFF2-40B4-BE49-F238E27FC236}">
                <a16:creationId xmlns:a16="http://schemas.microsoft.com/office/drawing/2014/main" id="{4CEE797A-B4AB-4BD2-9404-51586AABD694}"/>
              </a:ext>
            </a:extLst>
          </p:cNvPr>
          <p:cNvGrpSpPr/>
          <p:nvPr/>
        </p:nvGrpSpPr>
        <p:grpSpPr>
          <a:xfrm>
            <a:off x="7553129" y="2920267"/>
            <a:ext cx="4390871" cy="2568171"/>
            <a:chOff x="7553129" y="1527693"/>
            <a:chExt cx="4390871" cy="2568171"/>
          </a:xfrm>
        </p:grpSpPr>
        <p:pic>
          <p:nvPicPr>
            <p:cNvPr id="5" name="Picture 4">
              <a:extLst>
                <a:ext uri="{FF2B5EF4-FFF2-40B4-BE49-F238E27FC236}">
                  <a16:creationId xmlns:a16="http://schemas.microsoft.com/office/drawing/2014/main" id="{236BA2F6-F7EF-47D5-ACD7-086760DCBC7F}"/>
                </a:ext>
              </a:extLst>
            </p:cNvPr>
            <p:cNvPicPr>
              <a:picLocks noChangeAspect="1"/>
            </p:cNvPicPr>
            <p:nvPr/>
          </p:nvPicPr>
          <p:blipFill>
            <a:blip r:embed="rId2"/>
            <a:stretch>
              <a:fillRect/>
            </a:stretch>
          </p:blipFill>
          <p:spPr>
            <a:xfrm>
              <a:off x="7553129" y="1527693"/>
              <a:ext cx="4390870" cy="2314255"/>
            </a:xfrm>
            <a:prstGeom prst="rect">
              <a:avLst/>
            </a:prstGeom>
          </p:spPr>
        </p:pic>
        <p:sp>
          <p:nvSpPr>
            <p:cNvPr id="6" name="TextBox 5">
              <a:extLst>
                <a:ext uri="{FF2B5EF4-FFF2-40B4-BE49-F238E27FC236}">
                  <a16:creationId xmlns:a16="http://schemas.microsoft.com/office/drawing/2014/main" id="{D32E9A67-EE86-4CAA-B990-FF8F6DC399BE}"/>
                </a:ext>
              </a:extLst>
            </p:cNvPr>
            <p:cNvSpPr txBox="1"/>
            <p:nvPr/>
          </p:nvSpPr>
          <p:spPr>
            <a:xfrm>
              <a:off x="7625594" y="3841948"/>
              <a:ext cx="4318406" cy="253916"/>
            </a:xfrm>
            <a:prstGeom prst="rect">
              <a:avLst/>
            </a:prstGeom>
            <a:noFill/>
          </p:spPr>
          <p:txBody>
            <a:bodyPr wrap="square" rtlCol="0">
              <a:spAutoFit/>
            </a:bodyPr>
            <a:lstStyle/>
            <a:p>
              <a:pPr algn="ctr"/>
              <a:r>
                <a:rPr lang="en-IN" sz="1050" b="1" i="1" dirty="0">
                  <a:latin typeface="+mj-lt"/>
                </a:rPr>
                <a:t>Clusters obtained after k-means clustering</a:t>
              </a:r>
            </a:p>
          </p:txBody>
        </p:sp>
      </p:grpSp>
      <p:sp>
        <p:nvSpPr>
          <p:cNvPr id="7" name="Title 6">
            <a:extLst>
              <a:ext uri="{FF2B5EF4-FFF2-40B4-BE49-F238E27FC236}">
                <a16:creationId xmlns:a16="http://schemas.microsoft.com/office/drawing/2014/main" id="{1B040819-A362-40C2-A3CA-F8FB57ECC8CE}"/>
              </a:ext>
            </a:extLst>
          </p:cNvPr>
          <p:cNvSpPr>
            <a:spLocks noGrp="1"/>
          </p:cNvSpPr>
          <p:nvPr>
            <p:ph type="title"/>
          </p:nvPr>
        </p:nvSpPr>
        <p:spPr/>
        <p:txBody>
          <a:bodyPr/>
          <a:lstStyle/>
          <a:p>
            <a:r>
              <a:rPr lang="en-IN" b="1" dirty="0"/>
              <a:t>METHODOLOGY</a:t>
            </a:r>
          </a:p>
        </p:txBody>
      </p:sp>
    </p:spTree>
    <p:extLst>
      <p:ext uri="{BB962C8B-B14F-4D97-AF65-F5344CB8AC3E}">
        <p14:creationId xmlns:p14="http://schemas.microsoft.com/office/powerpoint/2010/main" val="204882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5904D-D93A-4114-B722-E2870627D29A}"/>
              </a:ext>
            </a:extLst>
          </p:cNvPr>
          <p:cNvSpPr txBox="1"/>
          <p:nvPr/>
        </p:nvSpPr>
        <p:spPr>
          <a:xfrm>
            <a:off x="185326" y="2260558"/>
            <a:ext cx="6751177" cy="4401205"/>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By analysing the data set of towns with no libraries or bookstores, 3 towns that are best suited for the purpose was obtained.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From the visualisations, Atherstone was the town with highest population.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While Kineton and Hatton have appreciable population and they also have schools nearby.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Hence Atherstone, Hatton and Kineton are the best options in this set of towns.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pic>
        <p:nvPicPr>
          <p:cNvPr id="4" name="Picture 3">
            <a:extLst>
              <a:ext uri="{FF2B5EF4-FFF2-40B4-BE49-F238E27FC236}">
                <a16:creationId xmlns:a16="http://schemas.microsoft.com/office/drawing/2014/main" id="{7417F225-BA04-41C4-8688-DFC9B2F55E1E}"/>
              </a:ext>
            </a:extLst>
          </p:cNvPr>
          <p:cNvPicPr/>
          <p:nvPr/>
        </p:nvPicPr>
        <p:blipFill>
          <a:blip r:embed="rId2"/>
          <a:stretch>
            <a:fillRect/>
          </a:stretch>
        </p:blipFill>
        <p:spPr>
          <a:xfrm>
            <a:off x="7171512" y="4041397"/>
            <a:ext cx="4755567" cy="2659546"/>
          </a:xfrm>
          <a:prstGeom prst="rect">
            <a:avLst/>
          </a:prstGeom>
        </p:spPr>
      </p:pic>
      <p:pic>
        <p:nvPicPr>
          <p:cNvPr id="5" name="Picture 4">
            <a:extLst>
              <a:ext uri="{FF2B5EF4-FFF2-40B4-BE49-F238E27FC236}">
                <a16:creationId xmlns:a16="http://schemas.microsoft.com/office/drawing/2014/main" id="{A76D3971-F48F-4631-A172-FAAEC6F2503C}"/>
              </a:ext>
            </a:extLst>
          </p:cNvPr>
          <p:cNvPicPr/>
          <p:nvPr/>
        </p:nvPicPr>
        <p:blipFill>
          <a:blip r:embed="rId3"/>
          <a:stretch>
            <a:fillRect/>
          </a:stretch>
        </p:blipFill>
        <p:spPr>
          <a:xfrm>
            <a:off x="7171512" y="2323750"/>
            <a:ext cx="4755567" cy="1717647"/>
          </a:xfrm>
          <a:prstGeom prst="rect">
            <a:avLst/>
          </a:prstGeom>
        </p:spPr>
      </p:pic>
      <p:sp>
        <p:nvSpPr>
          <p:cNvPr id="6" name="Title 5">
            <a:extLst>
              <a:ext uri="{FF2B5EF4-FFF2-40B4-BE49-F238E27FC236}">
                <a16:creationId xmlns:a16="http://schemas.microsoft.com/office/drawing/2014/main" id="{7E05C355-0D31-4192-849F-8379F68E3C55}"/>
              </a:ext>
            </a:extLst>
          </p:cNvPr>
          <p:cNvSpPr>
            <a:spLocks noGrp="1"/>
          </p:cNvSpPr>
          <p:nvPr>
            <p:ph type="title"/>
          </p:nvPr>
        </p:nvSpPr>
        <p:spPr/>
        <p:txBody>
          <a:bodyPr/>
          <a:lstStyle/>
          <a:p>
            <a:r>
              <a:rPr lang="en-IN" b="1" dirty="0"/>
              <a:t>RESULTS</a:t>
            </a:r>
          </a:p>
        </p:txBody>
      </p:sp>
    </p:spTree>
    <p:extLst>
      <p:ext uri="{BB962C8B-B14F-4D97-AF65-F5344CB8AC3E}">
        <p14:creationId xmlns:p14="http://schemas.microsoft.com/office/powerpoint/2010/main" val="320285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ECF203-397B-43ED-964E-2780BA481658}"/>
              </a:ext>
            </a:extLst>
          </p:cNvPr>
          <p:cNvSpPr txBox="1"/>
          <p:nvPr/>
        </p:nvSpPr>
        <p:spPr>
          <a:xfrm>
            <a:off x="528115" y="2285570"/>
            <a:ext cx="537530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While taking the towns that already has bookstores and libraries, similar analysis shows that the towns of Alcester, Bulkington and Mancetter are the best options.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Hence, from 285 towns 6 towns that are best suited for opening a bookstore was obtained.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1DCE272E-5049-4EF6-A8BB-AB4FCE8FFEA8}"/>
              </a:ext>
            </a:extLst>
          </p:cNvPr>
          <p:cNvPicPr/>
          <p:nvPr/>
        </p:nvPicPr>
        <p:blipFill>
          <a:blip r:embed="rId2"/>
          <a:stretch>
            <a:fillRect/>
          </a:stretch>
        </p:blipFill>
        <p:spPr>
          <a:xfrm>
            <a:off x="6003290" y="2378398"/>
            <a:ext cx="6188710" cy="1972310"/>
          </a:xfrm>
          <a:prstGeom prst="rect">
            <a:avLst/>
          </a:prstGeom>
        </p:spPr>
      </p:pic>
      <p:pic>
        <p:nvPicPr>
          <p:cNvPr id="6" name="Picture 5">
            <a:extLst>
              <a:ext uri="{FF2B5EF4-FFF2-40B4-BE49-F238E27FC236}">
                <a16:creationId xmlns:a16="http://schemas.microsoft.com/office/drawing/2014/main" id="{7C289290-22E6-4446-ACBB-2FECE4E9A998}"/>
              </a:ext>
            </a:extLst>
          </p:cNvPr>
          <p:cNvPicPr/>
          <p:nvPr/>
        </p:nvPicPr>
        <p:blipFill>
          <a:blip r:embed="rId3"/>
          <a:stretch>
            <a:fillRect/>
          </a:stretch>
        </p:blipFill>
        <p:spPr>
          <a:xfrm>
            <a:off x="5903420" y="4443535"/>
            <a:ext cx="6188710" cy="2048510"/>
          </a:xfrm>
          <a:prstGeom prst="rect">
            <a:avLst/>
          </a:prstGeom>
        </p:spPr>
      </p:pic>
      <p:sp>
        <p:nvSpPr>
          <p:cNvPr id="7" name="Title 6">
            <a:extLst>
              <a:ext uri="{FF2B5EF4-FFF2-40B4-BE49-F238E27FC236}">
                <a16:creationId xmlns:a16="http://schemas.microsoft.com/office/drawing/2014/main" id="{C58FEED7-6C0D-4E6B-AC21-DB9AF008D0F9}"/>
              </a:ext>
            </a:extLst>
          </p:cNvPr>
          <p:cNvSpPr>
            <a:spLocks noGrp="1"/>
          </p:cNvSpPr>
          <p:nvPr>
            <p:ph type="title"/>
          </p:nvPr>
        </p:nvSpPr>
        <p:spPr/>
        <p:txBody>
          <a:bodyPr/>
          <a:lstStyle/>
          <a:p>
            <a:r>
              <a:rPr lang="en-IN" b="1" dirty="0"/>
              <a:t>RESULTS</a:t>
            </a:r>
          </a:p>
        </p:txBody>
      </p:sp>
    </p:spTree>
    <p:extLst>
      <p:ext uri="{BB962C8B-B14F-4D97-AF65-F5344CB8AC3E}">
        <p14:creationId xmlns:p14="http://schemas.microsoft.com/office/powerpoint/2010/main" val="3349928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791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IBM DATA SCIENCE  CAPSTONE PROJECT </vt:lpstr>
      <vt:lpstr>BEST LOCATIONS TO START A BOOKSTORE</vt:lpstr>
      <vt:lpstr>INTRODUCTION</vt:lpstr>
      <vt:lpstr>DATA </vt:lpstr>
      <vt:lpstr>PowerPoint Presentation</vt:lpstr>
      <vt:lpstr>METHODOLOGY</vt:lpstr>
      <vt:lpstr>METHODOLOGY</vt:lpstr>
      <vt:lpstr>RESULTS</vt:lpstr>
      <vt:lpstr>RESULTS</vt:lpstr>
      <vt:lpstr>CONCLUSION</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2020-04-03T10:14:22Z</dcterms:created>
  <dcterms:modified xsi:type="dcterms:W3CDTF">2020-04-04T12:16:39Z</dcterms:modified>
</cp:coreProperties>
</file>