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79" r:id="rId10"/>
    <p:sldId id="264" r:id="rId11"/>
    <p:sldId id="265" r:id="rId12"/>
    <p:sldId id="266" r:id="rId13"/>
    <p:sldId id="278" r:id="rId14"/>
    <p:sldId id="268" r:id="rId15"/>
    <p:sldId id="267" r:id="rId16"/>
    <p:sldId id="269" r:id="rId17"/>
    <p:sldId id="272" r:id="rId18"/>
    <p:sldId id="273" r:id="rId19"/>
    <p:sldId id="280" r:id="rId20"/>
    <p:sldId id="275" r:id="rId21"/>
    <p:sldId id="276" r:id="rId22"/>
    <p:sldId id="281"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447D3-3688-4B75-9632-025ABD52338A}" type="datetimeFigureOut">
              <a:rPr lang="en-US" smtClean="0"/>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1EEDB-DECF-494C-A00F-2D7669A316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81EEDB-DECF-494C-A00F-2D7669A31677}"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9" name="Date Placeholder 18"/>
          <p:cNvSpPr>
            <a:spLocks noGrp="1"/>
          </p:cNvSpPr>
          <p:nvPr>
            <p:ph type="dt" sz="half" idx="10"/>
          </p:nvPr>
        </p:nvSpPr>
        <p:spPr/>
        <p:txBody>
          <a:bodyPr/>
          <a:lstStyle/>
          <a:p>
            <a:fld id="{E71E27DE-52DD-4396-A3BF-CAC31F5A25E7}"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E27DE-52DD-4396-A3BF-CAC31F5A25E7}"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E27DE-52DD-4396-A3BF-CAC31F5A25E7}"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E27DE-52DD-4396-A3BF-CAC31F5A25E7}"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71E27DE-52DD-4396-A3BF-CAC31F5A25E7}"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1E27DE-52DD-4396-A3BF-CAC31F5A25E7}"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71E27DE-52DD-4396-A3BF-CAC31F5A25E7}"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71E27DE-52DD-4396-A3BF-CAC31F5A25E7}"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71E27DE-52DD-4396-A3BF-CAC31F5A25E7}" type="datetimeFigureOut">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1E27DE-52DD-4396-A3BF-CAC31F5A25E7}"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70EBC-17FE-4A46-AB87-E366F7FDF0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1E27DE-52DD-4396-A3BF-CAC31F5A25E7}"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70EBC-17FE-4A46-AB87-E366F7FDF015}"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E71E27DE-52DD-4396-A3BF-CAC31F5A25E7}" type="datetimeFigureOut">
              <a:rPr lang="en-US" smtClean="0"/>
              <a:t>11/20/2018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25370EBC-17FE-4A46-AB87-E366F7FDF0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828800"/>
          </a:xfrm>
        </p:spPr>
        <p:txBody>
          <a:bodyPr>
            <a:normAutofit/>
          </a:bodyPr>
          <a:lstStyle/>
          <a:p>
            <a:r>
              <a:rPr lang="en-US" dirty="0"/>
              <a:t> PES UNIVERSITY,</a:t>
            </a:r>
            <a:br>
              <a:rPr lang="en-US" dirty="0"/>
            </a:br>
            <a:r>
              <a:rPr lang="en-US" dirty="0"/>
              <a:t>Bangalore </a:t>
            </a:r>
          </a:p>
        </p:txBody>
      </p:sp>
      <p:sp>
        <p:nvSpPr>
          <p:cNvPr id="3" name="Subtitle 2"/>
          <p:cNvSpPr>
            <a:spLocks noGrp="1"/>
          </p:cNvSpPr>
          <p:nvPr>
            <p:ph type="subTitle" idx="1"/>
          </p:nvPr>
        </p:nvSpPr>
        <p:spPr>
          <a:xfrm>
            <a:off x="685800" y="4191000"/>
            <a:ext cx="7772400" cy="914400"/>
          </a:xfrm>
        </p:spPr>
        <p:txBody>
          <a:bodyPr>
            <a:normAutofit/>
          </a:bodyPr>
          <a:lstStyle/>
          <a:p>
            <a:r>
              <a:rPr lang="en-US" sz="2400" dirty="0"/>
              <a:t>UE17CS203- INTRODUCTION TO DATA SCIENCE </a:t>
            </a:r>
          </a:p>
        </p:txBody>
      </p:sp>
      <p:sp>
        <p:nvSpPr>
          <p:cNvPr id="5" name="TextBox 4"/>
          <p:cNvSpPr txBox="1"/>
          <p:nvPr/>
        </p:nvSpPr>
        <p:spPr>
          <a:xfrm>
            <a:off x="1600200" y="2667000"/>
            <a:ext cx="7010400" cy="369332"/>
          </a:xfrm>
          <a:prstGeom prst="rect">
            <a:avLst/>
          </a:prstGeom>
          <a:noFill/>
        </p:spPr>
        <p:txBody>
          <a:bodyPr wrap="square" rtlCol="0">
            <a:spAutoFit/>
          </a:bodyPr>
          <a:lstStyle/>
          <a:p>
            <a:r>
              <a:rPr lang="en-US" dirty="0"/>
              <a:t> (Established under Karnataka Act No.16 of 2013)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183880" cy="1051560"/>
          </a:xfrm>
        </p:spPr>
        <p:txBody>
          <a:bodyPr>
            <a:normAutofit/>
          </a:bodyPr>
          <a:lstStyle/>
          <a:p>
            <a:r>
              <a:rPr lang="en-US" sz="3600" dirty="0"/>
              <a:t>Processing (Data Cleaning)</a:t>
            </a:r>
          </a:p>
        </p:txBody>
      </p:sp>
      <p:sp>
        <p:nvSpPr>
          <p:cNvPr id="3" name="Subtitle 2"/>
          <p:cNvSpPr>
            <a:spLocks noGrp="1"/>
          </p:cNvSpPr>
          <p:nvPr>
            <p:ph idx="1"/>
          </p:nvPr>
        </p:nvSpPr>
        <p:spPr>
          <a:xfrm>
            <a:off x="609600" y="1676400"/>
            <a:ext cx="8183880" cy="4267200"/>
          </a:xfrm>
        </p:spPr>
        <p:txBody>
          <a:bodyPr>
            <a:normAutofit fontScale="92500" lnSpcReduction="10000"/>
          </a:bodyPr>
          <a:lstStyle/>
          <a:p>
            <a:pPr>
              <a:buFont typeface="Wingdings" panose="05000000000000000000" pitchFamily="2" charset="2"/>
              <a:buChar char="§"/>
            </a:pPr>
            <a:endParaRPr lang="en-US" dirty="0"/>
          </a:p>
          <a:p>
            <a:r>
              <a:rPr lang="en-US" dirty="0"/>
              <a:t>Some of the rows in our dataset have complete missing </a:t>
            </a:r>
            <a:r>
              <a:rPr lang="en-US" dirty="0" err="1"/>
              <a:t>values,which</a:t>
            </a:r>
            <a:r>
              <a:rPr lang="en-US" dirty="0"/>
              <a:t> are not useful in analysis. So those rows are completely removed.</a:t>
            </a:r>
          </a:p>
          <a:p>
            <a:r>
              <a:rPr lang="en-US" dirty="0"/>
              <a:t>NAN’s for numeric columns like </a:t>
            </a:r>
            <a:r>
              <a:rPr lang="en-US" dirty="0" err="1"/>
              <a:t>lon</a:t>
            </a:r>
            <a:r>
              <a:rPr lang="en-US" dirty="0"/>
              <a:t>(</a:t>
            </a:r>
            <a:r>
              <a:rPr lang="en-US" dirty="0" err="1"/>
              <a:t>longitute</a:t>
            </a:r>
            <a:r>
              <a:rPr lang="en-US" dirty="0"/>
              <a:t>) and lat(latitude) are replaced with average of the column.</a:t>
            </a:r>
          </a:p>
          <a:p>
            <a:r>
              <a:rPr lang="en-US" dirty="0"/>
              <a:t>NAN’s for categorical columns like </a:t>
            </a:r>
            <a:r>
              <a:rPr lang="en-US" dirty="0" err="1"/>
              <a:t>rating.band</a:t>
            </a:r>
            <a:r>
              <a:rPr lang="en-US" dirty="0"/>
              <a:t> are replaced with its previous row values.</a:t>
            </a:r>
          </a:p>
        </p:txBody>
      </p:sp>
      <p:sp>
        <p:nvSpPr>
          <p:cNvPr id="4" name="TextBox 3"/>
          <p:cNvSpPr txBox="1"/>
          <p:nvPr/>
        </p:nvSpPr>
        <p:spPr>
          <a:xfrm>
            <a:off x="685800" y="1295400"/>
            <a:ext cx="5287025" cy="400110"/>
          </a:xfrm>
          <a:prstGeom prst="rect">
            <a:avLst/>
          </a:prstGeom>
          <a:noFill/>
        </p:spPr>
        <p:txBody>
          <a:bodyPr wrap="none" rtlCol="0">
            <a:spAutoFit/>
          </a:bodyPr>
          <a:lstStyle/>
          <a:p>
            <a:r>
              <a:rPr lang="en-US" sz="2000" dirty="0"/>
              <a:t>Steps we followed to clean the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5486400"/>
            <a:ext cx="8183880" cy="1051560"/>
          </a:xfrm>
        </p:spPr>
        <p:txBody>
          <a:bodyPr>
            <a:normAutofit/>
          </a:bodyPr>
          <a:lstStyle/>
          <a:p>
            <a:r>
              <a:rPr lang="en-US" sz="3200" dirty="0"/>
              <a:t>Dataset before cleaning</a:t>
            </a:r>
          </a:p>
        </p:txBody>
      </p:sp>
      <p:pic>
        <p:nvPicPr>
          <p:cNvPr id="7" name="Content Placeholder 6" descr="before_clean1.PNG"/>
          <p:cNvPicPr>
            <a:picLocks noGrp="1" noChangeAspect="1"/>
          </p:cNvPicPr>
          <p:nvPr>
            <p:ph sz="half" idx="1"/>
          </p:nvPr>
        </p:nvPicPr>
        <p:blipFill>
          <a:blip r:embed="rId2"/>
          <a:stretch>
            <a:fillRect/>
          </a:stretch>
        </p:blipFill>
        <p:spPr>
          <a:xfrm>
            <a:off x="304800" y="762000"/>
            <a:ext cx="4038600" cy="4495800"/>
          </a:xfrm>
        </p:spPr>
      </p:pic>
      <p:pic>
        <p:nvPicPr>
          <p:cNvPr id="8" name="Content Placeholder 7" descr="before_clean2.png"/>
          <p:cNvPicPr>
            <a:picLocks noGrp="1" noChangeAspect="1"/>
          </p:cNvPicPr>
          <p:nvPr>
            <p:ph sz="half" idx="2"/>
          </p:nvPr>
        </p:nvPicPr>
        <p:blipFill>
          <a:blip r:embed="rId3"/>
          <a:stretch>
            <a:fillRect/>
          </a:stretch>
        </p:blipFill>
        <p:spPr>
          <a:xfrm>
            <a:off x="4572000" y="762000"/>
            <a:ext cx="4235450" cy="4495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0" y="4953000"/>
            <a:ext cx="8183880" cy="1051560"/>
          </a:xfrm>
        </p:spPr>
        <p:txBody>
          <a:bodyPr>
            <a:normAutofit/>
          </a:bodyPr>
          <a:lstStyle/>
          <a:p>
            <a:r>
              <a:rPr lang="en-US" sz="3200" dirty="0"/>
              <a:t>Dataset after cleaning</a:t>
            </a:r>
          </a:p>
        </p:txBody>
      </p:sp>
      <p:pic>
        <p:nvPicPr>
          <p:cNvPr id="7" name="Content Placeholder 6" descr="after_clean.PNG"/>
          <p:cNvPicPr>
            <a:picLocks noGrp="1" noChangeAspect="1"/>
          </p:cNvPicPr>
          <p:nvPr>
            <p:ph idx="1"/>
          </p:nvPr>
        </p:nvPicPr>
        <p:blipFill>
          <a:blip r:embed="rId2"/>
          <a:stretch>
            <a:fillRect/>
          </a:stretch>
        </p:blipFill>
        <p:spPr>
          <a:xfrm>
            <a:off x="855934" y="685800"/>
            <a:ext cx="7478169" cy="4495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060" y="996315"/>
            <a:ext cx="7598410" cy="1051560"/>
          </a:xfrm>
        </p:spPr>
        <p:txBody>
          <a:bodyPr/>
          <a:lstStyle/>
          <a:p>
            <a:r>
              <a:rPr lang="en-US"/>
              <a:t>Data cleaning </a:t>
            </a:r>
          </a:p>
        </p:txBody>
      </p:sp>
      <p:pic>
        <p:nvPicPr>
          <p:cNvPr id="9" name="Content Placeholder 8" descr="data_cleaning1"/>
          <p:cNvPicPr>
            <a:picLocks noGrp="1" noChangeAspect="1"/>
          </p:cNvPicPr>
          <p:nvPr>
            <p:ph sz="quarter" idx="2"/>
          </p:nvPr>
        </p:nvPicPr>
        <p:blipFill>
          <a:blip r:embed="rId2"/>
          <a:stretch>
            <a:fillRect/>
          </a:stretch>
        </p:blipFill>
        <p:spPr>
          <a:xfrm>
            <a:off x="607060" y="2508250"/>
            <a:ext cx="3790950" cy="2798445"/>
          </a:xfrm>
          <a:prstGeom prst="rect">
            <a:avLst/>
          </a:prstGeom>
        </p:spPr>
      </p:pic>
      <p:pic>
        <p:nvPicPr>
          <p:cNvPr id="10" name="Content Placeholder 9" descr="data_cleaning2"/>
          <p:cNvPicPr>
            <a:picLocks noGrp="1" noChangeAspect="1"/>
          </p:cNvPicPr>
          <p:nvPr>
            <p:ph sz="quarter" idx="4"/>
          </p:nvPr>
        </p:nvPicPr>
        <p:blipFill>
          <a:blip r:embed="rId3"/>
          <a:stretch>
            <a:fillRect/>
          </a:stretch>
        </p:blipFill>
        <p:spPr>
          <a:xfrm>
            <a:off x="4639310" y="2454275"/>
            <a:ext cx="3851275" cy="2852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615440"/>
            <a:ext cx="8183880" cy="1737360"/>
          </a:xfrm>
        </p:spPr>
        <p:txBody>
          <a:bodyPr>
            <a:normAutofit/>
          </a:bodyPr>
          <a:lstStyle/>
          <a:p>
            <a:r>
              <a:rPr lang="en-US" dirty="0"/>
              <a:t>Visualizing dataset and concluding insights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ty_graph_histo.PNG"/>
          <p:cNvPicPr>
            <a:picLocks noGrp="1" noChangeAspect="1"/>
          </p:cNvPicPr>
          <p:nvPr>
            <p:ph idx="1"/>
          </p:nvPr>
        </p:nvPicPr>
        <p:blipFill>
          <a:blip r:embed="rId2"/>
          <a:stretch>
            <a:fillRect/>
          </a:stretch>
        </p:blipFill>
        <p:spPr>
          <a:xfrm>
            <a:off x="1752600" y="457200"/>
            <a:ext cx="5277587" cy="3886743"/>
          </a:xfrm>
        </p:spPr>
      </p:pic>
      <p:sp>
        <p:nvSpPr>
          <p:cNvPr id="7" name="TextBox 6"/>
          <p:cNvSpPr txBox="1"/>
          <p:nvPr/>
        </p:nvSpPr>
        <p:spPr>
          <a:xfrm>
            <a:off x="685800" y="4419600"/>
            <a:ext cx="7086600" cy="2031325"/>
          </a:xfrm>
          <a:prstGeom prst="rect">
            <a:avLst/>
          </a:prstGeom>
          <a:noFill/>
        </p:spPr>
        <p:txBody>
          <a:bodyPr wrap="square" rtlCol="0">
            <a:spAutoFit/>
          </a:bodyPr>
          <a:lstStyle/>
          <a:p>
            <a:pPr>
              <a:buFont typeface="Arial" panose="020B0604020202020204" pitchFamily="34" charset="0"/>
              <a:buChar char="•"/>
            </a:pPr>
            <a:r>
              <a:rPr lang="en-US" dirty="0"/>
              <a:t>Above </a:t>
            </a:r>
            <a:r>
              <a:rPr lang="en-US" dirty="0" err="1"/>
              <a:t>bargraph</a:t>
            </a:r>
            <a:r>
              <a:rPr lang="en-US" dirty="0"/>
              <a:t> shows hostels in main five cities in </a:t>
            </a:r>
            <a:r>
              <a:rPr lang="en-US" dirty="0" err="1"/>
              <a:t>japan</a:t>
            </a:r>
            <a:r>
              <a:rPr lang="en-US" dirty="0"/>
              <a:t> listed on HostelWorld.com</a:t>
            </a:r>
          </a:p>
          <a:p>
            <a:pPr>
              <a:buFont typeface="Arial" panose="020B0604020202020204" pitchFamily="34" charset="0"/>
              <a:buChar char="•"/>
            </a:pPr>
            <a:r>
              <a:rPr lang="en-US" dirty="0"/>
              <a:t>This </a:t>
            </a:r>
            <a:r>
              <a:rPr lang="en-US" dirty="0" err="1"/>
              <a:t>datset</a:t>
            </a:r>
            <a:r>
              <a:rPr lang="en-US" dirty="0"/>
              <a:t> only covers these five cities at the </a:t>
            </a:r>
            <a:r>
              <a:rPr lang="en-US" dirty="0" err="1"/>
              <a:t>moment.mainly</a:t>
            </a:r>
            <a:r>
              <a:rPr lang="en-US" dirty="0"/>
              <a:t> these cities are famous destinations for tourists from foreign countries.</a:t>
            </a:r>
          </a:p>
          <a:p>
            <a:pPr>
              <a:buFont typeface="Arial" panose="020B0604020202020204" pitchFamily="34" charset="0"/>
              <a:buChar char="•"/>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ice_graph.PNG"/>
          <p:cNvPicPr>
            <a:picLocks noGrp="1" noChangeAspect="1"/>
          </p:cNvPicPr>
          <p:nvPr>
            <p:ph idx="1"/>
          </p:nvPr>
        </p:nvPicPr>
        <p:blipFill>
          <a:blip r:embed="rId2"/>
          <a:stretch>
            <a:fillRect/>
          </a:stretch>
        </p:blipFill>
        <p:spPr>
          <a:xfrm>
            <a:off x="457200" y="609600"/>
            <a:ext cx="8183562" cy="2494672"/>
          </a:xfrm>
        </p:spPr>
      </p:pic>
      <p:sp>
        <p:nvSpPr>
          <p:cNvPr id="5" name="TextBox 4"/>
          <p:cNvSpPr txBox="1"/>
          <p:nvPr/>
        </p:nvSpPr>
        <p:spPr>
          <a:xfrm>
            <a:off x="533400" y="3657600"/>
            <a:ext cx="7924800" cy="2308324"/>
          </a:xfrm>
          <a:prstGeom prst="rect">
            <a:avLst/>
          </a:prstGeom>
          <a:noFill/>
        </p:spPr>
        <p:txBody>
          <a:bodyPr wrap="square" rtlCol="0">
            <a:spAutoFit/>
          </a:bodyPr>
          <a:lstStyle/>
          <a:p>
            <a:pPr>
              <a:buFont typeface="Arial" panose="020B0604020202020204" pitchFamily="34" charset="0"/>
              <a:buChar char="•"/>
            </a:pPr>
            <a:r>
              <a:rPr lang="en-US" dirty="0"/>
              <a:t>These graphs are showing distributions of minimum prices for 1 night stay in main 5 cities in Japan.</a:t>
            </a:r>
          </a:p>
          <a:p>
            <a:pPr>
              <a:buFont typeface="Arial" panose="020B0604020202020204" pitchFamily="34" charset="0"/>
              <a:buChar char="•"/>
            </a:pPr>
            <a:r>
              <a:rPr lang="en-US"/>
              <a:t>Hotels </a:t>
            </a:r>
            <a:r>
              <a:rPr lang="en-US" dirty="0"/>
              <a:t>in Japan usually costs 2.5-5K JPY for each night stay. </a:t>
            </a:r>
            <a:r>
              <a:rPr lang="en-US" dirty="0" err="1"/>
              <a:t>However,these</a:t>
            </a:r>
            <a:r>
              <a:rPr lang="en-US" dirty="0"/>
              <a:t> histograms show that it only costs around 2-2.5K JPY for 1 night stay at hostels. So it concludes that you can minimize your expenses for stay almost 50% when you stay in hostels.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tterplot.PNG"/>
          <p:cNvPicPr>
            <a:picLocks noGrp="1" noChangeAspect="1"/>
          </p:cNvPicPr>
          <p:nvPr>
            <p:ph idx="1"/>
          </p:nvPr>
        </p:nvPicPr>
        <p:blipFill>
          <a:blip r:embed="rId2"/>
          <a:stretch>
            <a:fillRect/>
          </a:stretch>
        </p:blipFill>
        <p:spPr>
          <a:xfrm>
            <a:off x="1932409" y="914161"/>
            <a:ext cx="5325219" cy="3419953"/>
          </a:xfrm>
        </p:spPr>
      </p:pic>
      <p:sp>
        <p:nvSpPr>
          <p:cNvPr id="5" name="TextBox 4"/>
          <p:cNvSpPr txBox="1"/>
          <p:nvPr/>
        </p:nvSpPr>
        <p:spPr>
          <a:xfrm>
            <a:off x="457200" y="4495800"/>
            <a:ext cx="8153400" cy="1200329"/>
          </a:xfrm>
          <a:prstGeom prst="rect">
            <a:avLst/>
          </a:prstGeom>
          <a:noFill/>
        </p:spPr>
        <p:txBody>
          <a:bodyPr wrap="square" rtlCol="0">
            <a:spAutoFit/>
          </a:bodyPr>
          <a:lstStyle/>
          <a:p>
            <a:pPr>
              <a:buFont typeface="Wingdings" panose="05000000000000000000" pitchFamily="2" charset="2"/>
              <a:buChar char="q"/>
            </a:pPr>
            <a:r>
              <a:rPr lang="en-US" dirty="0"/>
              <a:t>It was expected that superb hostels are mainly closer to the city center and location of each hostel is playing a huge role to their rating result.</a:t>
            </a:r>
          </a:p>
          <a:p>
            <a:pPr>
              <a:buFont typeface="Wingdings" panose="05000000000000000000" pitchFamily="2" charset="2"/>
              <a:buChar char="q"/>
            </a:pPr>
            <a:r>
              <a:rPr lang="en-US" dirty="0"/>
              <a:t>However this </a:t>
            </a:r>
            <a:r>
              <a:rPr lang="en-US" dirty="0" err="1"/>
              <a:t>visulization</a:t>
            </a:r>
            <a:r>
              <a:rPr lang="en-US" dirty="0"/>
              <a:t> shows that location is not too important.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mmary.PNG"/>
          <p:cNvPicPr>
            <a:picLocks noGrp="1" noChangeAspect="1"/>
          </p:cNvPicPr>
          <p:nvPr>
            <p:ph idx="1"/>
          </p:nvPr>
        </p:nvPicPr>
        <p:blipFill>
          <a:blip r:embed="rId2"/>
          <a:stretch>
            <a:fillRect/>
          </a:stretch>
        </p:blipFill>
        <p:spPr>
          <a:xfrm>
            <a:off x="457200" y="457200"/>
            <a:ext cx="8183562" cy="2971800"/>
          </a:xfrm>
        </p:spPr>
      </p:pic>
      <p:sp>
        <p:nvSpPr>
          <p:cNvPr id="5" name="TextBox 4"/>
          <p:cNvSpPr txBox="1"/>
          <p:nvPr/>
        </p:nvSpPr>
        <p:spPr>
          <a:xfrm>
            <a:off x="457200" y="3733800"/>
            <a:ext cx="7924800" cy="2031325"/>
          </a:xfrm>
          <a:prstGeom prst="rect">
            <a:avLst/>
          </a:prstGeom>
          <a:noFill/>
        </p:spPr>
        <p:txBody>
          <a:bodyPr wrap="square" rtlCol="0">
            <a:spAutoFit/>
          </a:bodyPr>
          <a:lstStyle/>
          <a:p>
            <a:r>
              <a:rPr lang="en-US" dirty="0"/>
              <a:t>From this graph we can </a:t>
            </a:r>
            <a:r>
              <a:rPr lang="en-US" dirty="0" err="1"/>
              <a:t>analyse</a:t>
            </a:r>
            <a:r>
              <a:rPr lang="en-US" dirty="0"/>
              <a:t> that Fukuoka and Hiroshima have only hostels which have higher ratings. Although the number of hostels in these cities are relatively little, they are giving high quality services to tourists. The other thing we can tell from these histograms is that biggest three cities (</a:t>
            </a:r>
            <a:r>
              <a:rPr lang="en-US" dirty="0" err="1"/>
              <a:t>Kyoto,Osaka,Tokyo</a:t>
            </a:r>
            <a:r>
              <a:rPr lang="en-US" dirty="0"/>
              <a:t>) ratings are between 8 and 9. on the other hand, other 2 cities(Hiroshima and Fukuoka) average ratings are higher.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75" y="530860"/>
            <a:ext cx="6363335" cy="825500"/>
          </a:xfrm>
        </p:spPr>
        <p:txBody>
          <a:bodyPr/>
          <a:lstStyle/>
          <a:p>
            <a:r>
              <a:rPr lang="en-US"/>
              <a:t>Data visualization </a:t>
            </a:r>
          </a:p>
        </p:txBody>
      </p:sp>
      <p:pic>
        <p:nvPicPr>
          <p:cNvPr id="6" name="Content Placeholder 5" descr="data_visualization"/>
          <p:cNvPicPr>
            <a:picLocks noGrp="1" noChangeAspect="1"/>
          </p:cNvPicPr>
          <p:nvPr>
            <p:ph idx="1"/>
          </p:nvPr>
        </p:nvPicPr>
        <p:blipFill>
          <a:blip r:embed="rId2"/>
          <a:stretch>
            <a:fillRect/>
          </a:stretch>
        </p:blipFill>
        <p:spPr>
          <a:xfrm>
            <a:off x="688975" y="1620520"/>
            <a:ext cx="7792720" cy="4491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1981200"/>
            <a:ext cx="8183880" cy="990600"/>
          </a:xfrm>
        </p:spPr>
        <p:txBody>
          <a:bodyPr>
            <a:normAutofit fontScale="90000"/>
          </a:bodyPr>
          <a:lstStyle/>
          <a:p>
            <a:r>
              <a:rPr lang="en-US" dirty="0"/>
              <a:t>EXPLORATORY ANALYSIS ON JAPAN HOSTEL DATASET</a:t>
            </a:r>
          </a:p>
        </p:txBody>
      </p:sp>
      <p:sp>
        <p:nvSpPr>
          <p:cNvPr id="7" name="Text Placeholder 6"/>
          <p:cNvSpPr>
            <a:spLocks noGrp="1"/>
          </p:cNvSpPr>
          <p:nvPr>
            <p:ph type="body" idx="1"/>
          </p:nvPr>
        </p:nvSpPr>
        <p:spPr>
          <a:xfrm>
            <a:off x="381000" y="4800600"/>
            <a:ext cx="8183880" cy="914400"/>
          </a:xfrm>
        </p:spPr>
        <p:txBody>
          <a:bodyPr>
            <a:normAutofit fontScale="92500" lnSpcReduction="10000"/>
          </a:bodyPr>
          <a:lstStyle/>
          <a:p>
            <a:r>
              <a:rPr lang="en-US" dirty="0"/>
              <a:t>DATASET LINK: </a:t>
            </a:r>
            <a:r>
              <a:rPr lang="en-US" sz="2400" dirty="0">
                <a:solidFill>
                  <a:srgbClr val="F07F09">
                    <a:shade val="50000"/>
                    <a:satMod val="110000"/>
                  </a:srgbClr>
                </a:solidFill>
              </a:rPr>
              <a:t>https://www.kaggle.com/koki25ando/hostel-world-dataset/kernels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183880" cy="4800600"/>
          </a:xfrm>
        </p:spPr>
        <p:txBody>
          <a:bodyPr>
            <a:normAutofit fontScale="70000" lnSpcReduction="20000"/>
          </a:bodyPr>
          <a:lstStyle/>
          <a:p>
            <a:pPr>
              <a:buNone/>
            </a:pPr>
            <a:r>
              <a:rPr lang="en-US" dirty="0"/>
              <a:t>In this analysis we did hypothesis testing for price column. We would like to determine if price for one night stay in hostel have a mean greater than 2600 taking significance level as 0.05.</a:t>
            </a:r>
          </a:p>
          <a:p>
            <a:pPr>
              <a:buNone/>
            </a:pPr>
            <a:endParaRPr lang="en-US" dirty="0"/>
          </a:p>
          <a:p>
            <a:pPr>
              <a:buNone/>
            </a:pPr>
            <a:r>
              <a:rPr lang="en-US" dirty="0"/>
              <a:t>We took null hypothesis as</a:t>
            </a:r>
          </a:p>
          <a:p>
            <a:pPr>
              <a:buNone/>
            </a:pPr>
            <a:r>
              <a:rPr lang="en-US" dirty="0"/>
              <a:t>		H0:mue&lt;=2600</a:t>
            </a:r>
          </a:p>
          <a:p>
            <a:pPr>
              <a:buNone/>
            </a:pPr>
            <a:r>
              <a:rPr lang="en-US" dirty="0"/>
              <a:t>Alternate hypothesis as</a:t>
            </a:r>
          </a:p>
          <a:p>
            <a:pPr>
              <a:buNone/>
            </a:pPr>
            <a:r>
              <a:rPr lang="en-US" dirty="0"/>
              <a:t>		H1:mue&gt;2600</a:t>
            </a:r>
          </a:p>
          <a:p>
            <a:pPr>
              <a:buNone/>
            </a:pPr>
            <a:endParaRPr lang="en-US" dirty="0"/>
          </a:p>
          <a:p>
            <a:pPr>
              <a:buNone/>
            </a:pPr>
            <a:r>
              <a:rPr lang="en-US" dirty="0"/>
              <a:t>After performing hypothesis test, we got observed significance level as 0.49 which is greater than alpha. </a:t>
            </a:r>
          </a:p>
          <a:p>
            <a:pPr>
              <a:buNone/>
            </a:pPr>
            <a:r>
              <a:rPr lang="en-US" dirty="0"/>
              <a:t>	</a:t>
            </a:r>
          </a:p>
          <a:p>
            <a:pPr>
              <a:buNone/>
            </a:pPr>
            <a:r>
              <a:rPr lang="en-US" dirty="0"/>
              <a:t>SO WE FAILED TO REJECT NULL HYPOTHESIS.</a:t>
            </a:r>
          </a:p>
          <a:p>
            <a:pPr>
              <a:buNone/>
            </a:pPr>
            <a:endParaRPr lang="en-US" dirty="0"/>
          </a:p>
          <a:p>
            <a:pPr>
              <a:buNone/>
            </a:pPr>
            <a:r>
              <a:rPr lang="en-US" dirty="0"/>
              <a:t>So we concluded that it is plausible that the price for one night stay in hostel have a mean value less than 2600.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350" y="384810"/>
            <a:ext cx="8183880" cy="824865"/>
          </a:xfrm>
        </p:spPr>
        <p:txBody>
          <a:bodyPr>
            <a:normAutofit/>
          </a:bodyPr>
          <a:lstStyle/>
          <a:p>
            <a:r>
              <a:rPr lang="en-US"/>
              <a:t>Hypothesis testing</a:t>
            </a:r>
          </a:p>
        </p:txBody>
      </p:sp>
      <p:pic>
        <p:nvPicPr>
          <p:cNvPr id="7" name="Content Placeholder 6" descr="hypothesis_test"/>
          <p:cNvPicPr>
            <a:picLocks noGrp="1" noChangeAspect="1"/>
          </p:cNvPicPr>
          <p:nvPr>
            <p:ph sz="half" idx="1"/>
          </p:nvPr>
        </p:nvPicPr>
        <p:blipFill>
          <a:blip r:embed="rId2"/>
          <a:stretch>
            <a:fillRect/>
          </a:stretch>
        </p:blipFill>
        <p:spPr>
          <a:xfrm>
            <a:off x="873760" y="1453515"/>
            <a:ext cx="6083300" cy="2860675"/>
          </a:xfrm>
          <a:prstGeom prst="rect">
            <a:avLst/>
          </a:prstGeom>
        </p:spPr>
      </p:pic>
      <p:pic>
        <p:nvPicPr>
          <p:cNvPr id="8" name="Content Placeholder 7" descr="result"/>
          <p:cNvPicPr>
            <a:picLocks noGrp="1" noChangeAspect="1"/>
          </p:cNvPicPr>
          <p:nvPr>
            <p:ph sz="half" idx="2"/>
          </p:nvPr>
        </p:nvPicPr>
        <p:blipFill>
          <a:blip r:embed="rId3"/>
          <a:stretch>
            <a:fillRect/>
          </a:stretch>
        </p:blipFill>
        <p:spPr>
          <a:xfrm>
            <a:off x="873760" y="5232400"/>
            <a:ext cx="4039870" cy="1104265"/>
          </a:xfrm>
          <a:prstGeom prst="rect">
            <a:avLst/>
          </a:prstGeom>
        </p:spPr>
      </p:pic>
      <p:sp>
        <p:nvSpPr>
          <p:cNvPr id="9" name="Text Box 8"/>
          <p:cNvSpPr txBox="1"/>
          <p:nvPr/>
        </p:nvSpPr>
        <p:spPr>
          <a:xfrm>
            <a:off x="873760" y="4542790"/>
            <a:ext cx="1473200" cy="521970"/>
          </a:xfrm>
          <a:prstGeom prst="rect">
            <a:avLst/>
          </a:prstGeom>
          <a:noFill/>
        </p:spPr>
        <p:txBody>
          <a:bodyPr wrap="square" rtlCol="0">
            <a:spAutoFit/>
          </a:bodyPr>
          <a:lstStyle/>
          <a:p>
            <a:r>
              <a:rPr lang="en-US" sz="2800">
                <a:ln/>
                <a:solidFill>
                  <a:schemeClr val="accent1"/>
                </a:solidFill>
                <a:effectLst>
                  <a:outerShdw blurRad="38100" dist="25400" dir="5400000" algn="ctr" rotWithShape="0">
                    <a:srgbClr val="6E747A">
                      <a:alpha val="43000"/>
                    </a:srgbClr>
                  </a:outerShdw>
                </a:effectLst>
              </a:rPr>
              <a:t>Result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183880" cy="1051560"/>
          </a:xfrm>
        </p:spPr>
        <p:txBody>
          <a:bodyPr/>
          <a:lstStyle/>
          <a:p>
            <a:r>
              <a:rPr lang="en-US" dirty="0"/>
              <a:t>Conclusion </a:t>
            </a:r>
          </a:p>
        </p:txBody>
      </p:sp>
      <p:sp>
        <p:nvSpPr>
          <p:cNvPr id="3" name="Content Placeholder 2"/>
          <p:cNvSpPr>
            <a:spLocks noGrp="1"/>
          </p:cNvSpPr>
          <p:nvPr>
            <p:ph idx="1"/>
          </p:nvPr>
        </p:nvSpPr>
        <p:spPr>
          <a:xfrm>
            <a:off x="533400" y="2438400"/>
            <a:ext cx="8183880" cy="3660648"/>
          </a:xfrm>
        </p:spPr>
        <p:txBody>
          <a:bodyPr/>
          <a:lstStyle/>
          <a:p>
            <a:pPr>
              <a:buNone/>
            </a:pPr>
            <a:r>
              <a:rPr lang="en-US" dirty="0"/>
              <a:t>In this analysis we have found that tourists can minimize their </a:t>
            </a:r>
            <a:r>
              <a:rPr lang="en-US" dirty="0" err="1"/>
              <a:t>expences</a:t>
            </a:r>
            <a:r>
              <a:rPr lang="en-US" dirty="0"/>
              <a:t> up to 50% when they stay in hostel.</a:t>
            </a:r>
          </a:p>
          <a:p>
            <a:pPr>
              <a:buNone/>
            </a:pPr>
            <a:r>
              <a:rPr lang="en-US" dirty="0"/>
              <a:t>Hostels with great locations are not always score higher rating score. There are multiple factors that satisfy their customers.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609600"/>
            <a:ext cx="8183880" cy="1752600"/>
          </a:xfrm>
        </p:spPr>
        <p:txBody>
          <a:bodyPr>
            <a:normAutofit fontScale="90000"/>
          </a:bodyPr>
          <a:lstStyle/>
          <a:p>
            <a:br>
              <a:rPr lang="en-US" sz="4000" dirty="0"/>
            </a:br>
            <a:br>
              <a:rPr lang="en-US" sz="4000" dirty="0"/>
            </a:br>
            <a:br>
              <a:rPr lang="en-US" sz="4000" dirty="0"/>
            </a:br>
            <a:r>
              <a:rPr lang="en-US" sz="4000" dirty="0"/>
              <a:t>TEAM MEMBERS</a:t>
            </a:r>
            <a:br>
              <a:rPr lang="en-US" dirty="0"/>
            </a:br>
            <a:r>
              <a:rPr lang="en-US" dirty="0"/>
              <a:t>					</a:t>
            </a:r>
            <a:br>
              <a:rPr lang="en-US" dirty="0"/>
            </a:br>
            <a:r>
              <a:rPr lang="en-US" dirty="0"/>
              <a:t>				</a:t>
            </a:r>
          </a:p>
        </p:txBody>
      </p:sp>
      <p:sp>
        <p:nvSpPr>
          <p:cNvPr id="8" name="Content Placeholder 7"/>
          <p:cNvSpPr>
            <a:spLocks noGrp="1"/>
          </p:cNvSpPr>
          <p:nvPr>
            <p:ph idx="1"/>
          </p:nvPr>
        </p:nvSpPr>
        <p:spPr>
          <a:xfrm>
            <a:off x="304800" y="1905000"/>
            <a:ext cx="8183880" cy="3270504"/>
          </a:xfrm>
        </p:spPr>
        <p:txBody>
          <a:bodyPr>
            <a:normAutofit/>
          </a:bodyPr>
          <a:lstStyle/>
          <a:p>
            <a:pPr>
              <a:buNone/>
            </a:pPr>
            <a:r>
              <a:rPr lang="en-US" dirty="0"/>
              <a:t>1.Name:Athira.A.D.</a:t>
            </a:r>
          </a:p>
          <a:p>
            <a:pPr>
              <a:buNone/>
            </a:pPr>
            <a:r>
              <a:rPr lang="en-US" dirty="0"/>
              <a:t>   SRN:PES1201701633</a:t>
            </a:r>
          </a:p>
          <a:p>
            <a:pPr>
              <a:buNone/>
            </a:pPr>
            <a:r>
              <a:rPr lang="en-US" dirty="0"/>
              <a:t>2.Name:Gagana.R.</a:t>
            </a:r>
          </a:p>
          <a:p>
            <a:pPr>
              <a:buNone/>
            </a:pPr>
            <a:r>
              <a:rPr lang="en-US" dirty="0"/>
              <a:t>   SRN:PES1201701618</a:t>
            </a:r>
          </a:p>
          <a:p>
            <a:pPr>
              <a:buNone/>
            </a:pPr>
            <a:r>
              <a:rPr lang="en-US" dirty="0"/>
              <a:t>3.Name:Niveditha.C.U.</a:t>
            </a:r>
          </a:p>
          <a:p>
            <a:pPr>
              <a:buNone/>
            </a:pPr>
            <a:r>
              <a:rPr lang="en-US" dirty="0"/>
              <a:t>	 SRN:PES1201701640.	 </a:t>
            </a:r>
          </a:p>
          <a:p>
            <a:pPr>
              <a:buNone/>
            </a:pPr>
            <a:endParaRPr lang="en-US" dirty="0"/>
          </a:p>
        </p:txBody>
      </p:sp>
      <p:sp>
        <p:nvSpPr>
          <p:cNvPr id="9" name="TextBox 8"/>
          <p:cNvSpPr txBox="1"/>
          <p:nvPr/>
        </p:nvSpPr>
        <p:spPr>
          <a:xfrm>
            <a:off x="4495800" y="5181600"/>
            <a:ext cx="3810000" cy="584775"/>
          </a:xfrm>
          <a:prstGeom prst="rect">
            <a:avLst/>
          </a:prstGeom>
          <a:noFill/>
        </p:spPr>
        <p:txBody>
          <a:bodyPr wrap="square" rtlCol="0">
            <a:spAutoFit/>
          </a:bodyPr>
          <a:lstStyle/>
          <a:p>
            <a:r>
              <a:rPr lang="en-US" sz="3200" dirty="0"/>
              <a:t>From SECTION 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183880" cy="1051560"/>
          </a:xfrm>
        </p:spPr>
        <p:txBody>
          <a:bodyPr>
            <a:normAutofit fontScale="90000"/>
          </a:bodyPr>
          <a:lstStyle/>
          <a:p>
            <a:r>
              <a:rPr lang="en-US" dirty="0" err="1"/>
              <a:t>Dataset:Japan</a:t>
            </a:r>
            <a:r>
              <a:rPr lang="en-US" dirty="0"/>
              <a:t> Hostel Dataset Introduction</a:t>
            </a:r>
          </a:p>
        </p:txBody>
      </p:sp>
      <p:sp>
        <p:nvSpPr>
          <p:cNvPr id="3" name="Content Placeholder 2"/>
          <p:cNvSpPr>
            <a:spLocks noGrp="1"/>
          </p:cNvSpPr>
          <p:nvPr>
            <p:ph idx="1"/>
          </p:nvPr>
        </p:nvSpPr>
        <p:spPr>
          <a:xfrm>
            <a:off x="533400" y="1828800"/>
            <a:ext cx="8183880" cy="4187952"/>
          </a:xfrm>
        </p:spPr>
        <p:txBody>
          <a:bodyPr>
            <a:normAutofit fontScale="92500" lnSpcReduction="10000"/>
          </a:bodyPr>
          <a:lstStyle/>
          <a:p>
            <a:r>
              <a:rPr lang="en-US" dirty="0"/>
              <a:t>Japan hostel service is for young and independent </a:t>
            </a:r>
            <a:r>
              <a:rPr lang="en-US" dirty="0" err="1"/>
              <a:t>travellers</a:t>
            </a:r>
            <a:r>
              <a:rPr lang="en-US" dirty="0"/>
              <a:t> seeking a social travel experience. The group focuses on hostels, maintains a leading hostel database with over 16,000 hostels and approximately 20,000 other forms of budget accommodation available globally unlike the other travel agents. Since 2005, it has also been managing customer-generated review database consisting of more than 10 million post-stay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8183880" cy="1051560"/>
          </a:xfrm>
        </p:spPr>
        <p:txBody>
          <a:bodyPr/>
          <a:lstStyle/>
          <a:p>
            <a:r>
              <a:rPr lang="en-US" dirty="0"/>
              <a:t>Analysis</a:t>
            </a:r>
          </a:p>
        </p:txBody>
      </p:sp>
      <p:sp>
        <p:nvSpPr>
          <p:cNvPr id="3" name="Content Placeholder 2"/>
          <p:cNvSpPr>
            <a:spLocks noGrp="1"/>
          </p:cNvSpPr>
          <p:nvPr>
            <p:ph idx="1"/>
          </p:nvPr>
        </p:nvSpPr>
        <p:spPr>
          <a:xfrm>
            <a:off x="381000" y="1752600"/>
            <a:ext cx="8183880" cy="3660648"/>
          </a:xfrm>
        </p:spPr>
        <p:txBody>
          <a:bodyPr>
            <a:normAutofit lnSpcReduction="10000"/>
          </a:bodyPr>
          <a:lstStyle/>
          <a:p>
            <a:r>
              <a:rPr lang="en-US" dirty="0"/>
              <a:t>In the exploratory analysis, the parameters such as </a:t>
            </a:r>
            <a:r>
              <a:rPr lang="en-US" dirty="0" err="1"/>
              <a:t>summary.score</a:t>
            </a:r>
            <a:r>
              <a:rPr lang="en-US" dirty="0"/>
              <a:t>, </a:t>
            </a:r>
            <a:r>
              <a:rPr lang="en-US" dirty="0" err="1"/>
              <a:t>rating.band</a:t>
            </a:r>
            <a:r>
              <a:rPr lang="en-US" dirty="0"/>
              <a:t> ,cleanliness etc are related to be each other. Here, parameter treatment is taken as the prior and compared with the other parameters. </a:t>
            </a:r>
          </a:p>
          <a:p>
            <a:r>
              <a:rPr lang="en-US" dirty="0"/>
              <a:t>Graphs are drawn by taking different </a:t>
            </a:r>
            <a:r>
              <a:rPr lang="en-US" dirty="0" err="1"/>
              <a:t>parametres</a:t>
            </a:r>
            <a:r>
              <a:rPr lang="en-US" dirty="0"/>
              <a:t>, to visualize the relation between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83880" cy="853440"/>
          </a:xfrm>
        </p:spPr>
        <p:txBody>
          <a:bodyPr>
            <a:normAutofit fontScale="90000"/>
          </a:bodyPr>
          <a:lstStyle/>
          <a:p>
            <a:r>
              <a:rPr lang="en-US" sz="4000" dirty="0"/>
              <a:t>Information</a:t>
            </a:r>
            <a:r>
              <a:rPr lang="en-US" dirty="0"/>
              <a:t> about the Data Set </a:t>
            </a:r>
          </a:p>
        </p:txBody>
      </p:sp>
      <p:sp>
        <p:nvSpPr>
          <p:cNvPr id="3" name="Content Placeholder 2"/>
          <p:cNvSpPr>
            <a:spLocks noGrp="1"/>
          </p:cNvSpPr>
          <p:nvPr>
            <p:ph idx="1"/>
          </p:nvPr>
        </p:nvSpPr>
        <p:spPr>
          <a:xfrm>
            <a:off x="457200" y="1752600"/>
            <a:ext cx="8183880" cy="4264152"/>
          </a:xfrm>
        </p:spPr>
        <p:txBody>
          <a:bodyPr>
            <a:normAutofit/>
          </a:bodyPr>
          <a:lstStyle/>
          <a:p>
            <a:pPr>
              <a:buFont typeface="Wingdings" panose="05000000000000000000" pitchFamily="2" charset="2"/>
              <a:buChar char="Ø"/>
            </a:pPr>
            <a:r>
              <a:rPr lang="en-US" dirty="0"/>
              <a:t>hostel.name</a:t>
            </a:r>
          </a:p>
          <a:p>
            <a:pPr>
              <a:buFont typeface="Wingdings" panose="05000000000000000000" pitchFamily="2" charset="2"/>
              <a:buChar char="Ø"/>
            </a:pPr>
            <a:r>
              <a:rPr lang="en-US" dirty="0"/>
              <a:t>City (City name where hostel is located in)</a:t>
            </a:r>
          </a:p>
          <a:p>
            <a:pPr>
              <a:buFont typeface="Wingdings" panose="05000000000000000000" pitchFamily="2" charset="2"/>
              <a:buChar char="Ø"/>
            </a:pPr>
            <a:r>
              <a:rPr lang="en-US" dirty="0" err="1"/>
              <a:t>price.from</a:t>
            </a:r>
            <a:r>
              <a:rPr lang="en-US" dirty="0"/>
              <a:t> (Minimum Price for 1 night stay)</a:t>
            </a:r>
          </a:p>
          <a:p>
            <a:pPr>
              <a:buFont typeface="Wingdings" panose="05000000000000000000" pitchFamily="2" charset="2"/>
              <a:buChar char="Ø"/>
            </a:pPr>
            <a:r>
              <a:rPr lang="en-US" dirty="0"/>
              <a:t>Distance (Distance from city center (km))</a:t>
            </a:r>
          </a:p>
          <a:p>
            <a:pPr>
              <a:buFont typeface="Wingdings" panose="05000000000000000000" pitchFamily="2" charset="2"/>
              <a:buChar char="Ø"/>
            </a:pPr>
            <a:r>
              <a:rPr lang="en-US" dirty="0" err="1"/>
              <a:t>summary.score</a:t>
            </a:r>
            <a:r>
              <a:rPr lang="en-US" dirty="0"/>
              <a:t> (Summary score of ratings)</a:t>
            </a:r>
          </a:p>
          <a:p>
            <a:pPr>
              <a:buFont typeface="Wingdings" panose="05000000000000000000" pitchFamily="2" charset="2"/>
              <a:buChar char="Ø"/>
            </a:pPr>
            <a:r>
              <a:rPr lang="en-US" dirty="0" err="1"/>
              <a:t>rating.band</a:t>
            </a:r>
            <a:r>
              <a:rPr lang="en-US" dirty="0"/>
              <a:t> (Rating band)</a:t>
            </a:r>
          </a:p>
          <a:p>
            <a:pPr>
              <a:buFont typeface="Wingdings" panose="05000000000000000000" pitchFamily="2" charset="2"/>
              <a:buChar char="Ø"/>
            </a:pPr>
            <a:r>
              <a:rPr lang="en-US" dirty="0"/>
              <a:t>Atmosphere (Rating score of atmosphere)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TextBox 3"/>
          <p:cNvSpPr txBox="1"/>
          <p:nvPr/>
        </p:nvSpPr>
        <p:spPr>
          <a:xfrm>
            <a:off x="762000" y="1143000"/>
            <a:ext cx="2459328" cy="646331"/>
          </a:xfrm>
          <a:prstGeom prst="rect">
            <a:avLst/>
          </a:prstGeom>
          <a:noFill/>
        </p:spPr>
        <p:txBody>
          <a:bodyPr wrap="none" rtlCol="0">
            <a:spAutoFit/>
          </a:bodyPr>
          <a:lstStyle/>
          <a:p>
            <a:r>
              <a:rPr lang="en-US" sz="3600" dirty="0"/>
              <a:t>Contents: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83880" cy="4419600"/>
          </a:xfrm>
        </p:spPr>
        <p:txBody>
          <a:bodyPr>
            <a:normAutofit/>
          </a:bodyPr>
          <a:lstStyle/>
          <a:p>
            <a:pPr>
              <a:buFont typeface="Wingdings" panose="05000000000000000000" pitchFamily="2" charset="2"/>
              <a:buChar char="Ø"/>
            </a:pPr>
            <a:r>
              <a:rPr lang="en-US" dirty="0"/>
              <a:t>Cleanliness (Rating score of cleanliness)</a:t>
            </a:r>
          </a:p>
          <a:p>
            <a:pPr>
              <a:buFont typeface="Wingdings" panose="05000000000000000000" pitchFamily="2" charset="2"/>
              <a:buChar char="Ø"/>
            </a:pPr>
            <a:r>
              <a:rPr lang="en-US" dirty="0"/>
              <a:t>Facilities (Rating score of </a:t>
            </a:r>
            <a:r>
              <a:rPr lang="en-US" dirty="0" err="1"/>
              <a:t>falicities</a:t>
            </a:r>
            <a:r>
              <a:rPr lang="en-US" dirty="0"/>
              <a:t>)</a:t>
            </a:r>
          </a:p>
          <a:p>
            <a:pPr>
              <a:buFont typeface="Wingdings" panose="05000000000000000000" pitchFamily="2" charset="2"/>
              <a:buChar char="Ø"/>
            </a:pPr>
            <a:r>
              <a:rPr lang="en-US" dirty="0" err="1"/>
              <a:t>location.y</a:t>
            </a:r>
            <a:r>
              <a:rPr lang="en-US" dirty="0"/>
              <a:t> (Rating score of location)</a:t>
            </a:r>
          </a:p>
          <a:p>
            <a:pPr>
              <a:buFont typeface="Wingdings" panose="05000000000000000000" pitchFamily="2" charset="2"/>
              <a:buChar char="Ø"/>
            </a:pPr>
            <a:r>
              <a:rPr lang="en-US" dirty="0"/>
              <a:t>Security (Rating score of security)</a:t>
            </a:r>
          </a:p>
          <a:p>
            <a:pPr>
              <a:buFont typeface="Wingdings" panose="05000000000000000000" pitchFamily="2" charset="2"/>
              <a:buChar char="Ø"/>
            </a:pPr>
            <a:r>
              <a:rPr lang="en-US" dirty="0"/>
              <a:t>Staff (Rating score of staff)</a:t>
            </a:r>
          </a:p>
          <a:p>
            <a:pPr>
              <a:buFont typeface="Wingdings" panose="05000000000000000000" pitchFamily="2" charset="2"/>
              <a:buChar char="Ø"/>
            </a:pPr>
            <a:r>
              <a:rPr lang="en-US" dirty="0" err="1"/>
              <a:t>Valueformoney</a:t>
            </a:r>
            <a:r>
              <a:rPr lang="en-US" dirty="0"/>
              <a:t> (Rating score of value for money)</a:t>
            </a:r>
          </a:p>
          <a:p>
            <a:pPr>
              <a:buFont typeface="Wingdings" panose="05000000000000000000" pitchFamily="2" charset="2"/>
              <a:buChar char="Ø"/>
            </a:pPr>
            <a:r>
              <a:rPr lang="en-US" dirty="0"/>
              <a:t>Lon (Longitude)</a:t>
            </a:r>
          </a:p>
          <a:p>
            <a:pPr>
              <a:buFont typeface="Wingdings" panose="05000000000000000000" pitchFamily="2" charset="2"/>
              <a:buChar char="Ø"/>
            </a:pPr>
            <a:r>
              <a:rPr lang="en-US" dirty="0"/>
              <a:t>Lat (Latitude)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a:buNone/>
            </a:pPr>
            <a:r>
              <a:rPr lang="en-US" dirty="0"/>
              <a:t>This dataset contains 342 rows and 16 Columns. This dataset is collected from the Website </a:t>
            </a:r>
            <a:r>
              <a:rPr lang="en-US" dirty="0">
                <a:hlinkClick r:id="rId2"/>
              </a:rPr>
              <a:t>https://www.kaggle.com</a:t>
            </a:r>
            <a:endParaRPr lang="en-US" dirty="0"/>
          </a:p>
          <a:p>
            <a:pPr>
              <a:buNone/>
            </a:pPr>
            <a:endParaRPr lang="en-US" dirty="0"/>
          </a:p>
          <a:p>
            <a:pPr>
              <a:buNone/>
            </a:pPr>
            <a:endParaRPr lang="en-US" dirty="0"/>
          </a:p>
          <a:p>
            <a:pPr>
              <a:buNone/>
            </a:pPr>
            <a:r>
              <a:rPr lang="en-US" dirty="0"/>
              <a:t>Link for the dataset </a:t>
            </a:r>
            <a:r>
              <a:rPr lang="en-US" sz="2400" dirty="0">
                <a:solidFill>
                  <a:srgbClr val="F07F09">
                    <a:shade val="50000"/>
                    <a:satMod val="110000"/>
                  </a:srgbClr>
                </a:solidFill>
              </a:rPr>
              <a:t>https://www.kaggle.com/koki25ando/hostel-world-dataset/kernels</a:t>
            </a:r>
            <a:endParaRPr lang="en-US" sz="24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105" y="823595"/>
            <a:ext cx="5699760" cy="1051560"/>
          </a:xfrm>
        </p:spPr>
        <p:txBody>
          <a:bodyPr/>
          <a:lstStyle/>
          <a:p>
            <a:r>
              <a:rPr lang="en-US"/>
              <a:t>Modules being used</a:t>
            </a:r>
          </a:p>
        </p:txBody>
      </p:sp>
      <p:pic>
        <p:nvPicPr>
          <p:cNvPr id="6" name="Content Placeholder 5" descr="modules"/>
          <p:cNvPicPr>
            <a:picLocks noGrp="1" noChangeAspect="1"/>
          </p:cNvPicPr>
          <p:nvPr>
            <p:ph idx="1"/>
          </p:nvPr>
        </p:nvPicPr>
        <p:blipFill>
          <a:blip r:embed="rId2"/>
          <a:stretch>
            <a:fillRect/>
          </a:stretch>
        </p:blipFill>
        <p:spPr>
          <a:xfrm>
            <a:off x="1798955" y="2642235"/>
            <a:ext cx="5883910" cy="29133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3</TotalTime>
  <Words>787</Words>
  <Application>Microsoft Office PowerPoint</Application>
  <PresentationFormat>On-screen Show (4:3)</PresentationFormat>
  <Paragraphs>88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Verdana</vt:lpstr>
      <vt:lpstr>Wingdings</vt:lpstr>
      <vt:lpstr>Wingdings 2</vt:lpstr>
      <vt:lpstr>Aspect</vt:lpstr>
      <vt:lpstr> PES UNIVERSITY, Bangalore </vt:lpstr>
      <vt:lpstr>EXPLORATORY ANALYSIS ON JAPAN HOSTEL DATASET</vt:lpstr>
      <vt:lpstr>   TEAM MEMBERS           </vt:lpstr>
      <vt:lpstr>Dataset:Japan Hostel Dataset Introduction</vt:lpstr>
      <vt:lpstr>Analysis</vt:lpstr>
      <vt:lpstr>Information about the Data Set </vt:lpstr>
      <vt:lpstr>PowerPoint Presentation</vt:lpstr>
      <vt:lpstr>PowerPoint Presentation</vt:lpstr>
      <vt:lpstr>Modules being used</vt:lpstr>
      <vt:lpstr>Processing (Data Cleaning)</vt:lpstr>
      <vt:lpstr>Dataset before cleaning</vt:lpstr>
      <vt:lpstr>Dataset after cleaning</vt:lpstr>
      <vt:lpstr>Data cleaning </vt:lpstr>
      <vt:lpstr>Visualizing dataset and concluding insights</vt:lpstr>
      <vt:lpstr>PowerPoint Presentation</vt:lpstr>
      <vt:lpstr>PowerPoint Presentation</vt:lpstr>
      <vt:lpstr>PowerPoint Presentation</vt:lpstr>
      <vt:lpstr>PowerPoint Presentation</vt:lpstr>
      <vt:lpstr>Data visualization </vt:lpstr>
      <vt:lpstr>Hypothesis Testing </vt:lpstr>
      <vt:lpstr>PowerPoint Presentation</vt:lpstr>
      <vt:lpstr>Hypothesis testing</vt:lpstr>
      <vt:lpstr>Conclusion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UNIVERSITY, Bangalore</dc:title>
  <dc:creator>Microsoft</dc:creator>
  <cp:lastModifiedBy>Athira D</cp:lastModifiedBy>
  <cp:revision>26</cp:revision>
  <dcterms:created xsi:type="dcterms:W3CDTF">2018-10-27T05:08:00Z</dcterms:created>
  <dcterms:modified xsi:type="dcterms:W3CDTF">2018-11-20T00:10:08Z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