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57"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ECA86A8-292E-4389-8B4D-C79DFFD60329}" type="datetimeFigureOut">
              <a:rPr lang="en-IN" smtClean="0"/>
              <a:t>25-11-2019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417069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A86A8-292E-4389-8B4D-C79DFFD6032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246644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A86A8-292E-4389-8B4D-C79DFFD6032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67820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A86A8-292E-4389-8B4D-C79DFFD6032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185203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A86A8-292E-4389-8B4D-C79DFFD6032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2663786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CA86A8-292E-4389-8B4D-C79DFFD60329}" type="datetimeFigureOut">
              <a:rPr lang="en-IN" smtClean="0"/>
              <a:t>25-11-2019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3495506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CA86A8-292E-4389-8B4D-C79DFFD60329}" type="datetimeFigureOut">
              <a:rPr lang="en-IN" smtClean="0"/>
              <a:t>25-11-2019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447991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ECA86A8-292E-4389-8B4D-C79DFFD6032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998035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ECA86A8-292E-4389-8B4D-C79DFFD6032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88193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A86A8-292E-4389-8B4D-C79DFFD6032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313363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A86A8-292E-4389-8B4D-C79DFFD6032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127438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A86A8-292E-4389-8B4D-C79DFFD6032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397969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A86A8-292E-4389-8B4D-C79DFFD60329}" type="datetimeFigureOut">
              <a:rPr lang="en-IN" smtClean="0"/>
              <a:t>25-11-2019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154136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A86A8-292E-4389-8B4D-C79DFFD60329}" type="datetimeFigureOut">
              <a:rPr lang="en-IN" smtClean="0"/>
              <a:t>25-11-2019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316968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A86A8-292E-4389-8B4D-C79DFFD60329}" type="datetimeFigureOut">
              <a:rPr lang="en-IN" smtClean="0"/>
              <a:t>25-11-2019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123910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A86A8-292E-4389-8B4D-C79DFFD6032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173194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A86A8-292E-4389-8B4D-C79DFFD6032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0D77FF-C37A-4CA3-AD75-9F9C47F8879B}" type="slidenum">
              <a:rPr lang="en-IN" smtClean="0"/>
              <a:t>‹#›</a:t>
            </a:fld>
            <a:endParaRPr lang="en-IN"/>
          </a:p>
        </p:txBody>
      </p:sp>
    </p:spTree>
    <p:extLst>
      <p:ext uri="{BB962C8B-B14F-4D97-AF65-F5344CB8AC3E}">
        <p14:creationId xmlns:p14="http://schemas.microsoft.com/office/powerpoint/2010/main" val="184696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ECA86A8-292E-4389-8B4D-C79DFFD60329}" type="datetimeFigureOut">
              <a:rPr lang="en-IN" smtClean="0"/>
              <a:t>25-11-2019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F0D77FF-C37A-4CA3-AD75-9F9C47F8879B}" type="slidenum">
              <a:rPr lang="en-IN" smtClean="0"/>
              <a:t>‹#›</a:t>
            </a:fld>
            <a:endParaRPr lang="en-IN"/>
          </a:p>
        </p:txBody>
      </p:sp>
    </p:spTree>
    <p:extLst>
      <p:ext uri="{BB962C8B-B14F-4D97-AF65-F5344CB8AC3E}">
        <p14:creationId xmlns:p14="http://schemas.microsoft.com/office/powerpoint/2010/main" val="1298032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7A89-C2A3-4331-927F-5CE74062EDEE}"/>
              </a:ext>
            </a:extLst>
          </p:cNvPr>
          <p:cNvSpPr>
            <a:spLocks noGrp="1"/>
          </p:cNvSpPr>
          <p:nvPr>
            <p:ph type="ctrTitle"/>
          </p:nvPr>
        </p:nvSpPr>
        <p:spPr>
          <a:xfrm>
            <a:off x="1518285" y="641946"/>
            <a:ext cx="8439150" cy="1655762"/>
          </a:xfrm>
        </p:spPr>
        <p:txBody>
          <a:bodyPr>
            <a:normAutofit fontScale="90000"/>
          </a:bodyPr>
          <a:lstStyle/>
          <a:p>
            <a:r>
              <a:rPr lang="en-US" dirty="0"/>
              <a:t>MACHINE LEARNING PROJECT</a:t>
            </a:r>
            <a:endParaRPr lang="en-IN" dirty="0"/>
          </a:p>
        </p:txBody>
      </p:sp>
      <p:sp>
        <p:nvSpPr>
          <p:cNvPr id="3" name="Subtitle 2">
            <a:extLst>
              <a:ext uri="{FF2B5EF4-FFF2-40B4-BE49-F238E27FC236}">
                <a16:creationId xmlns:a16="http://schemas.microsoft.com/office/drawing/2014/main" id="{EAD768CC-BDC0-44A0-8AF8-3DEA49ED13B8}"/>
              </a:ext>
            </a:extLst>
          </p:cNvPr>
          <p:cNvSpPr>
            <a:spLocks noGrp="1"/>
          </p:cNvSpPr>
          <p:nvPr>
            <p:ph type="subTitle" idx="1"/>
          </p:nvPr>
        </p:nvSpPr>
        <p:spPr>
          <a:xfrm>
            <a:off x="1015365" y="2722959"/>
            <a:ext cx="9144000" cy="741362"/>
          </a:xfrm>
        </p:spPr>
        <p:txBody>
          <a:bodyPr>
            <a:normAutofit/>
          </a:bodyPr>
          <a:lstStyle/>
          <a:p>
            <a:r>
              <a:rPr lang="en-US" sz="2800" dirty="0"/>
              <a:t>COURSE CODE - UE17CS303 </a:t>
            </a:r>
            <a:endParaRPr lang="en-IN" sz="2800" dirty="0"/>
          </a:p>
        </p:txBody>
      </p:sp>
      <p:sp>
        <p:nvSpPr>
          <p:cNvPr id="4" name="TextBox 3">
            <a:extLst>
              <a:ext uri="{FF2B5EF4-FFF2-40B4-BE49-F238E27FC236}">
                <a16:creationId xmlns:a16="http://schemas.microsoft.com/office/drawing/2014/main" id="{17BB4789-8998-4240-A977-F203DB5A2D1D}"/>
              </a:ext>
            </a:extLst>
          </p:cNvPr>
          <p:cNvSpPr txBox="1"/>
          <p:nvPr/>
        </p:nvSpPr>
        <p:spPr>
          <a:xfrm>
            <a:off x="711227" y="4677603"/>
            <a:ext cx="5742582" cy="1384995"/>
          </a:xfrm>
          <a:prstGeom prst="rect">
            <a:avLst/>
          </a:prstGeom>
          <a:noFill/>
        </p:spPr>
        <p:txBody>
          <a:bodyPr wrap="square" rtlCol="0">
            <a:spAutoFit/>
          </a:bodyPr>
          <a:lstStyle/>
          <a:p>
            <a:r>
              <a:rPr lang="en-US" sz="2800" dirty="0"/>
              <a:t>ATHIRA A D        - PES1201701633</a:t>
            </a:r>
          </a:p>
          <a:p>
            <a:r>
              <a:rPr lang="en-US" sz="2800" dirty="0"/>
              <a:t>NIVEDITHA C U  - PES1201701640</a:t>
            </a:r>
          </a:p>
          <a:p>
            <a:r>
              <a:rPr lang="en-US" sz="2800" dirty="0"/>
              <a:t>MANEESHA S     - PES1201700024</a:t>
            </a:r>
            <a:endParaRPr lang="en-IN" sz="2800" dirty="0"/>
          </a:p>
        </p:txBody>
      </p:sp>
    </p:spTree>
    <p:extLst>
      <p:ext uri="{BB962C8B-B14F-4D97-AF65-F5344CB8AC3E}">
        <p14:creationId xmlns:p14="http://schemas.microsoft.com/office/powerpoint/2010/main" val="385937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150448-DE17-4335-B9EB-ABF9B69742DC}"/>
              </a:ext>
            </a:extLst>
          </p:cNvPr>
          <p:cNvSpPr txBox="1"/>
          <p:nvPr/>
        </p:nvSpPr>
        <p:spPr>
          <a:xfrm>
            <a:off x="520976" y="1186874"/>
            <a:ext cx="10518644" cy="646331"/>
          </a:xfrm>
          <a:prstGeom prst="rect">
            <a:avLst/>
          </a:prstGeom>
          <a:noFill/>
        </p:spPr>
        <p:txBody>
          <a:bodyPr wrap="square" rtlCol="0">
            <a:spAutoFit/>
          </a:bodyPr>
          <a:lstStyle/>
          <a:p>
            <a:r>
              <a:rPr lang="en-US" b="1" dirty="0">
                <a:solidFill>
                  <a:schemeClr val="bg1"/>
                </a:solidFill>
              </a:rPr>
              <a:t>DATA SOURCE: UNIVERSITY OF PUERTO RICO’S PLANETARY HABITABILITY LABORATORY’S EXOPLANETS.</a:t>
            </a:r>
            <a:endParaRPr lang="en-IN" b="1" dirty="0">
              <a:solidFill>
                <a:schemeClr val="bg1"/>
              </a:solidFill>
            </a:endParaRPr>
          </a:p>
        </p:txBody>
      </p:sp>
      <p:sp>
        <p:nvSpPr>
          <p:cNvPr id="5" name="TextBox 4">
            <a:extLst>
              <a:ext uri="{FF2B5EF4-FFF2-40B4-BE49-F238E27FC236}">
                <a16:creationId xmlns:a16="http://schemas.microsoft.com/office/drawing/2014/main" id="{BFB5E0A1-234F-4E4C-932A-0D27BA215020}"/>
              </a:ext>
            </a:extLst>
          </p:cNvPr>
          <p:cNvSpPr txBox="1"/>
          <p:nvPr/>
        </p:nvSpPr>
        <p:spPr>
          <a:xfrm>
            <a:off x="520976" y="540246"/>
            <a:ext cx="7324724" cy="369332"/>
          </a:xfrm>
          <a:prstGeom prst="rect">
            <a:avLst/>
          </a:prstGeom>
          <a:noFill/>
        </p:spPr>
        <p:txBody>
          <a:bodyPr wrap="square" rtlCol="0">
            <a:spAutoFit/>
          </a:bodyPr>
          <a:lstStyle/>
          <a:p>
            <a:r>
              <a:rPr lang="en-US" b="1" dirty="0">
                <a:solidFill>
                  <a:schemeClr val="bg1"/>
                </a:solidFill>
              </a:rPr>
              <a:t>PROBLEM STATEMENT: EXOPLANET CLASSIFICATION</a:t>
            </a:r>
            <a:endParaRPr lang="en-IN" b="1" dirty="0">
              <a:solidFill>
                <a:schemeClr val="bg1"/>
              </a:solidFill>
            </a:endParaRPr>
          </a:p>
        </p:txBody>
      </p:sp>
      <p:sp>
        <p:nvSpPr>
          <p:cNvPr id="6" name="TextBox 5">
            <a:extLst>
              <a:ext uri="{FF2B5EF4-FFF2-40B4-BE49-F238E27FC236}">
                <a16:creationId xmlns:a16="http://schemas.microsoft.com/office/drawing/2014/main" id="{ABB41FCB-9478-4FBE-AE2C-7AF4E8F7C862}"/>
              </a:ext>
            </a:extLst>
          </p:cNvPr>
          <p:cNvSpPr txBox="1"/>
          <p:nvPr/>
        </p:nvSpPr>
        <p:spPr>
          <a:xfrm>
            <a:off x="520975" y="2021229"/>
            <a:ext cx="5543550" cy="461665"/>
          </a:xfrm>
          <a:prstGeom prst="rect">
            <a:avLst/>
          </a:prstGeom>
          <a:noFill/>
        </p:spPr>
        <p:txBody>
          <a:bodyPr wrap="square" rtlCol="0">
            <a:spAutoFit/>
          </a:bodyPr>
          <a:lstStyle/>
          <a:p>
            <a:r>
              <a:rPr lang="en-US" sz="2400" b="1" dirty="0"/>
              <a:t>ABOUT DATASET</a:t>
            </a:r>
            <a:endParaRPr lang="en-IN" sz="2400" b="1" dirty="0"/>
          </a:p>
        </p:txBody>
      </p:sp>
      <p:sp>
        <p:nvSpPr>
          <p:cNvPr id="7" name="TextBox 6">
            <a:extLst>
              <a:ext uri="{FF2B5EF4-FFF2-40B4-BE49-F238E27FC236}">
                <a16:creationId xmlns:a16="http://schemas.microsoft.com/office/drawing/2014/main" id="{81BF5EFB-6EA8-4A09-85CC-2C3FAEB8CAF4}"/>
              </a:ext>
            </a:extLst>
          </p:cNvPr>
          <p:cNvSpPr txBox="1"/>
          <p:nvPr/>
        </p:nvSpPr>
        <p:spPr>
          <a:xfrm>
            <a:off x="520975" y="2482894"/>
            <a:ext cx="10690363" cy="4247317"/>
          </a:xfrm>
          <a:prstGeom prst="rect">
            <a:avLst/>
          </a:prstGeom>
          <a:noFill/>
        </p:spPr>
        <p:txBody>
          <a:bodyPr wrap="square" rtlCol="0">
            <a:spAutoFit/>
          </a:bodyPr>
          <a:lstStyle/>
          <a:p>
            <a:pPr marL="342900" indent="-342900">
              <a:buAutoNum type="arabicPeriod"/>
            </a:pPr>
            <a:r>
              <a:rPr lang="en-US" dirty="0"/>
              <a:t>Dataset consists of 68 features in total, where 13 are categorical and remaining 55 are continuous.</a:t>
            </a:r>
          </a:p>
          <a:p>
            <a:pPr marL="342900" indent="-342900">
              <a:buAutoNum type="arabicPeriod"/>
            </a:pPr>
            <a:r>
              <a:rPr lang="en-US" dirty="0"/>
              <a:t>There are a total of 3876 rows where each row represents a particular exoplanet.</a:t>
            </a:r>
          </a:p>
          <a:p>
            <a:pPr marL="342900" indent="-342900">
              <a:buAutoNum type="arabicPeriod"/>
            </a:pPr>
            <a:r>
              <a:rPr lang="en-US" dirty="0"/>
              <a:t>The ground truth is habitability of each class. </a:t>
            </a:r>
          </a:p>
          <a:p>
            <a:pPr marL="342900" indent="-342900">
              <a:buAutoNum type="arabicPeriod"/>
            </a:pPr>
            <a:r>
              <a:rPr lang="en-US" dirty="0"/>
              <a:t>The catalog includes important features like Atmospheric type, Mass, Radius, Surface Temperature, Escape Velocity, Earth Similarity Index, Flux, Orbital Velocity etc. </a:t>
            </a:r>
          </a:p>
          <a:p>
            <a:pPr marL="342900" indent="-342900">
              <a:buAutoNum type="arabicPeriod"/>
            </a:pPr>
            <a:r>
              <a:rPr lang="en-US" dirty="0"/>
              <a:t>This is a dataset where overwhelming majority are non-habitable samples.</a:t>
            </a:r>
          </a:p>
          <a:p>
            <a:pPr marL="285750" indent="-285750">
              <a:buFont typeface="Arial" panose="020B0604020202020204" pitchFamily="34" charset="0"/>
              <a:buChar char="•"/>
            </a:pPr>
            <a:r>
              <a:rPr lang="en-US" dirty="0"/>
              <a:t> 	non-habitable	3820</a:t>
            </a:r>
          </a:p>
          <a:p>
            <a:pPr marL="285750" indent="-285750">
              <a:buFont typeface="Arial" panose="020B0604020202020204" pitchFamily="34" charset="0"/>
              <a:buChar char="•"/>
            </a:pPr>
            <a:r>
              <a:rPr lang="en-US" dirty="0"/>
              <a:t>	mesoplanet	31</a:t>
            </a:r>
          </a:p>
          <a:p>
            <a:pPr marL="285750" indent="-285750">
              <a:buFont typeface="Arial" panose="020B0604020202020204" pitchFamily="34" charset="0"/>
              <a:buChar char="•"/>
            </a:pPr>
            <a:r>
              <a:rPr lang="en-US" dirty="0"/>
              <a:t>	psychroplanet	18</a:t>
            </a:r>
          </a:p>
          <a:p>
            <a:pPr marL="285750" indent="-285750">
              <a:buFont typeface="Arial" panose="020B0604020202020204" pitchFamily="34" charset="0"/>
              <a:buChar char="•"/>
            </a:pPr>
            <a:r>
              <a:rPr lang="en-US" dirty="0"/>
              <a:t>	hyposychroplanet	3</a:t>
            </a:r>
          </a:p>
          <a:p>
            <a:pPr marL="285750" indent="-285750">
              <a:buFont typeface="Arial" panose="020B0604020202020204" pitchFamily="34" charset="0"/>
              <a:buChar char="•"/>
            </a:pPr>
            <a:r>
              <a:rPr lang="en-US" dirty="0"/>
              <a:t>	thermoplanet	3</a:t>
            </a:r>
          </a:p>
          <a:p>
            <a:r>
              <a:rPr lang="en-US" dirty="0"/>
              <a:t>6.  Since number of samples in hyposychroplanet and thermoplanet is very less compared to total number of samples in dataset, it is suitable for classification task and therefore these two classes are not considered for prediction.</a:t>
            </a:r>
            <a:endParaRPr lang="en-IN" dirty="0"/>
          </a:p>
        </p:txBody>
      </p:sp>
    </p:spTree>
    <p:extLst>
      <p:ext uri="{BB962C8B-B14F-4D97-AF65-F5344CB8AC3E}">
        <p14:creationId xmlns:p14="http://schemas.microsoft.com/office/powerpoint/2010/main" val="382383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5112-385D-4C82-B337-7F52A438F45D}"/>
              </a:ext>
            </a:extLst>
          </p:cNvPr>
          <p:cNvSpPr>
            <a:spLocks noGrp="1"/>
          </p:cNvSpPr>
          <p:nvPr>
            <p:ph type="ctrTitle"/>
          </p:nvPr>
        </p:nvSpPr>
        <p:spPr>
          <a:xfrm>
            <a:off x="632791" y="0"/>
            <a:ext cx="7543800" cy="1268412"/>
          </a:xfrm>
        </p:spPr>
        <p:txBody>
          <a:bodyPr>
            <a:normAutofit/>
          </a:bodyPr>
          <a:lstStyle/>
          <a:p>
            <a:r>
              <a:rPr lang="en-US" sz="5400" dirty="0"/>
              <a:t>PRE PROCESSING</a:t>
            </a:r>
            <a:endParaRPr lang="en-IN" sz="5400" dirty="0"/>
          </a:p>
        </p:txBody>
      </p:sp>
      <p:sp>
        <p:nvSpPr>
          <p:cNvPr id="3" name="Subtitle 2">
            <a:extLst>
              <a:ext uri="{FF2B5EF4-FFF2-40B4-BE49-F238E27FC236}">
                <a16:creationId xmlns:a16="http://schemas.microsoft.com/office/drawing/2014/main" id="{F800A985-3441-4EC5-B65B-58FDFBBB0E4A}"/>
              </a:ext>
            </a:extLst>
          </p:cNvPr>
          <p:cNvSpPr>
            <a:spLocks noGrp="1"/>
          </p:cNvSpPr>
          <p:nvPr>
            <p:ph type="subTitle" idx="1"/>
          </p:nvPr>
        </p:nvSpPr>
        <p:spPr>
          <a:xfrm>
            <a:off x="632791" y="1244758"/>
            <a:ext cx="9144000" cy="509290"/>
          </a:xfrm>
        </p:spPr>
        <p:txBody>
          <a:bodyPr/>
          <a:lstStyle/>
          <a:p>
            <a:r>
              <a:rPr lang="en-US" dirty="0"/>
              <a:t>DIMENSIONALITY REDUCTION</a:t>
            </a:r>
            <a:endParaRPr lang="en-IN" dirty="0"/>
          </a:p>
        </p:txBody>
      </p:sp>
      <p:sp>
        <p:nvSpPr>
          <p:cNvPr id="4" name="TextBox 3">
            <a:extLst>
              <a:ext uri="{FF2B5EF4-FFF2-40B4-BE49-F238E27FC236}">
                <a16:creationId xmlns:a16="http://schemas.microsoft.com/office/drawing/2014/main" id="{24DAB8C4-1B8A-44C6-A566-15F1A85EFC7F}"/>
              </a:ext>
            </a:extLst>
          </p:cNvPr>
          <p:cNvSpPr txBox="1"/>
          <p:nvPr/>
        </p:nvSpPr>
        <p:spPr>
          <a:xfrm>
            <a:off x="1114424" y="1617653"/>
            <a:ext cx="9534525" cy="1754326"/>
          </a:xfrm>
          <a:prstGeom prst="rect">
            <a:avLst/>
          </a:prstGeom>
          <a:noFill/>
        </p:spPr>
        <p:txBody>
          <a:bodyPr wrap="square" rtlCol="0">
            <a:spAutoFit/>
          </a:bodyPr>
          <a:lstStyle/>
          <a:p>
            <a:pPr marL="342900" indent="-342900">
              <a:buAutoNum type="arabicPeriod"/>
            </a:pPr>
            <a:r>
              <a:rPr lang="en-US" dirty="0">
                <a:solidFill>
                  <a:schemeClr val="accent2">
                    <a:lumMod val="20000"/>
                    <a:lumOff val="80000"/>
                  </a:schemeClr>
                </a:solidFill>
              </a:rPr>
              <a:t>Based on the missing value ratio (if missing value ration is greater than 90% then drop the column).</a:t>
            </a:r>
          </a:p>
          <a:p>
            <a:pPr marL="342900" indent="-342900">
              <a:buAutoNum type="arabicPeriod"/>
            </a:pPr>
            <a:r>
              <a:rPr lang="en-US" dirty="0">
                <a:solidFill>
                  <a:schemeClr val="accent2">
                    <a:lumMod val="20000"/>
                    <a:lumOff val="80000"/>
                  </a:schemeClr>
                </a:solidFill>
              </a:rPr>
              <a:t>Based on variance of each column (an attribute with low variance not really separating data points in any way, so that has been removed).</a:t>
            </a:r>
          </a:p>
          <a:p>
            <a:pPr marL="342900" indent="-342900">
              <a:buAutoNum type="arabicPeriod"/>
            </a:pPr>
            <a:r>
              <a:rPr lang="en-US" dirty="0">
                <a:solidFill>
                  <a:schemeClr val="accent2">
                    <a:lumMod val="20000"/>
                    <a:lumOff val="80000"/>
                  </a:schemeClr>
                </a:solidFill>
              </a:rPr>
              <a:t>Unnecessary columns are removed. </a:t>
            </a:r>
          </a:p>
          <a:p>
            <a:r>
              <a:rPr lang="en-US" dirty="0">
                <a:solidFill>
                  <a:schemeClr val="accent2">
                    <a:lumMod val="20000"/>
                    <a:lumOff val="80000"/>
                  </a:schemeClr>
                </a:solidFill>
              </a:rPr>
              <a:t>       example: Name of the host star, year of discovery etc.</a:t>
            </a:r>
          </a:p>
        </p:txBody>
      </p:sp>
      <p:sp>
        <p:nvSpPr>
          <p:cNvPr id="5" name="TextBox 4">
            <a:extLst>
              <a:ext uri="{FF2B5EF4-FFF2-40B4-BE49-F238E27FC236}">
                <a16:creationId xmlns:a16="http://schemas.microsoft.com/office/drawing/2014/main" id="{ECFE0562-EA56-42D1-9A5E-94B3D423A4C6}"/>
              </a:ext>
            </a:extLst>
          </p:cNvPr>
          <p:cNvSpPr txBox="1"/>
          <p:nvPr/>
        </p:nvSpPr>
        <p:spPr>
          <a:xfrm>
            <a:off x="1114424" y="3412279"/>
            <a:ext cx="4248150" cy="461665"/>
          </a:xfrm>
          <a:prstGeom prst="rect">
            <a:avLst/>
          </a:prstGeom>
          <a:noFill/>
        </p:spPr>
        <p:txBody>
          <a:bodyPr wrap="square" rtlCol="0">
            <a:spAutoFit/>
          </a:bodyPr>
          <a:lstStyle/>
          <a:p>
            <a:r>
              <a:rPr lang="en-US" sz="2400" b="1" dirty="0">
                <a:solidFill>
                  <a:schemeClr val="tx2">
                    <a:lumMod val="20000"/>
                    <a:lumOff val="80000"/>
                  </a:schemeClr>
                </a:solidFill>
              </a:rPr>
              <a:t>CATEGORICAL ENCODING</a:t>
            </a:r>
            <a:endParaRPr lang="en-IN" sz="2400" b="1" dirty="0">
              <a:solidFill>
                <a:schemeClr val="tx2">
                  <a:lumMod val="20000"/>
                  <a:lumOff val="80000"/>
                </a:schemeClr>
              </a:solidFill>
            </a:endParaRPr>
          </a:p>
        </p:txBody>
      </p:sp>
      <p:sp>
        <p:nvSpPr>
          <p:cNvPr id="6" name="TextBox 5">
            <a:extLst>
              <a:ext uri="{FF2B5EF4-FFF2-40B4-BE49-F238E27FC236}">
                <a16:creationId xmlns:a16="http://schemas.microsoft.com/office/drawing/2014/main" id="{6032AFF1-FAF5-4875-8A08-DCF6DA6CC76D}"/>
              </a:ext>
            </a:extLst>
          </p:cNvPr>
          <p:cNvSpPr txBox="1"/>
          <p:nvPr/>
        </p:nvSpPr>
        <p:spPr>
          <a:xfrm>
            <a:off x="1114424" y="3881269"/>
            <a:ext cx="9639300" cy="1477328"/>
          </a:xfrm>
          <a:prstGeom prst="rect">
            <a:avLst/>
          </a:prstGeom>
          <a:noFill/>
        </p:spPr>
        <p:txBody>
          <a:bodyPr wrap="square" rtlCol="0">
            <a:spAutoFit/>
          </a:bodyPr>
          <a:lstStyle/>
          <a:p>
            <a:pPr marL="342900" indent="-342900">
              <a:buAutoNum type="arabicPeriod"/>
            </a:pPr>
            <a:r>
              <a:rPr lang="en-US" dirty="0">
                <a:solidFill>
                  <a:schemeClr val="accent2">
                    <a:lumMod val="20000"/>
                    <a:lumOff val="80000"/>
                  </a:schemeClr>
                </a:solidFill>
              </a:rPr>
              <a:t>Our dataset contains categorical columns like P. Mass Class, </a:t>
            </a:r>
            <a:r>
              <a:rPr lang="en-US" dirty="0" err="1">
                <a:solidFill>
                  <a:schemeClr val="accent2">
                    <a:lumMod val="20000"/>
                    <a:lumOff val="80000"/>
                  </a:schemeClr>
                </a:solidFill>
              </a:rPr>
              <a:t>P.Atmospheric</a:t>
            </a:r>
            <a:r>
              <a:rPr lang="en-US" dirty="0">
                <a:solidFill>
                  <a:schemeClr val="accent2">
                    <a:lumMod val="20000"/>
                    <a:lumOff val="80000"/>
                  </a:schemeClr>
                </a:solidFill>
              </a:rPr>
              <a:t> Class, P. Habitable Class, we applied label encoding to convert categorical columns into numerical since ML Model will not take string values.</a:t>
            </a:r>
          </a:p>
          <a:p>
            <a:pPr marL="342900" indent="-342900">
              <a:buAutoNum type="arabicPeriod"/>
            </a:pPr>
            <a:endParaRPr lang="en-US" dirty="0"/>
          </a:p>
          <a:p>
            <a:pPr marL="342900" indent="-342900">
              <a:buAutoNum type="arabicPeriod"/>
            </a:pPr>
            <a:endParaRPr lang="en-IN" dirty="0"/>
          </a:p>
        </p:txBody>
      </p:sp>
      <p:sp>
        <p:nvSpPr>
          <p:cNvPr id="7" name="TextBox 6">
            <a:extLst>
              <a:ext uri="{FF2B5EF4-FFF2-40B4-BE49-F238E27FC236}">
                <a16:creationId xmlns:a16="http://schemas.microsoft.com/office/drawing/2014/main" id="{435A531F-1D3A-4C97-92F9-1A3AF7D4D878}"/>
              </a:ext>
            </a:extLst>
          </p:cNvPr>
          <p:cNvSpPr txBox="1"/>
          <p:nvPr/>
        </p:nvSpPr>
        <p:spPr>
          <a:xfrm>
            <a:off x="1114424" y="4930869"/>
            <a:ext cx="5410200" cy="461665"/>
          </a:xfrm>
          <a:prstGeom prst="rect">
            <a:avLst/>
          </a:prstGeom>
          <a:noFill/>
        </p:spPr>
        <p:txBody>
          <a:bodyPr wrap="square" rtlCol="0">
            <a:spAutoFit/>
          </a:bodyPr>
          <a:lstStyle/>
          <a:p>
            <a:r>
              <a:rPr lang="en-US" sz="2400" b="1" dirty="0">
                <a:solidFill>
                  <a:schemeClr val="tx2">
                    <a:lumMod val="20000"/>
                    <a:lumOff val="80000"/>
                  </a:schemeClr>
                </a:solidFill>
              </a:rPr>
              <a:t>REPLACING</a:t>
            </a:r>
            <a:r>
              <a:rPr lang="en-US" sz="2400" b="1" dirty="0"/>
              <a:t> </a:t>
            </a:r>
            <a:r>
              <a:rPr lang="en-US" sz="2400" b="1" dirty="0">
                <a:solidFill>
                  <a:schemeClr val="tx2">
                    <a:lumMod val="20000"/>
                    <a:lumOff val="80000"/>
                  </a:schemeClr>
                </a:solidFill>
              </a:rPr>
              <a:t>MISSING</a:t>
            </a:r>
            <a:r>
              <a:rPr lang="en-US" sz="2400" b="1" dirty="0"/>
              <a:t> </a:t>
            </a:r>
            <a:r>
              <a:rPr lang="en-US" sz="2400" b="1" dirty="0">
                <a:solidFill>
                  <a:schemeClr val="tx2">
                    <a:lumMod val="20000"/>
                    <a:lumOff val="80000"/>
                  </a:schemeClr>
                </a:solidFill>
              </a:rPr>
              <a:t>VALUES</a:t>
            </a:r>
            <a:endParaRPr lang="en-IN" sz="2400" b="1" dirty="0">
              <a:solidFill>
                <a:schemeClr val="tx2">
                  <a:lumMod val="20000"/>
                  <a:lumOff val="80000"/>
                </a:schemeClr>
              </a:solidFill>
            </a:endParaRPr>
          </a:p>
        </p:txBody>
      </p:sp>
      <p:sp>
        <p:nvSpPr>
          <p:cNvPr id="8" name="TextBox 7">
            <a:extLst>
              <a:ext uri="{FF2B5EF4-FFF2-40B4-BE49-F238E27FC236}">
                <a16:creationId xmlns:a16="http://schemas.microsoft.com/office/drawing/2014/main" id="{89A74BF1-503A-4197-A311-713888A22733}"/>
              </a:ext>
            </a:extLst>
          </p:cNvPr>
          <p:cNvSpPr txBox="1"/>
          <p:nvPr/>
        </p:nvSpPr>
        <p:spPr>
          <a:xfrm>
            <a:off x="1114424" y="5544721"/>
            <a:ext cx="7448550" cy="646331"/>
          </a:xfrm>
          <a:prstGeom prst="rect">
            <a:avLst/>
          </a:prstGeom>
          <a:noFill/>
        </p:spPr>
        <p:txBody>
          <a:bodyPr wrap="square" rtlCol="0">
            <a:spAutoFit/>
          </a:bodyPr>
          <a:lstStyle/>
          <a:p>
            <a:pPr marL="342900" indent="-342900">
              <a:buAutoNum type="arabicPeriod"/>
            </a:pPr>
            <a:r>
              <a:rPr lang="en-US" dirty="0">
                <a:solidFill>
                  <a:schemeClr val="accent2">
                    <a:lumMod val="20000"/>
                    <a:lumOff val="80000"/>
                  </a:schemeClr>
                </a:solidFill>
              </a:rPr>
              <a:t>Replaced non-categorical columns with class-wise mean.</a:t>
            </a:r>
          </a:p>
          <a:p>
            <a:pPr marL="342900" indent="-342900">
              <a:buAutoNum type="arabicPeriod"/>
            </a:pPr>
            <a:r>
              <a:rPr lang="en-US" dirty="0">
                <a:solidFill>
                  <a:schemeClr val="accent2">
                    <a:lumMod val="20000"/>
                    <a:lumOff val="80000"/>
                  </a:schemeClr>
                </a:solidFill>
              </a:rPr>
              <a:t>Categorical columns are replaced with mode. </a:t>
            </a:r>
            <a:endParaRPr lang="en-IN" dirty="0">
              <a:solidFill>
                <a:schemeClr val="accent2">
                  <a:lumMod val="20000"/>
                  <a:lumOff val="80000"/>
                </a:schemeClr>
              </a:solidFill>
            </a:endParaRPr>
          </a:p>
        </p:txBody>
      </p:sp>
    </p:spTree>
    <p:extLst>
      <p:ext uri="{BB962C8B-B14F-4D97-AF65-F5344CB8AC3E}">
        <p14:creationId xmlns:p14="http://schemas.microsoft.com/office/powerpoint/2010/main" val="169056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F2A3-89C8-46C4-BC22-B7DD4A8B4C2C}"/>
              </a:ext>
            </a:extLst>
          </p:cNvPr>
          <p:cNvSpPr>
            <a:spLocks noGrp="1"/>
          </p:cNvSpPr>
          <p:nvPr>
            <p:ph type="title"/>
          </p:nvPr>
        </p:nvSpPr>
        <p:spPr/>
        <p:txBody>
          <a:bodyPr/>
          <a:lstStyle/>
          <a:p>
            <a:r>
              <a:rPr lang="en-US" dirty="0"/>
              <a:t>CLASSIFICATION </a:t>
            </a:r>
            <a:endParaRPr lang="en-IN" dirty="0"/>
          </a:p>
        </p:txBody>
      </p:sp>
      <p:pic>
        <p:nvPicPr>
          <p:cNvPr id="5" name="Content Placeholder 4" descr="A screenshot of a cell phone&#10;&#10;Description automatically generated">
            <a:extLst>
              <a:ext uri="{FF2B5EF4-FFF2-40B4-BE49-F238E27FC236}">
                <a16:creationId xmlns:a16="http://schemas.microsoft.com/office/drawing/2014/main" id="{B6F196FD-B542-49B6-8800-FAD112A9D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5910" y="2462655"/>
            <a:ext cx="5343500" cy="3421677"/>
          </a:xfrm>
        </p:spPr>
      </p:pic>
      <p:sp>
        <p:nvSpPr>
          <p:cNvPr id="6" name="TextBox 5">
            <a:extLst>
              <a:ext uri="{FF2B5EF4-FFF2-40B4-BE49-F238E27FC236}">
                <a16:creationId xmlns:a16="http://schemas.microsoft.com/office/drawing/2014/main" id="{D7E3A0E5-FB3A-4609-A197-67B712B292F4}"/>
              </a:ext>
            </a:extLst>
          </p:cNvPr>
          <p:cNvSpPr txBox="1"/>
          <p:nvPr/>
        </p:nvSpPr>
        <p:spPr>
          <a:xfrm>
            <a:off x="386523" y="2395240"/>
            <a:ext cx="7419008" cy="4462760"/>
          </a:xfrm>
          <a:prstGeom prst="rect">
            <a:avLst/>
          </a:prstGeom>
          <a:noFill/>
        </p:spPr>
        <p:txBody>
          <a:bodyPr wrap="square" rtlCol="0">
            <a:spAutoFit/>
          </a:bodyPr>
          <a:lstStyle/>
          <a:p>
            <a:pPr marL="342900" indent="-342900" algn="just">
              <a:buAutoNum type="arabicPeriod"/>
            </a:pPr>
            <a:r>
              <a:rPr lang="en-US" dirty="0"/>
              <a:t>Applied KNN(k-nearest neighbor) with k=3.</a:t>
            </a:r>
          </a:p>
          <a:p>
            <a:pPr marL="342900" indent="-342900" algn="just">
              <a:buAutoNum type="arabicPeriod"/>
            </a:pPr>
            <a:endParaRPr lang="en-US" sz="800" dirty="0"/>
          </a:p>
          <a:p>
            <a:pPr algn="just"/>
            <a:r>
              <a:rPr lang="en-US" dirty="0"/>
              <a:t>2. Since the dataset is highly imbalanced we applied KNN separately for under sampled and over sampled dataset. </a:t>
            </a:r>
          </a:p>
          <a:p>
            <a:pPr algn="just"/>
            <a:endParaRPr lang="en-US" sz="800" dirty="0"/>
          </a:p>
          <a:p>
            <a:pPr algn="just"/>
            <a:r>
              <a:rPr lang="en-US" dirty="0"/>
              <a:t>3. For </a:t>
            </a:r>
            <a:r>
              <a:rPr lang="en-US" dirty="0" err="1"/>
              <a:t>undersampling</a:t>
            </a:r>
            <a:r>
              <a:rPr lang="en-US" dirty="0"/>
              <a:t> we removed rows containing “gas “ as composition class since all the planets with gas composition is non habitable.</a:t>
            </a:r>
          </a:p>
          <a:p>
            <a:pPr algn="just"/>
            <a:endParaRPr lang="en-US" sz="800" dirty="0"/>
          </a:p>
          <a:p>
            <a:pPr algn="just"/>
            <a:r>
              <a:rPr lang="en-US" dirty="0"/>
              <a:t>4. For oversampling we just duplicated random records from minority class. </a:t>
            </a:r>
          </a:p>
          <a:p>
            <a:pPr algn="just"/>
            <a:endParaRPr lang="en-US" sz="800" dirty="0"/>
          </a:p>
          <a:p>
            <a:pPr algn="just"/>
            <a:r>
              <a:rPr lang="en-US" dirty="0"/>
              <a:t>5. It has already being known that Surface Temperature (ST) can distinguish habitable planets from non habitable ones with a large degree of precision. So it is necessary to verify whether our classifier works properly even without this feature. </a:t>
            </a:r>
          </a:p>
          <a:p>
            <a:pPr algn="just"/>
            <a:endParaRPr lang="en-US" sz="800" dirty="0"/>
          </a:p>
          <a:p>
            <a:pPr algn="just"/>
            <a:r>
              <a:rPr lang="en-US" dirty="0"/>
              <a:t>6. Hence we tried KNN with and without Temperature attribute.  </a:t>
            </a:r>
            <a:endParaRPr lang="en-IN" dirty="0"/>
          </a:p>
        </p:txBody>
      </p:sp>
    </p:spTree>
    <p:extLst>
      <p:ext uri="{BB962C8B-B14F-4D97-AF65-F5344CB8AC3E}">
        <p14:creationId xmlns:p14="http://schemas.microsoft.com/office/powerpoint/2010/main" val="849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3B91-7D08-41D3-A8F8-1DCD6E349F8E}"/>
              </a:ext>
            </a:extLst>
          </p:cNvPr>
          <p:cNvSpPr>
            <a:spLocks noGrp="1"/>
          </p:cNvSpPr>
          <p:nvPr>
            <p:ph type="title"/>
          </p:nvPr>
        </p:nvSpPr>
        <p:spPr>
          <a:xfrm>
            <a:off x="1323340" y="548005"/>
            <a:ext cx="10515600" cy="1325563"/>
          </a:xfrm>
        </p:spPr>
        <p:txBody>
          <a:bodyPr>
            <a:normAutofit/>
          </a:bodyPr>
          <a:lstStyle/>
          <a:p>
            <a:r>
              <a:rPr lang="en-US" sz="3600" dirty="0"/>
              <a:t>RESULTS</a:t>
            </a:r>
            <a:endParaRPr lang="en-IN" sz="3600" dirty="0"/>
          </a:p>
        </p:txBody>
      </p:sp>
      <p:graphicFrame>
        <p:nvGraphicFramePr>
          <p:cNvPr id="5" name="Table 4">
            <a:extLst>
              <a:ext uri="{FF2B5EF4-FFF2-40B4-BE49-F238E27FC236}">
                <a16:creationId xmlns:a16="http://schemas.microsoft.com/office/drawing/2014/main" id="{42850F9B-0A08-4ADE-AFB9-2C2E331BE90D}"/>
              </a:ext>
            </a:extLst>
          </p:cNvPr>
          <p:cNvGraphicFramePr>
            <a:graphicFrameLocks noGrp="1"/>
          </p:cNvGraphicFramePr>
          <p:nvPr>
            <p:extLst>
              <p:ext uri="{D42A27DB-BD31-4B8C-83A1-F6EECF244321}">
                <p14:modId xmlns:p14="http://schemas.microsoft.com/office/powerpoint/2010/main" val="3183909051"/>
              </p:ext>
            </p:extLst>
          </p:nvPr>
        </p:nvGraphicFramePr>
        <p:xfrm>
          <a:off x="2032000" y="2726620"/>
          <a:ext cx="8128000" cy="3328303"/>
        </p:xfrm>
        <a:graphic>
          <a:graphicData uri="http://schemas.openxmlformats.org/drawingml/2006/table">
            <a:tbl>
              <a:tblPr bandRow="1">
                <a:tableStyleId>{69CF1AB2-1976-4502-BF36-3FF5EA218861}</a:tableStyleId>
              </a:tblPr>
              <a:tblGrid>
                <a:gridCol w="4079240">
                  <a:extLst>
                    <a:ext uri="{9D8B030D-6E8A-4147-A177-3AD203B41FA5}">
                      <a16:colId xmlns:a16="http://schemas.microsoft.com/office/drawing/2014/main" val="813550353"/>
                    </a:ext>
                  </a:extLst>
                </a:gridCol>
                <a:gridCol w="4048760">
                  <a:extLst>
                    <a:ext uri="{9D8B030D-6E8A-4147-A177-3AD203B41FA5}">
                      <a16:colId xmlns:a16="http://schemas.microsoft.com/office/drawing/2014/main" val="2326813988"/>
                    </a:ext>
                  </a:extLst>
                </a:gridCol>
              </a:tblGrid>
              <a:tr h="791170">
                <a:tc>
                  <a:txBody>
                    <a:bodyPr/>
                    <a:lstStyle/>
                    <a:p>
                      <a:r>
                        <a:rPr lang="en-US" dirty="0"/>
                        <a:t>KNN FOR UNDER SAMPLED DATA WITH TEMPERATURE</a:t>
                      </a:r>
                      <a:endParaRPr lang="en-IN" dirty="0"/>
                    </a:p>
                  </a:txBody>
                  <a:tcPr/>
                </a:tc>
                <a:tc>
                  <a:txBody>
                    <a:bodyPr/>
                    <a:lstStyle/>
                    <a:p>
                      <a:r>
                        <a:rPr lang="en-US" dirty="0"/>
                        <a:t>ACCURACY=98.186</a:t>
                      </a:r>
                      <a:endParaRPr lang="en-IN" dirty="0"/>
                    </a:p>
                  </a:txBody>
                  <a:tcPr/>
                </a:tc>
                <a:extLst>
                  <a:ext uri="{0D108BD9-81ED-4DB2-BD59-A6C34878D82A}">
                    <a16:rowId xmlns:a16="http://schemas.microsoft.com/office/drawing/2014/main" val="3756057553"/>
                  </a:ext>
                </a:extLst>
              </a:tr>
              <a:tr h="7616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KNN FOR UNDER SAMPLED DATA WITHOUT TEMPERATURE</a:t>
                      </a:r>
                      <a:endParaRPr lang="en-IN" dirty="0"/>
                    </a:p>
                    <a:p>
                      <a:endParaRPr lang="en-IN" dirty="0"/>
                    </a:p>
                  </a:txBody>
                  <a:tcPr/>
                </a:tc>
                <a:tc>
                  <a:txBody>
                    <a:bodyPr/>
                    <a:lstStyle/>
                    <a:p>
                      <a:r>
                        <a:rPr lang="en-US" dirty="0"/>
                        <a:t>ACCURACY=96.158</a:t>
                      </a:r>
                      <a:endParaRPr lang="en-IN" dirty="0"/>
                    </a:p>
                  </a:txBody>
                  <a:tcPr/>
                </a:tc>
                <a:extLst>
                  <a:ext uri="{0D108BD9-81ED-4DB2-BD59-A6C34878D82A}">
                    <a16:rowId xmlns:a16="http://schemas.microsoft.com/office/drawing/2014/main" val="172897134"/>
                  </a:ext>
                </a:extLst>
              </a:tr>
              <a:tr h="365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KNN FOR OVER SAMPLED DATA WITH TEMPERATURE</a:t>
                      </a:r>
                      <a:endParaRPr lang="en-IN" dirty="0"/>
                    </a:p>
                    <a:p>
                      <a:endParaRPr lang="en-IN" dirty="0"/>
                    </a:p>
                  </a:txBody>
                  <a:tcPr/>
                </a:tc>
                <a:tc>
                  <a:txBody>
                    <a:bodyPr/>
                    <a:lstStyle/>
                    <a:p>
                      <a:r>
                        <a:rPr lang="en-US" dirty="0"/>
                        <a:t>ACCURACY=98.135</a:t>
                      </a:r>
                      <a:endParaRPr lang="en-IN" dirty="0"/>
                    </a:p>
                  </a:txBody>
                  <a:tcPr/>
                </a:tc>
                <a:extLst>
                  <a:ext uri="{0D108BD9-81ED-4DB2-BD59-A6C34878D82A}">
                    <a16:rowId xmlns:a16="http://schemas.microsoft.com/office/drawing/2014/main" val="1496162552"/>
                  </a:ext>
                </a:extLst>
              </a:tr>
              <a:tr h="708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KNN FOR OVER SAMPLED DATA WITHOUT TEMPERATURE</a:t>
                      </a:r>
                      <a:endParaRPr lang="en-IN" dirty="0"/>
                    </a:p>
                  </a:txBody>
                  <a:tcPr/>
                </a:tc>
                <a:tc>
                  <a:txBody>
                    <a:bodyPr/>
                    <a:lstStyle/>
                    <a:p>
                      <a:r>
                        <a:rPr lang="en-US" dirty="0"/>
                        <a:t>ACCURACY=96.957</a:t>
                      </a:r>
                      <a:endParaRPr lang="en-IN" dirty="0"/>
                    </a:p>
                  </a:txBody>
                  <a:tcPr/>
                </a:tc>
                <a:extLst>
                  <a:ext uri="{0D108BD9-81ED-4DB2-BD59-A6C34878D82A}">
                    <a16:rowId xmlns:a16="http://schemas.microsoft.com/office/drawing/2014/main" val="474828618"/>
                  </a:ext>
                </a:extLst>
              </a:tr>
            </a:tbl>
          </a:graphicData>
        </a:graphic>
      </p:graphicFrame>
    </p:spTree>
    <p:extLst>
      <p:ext uri="{BB962C8B-B14F-4D97-AF65-F5344CB8AC3E}">
        <p14:creationId xmlns:p14="http://schemas.microsoft.com/office/powerpoint/2010/main" val="2796992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140</TotalTime>
  <Words>479</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MACHINE LEARNING PROJECT</vt:lpstr>
      <vt:lpstr>PowerPoint Presentation</vt:lpstr>
      <vt:lpstr>PRE PROCESSING</vt:lpstr>
      <vt:lpstr>CLASSIFICATION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Niveditha C U</dc:creator>
  <cp:lastModifiedBy>maneesha surendra</cp:lastModifiedBy>
  <cp:revision>83</cp:revision>
  <dcterms:created xsi:type="dcterms:W3CDTF">2019-11-23T07:41:41Z</dcterms:created>
  <dcterms:modified xsi:type="dcterms:W3CDTF">2019-11-25T08:23:49Z</dcterms:modified>
</cp:coreProperties>
</file>