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7" r:id="rId12"/>
    <p:sldId id="268" r:id="rId13"/>
    <p:sldId id="269" r:id="rId14"/>
    <p:sldId id="270" r:id="rId15"/>
    <p:sldId id="273" r:id="rId16"/>
    <p:sldId id="275" r:id="rId17"/>
    <p:sldId id="278" r:id="rId18"/>
    <p:sldId id="279" r:id="rId19"/>
    <p:sldId id="284" r:id="rId20"/>
    <p:sldId id="280" r:id="rId21"/>
    <p:sldId id="281" r:id="rId22"/>
    <p:sldId id="282" r:id="rId23"/>
    <p:sldId id="283" r:id="rId24"/>
    <p:sldId id="291" r:id="rId25"/>
    <p:sldId id="288" r:id="rId26"/>
    <p:sldId id="289" r:id="rId27"/>
    <p:sldId id="290" r:id="rId28"/>
    <p:sldId id="292" r:id="rId29"/>
    <p:sldId id="286" r:id="rId30"/>
    <p:sldId id="287" r:id="rId31"/>
    <p:sldId id="293" r:id="rId32"/>
    <p:sldId id="27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111146"/>
            <a:ext cx="7543800" cy="80325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4352" y="6358724"/>
            <a:ext cx="6291834" cy="365125"/>
          </a:xfrm>
        </p:spPr>
        <p:txBody>
          <a:bodyPr/>
          <a:lstStyle>
            <a:lvl1pPr>
              <a:defRPr sz="1350" b="1">
                <a:solidFill>
                  <a:srgbClr val="00487E"/>
                </a:solidFill>
                <a:latin typeface="Centaur" panose="02030504050205020304" pitchFamily="18" charset="0"/>
              </a:defRPr>
            </a:lvl1pPr>
          </a:lstStyle>
          <a:p>
            <a:r>
              <a:rPr lang="en-IN" dirty="0" smtClean="0"/>
              <a:t>Prepared By: </a:t>
            </a:r>
            <a:r>
              <a:rPr lang="en-IN" dirty="0" err="1" smtClean="0"/>
              <a:t>Dilu</a:t>
            </a:r>
            <a:r>
              <a:rPr lang="en-IN" dirty="0" smtClean="0"/>
              <a:t> </a:t>
            </a:r>
            <a:r>
              <a:rPr lang="en-IN" dirty="0" err="1" smtClean="0"/>
              <a:t>Mariya</a:t>
            </a:r>
            <a:r>
              <a:rPr lang="en-IN" dirty="0" smtClean="0"/>
              <a:t> Joseph,-AP, Amal </a:t>
            </a:r>
            <a:r>
              <a:rPr lang="en-IN" dirty="0" err="1" smtClean="0"/>
              <a:t>Jyothi</a:t>
            </a:r>
            <a:r>
              <a:rPr lang="en-IN" dirty="0" smtClean="0"/>
              <a:t> College of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39A-DCBD-42D7-88D6-5E7FE571E89E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5349" y="6160738"/>
            <a:ext cx="7543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4245" y="6192655"/>
            <a:ext cx="522947" cy="6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17FF0B-7151-4898-A207-D68741C5B16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E57269-D7AF-4E32-BD5F-E74BD323A4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Objects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2539206"/>
            <a:ext cx="69056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0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individual elements of the </a:t>
            </a:r>
            <a:r>
              <a:rPr lang="en-US" dirty="0">
                <a:solidFill>
                  <a:srgbClr val="C00000"/>
                </a:solidFill>
              </a:rPr>
              <a:t>array</a:t>
            </a:r>
            <a:r>
              <a:rPr lang="en-US" dirty="0"/>
              <a:t> of objects needs to be </a:t>
            </a:r>
            <a:r>
              <a:rPr lang="en-US" dirty="0">
                <a:solidFill>
                  <a:srgbClr val="C00000"/>
                </a:solidFill>
              </a:rPr>
              <a:t>created using the new keyword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82962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4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question based on array of objects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37" y="1981200"/>
            <a:ext cx="770572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" y="4267200"/>
            <a:ext cx="7867650" cy="24193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Mrs.Ankitha Philip,Assistant Professor,AJCE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759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7743825" cy="2000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5200"/>
            <a:ext cx="8096250" cy="1781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Mrs.Ankitha Philip,Assistant Professor,AJCE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286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43062"/>
            <a:ext cx="7791450" cy="35718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Mrs.Ankitha Philip,Assistant Professor,AJCE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119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 Overloading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If a </a:t>
            </a:r>
            <a:r>
              <a:rPr lang="en-US" dirty="0">
                <a:hlinkClick r:id="rId2"/>
              </a:rPr>
              <a:t>class</a:t>
            </a:r>
            <a:r>
              <a:rPr lang="en-US" dirty="0"/>
              <a:t> has multiple methods having same name but different in parameters, it is known as </a:t>
            </a:r>
            <a:r>
              <a:rPr lang="en-US" b="1" dirty="0">
                <a:solidFill>
                  <a:srgbClr val="C00000"/>
                </a:solidFill>
              </a:rPr>
              <a:t>Method </a:t>
            </a:r>
            <a:r>
              <a:rPr lang="en-US" b="1" dirty="0" smtClean="0">
                <a:solidFill>
                  <a:srgbClr val="C00000"/>
                </a:solidFill>
              </a:rPr>
              <a:t>Overloading</a:t>
            </a:r>
          </a:p>
          <a:p>
            <a:pPr marL="0" indent="0">
              <a:buNone/>
            </a:pPr>
            <a:r>
              <a:rPr lang="en-US" b="1" u="sng" dirty="0"/>
              <a:t>Advantage of method overloading</a:t>
            </a:r>
          </a:p>
          <a:p>
            <a:r>
              <a:rPr lang="en-US" dirty="0"/>
              <a:t>Method overloading </a:t>
            </a:r>
            <a:r>
              <a:rPr lang="en-US" i="1" dirty="0"/>
              <a:t>increases the readability of the program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u="sng" dirty="0"/>
              <a:t>Different ways to overload the method</a:t>
            </a:r>
          </a:p>
          <a:p>
            <a:pPr marL="0" indent="0">
              <a:buNone/>
            </a:pPr>
            <a:r>
              <a:rPr lang="en-US" dirty="0"/>
              <a:t>There are two ways to overload the method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changing number of </a:t>
            </a:r>
            <a:r>
              <a:rPr lang="en-US" dirty="0" smtClean="0"/>
              <a:t>arguments.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changing the data </a:t>
            </a:r>
            <a:r>
              <a:rPr lang="en-US" dirty="0" smtClean="0"/>
              <a:t>type.</a:t>
            </a:r>
            <a:endParaRPr lang="en-US" dirty="0"/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8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952500"/>
            <a:ext cx="69627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87" y="1004207"/>
            <a:ext cx="8079581" cy="620006"/>
          </a:xfrm>
        </p:spPr>
        <p:txBody>
          <a:bodyPr>
            <a:normAutofit fontScale="90000"/>
          </a:bodyPr>
          <a:lstStyle/>
          <a:p>
            <a:r>
              <a:rPr lang="en-US" sz="4050" i="1" dirty="0">
                <a:latin typeface="Comic Sans MS" panose="030F0702030302020204" pitchFamily="66" charset="0"/>
              </a:rPr>
              <a:t>Inheritance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787" y="1624213"/>
            <a:ext cx="8450704" cy="32792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The process of deriving new class from the existing one is called inheritance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Passing the properties of one class to another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Then the old class is called </a:t>
            </a:r>
            <a:r>
              <a:rPr lang="en-US" sz="1800" b="1" dirty="0"/>
              <a:t>base class or superclass or parent class </a:t>
            </a:r>
            <a:r>
              <a:rPr lang="en-US" sz="1800" dirty="0"/>
              <a:t>and the new class is called </a:t>
            </a:r>
            <a:r>
              <a:rPr lang="en-US" sz="1800" b="1" dirty="0"/>
              <a:t>derived class or sub class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derived class inherits some or all properties of base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Inheritance allows code reusability. </a:t>
            </a:r>
            <a:r>
              <a:rPr lang="en-US" sz="1800" dirty="0"/>
              <a:t>This implies, it facilitates classes to reuse the existing code. The new class acquires those members of the old class that are already tested and debugged.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Note: all members of a class, except Private are inherited</a:t>
            </a:r>
            <a:endParaRPr lang="en-IN" sz="1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100" dirty="0"/>
          </a:p>
          <a:p>
            <a:pPr algn="just">
              <a:lnSpc>
                <a:spcPct val="15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557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A316-C5B1-4C6E-8BCD-A19EAD2B5338}" type="datetime1">
              <a:rPr lang="en-IN" smtClean="0"/>
              <a:pPr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Mrs.Ankitha philip,Assistant Professor,AJCE</a:t>
            </a:r>
            <a:endParaRPr lang="en-IN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3" b="22386"/>
          <a:stretch/>
        </p:blipFill>
        <p:spPr bwMode="auto">
          <a:xfrm>
            <a:off x="1320601" y="1925137"/>
            <a:ext cx="4724237" cy="27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585912"/>
            <a:ext cx="8048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519987" cy="555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3CAD-0151-4592-98A8-E3AF2CD6D042}" type="datetime1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Mrs.Ankitha philip,Assistant Professor,AJCE</a:t>
            </a:r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3794" y="2305050"/>
            <a:ext cx="6635915" cy="31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04" y="2793369"/>
            <a:ext cx="2724398" cy="20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Inheritance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3" y="1838473"/>
            <a:ext cx="2215661" cy="170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7" y="1543050"/>
            <a:ext cx="7543800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038" y="1037068"/>
            <a:ext cx="7543800" cy="602441"/>
          </a:xfrm>
        </p:spPr>
        <p:txBody>
          <a:bodyPr>
            <a:noAutofit/>
          </a:bodyPr>
          <a:lstStyle/>
          <a:p>
            <a:pPr algn="ctr"/>
            <a:r>
              <a:rPr lang="en-US" sz="3300" i="1" dirty="0">
                <a:latin typeface="Comic Sans MS" panose="030F0702030302020204" pitchFamily="66" charset="0"/>
              </a:rPr>
              <a:t>Single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39A-DCBD-42D7-88D6-5E7FE571E89E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811088" y="2289875"/>
            <a:ext cx="800100" cy="514350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2700" b="1" kern="0" dirty="0">
                <a:ln w="31550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alibri"/>
              </a:rPr>
              <a:t>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1088" y="3432875"/>
            <a:ext cx="800100" cy="514350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2700" b="1" kern="0" dirty="0">
                <a:ln w="31550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alibri"/>
              </a:rPr>
              <a:t>B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897409" y="3117955"/>
            <a:ext cx="628650" cy="1191"/>
          </a:xfrm>
          <a:prstGeom prst="line">
            <a:avLst/>
          </a:prstGeom>
          <a:noFill/>
          <a:ln w="25400" cap="flat" cmpd="sng" algn="ctr">
            <a:solidFill>
              <a:srgbClr val="9BBB5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" t="15542" r="3490" b="56399"/>
          <a:stretch/>
        </p:blipFill>
        <p:spPr bwMode="auto">
          <a:xfrm>
            <a:off x="1702084" y="4061525"/>
            <a:ext cx="6094809" cy="140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6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3CAD-0151-4592-98A8-E3AF2CD6D042}" type="datetime1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Mrs.Ankitha philip,Assistant Professor,AJCE</a:t>
            </a:r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8878" y="1809750"/>
            <a:ext cx="5479256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62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547652"/>
            <a:ext cx="6858000" cy="346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class ‘Employee’ with data members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Name, Salary, Address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constructors to initialize the data members. Create another class ‘Teacher’ that inherit the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of class employee and contain its own data members department, Subjects taught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constructors to initialize these data members and also include display function to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all the data members. Use array of objects to display details of N teachers. </a:t>
            </a:r>
          </a:p>
        </p:txBody>
      </p:sp>
    </p:spTree>
    <p:extLst>
      <p:ext uri="{BB962C8B-B14F-4D97-AF65-F5344CB8AC3E}">
        <p14:creationId xmlns:p14="http://schemas.microsoft.com/office/powerpoint/2010/main" val="394567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53244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4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1723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7115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4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00515"/>
            <a:ext cx="7162800" cy="456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class ‘Person’ with data members Name, Gender, Address, Age and a constructor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initialize the data members and another class ‘Employee’ that inherits the properties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Person and also contains its own data members like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Qualification, Salary and its own constructor. Create another class ‘Teacher’ that inherits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properties of class Employee and contains its own data members like Subject,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also contain constructors and methods to display the data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members. Use array of objects to display details of N teachers. </a:t>
            </a:r>
          </a:p>
        </p:txBody>
      </p:sp>
    </p:spTree>
    <p:extLst>
      <p:ext uri="{BB962C8B-B14F-4D97-AF65-F5344CB8AC3E}">
        <p14:creationId xmlns:p14="http://schemas.microsoft.com/office/powerpoint/2010/main" val="3550039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54926"/>
            <a:ext cx="7086600" cy="439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US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Wap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overloaded function to find the largest of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a)two numbers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b)three numbers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4.W</a:t>
            </a:r>
            <a:r>
              <a:rPr lang="en-US" dirty="0" smtClean="0"/>
              <a:t>ap </a:t>
            </a:r>
            <a:r>
              <a:rPr lang="en-US" dirty="0"/>
              <a:t>using overloaded function to perform different types of sum such as 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              a)sum of two numbers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              b)sum of digits of a number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              c)sum of 2 strings </a:t>
            </a:r>
            <a:endParaRPr lang="en-IN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/>
              <a:t>5.</a:t>
            </a:r>
            <a:r>
              <a:rPr lang="en-US" dirty="0" smtClean="0"/>
              <a:t>Overload </a:t>
            </a:r>
            <a:r>
              <a:rPr lang="en-US" dirty="0"/>
              <a:t>a function ‘average’ to find average of two integers, two double values and three float values.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33600" y="968781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latin typeface="Algerian" panose="04020705040A02060702" pitchFamily="82" charset="0"/>
              </a:rPr>
              <a:t>Function Overloading</a:t>
            </a:r>
            <a:endParaRPr lang="en-IN" sz="3200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1447800"/>
            <a:ext cx="63627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158037" cy="464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57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6.</a:t>
            </a:r>
            <a:r>
              <a:rPr lang="en-IN" dirty="0" smtClean="0"/>
              <a:t> Volume </a:t>
            </a:r>
            <a:r>
              <a:rPr lang="en-IN" dirty="0" smtClean="0"/>
              <a:t>of shapes.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55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286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7.Area </a:t>
            </a:r>
            <a:r>
              <a:rPr lang="en-IN" dirty="0"/>
              <a:t>of different shapes using overloaded functions 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874931"/>
            <a:ext cx="7391400" cy="50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7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Single inheritance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8. </a:t>
            </a:r>
            <a:r>
              <a:rPr lang="en-US" dirty="0" err="1" smtClean="0"/>
              <a:t>Wap</a:t>
            </a:r>
            <a:r>
              <a:rPr lang="en-US" dirty="0" smtClean="0"/>
              <a:t> </a:t>
            </a:r>
            <a:r>
              <a:rPr lang="en-US" dirty="0"/>
              <a:t>to define a class ‘student’ having data members </a:t>
            </a:r>
            <a:r>
              <a:rPr lang="en-US" dirty="0" err="1"/>
              <a:t>rollno</a:t>
            </a:r>
            <a:r>
              <a:rPr lang="en-US" dirty="0"/>
              <a:t>, name. Derive a class ‘marks’ from ‘student’ having data members m1, m2, m3, total and percentage. Accept and display data of one student.  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dirty="0" smtClean="0"/>
              <a:t>9. </a:t>
            </a:r>
            <a:r>
              <a:rPr lang="en-US" dirty="0" err="1" smtClean="0"/>
              <a:t>Wap</a:t>
            </a:r>
            <a:r>
              <a:rPr lang="en-US" dirty="0" smtClean="0"/>
              <a:t> </a:t>
            </a:r>
            <a:r>
              <a:rPr lang="en-US" dirty="0"/>
              <a:t>to define a class ‘employee’ having data members 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 smtClean="0"/>
              <a:t>emp_name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emp_designation</a:t>
            </a:r>
            <a:r>
              <a:rPr lang="en-US" dirty="0"/>
              <a:t>. Derive a class ‘salary’ from ‘employee’ having data members basic, HRA, DA, </a:t>
            </a:r>
            <a:r>
              <a:rPr lang="en-US" dirty="0" err="1"/>
              <a:t>gross_salary</a:t>
            </a:r>
            <a:r>
              <a:rPr lang="en-US" dirty="0"/>
              <a:t>.  Accept and display data of one employee.  </a:t>
            </a:r>
            <a:endParaRPr lang="en-IN" dirty="0"/>
          </a:p>
          <a:p>
            <a:pPr marL="640080" lvl="2" indent="0">
              <a:lnSpc>
                <a:spcPct val="120000"/>
              </a:lnSpc>
              <a:buNone/>
            </a:pPr>
            <a:r>
              <a:rPr lang="en-US" sz="2600" dirty="0"/>
              <a:t>   DA=basic*35/100</a:t>
            </a:r>
            <a:endParaRPr lang="en-IN" sz="2600" dirty="0"/>
          </a:p>
          <a:p>
            <a:pPr marL="640080" lvl="2" indent="0">
              <a:lnSpc>
                <a:spcPct val="120000"/>
              </a:lnSpc>
              <a:buNone/>
            </a:pPr>
            <a:r>
              <a:rPr lang="en-US" sz="2600" dirty="0"/>
              <a:t>   HRA=basic*15/100</a:t>
            </a:r>
            <a:endParaRPr lang="en-IN" sz="2600" dirty="0"/>
          </a:p>
          <a:p>
            <a:pPr marL="640080" lvl="2" indent="0">
              <a:lnSpc>
                <a:spcPct val="120000"/>
              </a:lnSpc>
              <a:buNone/>
            </a:pPr>
            <a:r>
              <a:rPr lang="en-US" sz="2600" dirty="0"/>
              <a:t>   GS=</a:t>
            </a:r>
            <a:r>
              <a:rPr lang="en-US" sz="2600" dirty="0" err="1"/>
              <a:t>basic+DA+HRA</a:t>
            </a:r>
            <a:endParaRPr lang="en-IN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10. Declare </a:t>
            </a:r>
            <a:r>
              <a:rPr lang="en-US" dirty="0"/>
              <a:t>a class ‘box’ having data members length, width and height. Derive a class ‘cupboard’ from ‘box’ having data members no of shelves. </a:t>
            </a:r>
            <a:r>
              <a:rPr lang="en-US" dirty="0" err="1"/>
              <a:t>Wap</a:t>
            </a:r>
            <a:r>
              <a:rPr lang="en-US" dirty="0"/>
              <a:t> to  accept and display this data for one cupboard object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11. </a:t>
            </a:r>
            <a:r>
              <a:rPr lang="en-US" dirty="0" err="1"/>
              <a:t>Wap</a:t>
            </a:r>
            <a:r>
              <a:rPr lang="en-US" dirty="0"/>
              <a:t> to define a class ‘employee’ having data members </a:t>
            </a:r>
            <a:r>
              <a:rPr lang="en-US" dirty="0" err="1"/>
              <a:t>emp_id</a:t>
            </a:r>
            <a:r>
              <a:rPr lang="en-US" dirty="0"/>
              <a:t> and </a:t>
            </a:r>
            <a:r>
              <a:rPr lang="en-US" dirty="0" err="1"/>
              <a:t>emp_name</a:t>
            </a:r>
            <a:r>
              <a:rPr lang="en-US" dirty="0"/>
              <a:t>. Derive a class ‘worker’ from ‘employee’ having data members </a:t>
            </a:r>
            <a:r>
              <a:rPr lang="en-US" dirty="0" err="1"/>
              <a:t>daily_wages</a:t>
            </a:r>
            <a:r>
              <a:rPr lang="en-US" dirty="0"/>
              <a:t>.  Accept and display data of one worker.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82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929640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/>
              <a:t>Multilevel </a:t>
            </a:r>
            <a:r>
              <a:rPr lang="en-US" b="1" u="sng" dirty="0"/>
              <a:t>inheritance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12.Wap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total marks obtained and percentage scored by a student.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4009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142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2000250"/>
            <a:ext cx="71913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 Variables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725" y="2133600"/>
            <a:ext cx="74485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(Creating)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type  </a:t>
            </a:r>
            <a:r>
              <a:rPr lang="en-US" dirty="0" err="1" smtClean="0"/>
              <a:t>variable_name</a:t>
            </a:r>
            <a:r>
              <a:rPr lang="en-US" dirty="0" smtClean="0"/>
              <a:t>=value;</a:t>
            </a:r>
          </a:p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=10;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Inner Classes (Nested Classes)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inner class</a:t>
            </a:r>
            <a:r>
              <a:rPr lang="en-US" dirty="0"/>
              <a:t> or nested class is a class that is declared inside the class or interface</a:t>
            </a:r>
            <a:r>
              <a:rPr lang="en-US" dirty="0" smtClean="0"/>
              <a:t>.</a:t>
            </a:r>
          </a:p>
          <a:p>
            <a:r>
              <a:rPr lang="en-US" dirty="0"/>
              <a:t>Nested classes represent a particular type of relationship that is </a:t>
            </a:r>
            <a:r>
              <a:rPr lang="en-US" b="1" dirty="0">
                <a:solidFill>
                  <a:srgbClr val="00B0F0"/>
                </a:solidFill>
              </a:rPr>
              <a:t>it can access all the members (data members and methods) of the outer class,</a:t>
            </a:r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dirty="0"/>
              <a:t>including private.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4648200"/>
            <a:ext cx="2714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 </a:t>
            </a:r>
            <a:r>
              <a:rPr lang="en-US" dirty="0"/>
              <a:t>to create an object of the member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OuterClass</a:t>
            </a:r>
            <a:r>
              <a:rPr lang="en-US" dirty="0"/>
              <a:t> </a:t>
            </a:r>
            <a:r>
              <a:rPr lang="en-US" dirty="0" smtClean="0"/>
              <a:t> obj1=new </a:t>
            </a:r>
            <a:r>
              <a:rPr lang="en-US" dirty="0" err="1" smtClean="0"/>
              <a:t>OuterClass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OuterClass.InnerClass</a:t>
            </a:r>
            <a:r>
              <a:rPr lang="en-US" dirty="0" smtClean="0"/>
              <a:t> obj2=obj1.new </a:t>
            </a:r>
            <a:r>
              <a:rPr lang="en-US" dirty="0" err="1" smtClean="0"/>
              <a:t>InnerClass</a:t>
            </a:r>
            <a:r>
              <a:rPr lang="en-US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5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of Objects in Java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allows us to </a:t>
            </a:r>
            <a:r>
              <a:rPr lang="en-US" dirty="0">
                <a:solidFill>
                  <a:srgbClr val="7030A0"/>
                </a:solidFill>
              </a:rPr>
              <a:t>store objects in an array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, the class is also a </a:t>
            </a:r>
            <a:r>
              <a:rPr lang="en-US" dirty="0">
                <a:solidFill>
                  <a:srgbClr val="7030A0"/>
                </a:solidFill>
              </a:rPr>
              <a:t>user-defined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array that conations </a:t>
            </a:r>
            <a:r>
              <a:rPr lang="en-US" b="1" dirty="0"/>
              <a:t>class type elements</a:t>
            </a:r>
            <a:r>
              <a:rPr lang="en-US" dirty="0"/>
              <a:t> are known as an </a:t>
            </a:r>
            <a:r>
              <a:rPr lang="en-US" b="1" dirty="0"/>
              <a:t>array of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stores the </a:t>
            </a:r>
            <a:r>
              <a:rPr lang="en-US" dirty="0">
                <a:solidFill>
                  <a:srgbClr val="7030A0"/>
                </a:solidFill>
              </a:rPr>
              <a:t>reference variable of the object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607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1149</TotalTime>
  <Words>712</Words>
  <Application>Microsoft Office PowerPoint</Application>
  <PresentationFormat>On-screen Show (4:3)</PresentationFormat>
  <Paragraphs>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Algerian</vt:lpstr>
      <vt:lpstr>Calibri</vt:lpstr>
      <vt:lpstr>Centaur</vt:lpstr>
      <vt:lpstr>Comic Sans MS</vt:lpstr>
      <vt:lpstr>Constantia</vt:lpstr>
      <vt:lpstr>Times New Roman</vt:lpstr>
      <vt:lpstr>Wingdings</vt:lpstr>
      <vt:lpstr>Wingdings 2</vt:lpstr>
      <vt:lpstr>Flow</vt:lpstr>
      <vt:lpstr>OBJECT ORIENTED PROGRAMMING LAB</vt:lpstr>
      <vt:lpstr>PowerPoint Presentation</vt:lpstr>
      <vt:lpstr>PowerPoint Presentation</vt:lpstr>
      <vt:lpstr>PowerPoint Presentation</vt:lpstr>
      <vt:lpstr>Java Variables </vt:lpstr>
      <vt:lpstr>Declaring (Creating) Variables </vt:lpstr>
      <vt:lpstr>Java Inner Classes (Nested Classes) </vt:lpstr>
      <vt:lpstr>Syntax to create an object of the member inner class</vt:lpstr>
      <vt:lpstr>Array of Objects in Java </vt:lpstr>
      <vt:lpstr>Creating an Array of Objects</vt:lpstr>
      <vt:lpstr>Create </vt:lpstr>
      <vt:lpstr>Lab question based on array of objects</vt:lpstr>
      <vt:lpstr>PowerPoint Presentation</vt:lpstr>
      <vt:lpstr>PowerPoint Presentation</vt:lpstr>
      <vt:lpstr>Method Overloading in Java </vt:lpstr>
      <vt:lpstr>PowerPoint Presentation</vt:lpstr>
      <vt:lpstr>Inheritance</vt:lpstr>
      <vt:lpstr>PowerPoint Presentation</vt:lpstr>
      <vt:lpstr>PowerPoint Presentation</vt:lpstr>
      <vt:lpstr>Types of Inheritance</vt:lpstr>
      <vt:lpstr>Types of Inheritance</vt:lpstr>
      <vt:lpstr>Single Inheritance</vt:lpstr>
      <vt:lpstr>Single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</dc:title>
  <dc:creator>Windows User</dc:creator>
  <cp:lastModifiedBy>Administrator</cp:lastModifiedBy>
  <cp:revision>24</cp:revision>
  <dcterms:created xsi:type="dcterms:W3CDTF">2023-03-06T22:02:01Z</dcterms:created>
  <dcterms:modified xsi:type="dcterms:W3CDTF">2023-03-21T09:51:29Z</dcterms:modified>
</cp:coreProperties>
</file>