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itchFamily="124" charset="0"/>
        <a:ea typeface="MS PGothic" pitchFamily="34" charset="-128"/>
        <a:cs typeface="+mn-cs"/>
      </a:defRPr>
    </a:lvl1pPr>
    <a:lvl2pPr marL="457200" algn="l" rtl="0" fontAlgn="base">
      <a:spcBef>
        <a:spcPct val="0"/>
      </a:spcBef>
      <a:spcAft>
        <a:spcPct val="0"/>
      </a:spcAft>
      <a:defRPr sz="3200" kern="1200">
        <a:solidFill>
          <a:schemeClr val="tx1"/>
        </a:solidFill>
        <a:latin typeface="Helvetica" pitchFamily="124" charset="0"/>
        <a:ea typeface="MS PGothic" pitchFamily="34" charset="-128"/>
        <a:cs typeface="+mn-cs"/>
      </a:defRPr>
    </a:lvl2pPr>
    <a:lvl3pPr marL="914400" algn="l" rtl="0" fontAlgn="base">
      <a:spcBef>
        <a:spcPct val="0"/>
      </a:spcBef>
      <a:spcAft>
        <a:spcPct val="0"/>
      </a:spcAft>
      <a:defRPr sz="3200" kern="1200">
        <a:solidFill>
          <a:schemeClr val="tx1"/>
        </a:solidFill>
        <a:latin typeface="Helvetica" pitchFamily="124" charset="0"/>
        <a:ea typeface="MS PGothic" pitchFamily="34" charset="-128"/>
        <a:cs typeface="+mn-cs"/>
      </a:defRPr>
    </a:lvl3pPr>
    <a:lvl4pPr marL="1371600" algn="l" rtl="0" fontAlgn="base">
      <a:spcBef>
        <a:spcPct val="0"/>
      </a:spcBef>
      <a:spcAft>
        <a:spcPct val="0"/>
      </a:spcAft>
      <a:defRPr sz="3200" kern="1200">
        <a:solidFill>
          <a:schemeClr val="tx1"/>
        </a:solidFill>
        <a:latin typeface="Helvetica" pitchFamily="124" charset="0"/>
        <a:ea typeface="MS PGothic" pitchFamily="34" charset="-128"/>
        <a:cs typeface="+mn-cs"/>
      </a:defRPr>
    </a:lvl4pPr>
    <a:lvl5pPr marL="1828800" algn="l" rtl="0" fontAlgn="base">
      <a:spcBef>
        <a:spcPct val="0"/>
      </a:spcBef>
      <a:spcAft>
        <a:spcPct val="0"/>
      </a:spcAft>
      <a:defRPr sz="3200" kern="1200">
        <a:solidFill>
          <a:schemeClr val="tx1"/>
        </a:solidFill>
        <a:latin typeface="Helvetica" pitchFamily="124" charset="0"/>
        <a:ea typeface="MS PGothic" pitchFamily="34" charset="-128"/>
        <a:cs typeface="+mn-cs"/>
      </a:defRPr>
    </a:lvl5pPr>
    <a:lvl6pPr marL="2286000" algn="l" defTabSz="914400" rtl="0" eaLnBrk="1" latinLnBrk="0" hangingPunct="1">
      <a:defRPr sz="3200" kern="1200">
        <a:solidFill>
          <a:schemeClr val="tx1"/>
        </a:solidFill>
        <a:latin typeface="Helvetica" pitchFamily="124" charset="0"/>
        <a:ea typeface="MS PGothic" pitchFamily="34" charset="-128"/>
        <a:cs typeface="+mn-cs"/>
      </a:defRPr>
    </a:lvl6pPr>
    <a:lvl7pPr marL="2743200" algn="l" defTabSz="914400" rtl="0" eaLnBrk="1" latinLnBrk="0" hangingPunct="1">
      <a:defRPr sz="3200" kern="1200">
        <a:solidFill>
          <a:schemeClr val="tx1"/>
        </a:solidFill>
        <a:latin typeface="Helvetica" pitchFamily="124" charset="0"/>
        <a:ea typeface="MS PGothic" pitchFamily="34" charset="-128"/>
        <a:cs typeface="+mn-cs"/>
      </a:defRPr>
    </a:lvl7pPr>
    <a:lvl8pPr marL="3200400" algn="l" defTabSz="914400" rtl="0" eaLnBrk="1" latinLnBrk="0" hangingPunct="1">
      <a:defRPr sz="3200" kern="1200">
        <a:solidFill>
          <a:schemeClr val="tx1"/>
        </a:solidFill>
        <a:latin typeface="Helvetica" pitchFamily="124" charset="0"/>
        <a:ea typeface="MS PGothic" pitchFamily="34" charset="-128"/>
        <a:cs typeface="+mn-cs"/>
      </a:defRPr>
    </a:lvl8pPr>
    <a:lvl9pPr marL="3657600" algn="l" defTabSz="914400" rtl="0" eaLnBrk="1" latinLnBrk="0" hangingPunct="1">
      <a:defRPr sz="3200" kern="1200">
        <a:solidFill>
          <a:schemeClr val="tx1"/>
        </a:solidFill>
        <a:latin typeface="Helvetica" pitchFamily="12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66"/>
    <a:srgbClr val="191919"/>
    <a:srgbClr val="FFFFE1"/>
    <a:srgbClr val="FFF3F3"/>
    <a:srgbClr val="800040"/>
    <a:srgbClr val="004080"/>
    <a:srgbClr val="FF6FC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2" d="100"/>
          <a:sy n="12" d="100"/>
        </p:scale>
        <p:origin x="-1428" y="-300"/>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D2FA36C-B16E-4E90-84C1-0DADD01B858C}" type="datetime1">
              <a:rPr lang="en-US"/>
              <a:pPr/>
              <a:t>6/13/2019</a:t>
            </a:fld>
            <a:endParaRPr lang="en-US"/>
          </a:p>
        </p:txBody>
      </p:sp>
      <p:sp>
        <p:nvSpPr>
          <p:cNvPr id="4" name="Slide Image Placeholder 3"/>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DEFBA8-2F33-4E7A-8349-F57048146CD5}"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a:lstStyle/>
          <a:p>
            <a:pPr eaLnBrk="1" hangingPunct="1">
              <a:spcBef>
                <a:spcPct val="0"/>
              </a:spcBef>
            </a:pPr>
            <a:r>
              <a:rPr lang="en-US" sz="9600" smtClean="0">
                <a:solidFill>
                  <a:srgbClr val="000000"/>
                </a:solidFill>
              </a:rPr>
              <a:t>Copyright Colin Purrington (</a:t>
            </a:r>
            <a:r>
              <a:rPr lang="en-US" sz="9600" smtClean="0">
                <a:solidFill>
                  <a:srgbClr val="000000"/>
                </a:solidFill>
                <a:latin typeface="Times New Roman" pitchFamily="18" charset="0"/>
              </a:rPr>
              <a:t>http://colinpurrington.com/tips/academic/posterdesign).</a:t>
            </a:r>
            <a:endParaRPr lang="en-US" sz="9600" smtClean="0">
              <a:solidFill>
                <a:srgbClr val="000000"/>
              </a:solidFill>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7FB0771A-767A-47C5-AD36-5D8EC9DA380D}"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22E035-169D-4E81-AB94-4CF1281836D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052F256-1F57-4087-B2CB-DA3C87B31D3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B18BD3E-255D-4FC9-84A0-5BD3954FA0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70DDB99-DBD7-4B65-BB3F-8135C3E13E6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EBAF40-7C1F-46F9-B8FB-69AE1F5430A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D9FAB04-17B7-4EBF-84C9-A9E726C0A0C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B625AA8-8939-4126-8003-B818BE29485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D78BD254-9191-40FE-BEC5-382341D2B45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744FBE6-A202-48D8-AF2E-DAA5CC8DF9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932285A-BCF5-466D-9DF2-83AE3EB5C99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20AAAD8-C68F-4542-8CF2-BB5EC8E6B31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44800"/>
            <a:ext cx="43526075" cy="53340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247188"/>
            <a:ext cx="43526075" cy="19200812"/>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itchFamily="18" charset="0"/>
              </a:defRPr>
            </a:lvl1pPr>
          </a:lstStyle>
          <a:p>
            <a:fld id="{B5C7A538-0847-4584-936D-10E1C62530A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itchFamily="34"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itchFamily="34"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itchFamily="34"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itchFamily="34"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0" y="0"/>
            <a:ext cx="51206400" cy="32004000"/>
          </a:xfrm>
          <a:prstGeom prst="rect">
            <a:avLst/>
          </a:prstGeom>
          <a:solidFill>
            <a:srgbClr val="191919">
              <a:alpha val="7843"/>
            </a:srgbClr>
          </a:solidFill>
          <a:ln w="9525">
            <a:solidFill>
              <a:srgbClr val="D8D8D8"/>
            </a:solidFill>
            <a:miter lim="800000"/>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Times New Roman" charset="0"/>
              <a:ea typeface="ＭＳ Ｐゴシック" charset="0"/>
              <a:cs typeface="ＭＳ Ｐゴシック" charset="0"/>
            </a:endParaRPr>
          </a:p>
        </p:txBody>
      </p:sp>
      <p:sp>
        <p:nvSpPr>
          <p:cNvPr id="14339" name="Text Box 7"/>
          <p:cNvSpPr txBox="1">
            <a:spLocks noChangeArrowheads="1"/>
          </p:cNvSpPr>
          <p:nvPr/>
        </p:nvSpPr>
        <p:spPr bwMode="auto">
          <a:xfrm>
            <a:off x="1995488" y="6929438"/>
            <a:ext cx="10512425" cy="8456612"/>
          </a:xfrm>
          <a:prstGeom prst="rect">
            <a:avLst/>
          </a:prstGeom>
          <a:solidFill>
            <a:schemeClr val="bg1"/>
          </a:solidFill>
          <a:ln w="38100">
            <a:solidFill>
              <a:srgbClr val="000000"/>
            </a:solidFill>
            <a:round/>
            <a:headEnd/>
            <a:tailEnd/>
          </a:ln>
        </p:spPr>
        <p:txBody>
          <a:bodyPr lIns="914400" tIns="457200" rIns="914400" bIns="914400"/>
          <a:lstStyle/>
          <a:p>
            <a:pPr algn="just">
              <a:spcBef>
                <a:spcPct val="50000"/>
              </a:spcBef>
              <a:tabLst>
                <a:tab pos="500063" algn="l"/>
              </a:tabLst>
            </a:pPr>
            <a:r>
              <a:rPr lang="en-US" sz="4800" b="1" dirty="0" smtClean="0">
                <a:latin typeface="Calibri" pitchFamily="34" charset="0"/>
              </a:rPr>
              <a:t>Abstract</a:t>
            </a:r>
            <a:endParaRPr lang="en-US" sz="4800" b="1" dirty="0">
              <a:latin typeface="Calibri" pitchFamily="34" charset="0"/>
            </a:endParaRPr>
          </a:p>
          <a:p>
            <a:pPr algn="just">
              <a:spcBef>
                <a:spcPct val="10000"/>
              </a:spcBef>
              <a:tabLst>
                <a:tab pos="500063" algn="l"/>
              </a:tabLst>
            </a:pPr>
            <a:r>
              <a:rPr lang="en-US" sz="2000" dirty="0" smtClean="0">
                <a:latin typeface="+mj-lt"/>
              </a:rPr>
              <a:t>A </a:t>
            </a:r>
            <a:r>
              <a:rPr lang="en-US" sz="2000" dirty="0" err="1" smtClean="0">
                <a:latin typeface="+mj-lt"/>
              </a:rPr>
              <a:t>chatbot</a:t>
            </a:r>
            <a:r>
              <a:rPr lang="en-US" sz="2000" dirty="0" smtClean="0">
                <a:latin typeface="+mj-lt"/>
              </a:rPr>
              <a:t> system is defined as a “software program that simulate conversation with human users, using text, voice or images or a combination of spoken and visual heuristics”. Several terms are used to describe </a:t>
            </a:r>
            <a:r>
              <a:rPr lang="en-US" sz="2000" dirty="0" err="1" smtClean="0">
                <a:latin typeface="+mj-lt"/>
              </a:rPr>
              <a:t>chatbots</a:t>
            </a:r>
            <a:r>
              <a:rPr lang="en-US" sz="2000" dirty="0" smtClean="0">
                <a:latin typeface="+mj-lt"/>
              </a:rPr>
              <a:t> such as machine conversation systems, conversational agents, virtual agents and dialogue </a:t>
            </a:r>
            <a:r>
              <a:rPr lang="en-US" sz="2000" dirty="0" err="1" smtClean="0">
                <a:latin typeface="+mj-lt"/>
              </a:rPr>
              <a:t>systems.Common</a:t>
            </a:r>
            <a:r>
              <a:rPr lang="en-US" sz="2000" dirty="0" smtClean="0">
                <a:latin typeface="+mj-lt"/>
              </a:rPr>
              <a:t> for all is that they utilize a computer program that can perform tasks automatically or with minimal human intervention.  </a:t>
            </a:r>
          </a:p>
          <a:p>
            <a:pPr algn="just">
              <a:spcBef>
                <a:spcPct val="10000"/>
              </a:spcBef>
              <a:tabLst>
                <a:tab pos="500063" algn="l"/>
              </a:tabLst>
            </a:pPr>
            <a:r>
              <a:rPr lang="en-US" sz="2000" dirty="0" smtClean="0">
                <a:latin typeface="+mj-lt"/>
              </a:rPr>
              <a:t>Whenever faced with unchartered territories humans have a tendency to get anxious and it is but natural- and even more so in the case of students who are about to join a new course. They are always filled with endless queries and mostly all of them are similar across people. Rather than flooding a single person with all those and to answer them over and over again, it is apt to segregate usual common queries and their solutions at a single place which is easily accessible by all. Presently, the college has no provision for any such system and therefore our suggestion to create one to simplify the redundant nature of work and utilize manpower efficiently. The need for a virtual assistant is imminent in this scenario</a:t>
            </a:r>
            <a:r>
              <a:rPr lang="en-US" sz="2000" dirty="0" smtClean="0"/>
              <a:t>. </a:t>
            </a:r>
            <a:endParaRPr lang="en-US" sz="2000" dirty="0" smtClean="0"/>
          </a:p>
          <a:p>
            <a:pPr algn="just">
              <a:spcBef>
                <a:spcPct val="10000"/>
              </a:spcBef>
              <a:tabLst>
                <a:tab pos="500063" algn="l"/>
              </a:tabLst>
            </a:pPr>
            <a:r>
              <a:rPr lang="en-US" sz="4800" b="1" dirty="0" smtClean="0">
                <a:latin typeface="Calibri" pitchFamily="34" charset="0"/>
                <a:cs typeface="Calibri" pitchFamily="34" charset="0"/>
              </a:rPr>
              <a:t>Problem Statement</a:t>
            </a:r>
          </a:p>
          <a:p>
            <a:r>
              <a:rPr lang="en-US" sz="2000" dirty="0" smtClean="0">
                <a:latin typeface="+mj-lt"/>
              </a:rPr>
              <a:t>To create a virtual assistant to guide students who wish to take admission in the college</a:t>
            </a:r>
            <a:r>
              <a:rPr lang="en-US" sz="2000" dirty="0" smtClean="0"/>
              <a:t>.</a:t>
            </a:r>
          </a:p>
          <a:p>
            <a:r>
              <a:rPr lang="en-US" sz="2000" dirty="0" smtClean="0"/>
              <a:t/>
            </a:r>
            <a:br>
              <a:rPr lang="en-US" sz="2000" dirty="0" smtClean="0"/>
            </a:br>
            <a:r>
              <a:rPr lang="en-US" sz="2000" dirty="0">
                <a:latin typeface="Times New Roman" pitchFamily="18" charset="0"/>
              </a:rPr>
              <a:t>		</a:t>
            </a:r>
            <a:endParaRPr lang="en-US" sz="2000" i="1" dirty="0">
              <a:solidFill>
                <a:schemeClr val="accent2"/>
              </a:solidFill>
              <a:latin typeface="Times New Roman" pitchFamily="18" charset="0"/>
            </a:endParaRPr>
          </a:p>
          <a:p>
            <a:pPr>
              <a:spcBef>
                <a:spcPct val="10000"/>
              </a:spcBef>
              <a:tabLst>
                <a:tab pos="500063" algn="l"/>
              </a:tabLst>
            </a:pPr>
            <a:endParaRPr lang="en-US" sz="2000" dirty="0">
              <a:latin typeface="Times New Roman" pitchFamily="18" charset="0"/>
            </a:endParaRPr>
          </a:p>
        </p:txBody>
      </p:sp>
      <p:sp>
        <p:nvSpPr>
          <p:cNvPr id="14340" name="Text Box 11"/>
          <p:cNvSpPr txBox="1">
            <a:spLocks noChangeArrowheads="1"/>
          </p:cNvSpPr>
          <p:nvPr/>
        </p:nvSpPr>
        <p:spPr bwMode="auto">
          <a:xfrm>
            <a:off x="1995488" y="16351250"/>
            <a:ext cx="10512425" cy="8851900"/>
          </a:xfrm>
          <a:prstGeom prst="rect">
            <a:avLst/>
          </a:prstGeom>
          <a:solidFill>
            <a:schemeClr val="bg1"/>
          </a:solidFill>
          <a:ln w="38100">
            <a:solidFill>
              <a:srgbClr val="000000"/>
            </a:solidFill>
            <a:round/>
            <a:headEnd/>
            <a:tailEnd/>
          </a:ln>
        </p:spPr>
        <p:txBody>
          <a:bodyPr lIns="914400" tIns="457200" rIns="914400" bIns="914400"/>
          <a:lstStyle/>
          <a:p>
            <a:pPr algn="just">
              <a:spcBef>
                <a:spcPct val="50000"/>
              </a:spcBef>
              <a:tabLst>
                <a:tab pos="508000" algn="l"/>
              </a:tabLst>
            </a:pPr>
            <a:r>
              <a:rPr lang="en-US" sz="4400" b="1" dirty="0" smtClean="0">
                <a:solidFill>
                  <a:srgbClr val="000000"/>
                </a:solidFill>
                <a:latin typeface="Calibri" pitchFamily="34" charset="0"/>
              </a:rPr>
              <a:t>Proposed System and Architecture</a:t>
            </a:r>
            <a:r>
              <a:rPr lang="en-US" sz="2400" dirty="0">
                <a:solidFill>
                  <a:srgbClr val="FF8000"/>
                </a:solidFill>
                <a:latin typeface="Times New Roman" pitchFamily="18" charset="0"/>
              </a:rPr>
              <a:t>	</a:t>
            </a:r>
            <a:endParaRPr lang="en-US" sz="2400" dirty="0">
              <a:latin typeface="Times New Roman" pitchFamily="18" charset="0"/>
            </a:endParaRPr>
          </a:p>
          <a:p>
            <a:pPr algn="just">
              <a:spcBef>
                <a:spcPct val="10000"/>
              </a:spcBef>
              <a:tabLst>
                <a:tab pos="508000" algn="l"/>
              </a:tabLst>
            </a:pPr>
            <a:r>
              <a:rPr lang="en-US" sz="2100" dirty="0" smtClean="0">
                <a:latin typeface="+mj-lt"/>
              </a:rPr>
              <a:t>The </a:t>
            </a:r>
            <a:r>
              <a:rPr lang="en-US" sz="2100" dirty="0" err="1" smtClean="0">
                <a:latin typeface="+mj-lt"/>
              </a:rPr>
              <a:t>chatbot</a:t>
            </a:r>
            <a:r>
              <a:rPr lang="en-US" sz="2100" dirty="0" smtClean="0">
                <a:latin typeface="+mj-lt"/>
              </a:rPr>
              <a:t> architecture describes how the various components of the </a:t>
            </a:r>
            <a:r>
              <a:rPr lang="en-US" sz="2100" dirty="0" err="1" smtClean="0">
                <a:latin typeface="+mj-lt"/>
              </a:rPr>
              <a:t>chatbot</a:t>
            </a:r>
            <a:r>
              <a:rPr lang="en-US" sz="2100" dirty="0" smtClean="0">
                <a:latin typeface="+mj-lt"/>
              </a:rPr>
              <a:t> can be integrated together to form the final system. It consists of a channel which is used to interact with the user. The channel could be any software that will run on a system or if the </a:t>
            </a:r>
            <a:r>
              <a:rPr lang="en-US" sz="2100" dirty="0" err="1" smtClean="0">
                <a:latin typeface="+mj-lt"/>
              </a:rPr>
              <a:t>chatbot</a:t>
            </a:r>
            <a:r>
              <a:rPr lang="en-US" sz="2100" dirty="0" smtClean="0">
                <a:latin typeface="+mj-lt"/>
              </a:rPr>
              <a:t> is implemented as a web application, the website will act as the channel. The channel will be connected to the system backend which is the main part of the entire system that will be used to process the queries that the user sends to the system. This query is passed on to the data processing block of the system which will implement the algorithm used in the system to get the desired results. The keyword matching algorithm used here will attempt to identify keywords in a sentence. In the case that one or more keywords are found in the user’s input text then an answer will be retrieved. The database or the dataset used here contains the required information that will be parsed by the </a:t>
            </a:r>
            <a:r>
              <a:rPr lang="en-US" sz="2100" dirty="0" err="1" smtClean="0">
                <a:latin typeface="+mj-lt"/>
              </a:rPr>
              <a:t>chatbot</a:t>
            </a:r>
            <a:r>
              <a:rPr lang="en-US" sz="2100" dirty="0" smtClean="0">
                <a:latin typeface="+mj-lt"/>
              </a:rPr>
              <a:t> to obtain the desired results</a:t>
            </a:r>
            <a:r>
              <a:rPr lang="en-US" sz="2000" dirty="0" smtClean="0"/>
              <a:t>.</a:t>
            </a:r>
          </a:p>
          <a:p>
            <a:pPr algn="just">
              <a:spcBef>
                <a:spcPct val="10000"/>
              </a:spcBef>
              <a:tabLst>
                <a:tab pos="508000" algn="l"/>
              </a:tabLst>
            </a:pPr>
            <a:endParaRPr lang="en-US" sz="2000" dirty="0">
              <a:latin typeface="Times New Roman" pitchFamily="18" charset="0"/>
            </a:endParaRPr>
          </a:p>
          <a:p>
            <a:pPr>
              <a:spcBef>
                <a:spcPct val="10000"/>
              </a:spcBef>
              <a:tabLst>
                <a:tab pos="508000" algn="l"/>
              </a:tabLst>
            </a:pPr>
            <a:endParaRPr lang="en-US" sz="2800" dirty="0">
              <a:latin typeface="Times New Roman" pitchFamily="18" charset="0"/>
            </a:endParaRPr>
          </a:p>
        </p:txBody>
      </p:sp>
      <p:sp>
        <p:nvSpPr>
          <p:cNvPr id="14341" name="Text Box 16"/>
          <p:cNvSpPr txBox="1">
            <a:spLocks noChangeArrowheads="1"/>
          </p:cNvSpPr>
          <p:nvPr/>
        </p:nvSpPr>
        <p:spPr bwMode="auto">
          <a:xfrm>
            <a:off x="26647775" y="26496963"/>
            <a:ext cx="10512425" cy="4572000"/>
          </a:xfrm>
          <a:prstGeom prst="rect">
            <a:avLst/>
          </a:prstGeom>
          <a:solidFill>
            <a:schemeClr val="bg1"/>
          </a:solidFill>
          <a:ln w="38100">
            <a:solidFill>
              <a:srgbClr val="000000"/>
            </a:solidFill>
            <a:round/>
            <a:headEnd/>
            <a:tailEnd/>
          </a:ln>
        </p:spPr>
        <p:txBody>
          <a:bodyPr lIns="914400" tIns="457200" rIns="914400" bIns="914400"/>
          <a:lstStyle/>
          <a:p>
            <a:pPr>
              <a:spcBef>
                <a:spcPct val="50000"/>
              </a:spcBef>
            </a:pPr>
            <a:r>
              <a:rPr lang="en-IN" sz="4800" dirty="0" smtClean="0">
                <a:latin typeface="Calibri" pitchFamily="34" charset="0"/>
                <a:cs typeface="Calibri" pitchFamily="34" charset="0"/>
              </a:rPr>
              <a:t>Algorithm</a:t>
            </a:r>
          </a:p>
          <a:p>
            <a:r>
              <a:rPr lang="en-US" sz="1600" dirty="0" smtClean="0">
                <a:latin typeface="+mj-lt"/>
              </a:rPr>
              <a:t>Semantic </a:t>
            </a:r>
            <a:r>
              <a:rPr lang="en-US" sz="1600" dirty="0" smtClean="0">
                <a:latin typeface="+mj-lt"/>
              </a:rPr>
              <a:t>similarity algorithm is used in this system. It is carried out  </a:t>
            </a:r>
            <a:r>
              <a:rPr lang="en-US" sz="1600" dirty="0" smtClean="0">
                <a:latin typeface="+mj-lt"/>
              </a:rPr>
              <a:t>between two sentences is carried out as below,</a:t>
            </a:r>
          </a:p>
          <a:p>
            <a:pPr marL="342900" indent="-342900">
              <a:buFont typeface="+mj-lt"/>
              <a:buAutoNum type="arabicPeriod"/>
            </a:pPr>
            <a:r>
              <a:rPr lang="en-US" sz="1600" dirty="0" smtClean="0">
                <a:latin typeface="+mj-lt"/>
              </a:rPr>
              <a:t>Each sentence is divided into a list of </a:t>
            </a:r>
            <a:r>
              <a:rPr lang="en-US" sz="1600" dirty="0" smtClean="0">
                <a:latin typeface="+mj-lt"/>
              </a:rPr>
              <a:t>tokens</a:t>
            </a:r>
          </a:p>
          <a:p>
            <a:pPr marL="342900" indent="-342900">
              <a:buFont typeface="+mj-lt"/>
              <a:buAutoNum type="arabicPeriod"/>
            </a:pPr>
            <a:r>
              <a:rPr lang="en-US" sz="1600" dirty="0" smtClean="0">
                <a:latin typeface="+mj-lt"/>
              </a:rPr>
              <a:t>The </a:t>
            </a:r>
            <a:r>
              <a:rPr lang="en-US" sz="1600" dirty="0" smtClean="0">
                <a:latin typeface="+mj-lt"/>
              </a:rPr>
              <a:t>divided sentence can implement bigram </a:t>
            </a:r>
            <a:r>
              <a:rPr lang="en-US" sz="1600" dirty="0" smtClean="0">
                <a:latin typeface="+mj-lt"/>
              </a:rPr>
              <a:t>set</a:t>
            </a:r>
          </a:p>
          <a:p>
            <a:pPr marL="342900" indent="-342900">
              <a:buFont typeface="+mj-lt"/>
              <a:buAutoNum type="arabicPeriod"/>
            </a:pPr>
            <a:r>
              <a:rPr lang="en-US" sz="1600" dirty="0" smtClean="0">
                <a:latin typeface="+mj-lt"/>
              </a:rPr>
              <a:t>After </a:t>
            </a:r>
            <a:r>
              <a:rPr lang="en-US" sz="1600" dirty="0" smtClean="0">
                <a:latin typeface="+mj-lt"/>
              </a:rPr>
              <a:t>getting the divided sentence, it is </a:t>
            </a:r>
            <a:r>
              <a:rPr lang="en-US" sz="1600" dirty="0" smtClean="0">
                <a:latin typeface="+mj-lt"/>
              </a:rPr>
              <a:t>counted</a:t>
            </a:r>
          </a:p>
          <a:p>
            <a:pPr marL="342900" indent="-342900">
              <a:buFont typeface="+mj-lt"/>
              <a:buAutoNum type="arabicPeriod"/>
            </a:pPr>
            <a:r>
              <a:rPr lang="en-US" sz="1600" dirty="0" smtClean="0">
                <a:latin typeface="+mj-lt"/>
              </a:rPr>
              <a:t>Choose </a:t>
            </a:r>
            <a:r>
              <a:rPr lang="en-US" sz="1600" dirty="0" smtClean="0">
                <a:latin typeface="+mj-lt"/>
              </a:rPr>
              <a:t>the pattern with the highest sentence similarity </a:t>
            </a:r>
            <a:r>
              <a:rPr lang="en-US" sz="1600" dirty="0" smtClean="0">
                <a:latin typeface="+mj-lt"/>
              </a:rPr>
              <a:t>measure</a:t>
            </a:r>
            <a:endParaRPr lang="en-US" sz="1200" dirty="0" smtClean="0">
              <a:latin typeface="+mj-lt"/>
            </a:endParaRPr>
          </a:p>
          <a:p>
            <a:pPr marL="342900" indent="-342900"/>
            <a:r>
              <a:rPr lang="en-IN" sz="4800" dirty="0" smtClean="0">
                <a:solidFill>
                  <a:srgbClr val="000000"/>
                </a:solidFill>
                <a:latin typeface="Calibri" pitchFamily="34" charset="0"/>
                <a:cs typeface="Calibri" pitchFamily="34" charset="0"/>
              </a:rPr>
              <a:t>Technology Stack</a:t>
            </a:r>
          </a:p>
          <a:p>
            <a:pPr lvl="0">
              <a:spcBef>
                <a:spcPct val="50000"/>
              </a:spcBef>
            </a:pPr>
            <a:r>
              <a:rPr lang="en-IN" sz="4800" dirty="0" smtClean="0">
                <a:solidFill>
                  <a:srgbClr val="000000"/>
                </a:solidFill>
                <a:latin typeface="Calibri" pitchFamily="34" charset="0"/>
                <a:cs typeface="Calibri" pitchFamily="34" charset="0"/>
              </a:rPr>
              <a:t> </a:t>
            </a:r>
            <a:endParaRPr lang="en-IN" sz="4800" dirty="0" smtClean="0">
              <a:solidFill>
                <a:srgbClr val="000000"/>
              </a:solidFill>
              <a:latin typeface="Calibri" pitchFamily="34" charset="0"/>
              <a:cs typeface="Calibri" pitchFamily="34" charset="0"/>
            </a:endParaRPr>
          </a:p>
          <a:p>
            <a:pPr marL="342900" indent="-342900"/>
            <a:endParaRPr lang="en-US" sz="1600" dirty="0" smtClean="0"/>
          </a:p>
          <a:p>
            <a:pPr>
              <a:spcBef>
                <a:spcPct val="50000"/>
              </a:spcBef>
            </a:pPr>
            <a:endParaRPr lang="en-US" sz="1600" dirty="0">
              <a:latin typeface="Times New Roman" pitchFamily="18" charset="0"/>
            </a:endParaRPr>
          </a:p>
        </p:txBody>
      </p:sp>
      <p:sp>
        <p:nvSpPr>
          <p:cNvPr id="14342" name="Text Box 12"/>
          <p:cNvSpPr txBox="1">
            <a:spLocks noChangeArrowheads="1"/>
          </p:cNvSpPr>
          <p:nvPr/>
        </p:nvSpPr>
        <p:spPr bwMode="auto">
          <a:xfrm>
            <a:off x="13822363" y="6908800"/>
            <a:ext cx="23347362" cy="18288000"/>
          </a:xfrm>
          <a:prstGeom prst="rect">
            <a:avLst/>
          </a:prstGeom>
          <a:solidFill>
            <a:schemeClr val="bg1"/>
          </a:solidFill>
          <a:ln w="38100">
            <a:solidFill>
              <a:srgbClr val="000000"/>
            </a:solidFill>
            <a:round/>
            <a:headEnd/>
            <a:tailEnd/>
          </a:ln>
        </p:spPr>
        <p:txBody>
          <a:bodyPr lIns="914400" tIns="457200" rIns="914400" bIns="914400"/>
          <a:lstStyle/>
          <a:p>
            <a:pPr algn="just">
              <a:tabLst>
                <a:tab pos="500063" algn="l"/>
              </a:tabLst>
            </a:pPr>
            <a:r>
              <a:rPr lang="en-IN" sz="4800" b="1" dirty="0" smtClean="0">
                <a:solidFill>
                  <a:srgbClr val="000000"/>
                </a:solidFill>
                <a:latin typeface="Calibri" pitchFamily="34" charset="0"/>
              </a:rPr>
              <a:t>Observations</a:t>
            </a:r>
          </a:p>
          <a:p>
            <a:r>
              <a:rPr lang="en-US" sz="3600" dirty="0" smtClean="0">
                <a:latin typeface="+mj-lt"/>
              </a:rPr>
              <a:t>To keep track of performance measures while training model, the custom </a:t>
            </a:r>
            <a:r>
              <a:rPr lang="en-US" sz="3600" dirty="0" err="1" smtClean="0">
                <a:latin typeface="+mj-lt"/>
              </a:rPr>
              <a:t>metrices</a:t>
            </a:r>
            <a:r>
              <a:rPr lang="en-US" sz="3600" dirty="0" smtClean="0">
                <a:latin typeface="+mj-lt"/>
              </a:rPr>
              <a:t> of the model were captured </a:t>
            </a:r>
            <a:r>
              <a:rPr lang="en-US" sz="3600" dirty="0" smtClean="0">
                <a:latin typeface="+mj-lt"/>
              </a:rPr>
              <a:t>. After </a:t>
            </a:r>
            <a:r>
              <a:rPr lang="en-US" sz="3600" dirty="0" smtClean="0">
                <a:latin typeface="+mj-lt"/>
              </a:rPr>
              <a:t>rigorous training procedures the best suited </a:t>
            </a:r>
            <a:r>
              <a:rPr lang="en-US" sz="3600" dirty="0" err="1" smtClean="0">
                <a:latin typeface="+mj-lt"/>
              </a:rPr>
              <a:t>metrices</a:t>
            </a:r>
            <a:r>
              <a:rPr lang="en-US" sz="3600" dirty="0" smtClean="0">
                <a:latin typeface="+mj-lt"/>
              </a:rPr>
              <a:t> were chosen for the model and it was seen that the final model had a loss of 2.06  and an accuracy of </a:t>
            </a:r>
            <a:r>
              <a:rPr lang="en-US" sz="3600" dirty="0" smtClean="0">
                <a:latin typeface="+mj-lt"/>
              </a:rPr>
              <a:t>0.78. </a:t>
            </a:r>
            <a:r>
              <a:rPr lang="en-US" sz="3600" dirty="0" smtClean="0">
                <a:latin typeface="+mj-lt"/>
              </a:rPr>
              <a:t>For different batch number of inputs considered and error </a:t>
            </a:r>
            <a:r>
              <a:rPr lang="en-US" sz="3600" dirty="0" err="1" smtClean="0">
                <a:latin typeface="+mj-lt"/>
              </a:rPr>
              <a:t>threshod</a:t>
            </a:r>
            <a:r>
              <a:rPr lang="en-US" sz="3600" dirty="0" smtClean="0">
                <a:latin typeface="+mj-lt"/>
              </a:rPr>
              <a:t> value, the same procedure was carried out</a:t>
            </a:r>
            <a:r>
              <a:rPr lang="en-US" sz="3600" dirty="0" smtClean="0">
                <a:latin typeface="+mj-lt"/>
              </a:rPr>
              <a:t>..</a:t>
            </a:r>
          </a:p>
          <a:p>
            <a:endParaRPr lang="en-US" sz="3600" dirty="0" smtClean="0"/>
          </a:p>
          <a:p>
            <a:pPr algn="just">
              <a:tabLst>
                <a:tab pos="500063" algn="l"/>
              </a:tabLst>
            </a:pPr>
            <a:endParaRPr lang="en-US" sz="3600" b="1" dirty="0">
              <a:solidFill>
                <a:srgbClr val="000000"/>
              </a:solidFill>
              <a:latin typeface="Calibri" pitchFamily="34" charset="0"/>
            </a:endParaRPr>
          </a:p>
          <a:p>
            <a:pPr>
              <a:spcBef>
                <a:spcPct val="10000"/>
              </a:spcBef>
              <a:tabLst>
                <a:tab pos="500063" algn="l"/>
              </a:tabLst>
            </a:pPr>
            <a:endParaRPr lang="en-IN" sz="3600" dirty="0" smtClean="0">
              <a:latin typeface="Times New Roman" pitchFamily="18" charset="0"/>
            </a:endParaRPr>
          </a:p>
          <a:p>
            <a:pPr>
              <a:spcBef>
                <a:spcPct val="10000"/>
              </a:spcBef>
              <a:tabLst>
                <a:tab pos="500063" algn="l"/>
              </a:tabLst>
            </a:pPr>
            <a:endParaRPr lang="en-IN" sz="3600" dirty="0" smtClean="0">
              <a:latin typeface="Times New Roman" pitchFamily="18" charset="0"/>
            </a:endParaRPr>
          </a:p>
          <a:p>
            <a:pPr>
              <a:spcBef>
                <a:spcPct val="10000"/>
              </a:spcBef>
              <a:tabLst>
                <a:tab pos="500063" algn="l"/>
              </a:tabLst>
            </a:pPr>
            <a:endParaRPr lang="en-IN" sz="3600" dirty="0" smtClean="0">
              <a:latin typeface="Times New Roman" pitchFamily="18" charset="0"/>
            </a:endParaRPr>
          </a:p>
          <a:p>
            <a:pPr>
              <a:spcBef>
                <a:spcPct val="10000"/>
              </a:spcBef>
              <a:tabLst>
                <a:tab pos="500063" algn="l"/>
              </a:tabLst>
            </a:pPr>
            <a:endParaRPr lang="en-IN" sz="3600" dirty="0" smtClean="0">
              <a:latin typeface="Times New Roman" pitchFamily="18" charset="0"/>
            </a:endParaRPr>
          </a:p>
          <a:p>
            <a:pPr>
              <a:spcBef>
                <a:spcPct val="10000"/>
              </a:spcBef>
              <a:tabLst>
                <a:tab pos="500063" algn="l"/>
              </a:tabLst>
            </a:pPr>
            <a:endParaRPr lang="en-IN" sz="3600" dirty="0" smtClean="0">
              <a:latin typeface="Times New Roman" pitchFamily="18" charset="0"/>
            </a:endParaRPr>
          </a:p>
          <a:p>
            <a:pPr>
              <a:spcBef>
                <a:spcPct val="10000"/>
              </a:spcBef>
              <a:tabLst>
                <a:tab pos="500063" algn="l"/>
              </a:tabLst>
            </a:pPr>
            <a:r>
              <a:rPr lang="en-IN" sz="6000" b="1" dirty="0" smtClean="0">
                <a:latin typeface="Calibri" pitchFamily="34" charset="0"/>
                <a:cs typeface="Calibri" pitchFamily="34" charset="0"/>
              </a:rPr>
              <a:t>Results</a:t>
            </a:r>
          </a:p>
          <a:p>
            <a:pPr>
              <a:spcBef>
                <a:spcPct val="10000"/>
              </a:spcBef>
              <a:tabLst>
                <a:tab pos="500063" algn="l"/>
              </a:tabLst>
            </a:pPr>
            <a:r>
              <a:rPr lang="en-US" sz="3600" dirty="0" smtClean="0">
                <a:latin typeface="Times New Roman" pitchFamily="18" charset="0"/>
              </a:rPr>
              <a:t>There are two competing concerns</a:t>
            </a:r>
            <a:r>
              <a:rPr lang="en-US" sz="3600" dirty="0" smtClean="0">
                <a:latin typeface="Times New Roman" pitchFamily="18" charset="0"/>
              </a:rPr>
              <a:t>: </a:t>
            </a:r>
            <a:r>
              <a:rPr lang="en-US" sz="3600" dirty="0" smtClean="0">
                <a:latin typeface="Times New Roman" pitchFamily="18" charset="0"/>
              </a:rPr>
              <a:t>with less training data</a:t>
            </a:r>
            <a:r>
              <a:rPr lang="en-US" sz="3600" dirty="0" smtClean="0">
                <a:latin typeface="Times New Roman" pitchFamily="18" charset="0"/>
              </a:rPr>
              <a:t>, </a:t>
            </a:r>
            <a:r>
              <a:rPr lang="en-US" sz="3600" dirty="0" smtClean="0">
                <a:latin typeface="Times New Roman" pitchFamily="18" charset="0"/>
              </a:rPr>
              <a:t>the parameter estimates </a:t>
            </a:r>
            <a:r>
              <a:rPr lang="en-US" sz="3600" dirty="0" smtClean="0">
                <a:latin typeface="Times New Roman" pitchFamily="18" charset="0"/>
              </a:rPr>
              <a:t>have greater variance. With less testing data, the performance statistic will have greater </a:t>
            </a:r>
            <a:r>
              <a:rPr lang="en-US" sz="3600" dirty="0" smtClean="0">
                <a:latin typeface="Times New Roman" pitchFamily="18" charset="0"/>
              </a:rPr>
              <a:t>variance. </a:t>
            </a:r>
          </a:p>
          <a:p>
            <a:pPr>
              <a:spcBef>
                <a:spcPct val="10000"/>
              </a:spcBef>
              <a:tabLst>
                <a:tab pos="500063" algn="l"/>
              </a:tabLst>
            </a:pPr>
            <a:r>
              <a:rPr lang="en-US" sz="3600" dirty="0" smtClean="0">
                <a:latin typeface="Times New Roman" pitchFamily="18" charset="0"/>
              </a:rPr>
              <a:t>The data should be divided such that neither variance is too high, which is more </a:t>
            </a:r>
            <a:r>
              <a:rPr lang="en-US" sz="3600" dirty="0" smtClean="0">
                <a:latin typeface="Times New Roman" pitchFamily="18" charset="0"/>
              </a:rPr>
              <a:t>to do with the absolute number of instances in each category rather than the </a:t>
            </a:r>
            <a:r>
              <a:rPr lang="en-US" sz="3600" dirty="0" smtClean="0">
                <a:latin typeface="Times New Roman" pitchFamily="18" charset="0"/>
              </a:rPr>
              <a:t>percentage. Amongst the total </a:t>
            </a:r>
            <a:r>
              <a:rPr lang="en-US" sz="3600" dirty="0" smtClean="0">
                <a:latin typeface="Times New Roman" pitchFamily="18" charset="0"/>
              </a:rPr>
              <a:t>instances, a </a:t>
            </a:r>
            <a:r>
              <a:rPr lang="en-US" sz="3600" dirty="0" smtClean="0">
                <a:latin typeface="Times New Roman" pitchFamily="18" charset="0"/>
              </a:rPr>
              <a:t>80-20 </a:t>
            </a:r>
            <a:r>
              <a:rPr lang="en-US" sz="3600" dirty="0" smtClean="0">
                <a:latin typeface="Times New Roman" pitchFamily="18" charset="0"/>
              </a:rPr>
              <a:t>split validation was carried out and it was seen that for every test set of queries provided each time as </a:t>
            </a:r>
            <a:r>
              <a:rPr lang="en-US" sz="3600" dirty="0" smtClean="0">
                <a:latin typeface="Times New Roman" pitchFamily="18" charset="0"/>
              </a:rPr>
              <a:t>input, </a:t>
            </a:r>
            <a:r>
              <a:rPr lang="en-US" sz="3600" dirty="0" smtClean="0">
                <a:latin typeface="Times New Roman" pitchFamily="18" charset="0"/>
              </a:rPr>
              <a:t>there were correct intents chosen and responses provided 70% of the times. While the deep learning neural network was trained, it was seen that with each training epoch there was a loss of </a:t>
            </a:r>
            <a:r>
              <a:rPr lang="en-US" sz="3600" dirty="0" smtClean="0">
                <a:latin typeface="Times New Roman" pitchFamily="18" charset="0"/>
              </a:rPr>
              <a:t>2.06 </a:t>
            </a:r>
            <a:r>
              <a:rPr lang="en-US" sz="3600" dirty="0" smtClean="0">
                <a:latin typeface="Times New Roman" pitchFamily="18" charset="0"/>
              </a:rPr>
              <a:t>which stated the </a:t>
            </a:r>
            <a:r>
              <a:rPr lang="en-US" sz="3600" dirty="0" err="1" smtClean="0">
                <a:latin typeface="Times New Roman" pitchFamily="18" charset="0"/>
              </a:rPr>
              <a:t>diﬀerence</a:t>
            </a:r>
            <a:r>
              <a:rPr lang="en-US" sz="3600" dirty="0" smtClean="0">
                <a:latin typeface="Times New Roman" pitchFamily="18" charset="0"/>
              </a:rPr>
              <a:t> between the obtained value and the true value and an accuracy of </a:t>
            </a:r>
            <a:r>
              <a:rPr lang="en-US" sz="3600" dirty="0" smtClean="0">
                <a:latin typeface="Times New Roman" pitchFamily="18" charset="0"/>
              </a:rPr>
              <a:t>0.78</a:t>
            </a:r>
            <a:endParaRPr lang="en-US" sz="3600" dirty="0" smtClean="0">
              <a:latin typeface="Times New Roman" pitchFamily="18" charset="0"/>
            </a:endParaRPr>
          </a:p>
          <a:p>
            <a:pPr>
              <a:spcBef>
                <a:spcPct val="10000"/>
              </a:spcBef>
              <a:tabLst>
                <a:tab pos="500063" algn="l"/>
              </a:tabLst>
            </a:pPr>
            <a:r>
              <a:rPr lang="en-US" sz="3600" dirty="0" err="1" smtClean="0">
                <a:latin typeface="Times New Roman" pitchFamily="18" charset="0"/>
              </a:rPr>
              <a:t>Overfitting</a:t>
            </a:r>
            <a:r>
              <a:rPr lang="en-US" sz="3600" dirty="0" smtClean="0">
                <a:latin typeface="Times New Roman" pitchFamily="18" charset="0"/>
              </a:rPr>
              <a:t> of model occurs when number of neurons in hidden layers were increased to 16 and the epoch value was increased to </a:t>
            </a:r>
            <a:r>
              <a:rPr lang="en-US" sz="3600" dirty="0" smtClean="0">
                <a:latin typeface="Times New Roman" pitchFamily="18" charset="0"/>
              </a:rPr>
              <a:t>4000. </a:t>
            </a:r>
            <a:r>
              <a:rPr lang="en-US" sz="3600" dirty="0" err="1" smtClean="0">
                <a:latin typeface="Times New Roman" pitchFamily="18" charset="0"/>
              </a:rPr>
              <a:t>Underfitting</a:t>
            </a:r>
            <a:r>
              <a:rPr lang="en-US" sz="3600" dirty="0" smtClean="0">
                <a:latin typeface="Times New Roman" pitchFamily="18" charset="0"/>
              </a:rPr>
              <a:t> </a:t>
            </a:r>
            <a:r>
              <a:rPr lang="en-US" sz="3600" dirty="0" smtClean="0">
                <a:latin typeface="Times New Roman" pitchFamily="18" charset="0"/>
              </a:rPr>
              <a:t>of model </a:t>
            </a:r>
            <a:r>
              <a:rPr lang="en-US" sz="3600" dirty="0" err="1" smtClean="0">
                <a:latin typeface="Times New Roman" pitchFamily="18" charset="0"/>
              </a:rPr>
              <a:t>occured</a:t>
            </a:r>
            <a:r>
              <a:rPr lang="en-US" sz="3600" dirty="0" smtClean="0">
                <a:latin typeface="Times New Roman" pitchFamily="18" charset="0"/>
              </a:rPr>
              <a:t> when the number of neurons in hidden layers were made 16 and the epoch value was equal to 2000.</a:t>
            </a:r>
          </a:p>
          <a:p>
            <a:pPr>
              <a:spcBef>
                <a:spcPct val="10000"/>
              </a:spcBef>
              <a:tabLst>
                <a:tab pos="500063" algn="l"/>
              </a:tabLst>
            </a:pPr>
            <a:r>
              <a:rPr lang="en-US" sz="3600" dirty="0" smtClean="0">
                <a:latin typeface="Times New Roman" pitchFamily="18" charset="0"/>
              </a:rPr>
              <a:t>						      Sample </a:t>
            </a:r>
            <a:r>
              <a:rPr lang="en-US" sz="3600" dirty="0" smtClean="0">
                <a:latin typeface="Times New Roman" pitchFamily="18" charset="0"/>
              </a:rPr>
              <a:t>result  : User: hello</a:t>
            </a:r>
          </a:p>
          <a:p>
            <a:pPr>
              <a:spcBef>
                <a:spcPct val="10000"/>
              </a:spcBef>
              <a:tabLst>
                <a:tab pos="500063" algn="l"/>
              </a:tabLst>
            </a:pPr>
            <a:r>
              <a:rPr lang="en-US" sz="3600" dirty="0" smtClean="0">
                <a:latin typeface="Times New Roman" pitchFamily="18" charset="0"/>
              </a:rPr>
              <a:t>										</a:t>
            </a:r>
            <a:r>
              <a:rPr lang="en-US" sz="3600" dirty="0" err="1" smtClean="0">
                <a:latin typeface="Times New Roman" pitchFamily="18" charset="0"/>
              </a:rPr>
              <a:t>Chatbot</a:t>
            </a:r>
            <a:r>
              <a:rPr lang="en-US" sz="3600" dirty="0" smtClean="0">
                <a:latin typeface="Times New Roman" pitchFamily="18" charset="0"/>
              </a:rPr>
              <a:t>: Good to see you, what doubt do you have regarding SCTCE</a:t>
            </a:r>
          </a:p>
          <a:p>
            <a:pPr>
              <a:spcBef>
                <a:spcPct val="10000"/>
              </a:spcBef>
              <a:tabLst>
                <a:tab pos="500063" algn="l"/>
              </a:tabLst>
            </a:pPr>
            <a:r>
              <a:rPr lang="en-US" sz="3600" dirty="0" smtClean="0">
                <a:latin typeface="Times New Roman" pitchFamily="18" charset="0"/>
              </a:rPr>
              <a:t>  </a:t>
            </a:r>
            <a:r>
              <a:rPr lang="en-US" sz="3600" dirty="0" smtClean="0">
                <a:latin typeface="Times New Roman" pitchFamily="18" charset="0"/>
              </a:rPr>
              <a:t>										</a:t>
            </a:r>
            <a:r>
              <a:rPr lang="en-US" sz="3600" dirty="0" smtClean="0">
                <a:latin typeface="Times New Roman" pitchFamily="18" charset="0"/>
              </a:rPr>
              <a:t> User: bye</a:t>
            </a:r>
          </a:p>
          <a:p>
            <a:pPr>
              <a:spcBef>
                <a:spcPct val="10000"/>
              </a:spcBef>
              <a:tabLst>
                <a:tab pos="500063" algn="l"/>
              </a:tabLst>
            </a:pPr>
            <a:r>
              <a:rPr lang="en-US" sz="3600" dirty="0" smtClean="0">
                <a:latin typeface="Times New Roman" pitchFamily="18" charset="0"/>
              </a:rPr>
              <a:t>										</a:t>
            </a:r>
            <a:r>
              <a:rPr lang="en-US" sz="3600" dirty="0" err="1" smtClean="0">
                <a:latin typeface="Times New Roman" pitchFamily="18" charset="0"/>
              </a:rPr>
              <a:t>Chatbot</a:t>
            </a:r>
            <a:r>
              <a:rPr lang="en-US" sz="3600" dirty="0" smtClean="0">
                <a:latin typeface="Times New Roman" pitchFamily="18" charset="0"/>
              </a:rPr>
              <a:t>: Thanks for visiting</a:t>
            </a:r>
          </a:p>
          <a:p>
            <a:pPr>
              <a:spcBef>
                <a:spcPct val="10000"/>
              </a:spcBef>
              <a:tabLst>
                <a:tab pos="500063" algn="l"/>
              </a:tabLst>
            </a:pPr>
            <a:r>
              <a:rPr lang="en-US" sz="3600" dirty="0" smtClean="0">
                <a:latin typeface="Times New Roman" pitchFamily="18" charset="0"/>
              </a:rPr>
              <a:t/>
            </a:r>
            <a:br>
              <a:rPr lang="en-US" sz="3600" dirty="0" smtClean="0">
                <a:latin typeface="Times New Roman" pitchFamily="18" charset="0"/>
              </a:rPr>
            </a:br>
            <a:endParaRPr lang="en-US" sz="2800" dirty="0">
              <a:latin typeface="Times New Roman" pitchFamily="18" charset="0"/>
            </a:endParaRPr>
          </a:p>
        </p:txBody>
      </p:sp>
      <p:sp>
        <p:nvSpPr>
          <p:cNvPr id="14343" name="Text Box 13"/>
          <p:cNvSpPr txBox="1">
            <a:spLocks noChangeArrowheads="1"/>
          </p:cNvSpPr>
          <p:nvPr/>
        </p:nvSpPr>
        <p:spPr bwMode="auto">
          <a:xfrm>
            <a:off x="38534975" y="6902450"/>
            <a:ext cx="10512425" cy="18300700"/>
          </a:xfrm>
          <a:prstGeom prst="rect">
            <a:avLst/>
          </a:prstGeom>
          <a:solidFill>
            <a:schemeClr val="bg1"/>
          </a:solidFill>
          <a:ln w="38100">
            <a:solidFill>
              <a:srgbClr val="000000"/>
            </a:solidFill>
            <a:round/>
            <a:headEnd/>
            <a:tailEnd/>
          </a:ln>
        </p:spPr>
        <p:txBody>
          <a:bodyPr lIns="914400" tIns="457200" rIns="914400" bIns="914400"/>
          <a:lstStyle/>
          <a:p>
            <a:pPr>
              <a:spcBef>
                <a:spcPct val="50000"/>
              </a:spcBef>
              <a:tabLst>
                <a:tab pos="635000" algn="l"/>
              </a:tabLst>
            </a:pPr>
            <a:r>
              <a:rPr lang="en-US" sz="4400" b="1" dirty="0">
                <a:solidFill>
                  <a:srgbClr val="000000"/>
                </a:solidFill>
                <a:latin typeface="Calibri" pitchFamily="34" charset="0"/>
              </a:rPr>
              <a:t>Conclusions</a:t>
            </a:r>
          </a:p>
          <a:p>
            <a:pPr>
              <a:spcBef>
                <a:spcPct val="10000"/>
              </a:spcBef>
              <a:tabLst>
                <a:tab pos="635000" algn="l"/>
              </a:tabLst>
            </a:pPr>
            <a:r>
              <a:rPr lang="en-US" dirty="0" smtClean="0">
                <a:latin typeface="+mj-lt"/>
              </a:rPr>
              <a:t>The main objectives of the project is to develop a </a:t>
            </a:r>
            <a:r>
              <a:rPr lang="en-US" dirty="0" err="1" smtClean="0">
                <a:latin typeface="+mj-lt"/>
              </a:rPr>
              <a:t>chatbot</a:t>
            </a:r>
            <a:r>
              <a:rPr lang="en-US" dirty="0" smtClean="0">
                <a:latin typeface="+mj-lt"/>
              </a:rPr>
              <a:t> that will be used to identify answers for user submitted questions. To develop a database where all the related data will be stored and to develop a web interface. The web interface developed will be for simple users. A background research including an overview of the conversation procedure and any relevant </a:t>
            </a:r>
            <a:r>
              <a:rPr lang="en-US" dirty="0" err="1" smtClean="0">
                <a:latin typeface="+mj-lt"/>
              </a:rPr>
              <a:t>chatbots</a:t>
            </a:r>
            <a:r>
              <a:rPr lang="en-US" dirty="0" smtClean="0">
                <a:latin typeface="+mj-lt"/>
              </a:rPr>
              <a:t> available was done. A database was developed, which stores information about questions, answers, keywords and feedback messages. A usable system shall be designed, developed and deployed to the web server. An evaluation of data collected by potential students of the college was carried out. Also after receiving feedback from the first deployment, extra requirements shall be introduced and implemented. </a:t>
            </a:r>
            <a:r>
              <a:rPr lang="en-US" dirty="0" err="1" smtClean="0">
                <a:latin typeface="+mj-lt"/>
              </a:rPr>
              <a:t>Chatbots</a:t>
            </a:r>
            <a:r>
              <a:rPr lang="en-US" dirty="0" smtClean="0">
                <a:latin typeface="+mj-lt"/>
              </a:rPr>
              <a:t> are used less in the academic arena thus it needs to be incorporated more into websites of colleges so that information can be passed on to the users without them having to go though the entire websites. It helps the student to get information regarding college without going through the website content and thus making human work less. It reduces tedious work that usually a user would have to carry out if they need to get any information from the website of the college. As there is no manpower employed in case of </a:t>
            </a:r>
            <a:r>
              <a:rPr lang="en-US" dirty="0" err="1" smtClean="0">
                <a:latin typeface="+mj-lt"/>
              </a:rPr>
              <a:t>chatbot</a:t>
            </a:r>
            <a:r>
              <a:rPr lang="en-US" dirty="0" smtClean="0">
                <a:latin typeface="+mj-lt"/>
              </a:rPr>
              <a:t> usage, it makes it easy for the users to get the required results of the queries. Information regarding activities happening inside campus and other academic information provided. The details about the college have been provided in the dataset which is used to find the required information for the query that is asked by the user.</a:t>
            </a:r>
            <a:endParaRPr lang="en-US" dirty="0">
              <a:latin typeface="+mj-lt"/>
            </a:endParaRPr>
          </a:p>
        </p:txBody>
      </p:sp>
      <p:sp>
        <p:nvSpPr>
          <p:cNvPr id="14344" name="Text Box 14"/>
          <p:cNvSpPr txBox="1">
            <a:spLocks noChangeArrowheads="1"/>
          </p:cNvSpPr>
          <p:nvPr/>
        </p:nvSpPr>
        <p:spPr bwMode="auto">
          <a:xfrm>
            <a:off x="1744663" y="3365867"/>
            <a:ext cx="47701200" cy="2400300"/>
          </a:xfrm>
          <a:prstGeom prst="rect">
            <a:avLst/>
          </a:prstGeom>
          <a:noFill/>
          <a:ln w="12700">
            <a:noFill/>
            <a:miter lim="800000"/>
            <a:headEnd/>
            <a:tailEnd/>
          </a:ln>
        </p:spPr>
        <p:txBody>
          <a:bodyPr lIns="274320" tIns="274320" rIns="274320" bIns="274320" anchor="ctr">
            <a:spAutoFit/>
          </a:bodyPr>
          <a:lstStyle/>
          <a:p>
            <a:pPr algn="ctr">
              <a:spcBef>
                <a:spcPct val="50000"/>
              </a:spcBef>
              <a:spcAft>
                <a:spcPts val="600"/>
              </a:spcAft>
            </a:pPr>
            <a:r>
              <a:rPr lang="en-US" sz="6000" b="1" dirty="0" err="1" smtClean="0">
                <a:latin typeface="Calibri" pitchFamily="34" charset="0"/>
              </a:rPr>
              <a:t>Athira</a:t>
            </a:r>
            <a:r>
              <a:rPr lang="en-US" sz="6000" b="1" dirty="0" smtClean="0">
                <a:latin typeface="Calibri" pitchFamily="34" charset="0"/>
              </a:rPr>
              <a:t> S </a:t>
            </a:r>
            <a:r>
              <a:rPr lang="en-US" sz="6000" b="1" dirty="0" err="1" smtClean="0">
                <a:latin typeface="Calibri" pitchFamily="34" charset="0"/>
              </a:rPr>
              <a:t>Pillai</a:t>
            </a:r>
            <a:r>
              <a:rPr lang="en-US" sz="6000" b="1" dirty="0" smtClean="0">
                <a:latin typeface="Calibri" pitchFamily="34" charset="0"/>
              </a:rPr>
              <a:t> and </a:t>
            </a:r>
            <a:r>
              <a:rPr lang="en-US" sz="6000" b="1" dirty="0" err="1" smtClean="0">
                <a:latin typeface="Calibri" pitchFamily="34" charset="0"/>
              </a:rPr>
              <a:t>Disha</a:t>
            </a:r>
            <a:r>
              <a:rPr lang="en-US" sz="6000" b="1" dirty="0" smtClean="0">
                <a:latin typeface="Calibri" pitchFamily="34" charset="0"/>
              </a:rPr>
              <a:t> </a:t>
            </a:r>
            <a:r>
              <a:rPr lang="en-US" sz="6000" b="1" dirty="0" err="1" smtClean="0">
                <a:latin typeface="Calibri" pitchFamily="34" charset="0"/>
              </a:rPr>
              <a:t>Dinesh</a:t>
            </a:r>
            <a:r>
              <a:rPr lang="en-US" sz="6000" b="1" dirty="0" smtClean="0">
                <a:latin typeface="Calibri" pitchFamily="34" charset="0"/>
              </a:rPr>
              <a:t> </a:t>
            </a:r>
            <a:r>
              <a:rPr lang="en-US" sz="6000" b="1" dirty="0" err="1" smtClean="0">
                <a:latin typeface="Calibri" pitchFamily="34" charset="0"/>
              </a:rPr>
              <a:t>Majithia</a:t>
            </a:r>
            <a:r>
              <a:rPr lang="en-US" sz="6000" b="1" dirty="0">
                <a:latin typeface="Calibri" pitchFamily="34" charset="0"/>
              </a:rPr>
              <a:t/>
            </a:r>
            <a:br>
              <a:rPr lang="en-US" sz="6000" b="1" dirty="0">
                <a:latin typeface="Calibri" pitchFamily="34" charset="0"/>
              </a:rPr>
            </a:br>
            <a:r>
              <a:rPr lang="en-US" sz="6000" b="1" dirty="0" smtClean="0">
                <a:latin typeface="Calibri" pitchFamily="34" charset="0"/>
              </a:rPr>
              <a:t>athirapillai430@gmail.com,disha.dinesh16@gmail.com</a:t>
            </a:r>
            <a:endParaRPr lang="en-US" sz="6000" dirty="0">
              <a:latin typeface="Calibri" pitchFamily="34" charset="0"/>
            </a:endParaRPr>
          </a:p>
        </p:txBody>
      </p:sp>
      <p:sp>
        <p:nvSpPr>
          <p:cNvPr id="2" name="Text Box 15"/>
          <p:cNvSpPr txBox="1">
            <a:spLocks noChangeArrowheads="1"/>
          </p:cNvSpPr>
          <p:nvPr/>
        </p:nvSpPr>
        <p:spPr bwMode="auto">
          <a:xfrm>
            <a:off x="1996056" y="26497074"/>
            <a:ext cx="23256081" cy="4572000"/>
          </a:xfrm>
          <a:prstGeom prst="rect">
            <a:avLst/>
          </a:prstGeom>
          <a:solidFill>
            <a:schemeClr val="bg1"/>
          </a:solidFill>
          <a:ln w="38100" cap="flat" cmpd="sng" algn="ctr">
            <a:solidFill>
              <a:srgbClr val="000000"/>
            </a:solidFill>
            <a:prstDash val="solid"/>
            <a:round/>
            <a:headEnd type="none" w="med" len="med"/>
            <a:tailEnd type="none" w="med" len="med"/>
          </a:ln>
        </p:spPr>
        <p:txBody>
          <a:bodyPr lIns="914400" tIns="457200" rIns="914400" bIns="914400" numCol="2" spcCol="914400"/>
          <a:lstStyle/>
          <a:p>
            <a:pPr marL="500063" indent="-500063">
              <a:spcBef>
                <a:spcPct val="50000"/>
              </a:spcBef>
              <a:defRPr/>
            </a:pPr>
            <a:r>
              <a:rPr lang="en-US" sz="4400" b="1" dirty="0">
                <a:solidFill>
                  <a:srgbClr val="000000"/>
                </a:solidFill>
                <a:latin typeface="Calibri"/>
                <a:ea typeface="ＭＳ Ｐゴシック" pitchFamily="-111" charset="-128"/>
                <a:cs typeface="ＭＳ Ｐゴシック" pitchFamily="-111" charset="-128"/>
              </a:rPr>
              <a:t>Literature cited</a:t>
            </a:r>
          </a:p>
          <a:p>
            <a:pPr>
              <a:spcBef>
                <a:spcPts val="1600"/>
              </a:spcBef>
              <a:spcAft>
                <a:spcPts val="0"/>
              </a:spcAft>
              <a:buFont typeface="+mj-lt"/>
              <a:buAutoNum type="arabicPeriod"/>
            </a:pPr>
            <a:r>
              <a:rPr lang="en-US" sz="2400" dirty="0" err="1" smtClean="0">
                <a:solidFill>
                  <a:srgbClr val="000000"/>
                </a:solidFill>
                <a:latin typeface="Times New Roman"/>
              </a:rPr>
              <a:t>Bhavika</a:t>
            </a:r>
            <a:r>
              <a:rPr lang="en-US" sz="2400" dirty="0" smtClean="0">
                <a:solidFill>
                  <a:srgbClr val="000000"/>
                </a:solidFill>
                <a:latin typeface="Times New Roman"/>
              </a:rPr>
              <a:t> R. </a:t>
            </a:r>
            <a:r>
              <a:rPr lang="en-US" sz="2400" dirty="0" err="1" smtClean="0">
                <a:solidFill>
                  <a:srgbClr val="000000"/>
                </a:solidFill>
                <a:latin typeface="Times New Roman"/>
              </a:rPr>
              <a:t>Ranoliya</a:t>
            </a:r>
            <a:r>
              <a:rPr lang="en-US" sz="2400" dirty="0" smtClean="0">
                <a:solidFill>
                  <a:srgbClr val="000000"/>
                </a:solidFill>
                <a:latin typeface="Times New Roman"/>
              </a:rPr>
              <a:t> </a:t>
            </a:r>
            <a:r>
              <a:rPr lang="en-US" sz="2400" dirty="0" err="1" smtClean="0">
                <a:solidFill>
                  <a:srgbClr val="000000"/>
                </a:solidFill>
                <a:latin typeface="Times New Roman"/>
              </a:rPr>
              <a:t>Nidhi</a:t>
            </a:r>
            <a:r>
              <a:rPr lang="en-US" sz="2400" dirty="0" smtClean="0">
                <a:solidFill>
                  <a:srgbClr val="000000"/>
                </a:solidFill>
                <a:latin typeface="Times New Roman"/>
              </a:rPr>
              <a:t> </a:t>
            </a:r>
            <a:r>
              <a:rPr lang="en-US" sz="2400" dirty="0" err="1" smtClean="0">
                <a:solidFill>
                  <a:srgbClr val="000000"/>
                </a:solidFill>
                <a:latin typeface="Times New Roman"/>
              </a:rPr>
              <a:t>Raghuwanshi</a:t>
            </a:r>
            <a:r>
              <a:rPr lang="en-US" sz="2400" dirty="0" smtClean="0">
                <a:solidFill>
                  <a:srgbClr val="000000"/>
                </a:solidFill>
                <a:latin typeface="Times New Roman"/>
              </a:rPr>
              <a:t>, Sanjay Singh Department of Information and Communication Technology </a:t>
            </a:r>
            <a:r>
              <a:rPr lang="en-US" sz="2400" dirty="0" err="1" smtClean="0">
                <a:solidFill>
                  <a:srgbClr val="000000"/>
                </a:solidFill>
                <a:latin typeface="Times New Roman"/>
              </a:rPr>
              <a:t>Manipal</a:t>
            </a:r>
            <a:r>
              <a:rPr lang="en-US" sz="2400" dirty="0" smtClean="0">
                <a:solidFill>
                  <a:srgbClr val="000000"/>
                </a:solidFill>
                <a:latin typeface="Times New Roman"/>
              </a:rPr>
              <a:t> University (2017) "</a:t>
            </a:r>
            <a:r>
              <a:rPr lang="en-US" sz="2400" dirty="0" err="1" smtClean="0">
                <a:solidFill>
                  <a:srgbClr val="000000"/>
                </a:solidFill>
                <a:latin typeface="Times New Roman"/>
              </a:rPr>
              <a:t>Chatbot</a:t>
            </a:r>
            <a:r>
              <a:rPr lang="en-US" sz="2400" dirty="0" smtClean="0">
                <a:solidFill>
                  <a:srgbClr val="000000"/>
                </a:solidFill>
                <a:latin typeface="Times New Roman"/>
              </a:rPr>
              <a:t> for University Related FAQs"   International Conference on Advances in Computing, Communications and Informatics.</a:t>
            </a:r>
          </a:p>
          <a:p>
            <a:pPr>
              <a:spcBef>
                <a:spcPts val="0"/>
              </a:spcBef>
              <a:spcAft>
                <a:spcPts val="0"/>
              </a:spcAft>
              <a:buFont typeface="+mj-lt"/>
              <a:buAutoNum type="arabicPeriod"/>
            </a:pPr>
            <a:r>
              <a:rPr lang="en-US" sz="2400" dirty="0" err="1" smtClean="0">
                <a:solidFill>
                  <a:srgbClr val="000000"/>
                </a:solidFill>
                <a:latin typeface="Times New Roman"/>
              </a:rPr>
              <a:t>C.B.Lee</a:t>
            </a:r>
            <a:r>
              <a:rPr lang="en-US" sz="2400" dirty="0" smtClean="0">
                <a:solidFill>
                  <a:srgbClr val="000000"/>
                </a:solidFill>
                <a:latin typeface="Times New Roman"/>
              </a:rPr>
              <a:t>,  </a:t>
            </a:r>
            <a:r>
              <a:rPr lang="en-US" sz="2400" dirty="0" err="1" smtClean="0">
                <a:solidFill>
                  <a:srgbClr val="000000"/>
                </a:solidFill>
                <a:latin typeface="Times New Roman"/>
              </a:rPr>
              <a:t>H.N.Io</a:t>
            </a:r>
            <a:r>
              <a:rPr lang="en-US" sz="2400" dirty="0" smtClean="0">
                <a:solidFill>
                  <a:srgbClr val="000000"/>
                </a:solidFill>
                <a:latin typeface="Times New Roman"/>
              </a:rPr>
              <a:t> (2017) "</a:t>
            </a:r>
            <a:r>
              <a:rPr lang="en-US" sz="2400" dirty="0" err="1" smtClean="0">
                <a:solidFill>
                  <a:srgbClr val="000000"/>
                </a:solidFill>
                <a:latin typeface="Times New Roman"/>
              </a:rPr>
              <a:t>Chatbots</a:t>
            </a:r>
            <a:r>
              <a:rPr lang="en-US" sz="2400" dirty="0" smtClean="0">
                <a:solidFill>
                  <a:srgbClr val="000000"/>
                </a:solidFill>
                <a:latin typeface="Times New Roman"/>
              </a:rPr>
              <a:t> and Conversational Agents: A </a:t>
            </a:r>
            <a:r>
              <a:rPr lang="en-US" sz="2400" dirty="0" err="1" smtClean="0">
                <a:solidFill>
                  <a:srgbClr val="000000"/>
                </a:solidFill>
                <a:latin typeface="Times New Roman"/>
              </a:rPr>
              <a:t>Bibliometric</a:t>
            </a:r>
            <a:r>
              <a:rPr lang="en-US" sz="2400" dirty="0" smtClean="0">
                <a:solidFill>
                  <a:srgbClr val="000000"/>
                </a:solidFill>
                <a:latin typeface="Times New Roman"/>
              </a:rPr>
              <a:t> Analysis" by, IEEE International Conference on Industrial Engineering and Engineering Management.</a:t>
            </a:r>
          </a:p>
          <a:p>
            <a:pPr>
              <a:spcBef>
                <a:spcPts val="0"/>
              </a:spcBef>
              <a:spcAft>
                <a:spcPts val="0"/>
              </a:spcAft>
              <a:buFont typeface="+mj-lt"/>
              <a:buAutoNum type="arabicPeriod"/>
            </a:pPr>
            <a:r>
              <a:rPr lang="en-US" sz="2400" dirty="0" smtClean="0">
                <a:solidFill>
                  <a:srgbClr val="000000"/>
                </a:solidFill>
                <a:latin typeface="Times New Roman"/>
              </a:rPr>
              <a:t>Thomas N T Amrita (2016) "An E-business </a:t>
            </a:r>
            <a:r>
              <a:rPr lang="en-US" sz="2400" dirty="0" err="1" smtClean="0">
                <a:solidFill>
                  <a:srgbClr val="000000"/>
                </a:solidFill>
                <a:latin typeface="Times New Roman"/>
              </a:rPr>
              <a:t>Chatbot</a:t>
            </a:r>
            <a:r>
              <a:rPr lang="en-US" sz="2400" dirty="0" smtClean="0">
                <a:solidFill>
                  <a:srgbClr val="000000"/>
                </a:solidFill>
                <a:latin typeface="Times New Roman"/>
              </a:rPr>
              <a:t> using AIML and LSA" Intl. Conference on Advances in Computing, Communications and Informatics.</a:t>
            </a:r>
          </a:p>
          <a:p>
            <a:pPr>
              <a:spcBef>
                <a:spcPts val="0"/>
              </a:spcBef>
              <a:spcAft>
                <a:spcPts val="0"/>
              </a:spcAft>
              <a:buFont typeface="+mj-lt"/>
              <a:buAutoNum type="arabicPeriod"/>
            </a:pPr>
            <a:r>
              <a:rPr lang="en-US" sz="2400" dirty="0" err="1" smtClean="0">
                <a:solidFill>
                  <a:srgbClr val="000000"/>
                </a:solidFill>
                <a:latin typeface="Times New Roman"/>
              </a:rPr>
              <a:t>Bayu</a:t>
            </a:r>
            <a:r>
              <a:rPr lang="en-US" sz="2400" dirty="0" smtClean="0">
                <a:solidFill>
                  <a:srgbClr val="000000"/>
                </a:solidFill>
                <a:latin typeface="Times New Roman"/>
              </a:rPr>
              <a:t> </a:t>
            </a:r>
            <a:r>
              <a:rPr lang="en-US" sz="2400" dirty="0" err="1" smtClean="0">
                <a:solidFill>
                  <a:srgbClr val="000000"/>
                </a:solidFill>
                <a:latin typeface="Times New Roman"/>
              </a:rPr>
              <a:t>Setiaji</a:t>
            </a:r>
            <a:r>
              <a:rPr lang="en-US" sz="2400" dirty="0" smtClean="0">
                <a:solidFill>
                  <a:srgbClr val="000000"/>
                </a:solidFill>
                <a:latin typeface="Times New Roman"/>
              </a:rPr>
              <a:t>, Ferry </a:t>
            </a:r>
            <a:r>
              <a:rPr lang="en-US" sz="2400" dirty="0" err="1" smtClean="0">
                <a:solidFill>
                  <a:srgbClr val="000000"/>
                </a:solidFill>
                <a:latin typeface="Times New Roman"/>
              </a:rPr>
              <a:t>Wahyu</a:t>
            </a:r>
            <a:r>
              <a:rPr lang="en-US" sz="2400" dirty="0" smtClean="0">
                <a:solidFill>
                  <a:srgbClr val="000000"/>
                </a:solidFill>
                <a:latin typeface="Times New Roman"/>
              </a:rPr>
              <a:t> </a:t>
            </a:r>
            <a:r>
              <a:rPr lang="en-US" sz="2400" dirty="0" err="1" smtClean="0">
                <a:solidFill>
                  <a:srgbClr val="000000"/>
                </a:solidFill>
                <a:latin typeface="Times New Roman"/>
              </a:rPr>
              <a:t>Wibowo</a:t>
            </a:r>
            <a:r>
              <a:rPr lang="en-US" sz="2400" dirty="0" smtClean="0">
                <a:solidFill>
                  <a:srgbClr val="000000"/>
                </a:solidFill>
                <a:latin typeface="Times New Roman"/>
              </a:rPr>
              <a:t> (2016) "</a:t>
            </a:r>
            <a:r>
              <a:rPr lang="en-US" sz="2400" dirty="0" err="1" smtClean="0">
                <a:solidFill>
                  <a:srgbClr val="000000"/>
                </a:solidFill>
                <a:latin typeface="Times New Roman"/>
              </a:rPr>
              <a:t>Chatbot</a:t>
            </a:r>
            <a:r>
              <a:rPr lang="en-US" sz="2400" dirty="0" smtClean="0">
                <a:solidFill>
                  <a:srgbClr val="000000"/>
                </a:solidFill>
                <a:latin typeface="Times New Roman"/>
              </a:rPr>
              <a:t> Using A Knowledge in Database Human-to-Machine Conversation Modeling" International Conference on Intelligent Systems, </a:t>
            </a:r>
            <a:r>
              <a:rPr lang="en-US" sz="2400" dirty="0" err="1" smtClean="0">
                <a:solidFill>
                  <a:srgbClr val="000000"/>
                </a:solidFill>
                <a:latin typeface="Times New Roman"/>
              </a:rPr>
              <a:t>Modelling</a:t>
            </a:r>
            <a:r>
              <a:rPr lang="en-US" sz="2400" dirty="0" smtClean="0">
                <a:solidFill>
                  <a:srgbClr val="000000"/>
                </a:solidFill>
                <a:latin typeface="Times New Roman"/>
              </a:rPr>
              <a:t> and Simulation.</a:t>
            </a:r>
          </a:p>
          <a:p>
            <a:pPr>
              <a:spcBef>
                <a:spcPts val="0"/>
              </a:spcBef>
              <a:spcAft>
                <a:spcPts val="0"/>
              </a:spcAft>
              <a:buFont typeface="+mj-lt"/>
              <a:buAutoNum type="arabicPeriod"/>
            </a:pPr>
            <a:r>
              <a:rPr lang="en-US" sz="2400" dirty="0" smtClean="0">
                <a:solidFill>
                  <a:srgbClr val="000000"/>
                </a:solidFill>
                <a:latin typeface="Times New Roman"/>
              </a:rPr>
              <a:t>AM </a:t>
            </a:r>
            <a:r>
              <a:rPr lang="en-US" sz="2400" dirty="0" err="1" smtClean="0">
                <a:solidFill>
                  <a:srgbClr val="000000"/>
                </a:solidFill>
                <a:latin typeface="Times New Roman"/>
              </a:rPr>
              <a:t>Rahman</a:t>
            </a:r>
            <a:r>
              <a:rPr lang="en-US" sz="2400" dirty="0" smtClean="0">
                <a:solidFill>
                  <a:srgbClr val="000000"/>
                </a:solidFill>
                <a:latin typeface="Times New Roman"/>
              </a:rPr>
              <a:t>, Abdullah Al </a:t>
            </a:r>
            <a:r>
              <a:rPr lang="en-US" sz="2400" dirty="0" err="1" smtClean="0">
                <a:solidFill>
                  <a:srgbClr val="000000"/>
                </a:solidFill>
                <a:latin typeface="Times New Roman"/>
              </a:rPr>
              <a:t>Mamun</a:t>
            </a:r>
            <a:r>
              <a:rPr lang="en-US" sz="2400" dirty="0" smtClean="0">
                <a:solidFill>
                  <a:srgbClr val="000000"/>
                </a:solidFill>
                <a:latin typeface="Times New Roman"/>
              </a:rPr>
              <a:t>, Alma Islam (2016) "Programming challenges of </a:t>
            </a:r>
            <a:r>
              <a:rPr lang="en-US" sz="2400" dirty="0" err="1" smtClean="0">
                <a:solidFill>
                  <a:srgbClr val="000000"/>
                </a:solidFill>
                <a:latin typeface="Times New Roman"/>
              </a:rPr>
              <a:t>Chatbot</a:t>
            </a:r>
            <a:r>
              <a:rPr lang="en-US" sz="2400" dirty="0" smtClean="0">
                <a:solidFill>
                  <a:srgbClr val="000000"/>
                </a:solidFill>
                <a:latin typeface="Times New Roman"/>
              </a:rPr>
              <a:t>: Current and Future Prospective" IEEE International Islamic University </a:t>
            </a:r>
            <a:r>
              <a:rPr lang="en-US" sz="2400" dirty="0" err="1" smtClean="0">
                <a:solidFill>
                  <a:srgbClr val="000000"/>
                </a:solidFill>
                <a:latin typeface="Times New Roman"/>
              </a:rPr>
              <a:t>Chittagon</a:t>
            </a:r>
            <a:r>
              <a:rPr lang="en-US" sz="2400" dirty="0" smtClean="0">
                <a:solidFill>
                  <a:srgbClr val="000000"/>
                </a:solidFill>
                <a:latin typeface="Times New Roman"/>
              </a:rPr>
              <a:t>.</a:t>
            </a:r>
          </a:p>
          <a:p>
            <a:pPr>
              <a:spcBef>
                <a:spcPts val="0"/>
              </a:spcBef>
              <a:spcAft>
                <a:spcPts val="1600"/>
              </a:spcAft>
              <a:buFont typeface="+mj-lt"/>
              <a:buAutoNum type="arabicPeriod"/>
            </a:pPr>
            <a:r>
              <a:rPr lang="en-US" sz="2400" dirty="0" smtClean="0">
                <a:solidFill>
                  <a:srgbClr val="000000"/>
                </a:solidFill>
                <a:latin typeface="Times New Roman"/>
              </a:rPr>
              <a:t>Luis Fernando </a:t>
            </a:r>
            <a:r>
              <a:rPr lang="en-US" sz="2400" dirty="0" err="1" smtClean="0">
                <a:solidFill>
                  <a:srgbClr val="000000"/>
                </a:solidFill>
                <a:latin typeface="Times New Roman"/>
              </a:rPr>
              <a:t>D’Haro</a:t>
            </a:r>
            <a:r>
              <a:rPr lang="en-US" sz="2400" dirty="0" smtClean="0">
                <a:solidFill>
                  <a:srgbClr val="000000"/>
                </a:solidFill>
                <a:latin typeface="Times New Roman"/>
              </a:rPr>
              <a:t> and Rafael E. </a:t>
            </a:r>
            <a:r>
              <a:rPr lang="en-US" sz="2400" dirty="0" err="1" smtClean="0">
                <a:solidFill>
                  <a:srgbClr val="000000"/>
                </a:solidFill>
                <a:latin typeface="Times New Roman"/>
              </a:rPr>
              <a:t>Banchs</a:t>
            </a:r>
            <a:r>
              <a:rPr lang="en-US" sz="2400" dirty="0" smtClean="0">
                <a:solidFill>
                  <a:srgbClr val="000000"/>
                </a:solidFill>
                <a:latin typeface="Times New Roman"/>
              </a:rPr>
              <a:t> (2017) "Learning to predict the adequacy of answers in chat oriented human agent dialogs" IEEE Region 10 Conference (TENCON), Malaysia</a:t>
            </a:r>
            <a:r>
              <a:rPr lang="en-US" sz="2800" dirty="0" smtClean="0">
                <a:solidFill>
                  <a:srgbClr val="000000"/>
                </a:solidFill>
                <a:latin typeface="Times New Roman"/>
              </a:rPr>
              <a:t>.</a:t>
            </a:r>
          </a:p>
          <a:p>
            <a:pPr marL="500063" indent="-500063">
              <a:spcBef>
                <a:spcPct val="10000"/>
              </a:spcBef>
              <a:defRPr/>
            </a:pPr>
            <a:endParaRPr lang="en-US" sz="2800" dirty="0">
              <a:latin typeface="Times New Roman" pitchFamily="-111" charset="0"/>
              <a:ea typeface="ＭＳ Ｐゴシック" pitchFamily="-111" charset="-128"/>
              <a:cs typeface="ＭＳ Ｐゴシック" pitchFamily="-111" charset="-128"/>
            </a:endParaRPr>
          </a:p>
        </p:txBody>
      </p:sp>
      <p:sp>
        <p:nvSpPr>
          <p:cNvPr id="14346" name="Text Box 70"/>
          <p:cNvSpPr txBox="1">
            <a:spLocks noChangeArrowheads="1"/>
          </p:cNvSpPr>
          <p:nvPr/>
        </p:nvSpPr>
        <p:spPr bwMode="auto">
          <a:xfrm>
            <a:off x="38534975" y="26496963"/>
            <a:ext cx="10512425" cy="4572000"/>
          </a:xfrm>
          <a:prstGeom prst="rect">
            <a:avLst/>
          </a:prstGeom>
          <a:solidFill>
            <a:schemeClr val="bg1"/>
          </a:solidFill>
          <a:ln w="38100">
            <a:solidFill>
              <a:srgbClr val="000000"/>
            </a:solidFill>
            <a:round/>
            <a:headEnd/>
            <a:tailEnd/>
          </a:ln>
        </p:spPr>
        <p:txBody>
          <a:bodyPr lIns="914400" tIns="457200" rIns="914400" bIns="914400"/>
          <a:lstStyle/>
          <a:p>
            <a:pPr>
              <a:spcBef>
                <a:spcPct val="50000"/>
              </a:spcBef>
            </a:pPr>
            <a:r>
              <a:rPr lang="en-US" sz="6600" b="1" dirty="0" smtClean="0">
                <a:solidFill>
                  <a:srgbClr val="000000"/>
                </a:solidFill>
                <a:latin typeface="Calibri" pitchFamily="34" charset="0"/>
              </a:rPr>
              <a:t>Acknowledgment</a:t>
            </a:r>
            <a:endParaRPr lang="en-US" sz="6600" b="1" dirty="0" smtClean="0">
              <a:solidFill>
                <a:srgbClr val="000000"/>
              </a:solidFill>
              <a:latin typeface="Calibri" pitchFamily="34" charset="0"/>
            </a:endParaRPr>
          </a:p>
          <a:p>
            <a:pPr>
              <a:spcBef>
                <a:spcPct val="10000"/>
              </a:spcBef>
            </a:pPr>
            <a:r>
              <a:rPr lang="en-US" sz="1600" dirty="0" smtClean="0">
                <a:latin typeface="Times New Roman" pitchFamily="18" charset="0"/>
              </a:rPr>
              <a:t>We would like to express my gratitude to all those who helped us to complete this project. We would like to thank the faculty members in the Department of Computer Science and Engineering, SCT College of Engineering, </a:t>
            </a:r>
            <a:r>
              <a:rPr lang="en-US" sz="1600" dirty="0" err="1" smtClean="0">
                <a:latin typeface="Times New Roman" pitchFamily="18" charset="0"/>
              </a:rPr>
              <a:t>Thiruvananthapuram</a:t>
            </a:r>
            <a:r>
              <a:rPr lang="en-US" sz="1600" dirty="0" smtClean="0">
                <a:latin typeface="Times New Roman" pitchFamily="18" charset="0"/>
              </a:rPr>
              <a:t>, for giving us the opportunity and facilities to undertake the study of this topic and for its successful</a:t>
            </a:r>
          </a:p>
          <a:p>
            <a:pPr>
              <a:spcBef>
                <a:spcPct val="10000"/>
              </a:spcBef>
            </a:pPr>
            <a:r>
              <a:rPr lang="en-US" sz="1600" dirty="0" smtClean="0">
                <a:latin typeface="Times New Roman" pitchFamily="18" charset="0"/>
              </a:rPr>
              <a:t>completion. We are deeply indebted to our Guide, Smt. </a:t>
            </a:r>
            <a:r>
              <a:rPr lang="en-US" sz="1600" dirty="0" err="1" smtClean="0">
                <a:latin typeface="Times New Roman" pitchFamily="18" charset="0"/>
              </a:rPr>
              <a:t>Kavitha</a:t>
            </a:r>
            <a:r>
              <a:rPr lang="en-US" sz="1600" dirty="0" smtClean="0">
                <a:latin typeface="Times New Roman" pitchFamily="18" charset="0"/>
              </a:rPr>
              <a:t> K.V., Assistant Professor, Department of Computer Science and Engineering, SCT College of Engineering, whose help, stimulating suggestions and encouragement helped us throughout the duration of the study. Her technical knowhow and valuable hints were of immense help to us for</a:t>
            </a:r>
          </a:p>
          <a:p>
            <a:pPr>
              <a:spcBef>
                <a:spcPct val="10000"/>
              </a:spcBef>
            </a:pPr>
            <a:r>
              <a:rPr lang="en-US" sz="1600" dirty="0" smtClean="0">
                <a:latin typeface="Times New Roman" pitchFamily="18" charset="0"/>
              </a:rPr>
              <a:t>carrying out the study</a:t>
            </a:r>
            <a:r>
              <a:rPr lang="en-US" sz="1600" dirty="0" smtClean="0">
                <a:latin typeface="Times New Roman" pitchFamily="18" charset="0"/>
              </a:rPr>
              <a:t>.</a:t>
            </a:r>
            <a:endParaRPr lang="en-US" sz="1600" dirty="0" smtClean="0">
              <a:latin typeface="Times New Roman" pitchFamily="18" charset="0"/>
            </a:endParaRPr>
          </a:p>
          <a:p>
            <a:pPr>
              <a:spcBef>
                <a:spcPct val="10000"/>
              </a:spcBef>
            </a:pPr>
            <a:r>
              <a:rPr lang="en-US" sz="1600" dirty="0" smtClean="0">
                <a:latin typeface="Times New Roman" pitchFamily="18" charset="0"/>
              </a:rPr>
              <a:t>We are also obliged to Dr. </a:t>
            </a:r>
            <a:r>
              <a:rPr lang="en-US" sz="1600" dirty="0" err="1" smtClean="0">
                <a:latin typeface="Times New Roman" pitchFamily="18" charset="0"/>
              </a:rPr>
              <a:t>Subu</a:t>
            </a:r>
            <a:r>
              <a:rPr lang="en-US" sz="1600" dirty="0" smtClean="0">
                <a:latin typeface="Times New Roman" pitchFamily="18" charset="0"/>
              </a:rPr>
              <a:t> </a:t>
            </a:r>
            <a:r>
              <a:rPr lang="en-US" sz="1600" dirty="0" err="1" smtClean="0">
                <a:latin typeface="Times New Roman" pitchFamily="18" charset="0"/>
              </a:rPr>
              <a:t>Surendran</a:t>
            </a:r>
            <a:r>
              <a:rPr lang="en-US" sz="1600" dirty="0" smtClean="0">
                <a:latin typeface="Times New Roman" pitchFamily="18" charset="0"/>
              </a:rPr>
              <a:t>, Professor and Head of Department (Department of Computer Science and Engineering), SCT College of Engineering, for the support and encouragement provided by him to make this project a success..</a:t>
            </a:r>
          </a:p>
          <a:p>
            <a:pPr>
              <a:spcBef>
                <a:spcPct val="10000"/>
              </a:spcBef>
            </a:pPr>
            <a:endParaRPr lang="en-US" sz="2800" dirty="0">
              <a:latin typeface="Times New Roman" pitchFamily="18" charset="0"/>
            </a:endParaRPr>
          </a:p>
        </p:txBody>
      </p:sp>
      <p:sp>
        <p:nvSpPr>
          <p:cNvPr id="3" name="Rectangle 180"/>
          <p:cNvSpPr>
            <a:spLocks noChangeArrowheads="1"/>
          </p:cNvSpPr>
          <p:nvPr/>
        </p:nvSpPr>
        <p:spPr bwMode="auto">
          <a:xfrm>
            <a:off x="896938" y="1102016"/>
            <a:ext cx="49450625" cy="2523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IN" sz="15800" b="1" dirty="0" smtClean="0">
                <a:ln>
                  <a:solidFill>
                    <a:schemeClr val="bg1"/>
                  </a:solidFill>
                </a:ln>
                <a:latin typeface="Calibri"/>
                <a:ea typeface="ＭＳ Ｐゴシック" charset="0"/>
                <a:cs typeface="ＭＳ Ｐゴシック" charset="0"/>
              </a:rPr>
              <a:t>VIRTUAL ASSISTANT FOR </a:t>
            </a:r>
            <a:r>
              <a:rPr lang="en-IN" sz="15800" b="1" dirty="0" smtClean="0">
                <a:ln>
                  <a:solidFill>
                    <a:schemeClr val="bg1"/>
                  </a:solidFill>
                </a:ln>
                <a:latin typeface="Calibri"/>
                <a:ea typeface="ＭＳ Ｐゴシック" charset="0"/>
                <a:cs typeface="ＭＳ Ｐゴシック" charset="0"/>
              </a:rPr>
              <a:t>COLLEGE</a:t>
            </a:r>
            <a:endParaRPr lang="en-US" sz="15800" b="1" dirty="0">
              <a:ln>
                <a:solidFill>
                  <a:schemeClr val="bg1"/>
                </a:solidFill>
              </a:ln>
              <a:latin typeface="Calibri"/>
              <a:ea typeface="ＭＳ Ｐゴシック" charset="0"/>
              <a:cs typeface="ＭＳ Ｐゴシック" charset="0"/>
            </a:endParaRPr>
          </a:p>
        </p:txBody>
      </p:sp>
      <p:pic>
        <p:nvPicPr>
          <p:cNvPr id="13" name="Picture 12" descr="architecture.PNG"/>
          <p:cNvPicPr>
            <a:picLocks noChangeAspect="1"/>
          </p:cNvPicPr>
          <p:nvPr/>
        </p:nvPicPr>
        <p:blipFill>
          <a:blip r:embed="rId4"/>
          <a:stretch>
            <a:fillRect/>
          </a:stretch>
        </p:blipFill>
        <p:spPr>
          <a:xfrm>
            <a:off x="3479800" y="21959332"/>
            <a:ext cx="6725263" cy="2620076"/>
          </a:xfrm>
          <a:prstGeom prst="rect">
            <a:avLst/>
          </a:prstGeom>
        </p:spPr>
      </p:pic>
      <p:pic>
        <p:nvPicPr>
          <p:cNvPr id="16" name="Picture 15" descr="table1.PNG"/>
          <p:cNvPicPr>
            <a:picLocks noChangeAspect="1"/>
          </p:cNvPicPr>
          <p:nvPr/>
        </p:nvPicPr>
        <p:blipFill>
          <a:blip r:embed="rId5"/>
          <a:stretch>
            <a:fillRect/>
          </a:stretch>
        </p:blipFill>
        <p:spPr>
          <a:xfrm>
            <a:off x="14628907" y="10492766"/>
            <a:ext cx="11151877" cy="3434250"/>
          </a:xfrm>
          <a:prstGeom prst="rect">
            <a:avLst/>
          </a:prstGeom>
        </p:spPr>
      </p:pic>
      <p:pic>
        <p:nvPicPr>
          <p:cNvPr id="17" name="Picture 16" descr="table2.PNG"/>
          <p:cNvPicPr>
            <a:picLocks noChangeAspect="1"/>
          </p:cNvPicPr>
          <p:nvPr/>
        </p:nvPicPr>
        <p:blipFill>
          <a:blip r:embed="rId6"/>
          <a:stretch>
            <a:fillRect/>
          </a:stretch>
        </p:blipFill>
        <p:spPr>
          <a:xfrm>
            <a:off x="26450532" y="10349870"/>
            <a:ext cx="9955263" cy="3577145"/>
          </a:xfrm>
          <a:prstGeom prst="rect">
            <a:avLst/>
          </a:prstGeom>
        </p:spPr>
      </p:pic>
      <p:pic>
        <p:nvPicPr>
          <p:cNvPr id="18" name="Picture 17" descr="html.PNG"/>
          <p:cNvPicPr>
            <a:picLocks noChangeAspect="1"/>
          </p:cNvPicPr>
          <p:nvPr/>
        </p:nvPicPr>
        <p:blipFill>
          <a:blip r:embed="rId7"/>
          <a:stretch>
            <a:fillRect/>
          </a:stretch>
        </p:blipFill>
        <p:spPr>
          <a:xfrm>
            <a:off x="27812068" y="29892160"/>
            <a:ext cx="1105054" cy="1000265"/>
          </a:xfrm>
          <a:prstGeom prst="rect">
            <a:avLst/>
          </a:prstGeom>
        </p:spPr>
      </p:pic>
      <p:pic>
        <p:nvPicPr>
          <p:cNvPr id="19" name="Picture 18" descr="python.PNG"/>
          <p:cNvPicPr>
            <a:picLocks noChangeAspect="1"/>
          </p:cNvPicPr>
          <p:nvPr/>
        </p:nvPicPr>
        <p:blipFill>
          <a:blip r:embed="rId8"/>
          <a:stretch>
            <a:fillRect/>
          </a:stretch>
        </p:blipFill>
        <p:spPr>
          <a:xfrm>
            <a:off x="29625518" y="29986852"/>
            <a:ext cx="1009791" cy="895475"/>
          </a:xfrm>
          <a:prstGeom prst="rect">
            <a:avLst/>
          </a:prstGeom>
        </p:spPr>
      </p:pic>
      <p:pic>
        <p:nvPicPr>
          <p:cNvPr id="21" name="Picture 20" descr="flask.PNG"/>
          <p:cNvPicPr>
            <a:picLocks noChangeAspect="1"/>
          </p:cNvPicPr>
          <p:nvPr/>
        </p:nvPicPr>
        <p:blipFill>
          <a:blip r:embed="rId9"/>
          <a:stretch>
            <a:fillRect/>
          </a:stretch>
        </p:blipFill>
        <p:spPr>
          <a:xfrm>
            <a:off x="31482061" y="29920260"/>
            <a:ext cx="943107" cy="838317"/>
          </a:xfrm>
          <a:prstGeom prst="rect">
            <a:avLst/>
          </a:prstGeom>
        </p:spPr>
      </p:pic>
      <p:pic>
        <p:nvPicPr>
          <p:cNvPr id="22" name="Picture 21" descr="json.PNG"/>
          <p:cNvPicPr>
            <a:picLocks noChangeAspect="1"/>
          </p:cNvPicPr>
          <p:nvPr/>
        </p:nvPicPr>
        <p:blipFill>
          <a:blip r:embed="rId10"/>
          <a:stretch>
            <a:fillRect/>
          </a:stretch>
        </p:blipFill>
        <p:spPr>
          <a:xfrm>
            <a:off x="33122046" y="29951097"/>
            <a:ext cx="2429214" cy="74305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5640</TotalTime>
  <Words>847</Words>
  <Application>Microsoft Macintosh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LinksUpToDate>false</LinksUpToDate>
  <SharedDoc>false</SharedDoc>
  <HyperlinkBase>http://colinpurrington.com/tips/academic/posterdesign</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Windows User</cp:lastModifiedBy>
  <cp:revision>556</cp:revision>
  <cp:lastPrinted>2011-10-30T12:54:45Z</cp:lastPrinted>
  <dcterms:created xsi:type="dcterms:W3CDTF">2012-06-12T14:08:55Z</dcterms:created>
  <dcterms:modified xsi:type="dcterms:W3CDTF">2019-06-12T20:04:17Z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