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28.xml" ContentType="application/vnd.openxmlformats-officedocument.drawingml.chart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
</Relationships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800" spc="-1" strike="noStrike">
                <a:solidFill>
                  <a:srgbClr val="000000"/>
                </a:solidFill>
                <a:latin typeface="Calibri"/>
              </a:defRPr>
            </a:pPr>
            <a:r>
              <a:rPr b="1" sz="1800" spc="-1" strike="noStrike">
                <a:solidFill>
                  <a:srgbClr val="000000"/>
                </a:solidFill>
                <a:latin typeface="Calibri"/>
              </a:rPr>
              <a:t>AUC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ymbol val="square"/>
            <c:size val="5"/>
            <c:spPr>
              <a:solidFill>
                <a:srgbClr val="be4b48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73.62047823</c:v>
                </c:pt>
                <c:pt idx="1">
                  <c:v>77.7475283</c:v>
                </c:pt>
                <c:pt idx="2">
                  <c:v>72.50664894</c:v>
                </c:pt>
                <c:pt idx="3">
                  <c:v>76.42944357</c:v>
                </c:pt>
                <c:pt idx="4">
                  <c:v>75.29220469</c:v>
                </c:pt>
                <c:pt idx="5">
                  <c:v>72.66078991</c:v>
                </c:pt>
                <c:pt idx="6">
                  <c:v>79.70457079</c:v>
                </c:pt>
                <c:pt idx="7">
                  <c:v>76.63056611</c:v>
                </c:pt>
                <c:pt idx="8">
                  <c:v>75.90806613</c:v>
                </c:pt>
                <c:pt idx="9">
                  <c:v>74.68093419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72197171"/>
        <c:axId val="68177668"/>
      </c:lineChart>
      <c:catAx>
        <c:axId val="72197171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68177668"/>
        <c:crosses val="autoZero"/>
        <c:auto val="1"/>
        <c:lblAlgn val="ctr"/>
        <c:lblOffset val="100"/>
      </c:catAx>
      <c:valAx>
        <c:axId val="68177668"/>
        <c:scaling>
          <c:orientation val="minMax"/>
          <c:max val="100"/>
          <c:min val="0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72197171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98400" y="1763280"/>
            <a:ext cx="594684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598400" y="1763280"/>
            <a:ext cx="594684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1598400" y="1763280"/>
            <a:ext cx="594684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1598400" y="1763280"/>
            <a:ext cx="594684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98400" y="1763280"/>
            <a:ext cx="594684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1598400" y="1763280"/>
            <a:ext cx="594684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tIns="91440" bIns="91440"/>
          <a:p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3240360" y="360"/>
            <a:ext cx="2663640" cy="1326600"/>
            <a:chOff x="3240360" y="360"/>
            <a:chExt cx="2663640" cy="1326600"/>
          </a:xfrm>
        </p:grpSpPr>
        <p:sp>
          <p:nvSpPr>
            <p:cNvPr id="2" name="CustomShape 3"/>
            <p:cNvSpPr/>
            <p:nvPr/>
          </p:nvSpPr>
          <p:spPr>
            <a:xfrm rot="10800000">
              <a:off x="3240360" y="360"/>
              <a:ext cx="2663640" cy="13266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0800000">
              <a:off x="4572720" y="360"/>
              <a:ext cx="1331280" cy="13266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29040" y="1659600"/>
            <a:ext cx="4885560" cy="1159560"/>
          </a:xfrm>
          <a:prstGeom prst="rect">
            <a:avLst/>
          </a:prstGeom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CustomShape 2"/>
          <p:cNvSpPr/>
          <p:nvPr/>
        </p:nvSpPr>
        <p:spPr>
          <a:xfrm rot="10800000">
            <a:off x="5874840" y="1253520"/>
            <a:ext cx="2605320" cy="1297440"/>
          </a:xfrm>
          <a:prstGeom prst="triangle">
            <a:avLst>
              <a:gd name="adj" fmla="val 50000"/>
            </a:avLst>
          </a:prstGeom>
          <a:noFill/>
          <a:ln w="7632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31400" y="750240"/>
            <a:ext cx="7080840" cy="538920"/>
          </a:xfrm>
          <a:prstGeom prst="rect">
            <a:avLst/>
          </a:prstGeom>
        </p:spPr>
        <p:txBody>
          <a:bodyPr tIns="91440" bIns="9144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31400" y="1351080"/>
            <a:ext cx="7080840" cy="34621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CustomShape 3"/>
          <p:cNvSpPr/>
          <p:nvPr/>
        </p:nvSpPr>
        <p:spPr>
          <a:xfrm rot="10800000">
            <a:off x="5322960" y="695880"/>
            <a:ext cx="1501200" cy="747720"/>
          </a:xfrm>
          <a:prstGeom prst="triangle">
            <a:avLst>
              <a:gd name="adj" fmla="val 50000"/>
            </a:avLst>
          </a:prstGeom>
          <a:noFill/>
          <a:ln w="7632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31480" y="1553040"/>
            <a:ext cx="3339360" cy="26654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2440" y="1553040"/>
            <a:ext cx="3339360" cy="26654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-28440" y="4446720"/>
            <a:ext cx="9191160" cy="71208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-28440" y="4578120"/>
            <a:ext cx="9191160" cy="58392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6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7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7" name="Group 9"/>
          <p:cNvGrpSpPr/>
          <p:nvPr/>
        </p:nvGrpSpPr>
        <p:grpSpPr>
          <a:xfrm>
            <a:off x="-9360" y="4462560"/>
            <a:ext cx="9167400" cy="594720"/>
            <a:chOff x="-9360" y="4462560"/>
            <a:chExt cx="9167400" cy="594720"/>
          </a:xfrm>
        </p:grpSpPr>
        <p:sp>
          <p:nvSpPr>
            <p:cNvPr id="128" name="CustomShape 10"/>
            <p:cNvSpPr/>
            <p:nvPr/>
          </p:nvSpPr>
          <p:spPr>
            <a:xfrm>
              <a:off x="-9360" y="4581360"/>
              <a:ext cx="4204800" cy="47592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1"/>
            <p:cNvSpPr/>
            <p:nvPr/>
          </p:nvSpPr>
          <p:spPr>
            <a:xfrm>
              <a:off x="4195800" y="4462560"/>
              <a:ext cx="3423960" cy="59004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2"/>
            <p:cNvSpPr/>
            <p:nvPr/>
          </p:nvSpPr>
          <p:spPr>
            <a:xfrm>
              <a:off x="7624800" y="4471920"/>
              <a:ext cx="1533240" cy="41400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" name="Group 13"/>
          <p:cNvGrpSpPr/>
          <p:nvPr/>
        </p:nvGrpSpPr>
        <p:grpSpPr>
          <a:xfrm>
            <a:off x="-42840" y="4443480"/>
            <a:ext cx="9228960" cy="642240"/>
            <a:chOff x="-42840" y="4443480"/>
            <a:chExt cx="9228960" cy="642240"/>
          </a:xfrm>
        </p:grpSpPr>
        <p:sp>
          <p:nvSpPr>
            <p:cNvPr id="132" name="CustomShape 14"/>
            <p:cNvSpPr/>
            <p:nvPr/>
          </p:nvSpPr>
          <p:spPr>
            <a:xfrm>
              <a:off x="1114560" y="49006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5"/>
            <p:cNvSpPr/>
            <p:nvPr/>
          </p:nvSpPr>
          <p:spPr>
            <a:xfrm>
              <a:off x="1495440" y="5029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733320" y="4971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7"/>
            <p:cNvSpPr/>
            <p:nvPr/>
          </p:nvSpPr>
          <p:spPr>
            <a:xfrm>
              <a:off x="352440" y="49626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8"/>
            <p:cNvSpPr/>
            <p:nvPr/>
          </p:nvSpPr>
          <p:spPr>
            <a:xfrm>
              <a:off x="-42840" y="4605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1876320" y="48340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20"/>
            <p:cNvSpPr/>
            <p:nvPr/>
          </p:nvSpPr>
          <p:spPr>
            <a:xfrm>
              <a:off x="2257560" y="4829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1"/>
            <p:cNvSpPr/>
            <p:nvPr/>
          </p:nvSpPr>
          <p:spPr>
            <a:xfrm>
              <a:off x="2638440" y="45482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2"/>
            <p:cNvSpPr/>
            <p:nvPr/>
          </p:nvSpPr>
          <p:spPr>
            <a:xfrm>
              <a:off x="301932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0056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4"/>
            <p:cNvSpPr/>
            <p:nvPr/>
          </p:nvSpPr>
          <p:spPr>
            <a:xfrm>
              <a:off x="378144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5"/>
            <p:cNvSpPr/>
            <p:nvPr/>
          </p:nvSpPr>
          <p:spPr>
            <a:xfrm>
              <a:off x="416232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543560" y="4667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7"/>
            <p:cNvSpPr/>
            <p:nvPr/>
          </p:nvSpPr>
          <p:spPr>
            <a:xfrm>
              <a:off x="4924440" y="45435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8"/>
            <p:cNvSpPr/>
            <p:nvPr/>
          </p:nvSpPr>
          <p:spPr>
            <a:xfrm>
              <a:off x="530532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568656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30"/>
            <p:cNvSpPr/>
            <p:nvPr/>
          </p:nvSpPr>
          <p:spPr>
            <a:xfrm>
              <a:off x="6067440" y="4848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31"/>
            <p:cNvSpPr/>
            <p:nvPr/>
          </p:nvSpPr>
          <p:spPr>
            <a:xfrm>
              <a:off x="6448320" y="472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2956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33"/>
            <p:cNvSpPr/>
            <p:nvPr/>
          </p:nvSpPr>
          <p:spPr>
            <a:xfrm>
              <a:off x="721044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4"/>
            <p:cNvSpPr/>
            <p:nvPr/>
          </p:nvSpPr>
          <p:spPr>
            <a:xfrm>
              <a:off x="7591320" y="4443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797256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36"/>
            <p:cNvSpPr/>
            <p:nvPr/>
          </p:nvSpPr>
          <p:spPr>
            <a:xfrm>
              <a:off x="835344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37"/>
            <p:cNvSpPr/>
            <p:nvPr/>
          </p:nvSpPr>
          <p:spPr>
            <a:xfrm>
              <a:off x="873432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8"/>
            <p:cNvSpPr/>
            <p:nvPr/>
          </p:nvSpPr>
          <p:spPr>
            <a:xfrm>
              <a:off x="9129600" y="4867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" name="CustomShape 39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0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1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2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31480" y="1553040"/>
            <a:ext cx="3339360" cy="26654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2440" y="1553040"/>
            <a:ext cx="3339360" cy="26654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-28440" y="4446720"/>
            <a:ext cx="9191160" cy="71208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5"/>
          <p:cNvSpPr/>
          <p:nvPr/>
        </p:nvSpPr>
        <p:spPr>
          <a:xfrm>
            <a:off x="-28440" y="4578120"/>
            <a:ext cx="9191160" cy="58392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7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5" name="Group 9"/>
          <p:cNvGrpSpPr/>
          <p:nvPr/>
        </p:nvGrpSpPr>
        <p:grpSpPr>
          <a:xfrm>
            <a:off x="-9360" y="4462560"/>
            <a:ext cx="9167400" cy="594720"/>
            <a:chOff x="-9360" y="4462560"/>
            <a:chExt cx="9167400" cy="594720"/>
          </a:xfrm>
        </p:grpSpPr>
        <p:sp>
          <p:nvSpPr>
            <p:cNvPr id="206" name="CustomShape 10"/>
            <p:cNvSpPr/>
            <p:nvPr/>
          </p:nvSpPr>
          <p:spPr>
            <a:xfrm>
              <a:off x="-9360" y="4581360"/>
              <a:ext cx="4204800" cy="47592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1"/>
            <p:cNvSpPr/>
            <p:nvPr/>
          </p:nvSpPr>
          <p:spPr>
            <a:xfrm>
              <a:off x="4195800" y="4462560"/>
              <a:ext cx="3423960" cy="59004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2"/>
            <p:cNvSpPr/>
            <p:nvPr/>
          </p:nvSpPr>
          <p:spPr>
            <a:xfrm>
              <a:off x="7624800" y="4471920"/>
              <a:ext cx="1533240" cy="41400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9" name="Group 13"/>
          <p:cNvGrpSpPr/>
          <p:nvPr/>
        </p:nvGrpSpPr>
        <p:grpSpPr>
          <a:xfrm>
            <a:off x="-42840" y="4443480"/>
            <a:ext cx="9228960" cy="642240"/>
            <a:chOff x="-42840" y="4443480"/>
            <a:chExt cx="9228960" cy="642240"/>
          </a:xfrm>
        </p:grpSpPr>
        <p:sp>
          <p:nvSpPr>
            <p:cNvPr id="210" name="CustomShape 14"/>
            <p:cNvSpPr/>
            <p:nvPr/>
          </p:nvSpPr>
          <p:spPr>
            <a:xfrm>
              <a:off x="1114560" y="49006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5"/>
            <p:cNvSpPr/>
            <p:nvPr/>
          </p:nvSpPr>
          <p:spPr>
            <a:xfrm>
              <a:off x="1495440" y="5029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6"/>
            <p:cNvSpPr/>
            <p:nvPr/>
          </p:nvSpPr>
          <p:spPr>
            <a:xfrm>
              <a:off x="733320" y="4971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7"/>
            <p:cNvSpPr/>
            <p:nvPr/>
          </p:nvSpPr>
          <p:spPr>
            <a:xfrm>
              <a:off x="352440" y="49626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8"/>
            <p:cNvSpPr/>
            <p:nvPr/>
          </p:nvSpPr>
          <p:spPr>
            <a:xfrm>
              <a:off x="-42840" y="4605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9"/>
            <p:cNvSpPr/>
            <p:nvPr/>
          </p:nvSpPr>
          <p:spPr>
            <a:xfrm>
              <a:off x="1876320" y="48340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0"/>
            <p:cNvSpPr/>
            <p:nvPr/>
          </p:nvSpPr>
          <p:spPr>
            <a:xfrm>
              <a:off x="2257560" y="4829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1"/>
            <p:cNvSpPr/>
            <p:nvPr/>
          </p:nvSpPr>
          <p:spPr>
            <a:xfrm>
              <a:off x="2638440" y="45482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2"/>
            <p:cNvSpPr/>
            <p:nvPr/>
          </p:nvSpPr>
          <p:spPr>
            <a:xfrm>
              <a:off x="301932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3"/>
            <p:cNvSpPr/>
            <p:nvPr/>
          </p:nvSpPr>
          <p:spPr>
            <a:xfrm>
              <a:off x="340056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4"/>
            <p:cNvSpPr/>
            <p:nvPr/>
          </p:nvSpPr>
          <p:spPr>
            <a:xfrm>
              <a:off x="378144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5"/>
            <p:cNvSpPr/>
            <p:nvPr/>
          </p:nvSpPr>
          <p:spPr>
            <a:xfrm>
              <a:off x="416232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6"/>
            <p:cNvSpPr/>
            <p:nvPr/>
          </p:nvSpPr>
          <p:spPr>
            <a:xfrm>
              <a:off x="4543560" y="4667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7"/>
            <p:cNvSpPr/>
            <p:nvPr/>
          </p:nvSpPr>
          <p:spPr>
            <a:xfrm>
              <a:off x="4924440" y="45435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8"/>
            <p:cNvSpPr/>
            <p:nvPr/>
          </p:nvSpPr>
          <p:spPr>
            <a:xfrm>
              <a:off x="530532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9"/>
            <p:cNvSpPr/>
            <p:nvPr/>
          </p:nvSpPr>
          <p:spPr>
            <a:xfrm>
              <a:off x="568656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30"/>
            <p:cNvSpPr/>
            <p:nvPr/>
          </p:nvSpPr>
          <p:spPr>
            <a:xfrm>
              <a:off x="6067440" y="4848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31"/>
            <p:cNvSpPr/>
            <p:nvPr/>
          </p:nvSpPr>
          <p:spPr>
            <a:xfrm>
              <a:off x="6448320" y="472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32"/>
            <p:cNvSpPr/>
            <p:nvPr/>
          </p:nvSpPr>
          <p:spPr>
            <a:xfrm>
              <a:off x="682956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33"/>
            <p:cNvSpPr/>
            <p:nvPr/>
          </p:nvSpPr>
          <p:spPr>
            <a:xfrm>
              <a:off x="721044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34"/>
            <p:cNvSpPr/>
            <p:nvPr/>
          </p:nvSpPr>
          <p:spPr>
            <a:xfrm>
              <a:off x="7591320" y="4443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35"/>
            <p:cNvSpPr/>
            <p:nvPr/>
          </p:nvSpPr>
          <p:spPr>
            <a:xfrm>
              <a:off x="797256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36"/>
            <p:cNvSpPr/>
            <p:nvPr/>
          </p:nvSpPr>
          <p:spPr>
            <a:xfrm>
              <a:off x="835344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37"/>
            <p:cNvSpPr/>
            <p:nvPr/>
          </p:nvSpPr>
          <p:spPr>
            <a:xfrm>
              <a:off x="873432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38"/>
            <p:cNvSpPr/>
            <p:nvPr/>
          </p:nvSpPr>
          <p:spPr>
            <a:xfrm>
              <a:off x="9129600" y="4867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5" name="CustomShape 39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0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1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2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1131480" y="1553040"/>
            <a:ext cx="3339360" cy="26654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2440" y="1553040"/>
            <a:ext cx="3339360" cy="26654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-28440" y="4446720"/>
            <a:ext cx="9191160" cy="71208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5"/>
          <p:cNvSpPr/>
          <p:nvPr/>
        </p:nvSpPr>
        <p:spPr>
          <a:xfrm>
            <a:off x="-28440" y="4578120"/>
            <a:ext cx="9191160" cy="58392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6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7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8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3" name="Group 9"/>
          <p:cNvGrpSpPr/>
          <p:nvPr/>
        </p:nvGrpSpPr>
        <p:grpSpPr>
          <a:xfrm>
            <a:off x="-9360" y="4462560"/>
            <a:ext cx="9167400" cy="594720"/>
            <a:chOff x="-9360" y="4462560"/>
            <a:chExt cx="9167400" cy="594720"/>
          </a:xfrm>
        </p:grpSpPr>
        <p:sp>
          <p:nvSpPr>
            <p:cNvPr id="284" name="CustomShape 10"/>
            <p:cNvSpPr/>
            <p:nvPr/>
          </p:nvSpPr>
          <p:spPr>
            <a:xfrm>
              <a:off x="-9360" y="4581360"/>
              <a:ext cx="4204800" cy="47592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1"/>
            <p:cNvSpPr/>
            <p:nvPr/>
          </p:nvSpPr>
          <p:spPr>
            <a:xfrm>
              <a:off x="4195800" y="4462560"/>
              <a:ext cx="3423960" cy="59004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2"/>
            <p:cNvSpPr/>
            <p:nvPr/>
          </p:nvSpPr>
          <p:spPr>
            <a:xfrm>
              <a:off x="7624800" y="4471920"/>
              <a:ext cx="1533240" cy="41400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7" name="Group 13"/>
          <p:cNvGrpSpPr/>
          <p:nvPr/>
        </p:nvGrpSpPr>
        <p:grpSpPr>
          <a:xfrm>
            <a:off x="-42840" y="4443480"/>
            <a:ext cx="9228960" cy="642240"/>
            <a:chOff x="-42840" y="4443480"/>
            <a:chExt cx="9228960" cy="642240"/>
          </a:xfrm>
        </p:grpSpPr>
        <p:sp>
          <p:nvSpPr>
            <p:cNvPr id="288" name="CustomShape 14"/>
            <p:cNvSpPr/>
            <p:nvPr/>
          </p:nvSpPr>
          <p:spPr>
            <a:xfrm>
              <a:off x="1114560" y="49006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5"/>
            <p:cNvSpPr/>
            <p:nvPr/>
          </p:nvSpPr>
          <p:spPr>
            <a:xfrm>
              <a:off x="1495440" y="5029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6"/>
            <p:cNvSpPr/>
            <p:nvPr/>
          </p:nvSpPr>
          <p:spPr>
            <a:xfrm>
              <a:off x="733320" y="4971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7"/>
            <p:cNvSpPr/>
            <p:nvPr/>
          </p:nvSpPr>
          <p:spPr>
            <a:xfrm>
              <a:off x="352440" y="49626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8"/>
            <p:cNvSpPr/>
            <p:nvPr/>
          </p:nvSpPr>
          <p:spPr>
            <a:xfrm>
              <a:off x="-42840" y="4605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9"/>
            <p:cNvSpPr/>
            <p:nvPr/>
          </p:nvSpPr>
          <p:spPr>
            <a:xfrm>
              <a:off x="1876320" y="48340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0"/>
            <p:cNvSpPr/>
            <p:nvPr/>
          </p:nvSpPr>
          <p:spPr>
            <a:xfrm>
              <a:off x="2257560" y="4829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1"/>
            <p:cNvSpPr/>
            <p:nvPr/>
          </p:nvSpPr>
          <p:spPr>
            <a:xfrm>
              <a:off x="2638440" y="45482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22"/>
            <p:cNvSpPr/>
            <p:nvPr/>
          </p:nvSpPr>
          <p:spPr>
            <a:xfrm>
              <a:off x="301932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3"/>
            <p:cNvSpPr/>
            <p:nvPr/>
          </p:nvSpPr>
          <p:spPr>
            <a:xfrm>
              <a:off x="340056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24"/>
            <p:cNvSpPr/>
            <p:nvPr/>
          </p:nvSpPr>
          <p:spPr>
            <a:xfrm>
              <a:off x="378144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5"/>
            <p:cNvSpPr/>
            <p:nvPr/>
          </p:nvSpPr>
          <p:spPr>
            <a:xfrm>
              <a:off x="416232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26"/>
            <p:cNvSpPr/>
            <p:nvPr/>
          </p:nvSpPr>
          <p:spPr>
            <a:xfrm>
              <a:off x="4543560" y="4667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27"/>
            <p:cNvSpPr/>
            <p:nvPr/>
          </p:nvSpPr>
          <p:spPr>
            <a:xfrm>
              <a:off x="4924440" y="45435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28"/>
            <p:cNvSpPr/>
            <p:nvPr/>
          </p:nvSpPr>
          <p:spPr>
            <a:xfrm>
              <a:off x="530532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29"/>
            <p:cNvSpPr/>
            <p:nvPr/>
          </p:nvSpPr>
          <p:spPr>
            <a:xfrm>
              <a:off x="568656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0"/>
            <p:cNvSpPr/>
            <p:nvPr/>
          </p:nvSpPr>
          <p:spPr>
            <a:xfrm>
              <a:off x="6067440" y="4848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31"/>
            <p:cNvSpPr/>
            <p:nvPr/>
          </p:nvSpPr>
          <p:spPr>
            <a:xfrm>
              <a:off x="6448320" y="472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32"/>
            <p:cNvSpPr/>
            <p:nvPr/>
          </p:nvSpPr>
          <p:spPr>
            <a:xfrm>
              <a:off x="682956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3"/>
            <p:cNvSpPr/>
            <p:nvPr/>
          </p:nvSpPr>
          <p:spPr>
            <a:xfrm>
              <a:off x="721044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4"/>
            <p:cNvSpPr/>
            <p:nvPr/>
          </p:nvSpPr>
          <p:spPr>
            <a:xfrm>
              <a:off x="7591320" y="4443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5"/>
            <p:cNvSpPr/>
            <p:nvPr/>
          </p:nvSpPr>
          <p:spPr>
            <a:xfrm>
              <a:off x="797256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6"/>
            <p:cNvSpPr/>
            <p:nvPr/>
          </p:nvSpPr>
          <p:spPr>
            <a:xfrm>
              <a:off x="835344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7"/>
            <p:cNvSpPr/>
            <p:nvPr/>
          </p:nvSpPr>
          <p:spPr>
            <a:xfrm>
              <a:off x="873432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8"/>
            <p:cNvSpPr/>
            <p:nvPr/>
          </p:nvSpPr>
          <p:spPr>
            <a:xfrm>
              <a:off x="9129600" y="4867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3" name="CustomShape 39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0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1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2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6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chart" Target="../charts/chart28.xml"/><Relationship Id="rId2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1598040" y="1657440"/>
            <a:ext cx="5946840" cy="228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B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W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e 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u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y </a:t>
            </a:r>
            <a:br/>
            <a:br/>
            <a:r>
              <a:rPr b="1" lang="en-US" sz="1500" spc="-1" strike="noStrike">
                <a:solidFill>
                  <a:srgbClr val="ffffff"/>
                </a:solidFill>
                <a:latin typeface="Calibri"/>
              </a:rPr>
              <a:t>ATHI</a:t>
            </a:r>
            <a:r>
              <a:rPr b="1" lang="en-US" sz="1500" spc="-1" strike="noStrike">
                <a:solidFill>
                  <a:srgbClr val="ffffff"/>
                </a:solidFill>
                <a:latin typeface="Calibri"/>
              </a:rPr>
              <a:t>RA </a:t>
            </a:r>
            <a:r>
              <a:rPr b="1" lang="en-US" sz="1500" spc="-1" strike="noStrike">
                <a:solidFill>
                  <a:srgbClr val="ffffff"/>
                </a:solidFill>
                <a:latin typeface="Calibri"/>
              </a:rPr>
              <a:t>PULI</a:t>
            </a:r>
            <a:r>
              <a:rPr b="1" lang="en-US" sz="1500" spc="-1" strike="noStrike">
                <a:solidFill>
                  <a:srgbClr val="ffffff"/>
                </a:solidFill>
                <a:latin typeface="Calibri"/>
              </a:rPr>
              <a:t>CKA</a:t>
            </a:r>
            <a:r>
              <a:rPr b="1" lang="en-US" sz="1500" spc="-1" strike="noStrike">
                <a:solidFill>
                  <a:srgbClr val="ffffff"/>
                </a:solidFill>
                <a:latin typeface="Calibri"/>
              </a:rPr>
              <a:t>KUD</a:t>
            </a:r>
            <a:r>
              <a:rPr b="1" lang="en-US" sz="1500" spc="-1" strike="noStrike">
                <a:solidFill>
                  <a:srgbClr val="ffffff"/>
                </a:solidFill>
                <a:latin typeface="Calibri"/>
              </a:rPr>
              <a:t>Y </a:t>
            </a:r>
            <a:r>
              <a:rPr b="1" lang="en-US" sz="1500" spc="-1" strike="noStrike">
                <a:solidFill>
                  <a:srgbClr val="ffffff"/>
                </a:solidFill>
                <a:latin typeface="Calibri"/>
              </a:rPr>
              <a:t>SALI</a:t>
            </a:r>
            <a:r>
              <a:rPr b="1" lang="en-US" sz="1500" spc="-1" strike="noStrike">
                <a:solidFill>
                  <a:srgbClr val="ffffff"/>
                </a:solidFill>
                <a:latin typeface="Calibri"/>
              </a:rPr>
              <a:t>N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54" name="Group 2"/>
          <p:cNvGrpSpPr/>
          <p:nvPr/>
        </p:nvGrpSpPr>
        <p:grpSpPr>
          <a:xfrm>
            <a:off x="4411080" y="332640"/>
            <a:ext cx="321120" cy="523440"/>
            <a:chOff x="4411080" y="332640"/>
            <a:chExt cx="321120" cy="523440"/>
          </a:xfrm>
        </p:grpSpPr>
        <p:sp>
          <p:nvSpPr>
            <p:cNvPr id="355" name="CustomShape 3"/>
            <p:cNvSpPr/>
            <p:nvPr/>
          </p:nvSpPr>
          <p:spPr>
            <a:xfrm>
              <a:off x="4507920" y="775800"/>
              <a:ext cx="127440" cy="27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4"/>
            <p:cNvSpPr/>
            <p:nvPr/>
          </p:nvSpPr>
          <p:spPr>
            <a:xfrm>
              <a:off x="4507920" y="732240"/>
              <a:ext cx="127440" cy="27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5"/>
            <p:cNvSpPr/>
            <p:nvPr/>
          </p:nvSpPr>
          <p:spPr>
            <a:xfrm>
              <a:off x="4507920" y="819000"/>
              <a:ext cx="127440" cy="370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6"/>
            <p:cNvSpPr/>
            <p:nvPr/>
          </p:nvSpPr>
          <p:spPr>
            <a:xfrm>
              <a:off x="4512240" y="516960"/>
              <a:ext cx="118440" cy="19980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7"/>
            <p:cNvSpPr/>
            <p:nvPr/>
          </p:nvSpPr>
          <p:spPr>
            <a:xfrm>
              <a:off x="4411080" y="332640"/>
              <a:ext cx="321120" cy="38412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1"/>
          <p:cNvGrpSpPr/>
          <p:nvPr/>
        </p:nvGrpSpPr>
        <p:grpSpPr>
          <a:xfrm>
            <a:off x="8417880" y="100800"/>
            <a:ext cx="636120" cy="605880"/>
            <a:chOff x="8417880" y="100800"/>
            <a:chExt cx="636120" cy="605880"/>
          </a:xfrm>
        </p:grpSpPr>
        <p:sp>
          <p:nvSpPr>
            <p:cNvPr id="542" name="CustomShape 2"/>
            <p:cNvSpPr/>
            <p:nvPr/>
          </p:nvSpPr>
          <p:spPr>
            <a:xfrm>
              <a:off x="8417880" y="158400"/>
              <a:ext cx="636120" cy="40572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" name="CustomShape 3"/>
            <p:cNvSpPr/>
            <p:nvPr/>
          </p:nvSpPr>
          <p:spPr>
            <a:xfrm>
              <a:off x="8717760" y="100800"/>
              <a:ext cx="36720" cy="3852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" name="CustomShape 4"/>
            <p:cNvSpPr/>
            <p:nvPr/>
          </p:nvSpPr>
          <p:spPr>
            <a:xfrm>
              <a:off x="8517600" y="582840"/>
              <a:ext cx="91800" cy="1238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" name="CustomShape 5"/>
            <p:cNvSpPr/>
            <p:nvPr/>
          </p:nvSpPr>
          <p:spPr>
            <a:xfrm>
              <a:off x="8862840" y="582840"/>
              <a:ext cx="91800" cy="1238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" name="CustomShape 6"/>
            <p:cNvSpPr/>
            <p:nvPr/>
          </p:nvSpPr>
          <p:spPr>
            <a:xfrm>
              <a:off x="8454960" y="195480"/>
              <a:ext cx="562320" cy="33156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47" name="" descr=""/>
          <p:cNvPicPr/>
          <p:nvPr/>
        </p:nvPicPr>
        <p:blipFill>
          <a:blip r:embed="rId1"/>
          <a:stretch/>
        </p:blipFill>
        <p:spPr>
          <a:xfrm>
            <a:off x="540000" y="864000"/>
            <a:ext cx="2880000" cy="1977120"/>
          </a:xfrm>
          <a:prstGeom prst="rect">
            <a:avLst/>
          </a:prstGeom>
          <a:ln>
            <a:noFill/>
          </a:ln>
        </p:spPr>
      </p:pic>
      <p:pic>
        <p:nvPicPr>
          <p:cNvPr id="548" name="" descr=""/>
          <p:cNvPicPr/>
          <p:nvPr/>
        </p:nvPicPr>
        <p:blipFill>
          <a:blip r:embed="rId2"/>
          <a:stretch/>
        </p:blipFill>
        <p:spPr>
          <a:xfrm>
            <a:off x="504000" y="2830680"/>
            <a:ext cx="2880000" cy="1974600"/>
          </a:xfrm>
          <a:prstGeom prst="rect">
            <a:avLst/>
          </a:prstGeom>
          <a:ln>
            <a:noFill/>
          </a:ln>
        </p:spPr>
      </p:pic>
      <p:sp>
        <p:nvSpPr>
          <p:cNvPr id="549" name="TextShape 7"/>
          <p:cNvSpPr txBox="1"/>
          <p:nvPr/>
        </p:nvSpPr>
        <p:spPr>
          <a:xfrm>
            <a:off x="1224000" y="324000"/>
            <a:ext cx="5904000" cy="4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000" spc="-1" strike="noStrike">
                <a:solidFill>
                  <a:srgbClr val="00b0f0"/>
                </a:solidFill>
                <a:latin typeface="Calibri"/>
              </a:rPr>
              <a:t>Correlation</a:t>
            </a:r>
            <a:r>
              <a:rPr b="1" lang="en-IN" sz="2000" spc="-1" strike="noStrike">
                <a:solidFill>
                  <a:srgbClr val="00b4b4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b0f0"/>
                </a:solidFill>
                <a:latin typeface="Calibri"/>
              </a:rPr>
              <a:t>between</a:t>
            </a:r>
            <a:r>
              <a:rPr b="1" lang="en-IN" sz="2000" spc="-1" strike="noStrike">
                <a:solidFill>
                  <a:srgbClr val="00b4b4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70c0"/>
                </a:solidFill>
                <a:latin typeface="Calibri"/>
              </a:rPr>
              <a:t>target</a:t>
            </a:r>
            <a:r>
              <a:rPr b="1" lang="en-IN" sz="2000" spc="-1" strike="noStrike">
                <a:solidFill>
                  <a:srgbClr val="00b4b4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70c0"/>
                </a:solidFill>
                <a:latin typeface="Calibri"/>
              </a:rPr>
              <a:t>and</a:t>
            </a:r>
            <a:r>
              <a:rPr b="1" lang="en-IN" sz="2000" spc="-1" strike="noStrike">
                <a:solidFill>
                  <a:srgbClr val="00b4b4"/>
                </a:solidFill>
                <a:latin typeface="Calibri"/>
              </a:rPr>
              <a:t>  </a:t>
            </a:r>
            <a:r>
              <a:rPr b="1" lang="en-IN" sz="2000" spc="-1" strike="noStrike">
                <a:solidFill>
                  <a:srgbClr val="0070c0"/>
                </a:solidFill>
                <a:latin typeface="Calibri"/>
              </a:rPr>
              <a:t>numerical</a:t>
            </a:r>
            <a:r>
              <a:rPr b="1" lang="en-IN" sz="2000" spc="-1" strike="noStrike">
                <a:solidFill>
                  <a:srgbClr val="00b4b4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3465a4"/>
                </a:solidFill>
                <a:latin typeface="Calibri"/>
              </a:rPr>
              <a:t>features</a:t>
            </a:r>
            <a:endParaRPr b="1" lang="en-IN" sz="2000" spc="-1" strike="noStrike">
              <a:solidFill>
                <a:srgbClr val="00b4b4"/>
              </a:solidFill>
              <a:latin typeface="Calibri"/>
            </a:endParaRPr>
          </a:p>
        </p:txBody>
      </p:sp>
      <p:sp>
        <p:nvSpPr>
          <p:cNvPr id="550" name="TextShape 8"/>
          <p:cNvSpPr txBox="1"/>
          <p:nvPr/>
        </p:nvSpPr>
        <p:spPr>
          <a:xfrm>
            <a:off x="5760000" y="1944000"/>
            <a:ext cx="3312000" cy="177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Arial"/>
              </a:rPr>
              <a:t>Correlation </a:t>
            </a:r>
            <a:r>
              <a:rPr b="0" lang="en-IN" sz="1800" spc="-1" strike="noStrike">
                <a:latin typeface="Arial"/>
              </a:rPr>
              <a:t>analysis </a:t>
            </a:r>
            <a:r>
              <a:rPr b="0" lang="en-IN" sz="1800" spc="-1" strike="noStrike">
                <a:latin typeface="Arial"/>
              </a:rPr>
              <a:t>helps </a:t>
            </a:r>
            <a:r>
              <a:rPr b="0" lang="en-IN" sz="1800" spc="-1" strike="noStrike">
                <a:latin typeface="Arial"/>
              </a:rPr>
              <a:t>identify the </a:t>
            </a:r>
            <a:r>
              <a:rPr b="0" lang="en-IN" sz="1800" spc="-1" strike="noStrike">
                <a:latin typeface="Arial"/>
              </a:rPr>
              <a:t>most </a:t>
            </a:r>
            <a:r>
              <a:rPr b="0" lang="en-IN" sz="1800" spc="-1" strike="noStrike">
                <a:latin typeface="Arial"/>
              </a:rPr>
              <a:t>relevant </a:t>
            </a:r>
            <a:r>
              <a:rPr b="0" lang="en-IN" sz="1800" spc="-1" strike="noStrike">
                <a:latin typeface="Arial"/>
              </a:rPr>
              <a:t>features.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Calibri"/>
              </a:rPr>
              <a:t>Cdx - </a:t>
            </a:r>
            <a:r>
              <a:rPr b="0" lang="en-IN" sz="1800" spc="-1" strike="noStrike">
                <a:latin typeface="Calibri"/>
              </a:rPr>
              <a:t>negatively </a:t>
            </a:r>
            <a:r>
              <a:rPr b="0" lang="en-IN" sz="1800" spc="-1" strike="noStrike">
                <a:latin typeface="Calibri"/>
              </a:rPr>
              <a:t>correlated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Calibri"/>
              </a:rPr>
              <a:t>LPI - is </a:t>
            </a:r>
            <a:r>
              <a:rPr b="0" lang="en-IN" sz="1800" spc="-1" strike="noStrike">
                <a:latin typeface="Calibri"/>
              </a:rPr>
              <a:t>positively </a:t>
            </a:r>
            <a:r>
              <a:rPr b="0" lang="en-IN" sz="1800" spc="-1" strike="noStrike">
                <a:latin typeface="Calibri"/>
              </a:rPr>
              <a:t>correlated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Calibri"/>
              </a:rPr>
              <a:t>NKJUD -</a:t>
            </a:r>
            <a:r>
              <a:rPr b="0" lang="en-IN" sz="1800" spc="-1" strike="noStrike">
                <a:latin typeface="Calibri"/>
              </a:rPr>
              <a:t>positively </a:t>
            </a:r>
            <a:r>
              <a:rPr b="0" lang="en-IN" sz="1800" spc="-1" strike="noStrike">
                <a:latin typeface="Calibri"/>
              </a:rPr>
              <a:t>correlated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latin typeface="Calibri"/>
              </a:rPr>
              <a:t>OIN – </a:t>
            </a:r>
            <a:r>
              <a:rPr b="0" lang="en-IN" sz="1800" spc="-1" strike="noStrike">
                <a:latin typeface="Calibri"/>
              </a:rPr>
              <a:t>negatively </a:t>
            </a:r>
            <a:r>
              <a:rPr b="0" lang="en-IN" sz="1800" spc="-1" strike="noStrike">
                <a:latin typeface="Calibri"/>
              </a:rPr>
              <a:t>correlated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51" name="" descr=""/>
          <p:cNvPicPr/>
          <p:nvPr/>
        </p:nvPicPr>
        <p:blipFill>
          <a:blip r:embed="rId3"/>
          <a:stretch/>
        </p:blipFill>
        <p:spPr>
          <a:xfrm>
            <a:off x="3552120" y="865080"/>
            <a:ext cx="2351880" cy="1978920"/>
          </a:xfrm>
          <a:prstGeom prst="rect">
            <a:avLst/>
          </a:prstGeom>
          <a:ln>
            <a:noFill/>
          </a:ln>
        </p:spPr>
      </p:pic>
      <p:pic>
        <p:nvPicPr>
          <p:cNvPr id="552" name="" descr=""/>
          <p:cNvPicPr/>
          <p:nvPr/>
        </p:nvPicPr>
        <p:blipFill>
          <a:blip r:embed="rId4"/>
          <a:stretch/>
        </p:blipFill>
        <p:spPr>
          <a:xfrm>
            <a:off x="3528000" y="2808000"/>
            <a:ext cx="2395080" cy="20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1" dur="indefinite" restart="never" nodeType="tmRoot">
          <p:childTnLst>
            <p:seq>
              <p:cTn id="2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2664360" y="666720"/>
            <a:ext cx="358380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b0f0"/>
                </a:solidFill>
                <a:latin typeface="Calibri"/>
              </a:rPr>
              <a:t>Imbalance</a:t>
            </a:r>
            <a:r>
              <a:rPr b="1" lang="en-IN" sz="3200" spc="-1" strike="noStrike">
                <a:solidFill>
                  <a:srgbClr val="0070c0"/>
                </a:solidFill>
                <a:latin typeface="Calibri"/>
              </a:rPr>
              <a:t> Data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3429000" y="1581120"/>
            <a:ext cx="586692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Accuracy Paradox 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Oversampling, Not Under-sampling !!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Too less data to go for under-sampling of modelling data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555" name="Group 3"/>
          <p:cNvGrpSpPr/>
          <p:nvPr/>
        </p:nvGrpSpPr>
        <p:grpSpPr>
          <a:xfrm>
            <a:off x="8417880" y="100800"/>
            <a:ext cx="636120" cy="605880"/>
            <a:chOff x="8417880" y="100800"/>
            <a:chExt cx="636120" cy="605880"/>
          </a:xfrm>
        </p:grpSpPr>
        <p:sp>
          <p:nvSpPr>
            <p:cNvPr id="556" name="CustomShape 4"/>
            <p:cNvSpPr/>
            <p:nvPr/>
          </p:nvSpPr>
          <p:spPr>
            <a:xfrm>
              <a:off x="8417880" y="158400"/>
              <a:ext cx="636120" cy="40572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" name="CustomShape 5"/>
            <p:cNvSpPr/>
            <p:nvPr/>
          </p:nvSpPr>
          <p:spPr>
            <a:xfrm>
              <a:off x="8717760" y="100800"/>
              <a:ext cx="36720" cy="3852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" name="CustomShape 6"/>
            <p:cNvSpPr/>
            <p:nvPr/>
          </p:nvSpPr>
          <p:spPr>
            <a:xfrm>
              <a:off x="8517600" y="582840"/>
              <a:ext cx="91800" cy="1238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" name="CustomShape 7"/>
            <p:cNvSpPr/>
            <p:nvPr/>
          </p:nvSpPr>
          <p:spPr>
            <a:xfrm>
              <a:off x="8862840" y="582840"/>
              <a:ext cx="91800" cy="1238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" name="CustomShape 8"/>
            <p:cNvSpPr/>
            <p:nvPr/>
          </p:nvSpPr>
          <p:spPr>
            <a:xfrm>
              <a:off x="8454960" y="195480"/>
              <a:ext cx="562320" cy="33156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61" name="" descr=""/>
          <p:cNvPicPr/>
          <p:nvPr/>
        </p:nvPicPr>
        <p:blipFill>
          <a:blip r:embed="rId1"/>
          <a:stretch/>
        </p:blipFill>
        <p:spPr>
          <a:xfrm>
            <a:off x="504000" y="1371240"/>
            <a:ext cx="2736000" cy="28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3" dur="indefinite" restart="never" nodeType="tmRoot">
          <p:childTnLst>
            <p:seq>
              <p:cTn id="2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5544000" y="1944000"/>
            <a:ext cx="3384000" cy="147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Applied TNSE on the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data to remove outliers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using one class SVM.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Principle component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analysis can be done.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Found Few Outliers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63" name="" descr=""/>
          <p:cNvPicPr/>
          <p:nvPr/>
        </p:nvPicPr>
        <p:blipFill>
          <a:blip r:embed="rId1"/>
          <a:stretch/>
        </p:blipFill>
        <p:spPr>
          <a:xfrm>
            <a:off x="368280" y="699480"/>
            <a:ext cx="4933800" cy="3681000"/>
          </a:xfrm>
          <a:prstGeom prst="rect">
            <a:avLst/>
          </a:prstGeom>
          <a:ln>
            <a:noFill/>
          </a:ln>
        </p:spPr>
      </p:pic>
      <p:sp>
        <p:nvSpPr>
          <p:cNvPr id="564" name="TextShape 2"/>
          <p:cNvSpPr txBox="1"/>
          <p:nvPr/>
        </p:nvSpPr>
        <p:spPr>
          <a:xfrm>
            <a:off x="4392000" y="274320"/>
            <a:ext cx="114228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000" spc="-1" strike="noStrike">
                <a:solidFill>
                  <a:srgbClr val="00e3e3"/>
                </a:solidFill>
                <a:latin typeface="Arial"/>
              </a:rPr>
              <a:t>O</a:t>
            </a:r>
            <a:r>
              <a:rPr b="1" lang="en-IN" sz="2000" spc="-1" strike="noStrike">
                <a:solidFill>
                  <a:srgbClr val="00e3e3"/>
                </a:solidFill>
                <a:latin typeface="Arial"/>
              </a:rPr>
              <a:t>u</a:t>
            </a:r>
            <a:r>
              <a:rPr b="1" lang="en-IN" sz="2000" spc="-1" strike="noStrike">
                <a:solidFill>
                  <a:srgbClr val="00e3e3"/>
                </a:solidFill>
                <a:latin typeface="Arial"/>
              </a:rPr>
              <a:t>t</a:t>
            </a:r>
            <a:r>
              <a:rPr b="1" lang="en-IN" sz="2000" spc="-1" strike="noStrike">
                <a:solidFill>
                  <a:srgbClr val="00e3e3"/>
                </a:solidFill>
                <a:latin typeface="Arial"/>
              </a:rPr>
              <a:t>l</a:t>
            </a:r>
            <a:r>
              <a:rPr b="1" lang="en-IN" sz="2000" spc="-1" strike="noStrike">
                <a:solidFill>
                  <a:srgbClr val="00e3e3"/>
                </a:solidFill>
                <a:latin typeface="Arial"/>
              </a:rPr>
              <a:t>i</a:t>
            </a:r>
            <a:r>
              <a:rPr b="1" lang="en-IN" sz="2000" spc="-1" strike="noStrike">
                <a:solidFill>
                  <a:srgbClr val="00e3e3"/>
                </a:solidFill>
                <a:latin typeface="Arial"/>
              </a:rPr>
              <a:t>e</a:t>
            </a:r>
            <a:r>
              <a:rPr b="1" lang="en-IN" sz="2000" spc="-1" strike="noStrike">
                <a:solidFill>
                  <a:srgbClr val="00e3e3"/>
                </a:solidFill>
                <a:latin typeface="Arial"/>
              </a:rPr>
              <a:t>r</a:t>
            </a:r>
            <a:r>
              <a:rPr b="1" lang="en-IN" sz="2000" spc="-1" strike="noStrike">
                <a:solidFill>
                  <a:srgbClr val="00e3e3"/>
                </a:solidFill>
                <a:latin typeface="Arial"/>
              </a:rPr>
              <a:t>s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10440" y="2438280"/>
            <a:ext cx="91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7" name="Group 3"/>
          <p:cNvGrpSpPr/>
          <p:nvPr/>
        </p:nvGrpSpPr>
        <p:grpSpPr>
          <a:xfrm>
            <a:off x="2390040" y="2233080"/>
            <a:ext cx="325080" cy="307800"/>
            <a:chOff x="2390040" y="2233080"/>
            <a:chExt cx="325080" cy="307800"/>
          </a:xfrm>
        </p:grpSpPr>
        <p:sp>
          <p:nvSpPr>
            <p:cNvPr id="568" name="CustomShape 4"/>
            <p:cNvSpPr/>
            <p:nvPr/>
          </p:nvSpPr>
          <p:spPr>
            <a:xfrm>
              <a:off x="2390040" y="2262600"/>
              <a:ext cx="325080" cy="20628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5"/>
            <p:cNvSpPr/>
            <p:nvPr/>
          </p:nvSpPr>
          <p:spPr>
            <a:xfrm>
              <a:off x="2543400" y="2233080"/>
              <a:ext cx="18360" cy="194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6"/>
            <p:cNvSpPr/>
            <p:nvPr/>
          </p:nvSpPr>
          <p:spPr>
            <a:xfrm>
              <a:off x="2440800" y="2478240"/>
              <a:ext cx="46800" cy="626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7"/>
            <p:cNvSpPr/>
            <p:nvPr/>
          </p:nvSpPr>
          <p:spPr>
            <a:xfrm>
              <a:off x="2617200" y="2478240"/>
              <a:ext cx="46800" cy="626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8"/>
            <p:cNvSpPr/>
            <p:nvPr/>
          </p:nvSpPr>
          <p:spPr>
            <a:xfrm>
              <a:off x="2408760" y="2281320"/>
              <a:ext cx="287280" cy="16848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3" name="Group 9"/>
          <p:cNvGrpSpPr/>
          <p:nvPr/>
        </p:nvGrpSpPr>
        <p:grpSpPr>
          <a:xfrm>
            <a:off x="3960720" y="1314720"/>
            <a:ext cx="1447560" cy="1063080"/>
            <a:chOff x="3960720" y="1314720"/>
            <a:chExt cx="1447560" cy="1063080"/>
          </a:xfrm>
        </p:grpSpPr>
        <p:sp>
          <p:nvSpPr>
            <p:cNvPr id="574" name="CustomShape 10"/>
            <p:cNvSpPr/>
            <p:nvPr/>
          </p:nvSpPr>
          <p:spPr>
            <a:xfrm>
              <a:off x="3960720" y="1314720"/>
              <a:ext cx="989640" cy="98244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575" name="CustomShape 11"/>
            <p:cNvSpPr/>
            <p:nvPr/>
          </p:nvSpPr>
          <p:spPr>
            <a:xfrm>
              <a:off x="4845240" y="1819080"/>
              <a:ext cx="563040" cy="55872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576" name="Group 12"/>
          <p:cNvGrpSpPr/>
          <p:nvPr/>
        </p:nvGrpSpPr>
        <p:grpSpPr>
          <a:xfrm>
            <a:off x="6093360" y="2232360"/>
            <a:ext cx="416160" cy="399240"/>
            <a:chOff x="6093360" y="2232360"/>
            <a:chExt cx="416160" cy="399240"/>
          </a:xfrm>
        </p:grpSpPr>
        <p:sp>
          <p:nvSpPr>
            <p:cNvPr id="577" name="CustomShape 13"/>
            <p:cNvSpPr/>
            <p:nvPr/>
          </p:nvSpPr>
          <p:spPr>
            <a:xfrm>
              <a:off x="6351120" y="2232360"/>
              <a:ext cx="124200" cy="1371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4"/>
            <p:cNvSpPr/>
            <p:nvPr/>
          </p:nvSpPr>
          <p:spPr>
            <a:xfrm>
              <a:off x="6162480" y="2252520"/>
              <a:ext cx="98640" cy="11412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5"/>
            <p:cNvSpPr/>
            <p:nvPr/>
          </p:nvSpPr>
          <p:spPr>
            <a:xfrm>
              <a:off x="6093360" y="2450160"/>
              <a:ext cx="138600" cy="838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6"/>
            <p:cNvSpPr/>
            <p:nvPr/>
          </p:nvSpPr>
          <p:spPr>
            <a:xfrm>
              <a:off x="6263280" y="2508480"/>
              <a:ext cx="68400" cy="1231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7"/>
            <p:cNvSpPr/>
            <p:nvPr/>
          </p:nvSpPr>
          <p:spPr>
            <a:xfrm>
              <a:off x="6384960" y="2413800"/>
              <a:ext cx="124560" cy="691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8"/>
            <p:cNvSpPr/>
            <p:nvPr/>
          </p:nvSpPr>
          <p:spPr>
            <a:xfrm>
              <a:off x="6231240" y="2353320"/>
              <a:ext cx="145800" cy="1461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3" name="Group 19"/>
          <p:cNvGrpSpPr/>
          <p:nvPr/>
        </p:nvGrpSpPr>
        <p:grpSpPr>
          <a:xfrm>
            <a:off x="8255520" y="2333520"/>
            <a:ext cx="162360" cy="115920"/>
            <a:chOff x="8255520" y="2333520"/>
            <a:chExt cx="162360" cy="115920"/>
          </a:xfrm>
        </p:grpSpPr>
        <p:sp>
          <p:nvSpPr>
            <p:cNvPr id="584" name="CustomShape 20"/>
            <p:cNvSpPr/>
            <p:nvPr/>
          </p:nvSpPr>
          <p:spPr>
            <a:xfrm>
              <a:off x="8255520" y="2333520"/>
              <a:ext cx="162360" cy="11592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21"/>
            <p:cNvSpPr/>
            <p:nvPr/>
          </p:nvSpPr>
          <p:spPr>
            <a:xfrm>
              <a:off x="8266680" y="2342880"/>
              <a:ext cx="139320" cy="871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6" name="CustomShape 22"/>
          <p:cNvSpPr/>
          <p:nvPr/>
        </p:nvSpPr>
        <p:spPr>
          <a:xfrm>
            <a:off x="8182080" y="2175840"/>
            <a:ext cx="308880" cy="39672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7" name="Group 23"/>
          <p:cNvGrpSpPr/>
          <p:nvPr/>
        </p:nvGrpSpPr>
        <p:grpSpPr>
          <a:xfrm>
            <a:off x="553320" y="2089440"/>
            <a:ext cx="270360" cy="426960"/>
            <a:chOff x="553320" y="2089440"/>
            <a:chExt cx="270360" cy="426960"/>
          </a:xfrm>
        </p:grpSpPr>
        <p:sp>
          <p:nvSpPr>
            <p:cNvPr id="588" name="CustomShape 24"/>
            <p:cNvSpPr/>
            <p:nvPr/>
          </p:nvSpPr>
          <p:spPr>
            <a:xfrm>
              <a:off x="634680" y="2450880"/>
              <a:ext cx="107280" cy="226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25"/>
            <p:cNvSpPr/>
            <p:nvPr/>
          </p:nvSpPr>
          <p:spPr>
            <a:xfrm>
              <a:off x="634680" y="2415240"/>
              <a:ext cx="107280" cy="226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26"/>
            <p:cNvSpPr/>
            <p:nvPr/>
          </p:nvSpPr>
          <p:spPr>
            <a:xfrm>
              <a:off x="634680" y="2486160"/>
              <a:ext cx="107280" cy="3024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27"/>
            <p:cNvSpPr/>
            <p:nvPr/>
          </p:nvSpPr>
          <p:spPr>
            <a:xfrm>
              <a:off x="638640" y="2239560"/>
              <a:ext cx="99720" cy="1630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28"/>
            <p:cNvSpPr/>
            <p:nvPr/>
          </p:nvSpPr>
          <p:spPr>
            <a:xfrm>
              <a:off x="553320" y="2089440"/>
              <a:ext cx="270360" cy="3132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3" name="Group 29"/>
          <p:cNvGrpSpPr/>
          <p:nvPr/>
        </p:nvGrpSpPr>
        <p:grpSpPr>
          <a:xfrm>
            <a:off x="4354920" y="133200"/>
            <a:ext cx="408960" cy="336600"/>
            <a:chOff x="4354920" y="133200"/>
            <a:chExt cx="408960" cy="336600"/>
          </a:xfrm>
        </p:grpSpPr>
        <p:sp>
          <p:nvSpPr>
            <p:cNvPr id="594" name="CustomShape 30"/>
            <p:cNvSpPr/>
            <p:nvPr/>
          </p:nvSpPr>
          <p:spPr>
            <a:xfrm>
              <a:off x="4354920" y="133200"/>
              <a:ext cx="279360" cy="31068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31"/>
            <p:cNvSpPr/>
            <p:nvPr/>
          </p:nvSpPr>
          <p:spPr>
            <a:xfrm>
              <a:off x="4605120" y="293040"/>
              <a:ext cx="158760" cy="1767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6" name="CustomShape 32"/>
          <p:cNvSpPr/>
          <p:nvPr/>
        </p:nvSpPr>
        <p:spPr>
          <a:xfrm>
            <a:off x="86184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Feature Extraction</a:t>
            </a:r>
            <a:endParaRPr b="0" lang="en-IN" sz="1800" spc="-1" strike="noStrike">
              <a:solidFill>
                <a:srgbClr val="00b050"/>
              </a:solidFill>
              <a:latin typeface="Arial"/>
            </a:endParaRPr>
          </a:p>
        </p:txBody>
      </p:sp>
      <p:sp>
        <p:nvSpPr>
          <p:cNvPr id="597" name="CustomShape 33"/>
          <p:cNvSpPr/>
          <p:nvPr/>
        </p:nvSpPr>
        <p:spPr>
          <a:xfrm>
            <a:off x="383724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Correlation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8" name="CustomShape 34"/>
          <p:cNvSpPr/>
          <p:nvPr/>
        </p:nvSpPr>
        <p:spPr>
          <a:xfrm>
            <a:off x="654336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Feature Selection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9" name="CustomShape 35"/>
          <p:cNvSpPr/>
          <p:nvPr/>
        </p:nvSpPr>
        <p:spPr>
          <a:xfrm>
            <a:off x="4479480" y="23871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1"/>
          <p:cNvGrpSpPr/>
          <p:nvPr/>
        </p:nvGrpSpPr>
        <p:grpSpPr>
          <a:xfrm>
            <a:off x="4354920" y="133200"/>
            <a:ext cx="408960" cy="336600"/>
            <a:chOff x="4354920" y="133200"/>
            <a:chExt cx="408960" cy="336600"/>
          </a:xfrm>
        </p:grpSpPr>
        <p:sp>
          <p:nvSpPr>
            <p:cNvPr id="601" name="CustomShape 2"/>
            <p:cNvSpPr/>
            <p:nvPr/>
          </p:nvSpPr>
          <p:spPr>
            <a:xfrm>
              <a:off x="4354920" y="133200"/>
              <a:ext cx="279360" cy="31068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3"/>
            <p:cNvSpPr/>
            <p:nvPr/>
          </p:nvSpPr>
          <p:spPr>
            <a:xfrm>
              <a:off x="4605120" y="293040"/>
              <a:ext cx="158760" cy="1767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3" name="TextShape 4"/>
          <p:cNvSpPr txBox="1"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Feature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Enginee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ring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" name="TextShape 5"/>
          <p:cNvSpPr txBox="1"/>
          <p:nvPr/>
        </p:nvSpPr>
        <p:spPr>
          <a:xfrm>
            <a:off x="4392000" y="1368000"/>
            <a:ext cx="4176000" cy="2592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Total </a:t>
            </a: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43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are there.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Skewness correction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numerical features considered and checked the skewness.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'Cdx','POUG','TRE' are </a:t>
            </a:r>
            <a:r>
              <a:rPr b="1" lang="en-US" sz="1800" spc="-1" strike="noStrike">
                <a:solidFill>
                  <a:srgbClr val="dc0000"/>
                </a:solidFill>
                <a:latin typeface="Calibri"/>
              </a:rPr>
              <a:t>log-transformed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to account for skewness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All the numerical features are then scaled.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05" name="" descr=""/>
          <p:cNvPicPr/>
          <p:nvPr/>
        </p:nvPicPr>
        <p:blipFill>
          <a:blip r:embed="rId1"/>
          <a:stretch/>
        </p:blipFill>
        <p:spPr>
          <a:xfrm>
            <a:off x="478440" y="2956320"/>
            <a:ext cx="2473560" cy="1867680"/>
          </a:xfrm>
          <a:prstGeom prst="rect">
            <a:avLst/>
          </a:prstGeom>
          <a:ln>
            <a:noFill/>
          </a:ln>
        </p:spPr>
      </p:pic>
      <p:pic>
        <p:nvPicPr>
          <p:cNvPr id="606" name="" descr=""/>
          <p:cNvPicPr/>
          <p:nvPr/>
        </p:nvPicPr>
        <p:blipFill>
          <a:blip r:embed="rId2"/>
          <a:stretch/>
        </p:blipFill>
        <p:spPr>
          <a:xfrm>
            <a:off x="324720" y="1033560"/>
            <a:ext cx="2627280" cy="1877400"/>
          </a:xfrm>
          <a:prstGeom prst="rect">
            <a:avLst/>
          </a:prstGeom>
          <a:ln>
            <a:noFill/>
          </a:ln>
        </p:spPr>
      </p:pic>
      <p:sp>
        <p:nvSpPr>
          <p:cNvPr id="607" name="TextShape 6"/>
          <p:cNvSpPr txBox="1"/>
          <p:nvPr/>
        </p:nvSpPr>
        <p:spPr>
          <a:xfrm>
            <a:off x="3024000" y="1656000"/>
            <a:ext cx="15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CDx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8" name="TextShape 7"/>
          <p:cNvSpPr txBox="1"/>
          <p:nvPr/>
        </p:nvSpPr>
        <p:spPr>
          <a:xfrm>
            <a:off x="3024000" y="4032000"/>
            <a:ext cx="2448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b00000"/>
                </a:solidFill>
                <a:latin typeface="Arial"/>
              </a:rPr>
              <a:t>Log transformed</a:t>
            </a:r>
            <a:r>
              <a:rPr b="0" lang="en-IN" sz="1800" spc="-1" strike="noStrike">
                <a:latin typeface="Arial"/>
              </a:rPr>
              <a:t> CDx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1" dur="indefinite" restart="never" nodeType="tmRoot">
          <p:childTnLst>
            <p:seq>
              <p:cTn id="2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Correlation</a:t>
            </a:r>
            <a:br/>
            <a:endParaRPr b="0" lang="en-IN" sz="3200" spc="-1" strike="noStrike">
              <a:latin typeface="Arial"/>
            </a:endParaRPr>
          </a:p>
        </p:txBody>
      </p:sp>
      <p:grpSp>
        <p:nvGrpSpPr>
          <p:cNvPr id="610" name="Group 2"/>
          <p:cNvGrpSpPr/>
          <p:nvPr/>
        </p:nvGrpSpPr>
        <p:grpSpPr>
          <a:xfrm>
            <a:off x="4354920" y="133200"/>
            <a:ext cx="408960" cy="336600"/>
            <a:chOff x="4354920" y="133200"/>
            <a:chExt cx="408960" cy="336600"/>
          </a:xfrm>
        </p:grpSpPr>
        <p:sp>
          <p:nvSpPr>
            <p:cNvPr id="611" name="CustomShape 3"/>
            <p:cNvSpPr/>
            <p:nvPr/>
          </p:nvSpPr>
          <p:spPr>
            <a:xfrm>
              <a:off x="4354920" y="133200"/>
              <a:ext cx="279360" cy="31068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4"/>
            <p:cNvSpPr/>
            <p:nvPr/>
          </p:nvSpPr>
          <p:spPr>
            <a:xfrm>
              <a:off x="4605120" y="293040"/>
              <a:ext cx="158760" cy="1767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3" name="CustomShape 5"/>
          <p:cNvSpPr/>
          <p:nvPr/>
        </p:nvSpPr>
        <p:spPr>
          <a:xfrm>
            <a:off x="4494960" y="1733400"/>
            <a:ext cx="45716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The correlations between categorical data features can captured by </a:t>
            </a: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chi-squared test. 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The correlations between continuous numerical data features can be captured by </a:t>
            </a: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one-Class anova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T-test.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614" name="" descr=""/>
          <p:cNvPicPr/>
          <p:nvPr/>
        </p:nvPicPr>
        <p:blipFill>
          <a:blip r:embed="rId1"/>
          <a:stretch/>
        </p:blipFill>
        <p:spPr>
          <a:xfrm>
            <a:off x="360000" y="1296000"/>
            <a:ext cx="3970080" cy="32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3" dur="indefinite" restart="never" nodeType="tmRoot">
          <p:childTnLst>
            <p:seq>
              <p:cTn id="2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Correlation</a:t>
            </a:r>
            <a:br/>
            <a:endParaRPr b="0" lang="en-IN" sz="3200" spc="-1" strike="noStrike">
              <a:latin typeface="Arial"/>
            </a:endParaRPr>
          </a:p>
        </p:txBody>
      </p:sp>
      <p:grpSp>
        <p:nvGrpSpPr>
          <p:cNvPr id="616" name="Group 2"/>
          <p:cNvGrpSpPr/>
          <p:nvPr/>
        </p:nvGrpSpPr>
        <p:grpSpPr>
          <a:xfrm>
            <a:off x="4354920" y="133200"/>
            <a:ext cx="408960" cy="336600"/>
            <a:chOff x="4354920" y="133200"/>
            <a:chExt cx="408960" cy="336600"/>
          </a:xfrm>
        </p:grpSpPr>
        <p:sp>
          <p:nvSpPr>
            <p:cNvPr id="617" name="CustomShape 3"/>
            <p:cNvSpPr/>
            <p:nvPr/>
          </p:nvSpPr>
          <p:spPr>
            <a:xfrm>
              <a:off x="4354920" y="133200"/>
              <a:ext cx="279360" cy="31068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4"/>
            <p:cNvSpPr/>
            <p:nvPr/>
          </p:nvSpPr>
          <p:spPr>
            <a:xfrm>
              <a:off x="4605120" y="293040"/>
              <a:ext cx="158760" cy="1767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9" name="CustomShape 5"/>
          <p:cNvSpPr/>
          <p:nvPr/>
        </p:nvSpPr>
        <p:spPr>
          <a:xfrm>
            <a:off x="6366960" y="2758680"/>
            <a:ext cx="2057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Correlation matrix before and after removing highly correlated features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20" name="" descr=""/>
          <p:cNvPicPr/>
          <p:nvPr/>
        </p:nvPicPr>
        <p:blipFill>
          <a:blip r:embed="rId1"/>
          <a:stretch/>
        </p:blipFill>
        <p:spPr>
          <a:xfrm>
            <a:off x="95040" y="1656000"/>
            <a:ext cx="3144960" cy="2610360"/>
          </a:xfrm>
          <a:prstGeom prst="rect">
            <a:avLst/>
          </a:prstGeom>
          <a:ln>
            <a:noFill/>
          </a:ln>
        </p:spPr>
      </p:pic>
      <p:pic>
        <p:nvPicPr>
          <p:cNvPr id="621" name="" descr=""/>
          <p:cNvPicPr/>
          <p:nvPr/>
        </p:nvPicPr>
        <p:blipFill>
          <a:blip r:embed="rId2"/>
          <a:stretch/>
        </p:blipFill>
        <p:spPr>
          <a:xfrm>
            <a:off x="3240000" y="1605600"/>
            <a:ext cx="3043080" cy="2570400"/>
          </a:xfrm>
          <a:prstGeom prst="rect">
            <a:avLst/>
          </a:prstGeom>
          <a:ln>
            <a:noFill/>
          </a:ln>
        </p:spPr>
      </p:pic>
      <p:sp>
        <p:nvSpPr>
          <p:cNvPr id="622" name="TextShape 6"/>
          <p:cNvSpPr txBox="1"/>
          <p:nvPr/>
        </p:nvSpPr>
        <p:spPr>
          <a:xfrm>
            <a:off x="6283080" y="1605600"/>
            <a:ext cx="2860920" cy="121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Calibri"/>
              </a:rPr>
              <a:t>One </a:t>
            </a:r>
            <a:r>
              <a:rPr b="0" lang="en-IN" sz="1800" spc="-1" strike="noStrike">
                <a:latin typeface="Calibri"/>
              </a:rPr>
              <a:t>hot </a:t>
            </a:r>
            <a:r>
              <a:rPr b="0" lang="en-IN" sz="1800" spc="-1" strike="noStrike">
                <a:latin typeface="Calibri"/>
              </a:rPr>
              <a:t>enc</a:t>
            </a:r>
            <a:r>
              <a:rPr b="0" lang="en-IN" sz="1800" spc="-1" strike="noStrike">
                <a:latin typeface="Calibri"/>
              </a:rPr>
              <a:t>ode</a:t>
            </a:r>
            <a:r>
              <a:rPr b="0" lang="en-IN" sz="1800" spc="-1" strike="noStrike">
                <a:latin typeface="Calibri"/>
              </a:rPr>
              <a:t>d </a:t>
            </a:r>
            <a:r>
              <a:rPr b="0" lang="en-IN" sz="1800" spc="-1" strike="noStrike">
                <a:latin typeface="Calibri"/>
              </a:rPr>
              <a:t>the </a:t>
            </a:r>
            <a:r>
              <a:rPr b="0" lang="en-IN" sz="1800" spc="-1" strike="noStrike">
                <a:latin typeface="Calibri"/>
              </a:rPr>
              <a:t>cate</a:t>
            </a:r>
            <a:r>
              <a:rPr b="0" lang="en-IN" sz="1800" spc="-1" strike="noStrike">
                <a:latin typeface="Calibri"/>
              </a:rPr>
              <a:t>gori</a:t>
            </a:r>
            <a:r>
              <a:rPr b="0" lang="en-IN" sz="1800" spc="-1" strike="noStrike">
                <a:latin typeface="Calibri"/>
              </a:rPr>
              <a:t>cal </a:t>
            </a:r>
            <a:r>
              <a:rPr b="0" lang="en-IN" sz="1800" spc="-1" strike="noStrike">
                <a:latin typeface="Calibri"/>
              </a:rPr>
              <a:t>feat</a:t>
            </a:r>
            <a:r>
              <a:rPr b="0" lang="en-IN" sz="1800" spc="-1" strike="noStrike">
                <a:latin typeface="Calibri"/>
              </a:rPr>
              <a:t>ures  </a:t>
            </a:r>
            <a:r>
              <a:rPr b="0" lang="en-IN" sz="1800" spc="-1" strike="noStrike">
                <a:latin typeface="Calibri"/>
              </a:rPr>
              <a:t>and </a:t>
            </a:r>
            <a:r>
              <a:rPr b="0" lang="en-IN" sz="1800" spc="-1" strike="noStrike">
                <a:latin typeface="Calibri"/>
              </a:rPr>
              <a:t>then </a:t>
            </a:r>
            <a:r>
              <a:rPr b="0" lang="en-IN" sz="1800" spc="-1" strike="noStrike">
                <a:latin typeface="Calibri"/>
              </a:rPr>
              <a:t>rem</a:t>
            </a:r>
            <a:r>
              <a:rPr b="0" lang="en-IN" sz="1800" spc="-1" strike="noStrike">
                <a:latin typeface="Calibri"/>
              </a:rPr>
              <a:t>ove</a:t>
            </a:r>
            <a:r>
              <a:rPr b="0" lang="en-IN" sz="1800" spc="-1" strike="noStrike">
                <a:latin typeface="Calibri"/>
              </a:rPr>
              <a:t>d </a:t>
            </a:r>
            <a:r>
              <a:rPr b="0" lang="en-IN" sz="1800" spc="-1" strike="noStrike">
                <a:latin typeface="Calibri"/>
              </a:rPr>
              <a:t>high</a:t>
            </a:r>
            <a:r>
              <a:rPr b="0" lang="en-IN" sz="1800" spc="-1" strike="noStrike">
                <a:latin typeface="Calibri"/>
              </a:rPr>
              <a:t>ly </a:t>
            </a:r>
            <a:r>
              <a:rPr b="0" lang="en-IN" sz="1800" spc="-1" strike="noStrike">
                <a:latin typeface="Calibri"/>
              </a:rPr>
              <a:t>corr</a:t>
            </a:r>
            <a:r>
              <a:rPr b="0" lang="en-IN" sz="1800" spc="-1" strike="noStrike">
                <a:latin typeface="Calibri"/>
              </a:rPr>
              <a:t>elat</a:t>
            </a:r>
            <a:r>
              <a:rPr b="0" lang="en-IN" sz="1800" spc="-1" strike="noStrike">
                <a:latin typeface="Calibri"/>
              </a:rPr>
              <a:t>ed </a:t>
            </a:r>
            <a:r>
              <a:rPr b="0" lang="en-IN" sz="1800" spc="-1" strike="noStrike">
                <a:latin typeface="Calibri"/>
              </a:rPr>
              <a:t>feat</a:t>
            </a:r>
            <a:r>
              <a:rPr b="0" lang="en-IN" sz="1800" spc="-1" strike="noStrike">
                <a:latin typeface="Calibri"/>
              </a:rPr>
              <a:t>ures</a:t>
            </a:r>
            <a:endParaRPr b="0" lang="en-IN" sz="1800" spc="-1" strike="noStrike">
              <a:latin typeface="Calibri"/>
            </a:endParaRPr>
          </a:p>
        </p:txBody>
      </p:sp>
    </p:spTree>
  </p:cSld>
  <p:timing>
    <p:tnLst>
      <p:par>
        <p:cTn id="235" dur="indefinite" restart="never" nodeType="tmRoot">
          <p:childTnLst>
            <p:seq>
              <p:cTn id="2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Feature Selection</a:t>
            </a:r>
            <a:br/>
            <a:endParaRPr b="0" lang="en-IN" sz="3200" spc="-1" strike="noStrike">
              <a:latin typeface="Arial"/>
            </a:endParaRPr>
          </a:p>
        </p:txBody>
      </p:sp>
      <p:grpSp>
        <p:nvGrpSpPr>
          <p:cNvPr id="624" name="Group 2"/>
          <p:cNvGrpSpPr/>
          <p:nvPr/>
        </p:nvGrpSpPr>
        <p:grpSpPr>
          <a:xfrm>
            <a:off x="4354920" y="133200"/>
            <a:ext cx="408960" cy="336600"/>
            <a:chOff x="4354920" y="133200"/>
            <a:chExt cx="408960" cy="336600"/>
          </a:xfrm>
        </p:grpSpPr>
        <p:sp>
          <p:nvSpPr>
            <p:cNvPr id="625" name="CustomShape 3"/>
            <p:cNvSpPr/>
            <p:nvPr/>
          </p:nvSpPr>
          <p:spPr>
            <a:xfrm>
              <a:off x="4354920" y="133200"/>
              <a:ext cx="279360" cy="31068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4"/>
            <p:cNvSpPr/>
            <p:nvPr/>
          </p:nvSpPr>
          <p:spPr>
            <a:xfrm>
              <a:off x="4605120" y="293040"/>
              <a:ext cx="158760" cy="1767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7" name="CustomShape 5"/>
          <p:cNvSpPr/>
          <p:nvPr/>
        </p:nvSpPr>
        <p:spPr>
          <a:xfrm>
            <a:off x="4607640" y="1886040"/>
            <a:ext cx="4538520" cy="25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Including all these 38 features will either </a:t>
            </a: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over-fit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or introduce variance to our model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More features also increase the </a:t>
            </a: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flexibility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of the model, which might end up with bad results on validating data set. 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10  features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are dropped based on the </a:t>
            </a: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feature importance’s and correlation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(both categorical and continuous) 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Reduce training </a:t>
            </a: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time 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Improved </a:t>
            </a: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Accuracies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28" name="TextShape 6"/>
          <p:cNvSpPr txBox="1"/>
          <p:nvPr/>
        </p:nvSpPr>
        <p:spPr>
          <a:xfrm>
            <a:off x="4123080" y="1296000"/>
            <a:ext cx="4732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Generate plots from drop_feature_impotance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29" name="" descr=""/>
          <p:cNvPicPr/>
          <p:nvPr/>
        </p:nvPicPr>
        <p:blipFill>
          <a:blip r:embed="rId1"/>
          <a:stretch/>
        </p:blipFill>
        <p:spPr>
          <a:xfrm>
            <a:off x="144000" y="1261080"/>
            <a:ext cx="3693960" cy="349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7" dur="indefinite" restart="never" nodeType="tmRoot">
          <p:childTnLst>
            <p:seq>
              <p:cTn id="2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10440" y="2438280"/>
            <a:ext cx="91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2" name="Group 3"/>
          <p:cNvGrpSpPr/>
          <p:nvPr/>
        </p:nvGrpSpPr>
        <p:grpSpPr>
          <a:xfrm>
            <a:off x="2390040" y="2233080"/>
            <a:ext cx="325080" cy="307800"/>
            <a:chOff x="2390040" y="2233080"/>
            <a:chExt cx="325080" cy="307800"/>
          </a:xfrm>
        </p:grpSpPr>
        <p:sp>
          <p:nvSpPr>
            <p:cNvPr id="633" name="CustomShape 4"/>
            <p:cNvSpPr/>
            <p:nvPr/>
          </p:nvSpPr>
          <p:spPr>
            <a:xfrm>
              <a:off x="2390040" y="2262600"/>
              <a:ext cx="325080" cy="20628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5"/>
            <p:cNvSpPr/>
            <p:nvPr/>
          </p:nvSpPr>
          <p:spPr>
            <a:xfrm>
              <a:off x="2543400" y="2233080"/>
              <a:ext cx="18360" cy="194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6"/>
            <p:cNvSpPr/>
            <p:nvPr/>
          </p:nvSpPr>
          <p:spPr>
            <a:xfrm>
              <a:off x="2440800" y="2478240"/>
              <a:ext cx="46800" cy="626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7"/>
            <p:cNvSpPr/>
            <p:nvPr/>
          </p:nvSpPr>
          <p:spPr>
            <a:xfrm>
              <a:off x="2617200" y="2478240"/>
              <a:ext cx="46800" cy="626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8"/>
            <p:cNvSpPr/>
            <p:nvPr/>
          </p:nvSpPr>
          <p:spPr>
            <a:xfrm>
              <a:off x="2408760" y="2281320"/>
              <a:ext cx="287280" cy="16848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8" name="Group 9"/>
          <p:cNvGrpSpPr/>
          <p:nvPr/>
        </p:nvGrpSpPr>
        <p:grpSpPr>
          <a:xfrm>
            <a:off x="6171840" y="1265760"/>
            <a:ext cx="1295280" cy="1255680"/>
            <a:chOff x="6171840" y="1265760"/>
            <a:chExt cx="1295280" cy="1255680"/>
          </a:xfrm>
        </p:grpSpPr>
        <p:sp>
          <p:nvSpPr>
            <p:cNvPr id="639" name="CustomShape 10"/>
            <p:cNvSpPr/>
            <p:nvPr/>
          </p:nvSpPr>
          <p:spPr>
            <a:xfrm>
              <a:off x="6973560" y="1265760"/>
              <a:ext cx="386640" cy="4323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11"/>
            <p:cNvSpPr/>
            <p:nvPr/>
          </p:nvSpPr>
          <p:spPr>
            <a:xfrm>
              <a:off x="6387480" y="1329480"/>
              <a:ext cx="307440" cy="3596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12"/>
            <p:cNvSpPr/>
            <p:nvPr/>
          </p:nvSpPr>
          <p:spPr>
            <a:xfrm>
              <a:off x="6171840" y="1949760"/>
              <a:ext cx="432000" cy="26496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13"/>
            <p:cNvSpPr/>
            <p:nvPr/>
          </p:nvSpPr>
          <p:spPr>
            <a:xfrm>
              <a:off x="6701040" y="2133720"/>
              <a:ext cx="213840" cy="3877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14"/>
            <p:cNvSpPr/>
            <p:nvPr/>
          </p:nvSpPr>
          <p:spPr>
            <a:xfrm>
              <a:off x="7079040" y="1836000"/>
              <a:ext cx="388080" cy="21744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15"/>
            <p:cNvSpPr/>
            <p:nvPr/>
          </p:nvSpPr>
          <p:spPr>
            <a:xfrm>
              <a:off x="6601320" y="1646280"/>
              <a:ext cx="453960" cy="46044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5" name="Group 16"/>
          <p:cNvGrpSpPr/>
          <p:nvPr/>
        </p:nvGrpSpPr>
        <p:grpSpPr>
          <a:xfrm>
            <a:off x="8255520" y="2333520"/>
            <a:ext cx="162360" cy="115920"/>
            <a:chOff x="8255520" y="2333520"/>
            <a:chExt cx="162360" cy="115920"/>
          </a:xfrm>
        </p:grpSpPr>
        <p:sp>
          <p:nvSpPr>
            <p:cNvPr id="646" name="CustomShape 17"/>
            <p:cNvSpPr/>
            <p:nvPr/>
          </p:nvSpPr>
          <p:spPr>
            <a:xfrm>
              <a:off x="8255520" y="2333520"/>
              <a:ext cx="162360" cy="11592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18"/>
            <p:cNvSpPr/>
            <p:nvPr/>
          </p:nvSpPr>
          <p:spPr>
            <a:xfrm>
              <a:off x="8266680" y="2342880"/>
              <a:ext cx="139320" cy="871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8" name="CustomShape 19"/>
          <p:cNvSpPr/>
          <p:nvPr/>
        </p:nvSpPr>
        <p:spPr>
          <a:xfrm>
            <a:off x="8182080" y="2175840"/>
            <a:ext cx="308880" cy="39672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9" name="Group 20"/>
          <p:cNvGrpSpPr/>
          <p:nvPr/>
        </p:nvGrpSpPr>
        <p:grpSpPr>
          <a:xfrm>
            <a:off x="553320" y="2089440"/>
            <a:ext cx="270360" cy="426960"/>
            <a:chOff x="553320" y="2089440"/>
            <a:chExt cx="270360" cy="426960"/>
          </a:xfrm>
        </p:grpSpPr>
        <p:sp>
          <p:nvSpPr>
            <p:cNvPr id="650" name="CustomShape 21"/>
            <p:cNvSpPr/>
            <p:nvPr/>
          </p:nvSpPr>
          <p:spPr>
            <a:xfrm>
              <a:off x="634680" y="2450880"/>
              <a:ext cx="107280" cy="226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22"/>
            <p:cNvSpPr/>
            <p:nvPr/>
          </p:nvSpPr>
          <p:spPr>
            <a:xfrm>
              <a:off x="634680" y="2415240"/>
              <a:ext cx="107280" cy="226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23"/>
            <p:cNvSpPr/>
            <p:nvPr/>
          </p:nvSpPr>
          <p:spPr>
            <a:xfrm>
              <a:off x="634680" y="2486160"/>
              <a:ext cx="107280" cy="3024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24"/>
            <p:cNvSpPr/>
            <p:nvPr/>
          </p:nvSpPr>
          <p:spPr>
            <a:xfrm>
              <a:off x="638640" y="2239560"/>
              <a:ext cx="99720" cy="1630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25"/>
            <p:cNvSpPr/>
            <p:nvPr/>
          </p:nvSpPr>
          <p:spPr>
            <a:xfrm>
              <a:off x="553320" y="2089440"/>
              <a:ext cx="270360" cy="3132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5" name="CustomShape 26"/>
          <p:cNvSpPr/>
          <p:nvPr/>
        </p:nvSpPr>
        <p:spPr>
          <a:xfrm>
            <a:off x="144504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Sampling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6" name="CustomShape 27"/>
          <p:cNvSpPr/>
          <p:nvPr/>
        </p:nvSpPr>
        <p:spPr>
          <a:xfrm>
            <a:off x="354456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K-Fold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Evaluation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7" name="CustomShape 28"/>
          <p:cNvSpPr/>
          <p:nvPr/>
        </p:nvSpPr>
        <p:spPr>
          <a:xfrm>
            <a:off x="564444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Threshold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8" name="CustomShape 29"/>
          <p:cNvSpPr/>
          <p:nvPr/>
        </p:nvSpPr>
        <p:spPr>
          <a:xfrm>
            <a:off x="4479480" y="23871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9" name="Group 30"/>
          <p:cNvGrpSpPr/>
          <p:nvPr/>
        </p:nvGrpSpPr>
        <p:grpSpPr>
          <a:xfrm>
            <a:off x="4428000" y="2089440"/>
            <a:ext cx="600840" cy="432000"/>
            <a:chOff x="4428000" y="2089440"/>
            <a:chExt cx="600840" cy="432000"/>
          </a:xfrm>
        </p:grpSpPr>
        <p:sp>
          <p:nvSpPr>
            <p:cNvPr id="660" name="CustomShape 31"/>
            <p:cNvSpPr/>
            <p:nvPr/>
          </p:nvSpPr>
          <p:spPr>
            <a:xfrm>
              <a:off x="4428000" y="2089440"/>
              <a:ext cx="410760" cy="39924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32"/>
            <p:cNvSpPr/>
            <p:nvPr/>
          </p:nvSpPr>
          <p:spPr>
            <a:xfrm>
              <a:off x="4795200" y="2294280"/>
              <a:ext cx="233640" cy="2271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2" name="Group 33"/>
          <p:cNvGrpSpPr/>
          <p:nvPr/>
        </p:nvGrpSpPr>
        <p:grpSpPr>
          <a:xfrm>
            <a:off x="4368240" y="0"/>
            <a:ext cx="431640" cy="546120"/>
            <a:chOff x="4368240" y="0"/>
            <a:chExt cx="431640" cy="546120"/>
          </a:xfrm>
        </p:grpSpPr>
        <p:sp>
          <p:nvSpPr>
            <p:cNvPr id="663" name="CustomShape 34"/>
            <p:cNvSpPr/>
            <p:nvPr/>
          </p:nvSpPr>
          <p:spPr>
            <a:xfrm>
              <a:off x="4635720" y="0"/>
              <a:ext cx="128520" cy="1879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35"/>
            <p:cNvSpPr/>
            <p:nvPr/>
          </p:nvSpPr>
          <p:spPr>
            <a:xfrm>
              <a:off x="4440240" y="27720"/>
              <a:ext cx="102240" cy="1562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36"/>
            <p:cNvSpPr/>
            <p:nvPr/>
          </p:nvSpPr>
          <p:spPr>
            <a:xfrm>
              <a:off x="4368240" y="297720"/>
              <a:ext cx="143640" cy="1148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37"/>
            <p:cNvSpPr/>
            <p:nvPr/>
          </p:nvSpPr>
          <p:spPr>
            <a:xfrm>
              <a:off x="4544640" y="377640"/>
              <a:ext cx="70920" cy="1684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38"/>
            <p:cNvSpPr/>
            <p:nvPr/>
          </p:nvSpPr>
          <p:spPr>
            <a:xfrm>
              <a:off x="4670640" y="248040"/>
              <a:ext cx="129240" cy="943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39"/>
            <p:cNvSpPr/>
            <p:nvPr/>
          </p:nvSpPr>
          <p:spPr>
            <a:xfrm>
              <a:off x="4511520" y="165600"/>
              <a:ext cx="151200" cy="2001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39" dur="indefinite" restart="never" nodeType="tmRoot">
          <p:childTnLst>
            <p:seq>
              <p:cTn id="240" dur="indefinite" nodeType="mainSeq">
                <p:childTnLst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Sampling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670" name="Group 2"/>
          <p:cNvGrpSpPr/>
          <p:nvPr/>
        </p:nvGrpSpPr>
        <p:grpSpPr>
          <a:xfrm>
            <a:off x="4368240" y="0"/>
            <a:ext cx="431640" cy="546120"/>
            <a:chOff x="4368240" y="0"/>
            <a:chExt cx="431640" cy="546120"/>
          </a:xfrm>
        </p:grpSpPr>
        <p:sp>
          <p:nvSpPr>
            <p:cNvPr id="671" name="CustomShape 3"/>
            <p:cNvSpPr/>
            <p:nvPr/>
          </p:nvSpPr>
          <p:spPr>
            <a:xfrm>
              <a:off x="4635720" y="0"/>
              <a:ext cx="128520" cy="1879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4"/>
            <p:cNvSpPr/>
            <p:nvPr/>
          </p:nvSpPr>
          <p:spPr>
            <a:xfrm>
              <a:off x="4440240" y="27720"/>
              <a:ext cx="102240" cy="1562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5"/>
            <p:cNvSpPr/>
            <p:nvPr/>
          </p:nvSpPr>
          <p:spPr>
            <a:xfrm>
              <a:off x="4368240" y="297720"/>
              <a:ext cx="143640" cy="1148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6"/>
            <p:cNvSpPr/>
            <p:nvPr/>
          </p:nvSpPr>
          <p:spPr>
            <a:xfrm>
              <a:off x="4544640" y="377640"/>
              <a:ext cx="70920" cy="1684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7"/>
            <p:cNvSpPr/>
            <p:nvPr/>
          </p:nvSpPr>
          <p:spPr>
            <a:xfrm>
              <a:off x="4670640" y="248040"/>
              <a:ext cx="129240" cy="943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8"/>
            <p:cNvSpPr/>
            <p:nvPr/>
          </p:nvSpPr>
          <p:spPr>
            <a:xfrm>
              <a:off x="4511520" y="165600"/>
              <a:ext cx="151200" cy="2001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7" name="CustomShape 9"/>
          <p:cNvSpPr/>
          <p:nvPr/>
        </p:nvSpPr>
        <p:spPr>
          <a:xfrm>
            <a:off x="4512600" y="1657440"/>
            <a:ext cx="457164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Modelling dataset contains highly imbalance classes 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ML algorithms struggle with accuracy because of the </a:t>
            </a: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unequal distribution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in dependent variable.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This causes the performance of existing classifiers to </a:t>
            </a: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get biased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towards majority class.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Tried oversampling but best results comes with class weights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Avoid discarding </a:t>
            </a: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useful information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678" name="" descr=""/>
          <p:cNvPicPr/>
          <p:nvPr/>
        </p:nvPicPr>
        <p:blipFill>
          <a:blip r:embed="rId1"/>
          <a:stretch/>
        </p:blipFill>
        <p:spPr>
          <a:xfrm>
            <a:off x="609120" y="1398600"/>
            <a:ext cx="2846880" cy="299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3" dur="indefinite" restart="never" nodeType="tmRoot">
          <p:childTnLst>
            <p:seq>
              <p:cTn id="2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4205160" y="751680"/>
            <a:ext cx="754920" cy="37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260013"/>
                </a:solidFill>
                <a:latin typeface="Lora"/>
                <a:ea typeface="Lora"/>
              </a:rPr>
              <a:t>FLOW</a:t>
            </a:r>
            <a:br/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112920" y="365400"/>
            <a:ext cx="2834640" cy="8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-43200" y="2703600"/>
            <a:ext cx="91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"/>
          <p:cNvSpPr/>
          <p:nvPr/>
        </p:nvSpPr>
        <p:spPr>
          <a:xfrm>
            <a:off x="2087280" y="1201680"/>
            <a:ext cx="678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5"/>
          <p:cNvSpPr/>
          <p:nvPr/>
        </p:nvSpPr>
        <p:spPr>
          <a:xfrm>
            <a:off x="71280" y="1776240"/>
            <a:ext cx="156060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Lora"/>
                <a:ea typeface="Lora"/>
              </a:rPr>
              <a:t>Understanding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Lora"/>
                <a:ea typeface="Lora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Lora"/>
                <a:ea typeface="Lora"/>
              </a:rPr>
              <a:t>Problem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365" name="Group 6"/>
          <p:cNvGrpSpPr/>
          <p:nvPr/>
        </p:nvGrpSpPr>
        <p:grpSpPr>
          <a:xfrm>
            <a:off x="653040" y="2494080"/>
            <a:ext cx="198720" cy="324000"/>
            <a:chOff x="653040" y="2494080"/>
            <a:chExt cx="198720" cy="324000"/>
          </a:xfrm>
        </p:grpSpPr>
        <p:sp>
          <p:nvSpPr>
            <p:cNvPr id="366" name="CustomShape 7"/>
            <p:cNvSpPr/>
            <p:nvPr/>
          </p:nvSpPr>
          <p:spPr>
            <a:xfrm>
              <a:off x="712800" y="2768760"/>
              <a:ext cx="78840" cy="172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712800" y="2741760"/>
              <a:ext cx="78840" cy="172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712800" y="2795400"/>
              <a:ext cx="78840" cy="226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715680" y="2608200"/>
              <a:ext cx="73080" cy="1234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653040" y="2494080"/>
              <a:ext cx="198720" cy="2376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2336400" y="2498760"/>
            <a:ext cx="325080" cy="307800"/>
            <a:chOff x="2336400" y="2498760"/>
            <a:chExt cx="325080" cy="307800"/>
          </a:xfrm>
        </p:grpSpPr>
        <p:sp>
          <p:nvSpPr>
            <p:cNvPr id="372" name="CustomShape 13"/>
            <p:cNvSpPr/>
            <p:nvPr/>
          </p:nvSpPr>
          <p:spPr>
            <a:xfrm>
              <a:off x="2336400" y="2527920"/>
              <a:ext cx="325080" cy="20628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73" name="CustomShape 14"/>
            <p:cNvSpPr/>
            <p:nvPr/>
          </p:nvSpPr>
          <p:spPr>
            <a:xfrm>
              <a:off x="2489400" y="2498760"/>
              <a:ext cx="18360" cy="194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2387160" y="2743920"/>
              <a:ext cx="46800" cy="626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2563560" y="2743920"/>
              <a:ext cx="46800" cy="626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2355120" y="2547000"/>
              <a:ext cx="287280" cy="16848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</p:grpSp>
      <p:grpSp>
        <p:nvGrpSpPr>
          <p:cNvPr id="377" name="Group 18"/>
          <p:cNvGrpSpPr/>
          <p:nvPr/>
        </p:nvGrpSpPr>
        <p:grpSpPr>
          <a:xfrm>
            <a:off x="4500360" y="2518920"/>
            <a:ext cx="394560" cy="291960"/>
            <a:chOff x="4500360" y="2518920"/>
            <a:chExt cx="394560" cy="291960"/>
          </a:xfrm>
        </p:grpSpPr>
        <p:sp>
          <p:nvSpPr>
            <p:cNvPr id="378" name="CustomShape 19"/>
            <p:cNvSpPr/>
            <p:nvPr/>
          </p:nvSpPr>
          <p:spPr>
            <a:xfrm>
              <a:off x="4500360" y="2518920"/>
              <a:ext cx="269640" cy="26964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4741560" y="2657520"/>
              <a:ext cx="153360" cy="1533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</p:grpSp>
      <p:grpSp>
        <p:nvGrpSpPr>
          <p:cNvPr id="380" name="Group 21"/>
          <p:cNvGrpSpPr/>
          <p:nvPr/>
        </p:nvGrpSpPr>
        <p:grpSpPr>
          <a:xfrm>
            <a:off x="6039360" y="2498040"/>
            <a:ext cx="416520" cy="399240"/>
            <a:chOff x="6039360" y="2498040"/>
            <a:chExt cx="416520" cy="399240"/>
          </a:xfrm>
        </p:grpSpPr>
        <p:sp>
          <p:nvSpPr>
            <p:cNvPr id="381" name="CustomShape 22"/>
            <p:cNvSpPr/>
            <p:nvPr/>
          </p:nvSpPr>
          <p:spPr>
            <a:xfrm>
              <a:off x="6297120" y="2498040"/>
              <a:ext cx="124200" cy="1371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82" name="CustomShape 23"/>
            <p:cNvSpPr/>
            <p:nvPr/>
          </p:nvSpPr>
          <p:spPr>
            <a:xfrm>
              <a:off x="6108840" y="2518200"/>
              <a:ext cx="98640" cy="11412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83" name="CustomShape 24"/>
            <p:cNvSpPr/>
            <p:nvPr/>
          </p:nvSpPr>
          <p:spPr>
            <a:xfrm>
              <a:off x="6039360" y="2715480"/>
              <a:ext cx="138600" cy="838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84" name="CustomShape 25"/>
            <p:cNvSpPr/>
            <p:nvPr/>
          </p:nvSpPr>
          <p:spPr>
            <a:xfrm>
              <a:off x="6209640" y="2774160"/>
              <a:ext cx="68400" cy="1231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85" name="CustomShape 26"/>
            <p:cNvSpPr/>
            <p:nvPr/>
          </p:nvSpPr>
          <p:spPr>
            <a:xfrm>
              <a:off x="6331320" y="2679480"/>
              <a:ext cx="124560" cy="691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86" name="CustomShape 27"/>
            <p:cNvSpPr/>
            <p:nvPr/>
          </p:nvSpPr>
          <p:spPr>
            <a:xfrm>
              <a:off x="6177600" y="2619000"/>
              <a:ext cx="145800" cy="1461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</p:grpSp>
      <p:sp>
        <p:nvSpPr>
          <p:cNvPr id="387" name="CustomShape 28"/>
          <p:cNvSpPr/>
          <p:nvPr/>
        </p:nvSpPr>
        <p:spPr>
          <a:xfrm>
            <a:off x="8128440" y="2471760"/>
            <a:ext cx="308880" cy="39672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grpSp>
        <p:nvGrpSpPr>
          <p:cNvPr id="388" name="Group 29"/>
          <p:cNvGrpSpPr/>
          <p:nvPr/>
        </p:nvGrpSpPr>
        <p:grpSpPr>
          <a:xfrm>
            <a:off x="8201520" y="2599200"/>
            <a:ext cx="162360" cy="115920"/>
            <a:chOff x="8201520" y="2599200"/>
            <a:chExt cx="162360" cy="115920"/>
          </a:xfrm>
        </p:grpSpPr>
        <p:sp>
          <p:nvSpPr>
            <p:cNvPr id="389" name="CustomShape 30"/>
            <p:cNvSpPr/>
            <p:nvPr/>
          </p:nvSpPr>
          <p:spPr>
            <a:xfrm>
              <a:off x="8201520" y="2599200"/>
              <a:ext cx="162360" cy="11592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  <p:sp>
          <p:nvSpPr>
            <p:cNvPr id="390" name="CustomShape 31"/>
            <p:cNvSpPr/>
            <p:nvPr/>
          </p:nvSpPr>
          <p:spPr>
            <a:xfrm>
              <a:off x="8213040" y="2608200"/>
              <a:ext cx="139320" cy="871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</p:sp>
      </p:grpSp>
      <p:grpSp>
        <p:nvGrpSpPr>
          <p:cNvPr id="391" name="Group 32"/>
          <p:cNvGrpSpPr/>
          <p:nvPr/>
        </p:nvGrpSpPr>
        <p:grpSpPr>
          <a:xfrm>
            <a:off x="4538520" y="365400"/>
            <a:ext cx="275760" cy="390960"/>
            <a:chOff x="4538520" y="365400"/>
            <a:chExt cx="275760" cy="390960"/>
          </a:xfrm>
        </p:grpSpPr>
        <p:sp>
          <p:nvSpPr>
            <p:cNvPr id="392" name="CustomShape 33"/>
            <p:cNvSpPr/>
            <p:nvPr/>
          </p:nvSpPr>
          <p:spPr>
            <a:xfrm>
              <a:off x="4538520" y="368280"/>
              <a:ext cx="34200" cy="38808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4"/>
            <p:cNvSpPr/>
            <p:nvPr/>
          </p:nvSpPr>
          <p:spPr>
            <a:xfrm>
              <a:off x="4582800" y="365400"/>
              <a:ext cx="231480" cy="17676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4" name="CustomShape 35"/>
          <p:cNvSpPr/>
          <p:nvPr/>
        </p:nvSpPr>
        <p:spPr>
          <a:xfrm>
            <a:off x="1812600" y="2804760"/>
            <a:ext cx="156060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Lora"/>
                <a:ea typeface="Lora"/>
              </a:rPr>
              <a:t>Understanding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Lora"/>
                <a:ea typeface="Lora"/>
              </a:rPr>
              <a:t>and Cleaning Data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95" name="CustomShape 36"/>
          <p:cNvSpPr/>
          <p:nvPr/>
        </p:nvSpPr>
        <p:spPr>
          <a:xfrm>
            <a:off x="2410560" y="1636920"/>
            <a:ext cx="102312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0013"/>
                </a:solidFill>
                <a:latin typeface="Lora"/>
                <a:ea typeface="Lora"/>
              </a:rPr>
              <a:t>Missing Values</a:t>
            </a:r>
            <a:endParaRPr b="0" lang="en-IN" sz="1100" spc="-1" strike="noStrike">
              <a:solidFill>
                <a:srgbClr val="260013"/>
              </a:solidFill>
              <a:latin typeface="Arial"/>
            </a:endParaRPr>
          </a:p>
        </p:txBody>
      </p:sp>
      <p:sp>
        <p:nvSpPr>
          <p:cNvPr id="396" name="CustomShape 37"/>
          <p:cNvSpPr/>
          <p:nvPr/>
        </p:nvSpPr>
        <p:spPr>
          <a:xfrm>
            <a:off x="2498400" y="1133640"/>
            <a:ext cx="102312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1300"/>
                </a:solidFill>
                <a:latin typeface="Lora"/>
                <a:ea typeface="Lora"/>
              </a:rPr>
              <a:t>Imbalance data</a:t>
            </a:r>
            <a:endParaRPr b="0" lang="en-IN" sz="1100" spc="-1" strike="noStrike">
              <a:solidFill>
                <a:srgbClr val="261300"/>
              </a:solidFill>
              <a:latin typeface="Arial"/>
            </a:endParaRPr>
          </a:p>
        </p:txBody>
      </p:sp>
      <p:sp>
        <p:nvSpPr>
          <p:cNvPr id="397" name="CustomShape 38"/>
          <p:cNvSpPr/>
          <p:nvPr/>
        </p:nvSpPr>
        <p:spPr>
          <a:xfrm>
            <a:off x="3312000" y="3967560"/>
            <a:ext cx="1167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0013"/>
                </a:solidFill>
                <a:latin typeface="Lora"/>
                <a:ea typeface="Lora"/>
              </a:rPr>
              <a:t>Correlation</a:t>
            </a:r>
            <a:endParaRPr b="0" lang="en-IN" sz="1100" spc="-1" strike="noStrike">
              <a:solidFill>
                <a:srgbClr val="260013"/>
              </a:solidFill>
              <a:latin typeface="Arial"/>
            </a:endParaRPr>
          </a:p>
        </p:txBody>
      </p:sp>
      <p:sp>
        <p:nvSpPr>
          <p:cNvPr id="398" name="CustomShape 39"/>
          <p:cNvSpPr/>
          <p:nvPr/>
        </p:nvSpPr>
        <p:spPr>
          <a:xfrm flipV="1">
            <a:off x="762840" y="3413160"/>
            <a:ext cx="3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40"/>
          <p:cNvSpPr/>
          <p:nvPr/>
        </p:nvSpPr>
        <p:spPr>
          <a:xfrm>
            <a:off x="780840" y="3197880"/>
            <a:ext cx="1023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0013"/>
                </a:solidFill>
                <a:latin typeface="Lora"/>
                <a:ea typeface="Lora"/>
              </a:rPr>
              <a:t>Task</a:t>
            </a:r>
            <a:endParaRPr b="1" lang="en-IN" sz="1100" spc="-1" strike="noStrike">
              <a:solidFill>
                <a:srgbClr val="260013"/>
              </a:solidFill>
              <a:latin typeface="Arial"/>
            </a:endParaRPr>
          </a:p>
        </p:txBody>
      </p:sp>
      <p:sp>
        <p:nvSpPr>
          <p:cNvPr id="400" name="CustomShape 41"/>
          <p:cNvSpPr/>
          <p:nvPr/>
        </p:nvSpPr>
        <p:spPr>
          <a:xfrm flipV="1">
            <a:off x="762840" y="2997720"/>
            <a:ext cx="360" cy="4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2"/>
          <p:cNvSpPr/>
          <p:nvPr/>
        </p:nvSpPr>
        <p:spPr>
          <a:xfrm>
            <a:off x="852120" y="3891960"/>
            <a:ext cx="1023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c0000"/>
                </a:solidFill>
                <a:latin typeface="Lora"/>
                <a:ea typeface="Lora"/>
              </a:rPr>
              <a:t>Solution</a:t>
            </a:r>
            <a:endParaRPr b="0" lang="en-IN" sz="1100" spc="-1" strike="noStrike">
              <a:solidFill>
                <a:srgbClr val="2c0000"/>
              </a:solidFill>
              <a:latin typeface="Arial"/>
            </a:endParaRPr>
          </a:p>
        </p:txBody>
      </p:sp>
      <p:sp>
        <p:nvSpPr>
          <p:cNvPr id="402" name="CustomShape 43"/>
          <p:cNvSpPr/>
          <p:nvPr/>
        </p:nvSpPr>
        <p:spPr>
          <a:xfrm>
            <a:off x="3854880" y="1900800"/>
            <a:ext cx="156060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Lora"/>
                <a:ea typeface="Lora"/>
              </a:rPr>
              <a:t>Feature Engineering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03" name="CustomShape 44"/>
          <p:cNvSpPr/>
          <p:nvPr/>
        </p:nvSpPr>
        <p:spPr>
          <a:xfrm flipV="1">
            <a:off x="4610160" y="3374640"/>
            <a:ext cx="360" cy="4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5"/>
          <p:cNvSpPr/>
          <p:nvPr/>
        </p:nvSpPr>
        <p:spPr>
          <a:xfrm flipV="1">
            <a:off x="4600800" y="3853800"/>
            <a:ext cx="900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46"/>
          <p:cNvSpPr/>
          <p:nvPr/>
        </p:nvSpPr>
        <p:spPr>
          <a:xfrm flipV="1">
            <a:off x="4610160" y="2910960"/>
            <a:ext cx="360" cy="4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7"/>
          <p:cNvSpPr/>
          <p:nvPr/>
        </p:nvSpPr>
        <p:spPr>
          <a:xfrm flipV="1">
            <a:off x="4610160" y="4311720"/>
            <a:ext cx="360" cy="4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48"/>
          <p:cNvSpPr/>
          <p:nvPr/>
        </p:nvSpPr>
        <p:spPr>
          <a:xfrm>
            <a:off x="3456000" y="3029400"/>
            <a:ext cx="111456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0013"/>
                </a:solidFill>
                <a:latin typeface="Lora"/>
                <a:ea typeface="Lora"/>
              </a:rPr>
              <a:t>Feature </a:t>
            </a:r>
            <a:endParaRPr b="0" lang="en-IN" sz="1100" spc="-1" strike="noStrike">
              <a:solidFill>
                <a:srgbClr val="26001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0013"/>
                </a:solidFill>
                <a:latin typeface="Lora"/>
                <a:ea typeface="Lora"/>
              </a:rPr>
              <a:t>Generation/Extraction</a:t>
            </a:r>
            <a:endParaRPr b="0" lang="en-IN" sz="1100" spc="-1" strike="noStrike">
              <a:solidFill>
                <a:srgbClr val="260013"/>
              </a:solidFill>
              <a:latin typeface="Arial"/>
            </a:endParaRPr>
          </a:p>
        </p:txBody>
      </p:sp>
      <p:sp>
        <p:nvSpPr>
          <p:cNvPr id="408" name="CustomShape 49"/>
          <p:cNvSpPr/>
          <p:nvPr/>
        </p:nvSpPr>
        <p:spPr>
          <a:xfrm>
            <a:off x="2378520" y="713160"/>
            <a:ext cx="1023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132600"/>
                </a:solidFill>
                <a:latin typeface="Lora"/>
                <a:ea typeface="Lora"/>
              </a:rPr>
              <a:t>Outlier</a:t>
            </a:r>
            <a:endParaRPr b="0" lang="en-IN" sz="1100" spc="-1" strike="noStrike">
              <a:solidFill>
                <a:srgbClr val="132600"/>
              </a:solidFill>
              <a:latin typeface="Arial"/>
            </a:endParaRPr>
          </a:p>
        </p:txBody>
      </p:sp>
      <p:sp>
        <p:nvSpPr>
          <p:cNvPr id="409" name="CustomShape 50"/>
          <p:cNvSpPr/>
          <p:nvPr/>
        </p:nvSpPr>
        <p:spPr>
          <a:xfrm>
            <a:off x="3528360" y="4595760"/>
            <a:ext cx="102312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0013"/>
                </a:solidFill>
                <a:latin typeface="Lora"/>
                <a:ea typeface="Lora"/>
              </a:rPr>
              <a:t>Optimal Features</a:t>
            </a:r>
            <a:endParaRPr b="0" lang="en-IN" sz="1100" spc="-1" strike="noStrike">
              <a:solidFill>
                <a:srgbClr val="260013"/>
              </a:solidFill>
              <a:latin typeface="Arial"/>
            </a:endParaRPr>
          </a:p>
        </p:txBody>
      </p:sp>
      <p:sp>
        <p:nvSpPr>
          <p:cNvPr id="410" name="CustomShape 51"/>
          <p:cNvSpPr/>
          <p:nvPr/>
        </p:nvSpPr>
        <p:spPr>
          <a:xfrm>
            <a:off x="5443560" y="2683440"/>
            <a:ext cx="156060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Lora"/>
                <a:ea typeface="Lora"/>
              </a:rPr>
              <a:t>Model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11" name="CustomShape 52"/>
          <p:cNvSpPr/>
          <p:nvPr/>
        </p:nvSpPr>
        <p:spPr>
          <a:xfrm>
            <a:off x="6278400" y="1769040"/>
            <a:ext cx="1023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0013"/>
                </a:solidFill>
                <a:latin typeface="Lora"/>
                <a:ea typeface="Lora"/>
              </a:rPr>
              <a:t>Sampling</a:t>
            </a:r>
            <a:endParaRPr b="0" lang="en-IN" sz="1100" spc="-1" strike="noStrike">
              <a:solidFill>
                <a:srgbClr val="260013"/>
              </a:solidFill>
              <a:latin typeface="Arial"/>
            </a:endParaRPr>
          </a:p>
        </p:txBody>
      </p:sp>
      <p:sp>
        <p:nvSpPr>
          <p:cNvPr id="412" name="CustomShape 53"/>
          <p:cNvSpPr/>
          <p:nvPr/>
        </p:nvSpPr>
        <p:spPr>
          <a:xfrm>
            <a:off x="6216480" y="1171080"/>
            <a:ext cx="126792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0013"/>
                </a:solidFill>
                <a:latin typeface="Lora"/>
                <a:ea typeface="Lora"/>
              </a:rPr>
              <a:t>K-Fold,best</a:t>
            </a:r>
            <a:endParaRPr b="0" lang="en-IN" sz="1100" spc="-1" strike="noStrike">
              <a:solidFill>
                <a:srgbClr val="26001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0013"/>
                </a:solidFill>
                <a:latin typeface="Lora"/>
                <a:ea typeface="Lora"/>
              </a:rPr>
              <a:t>Paramenters</a:t>
            </a:r>
            <a:endParaRPr b="0" lang="en-IN" sz="1100" spc="-1" strike="noStrike">
              <a:solidFill>
                <a:srgbClr val="260013"/>
              </a:solidFill>
              <a:latin typeface="Arial"/>
            </a:endParaRPr>
          </a:p>
        </p:txBody>
      </p:sp>
      <p:sp>
        <p:nvSpPr>
          <p:cNvPr id="413" name="CustomShape 54"/>
          <p:cNvSpPr/>
          <p:nvPr/>
        </p:nvSpPr>
        <p:spPr>
          <a:xfrm>
            <a:off x="6252480" y="731160"/>
            <a:ext cx="1023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0013"/>
                </a:solidFill>
                <a:latin typeface="Lora"/>
                <a:ea typeface="Lora"/>
              </a:rPr>
              <a:t>Threshold</a:t>
            </a:r>
            <a:endParaRPr b="0" lang="en-IN" sz="1100" spc="-1" strike="noStrike">
              <a:solidFill>
                <a:srgbClr val="260013"/>
              </a:solidFill>
              <a:latin typeface="Arial"/>
            </a:endParaRPr>
          </a:p>
        </p:txBody>
      </p:sp>
      <p:sp>
        <p:nvSpPr>
          <p:cNvPr id="414" name="CustomShape 55"/>
          <p:cNvSpPr/>
          <p:nvPr/>
        </p:nvSpPr>
        <p:spPr>
          <a:xfrm flipV="1">
            <a:off x="2487240" y="1862640"/>
            <a:ext cx="3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56"/>
          <p:cNvSpPr/>
          <p:nvPr/>
        </p:nvSpPr>
        <p:spPr>
          <a:xfrm flipV="1">
            <a:off x="2487240" y="1349280"/>
            <a:ext cx="6840" cy="50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57"/>
          <p:cNvSpPr/>
          <p:nvPr/>
        </p:nvSpPr>
        <p:spPr>
          <a:xfrm flipH="1" flipV="1">
            <a:off x="2472120" y="843120"/>
            <a:ext cx="720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58"/>
          <p:cNvSpPr/>
          <p:nvPr/>
        </p:nvSpPr>
        <p:spPr>
          <a:xfrm>
            <a:off x="7329600" y="3353040"/>
            <a:ext cx="1023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c0000"/>
                </a:solidFill>
                <a:latin typeface="Lora"/>
                <a:ea typeface="Lora"/>
              </a:rPr>
              <a:t>Metrics </a:t>
            </a:r>
            <a:endParaRPr b="0" lang="en-IN" sz="1100" spc="-1" strike="noStrike">
              <a:solidFill>
                <a:srgbClr val="2c0000"/>
              </a:solidFill>
              <a:latin typeface="Arial"/>
            </a:endParaRPr>
          </a:p>
        </p:txBody>
      </p:sp>
      <p:sp>
        <p:nvSpPr>
          <p:cNvPr id="418" name="CustomShape 59"/>
          <p:cNvSpPr/>
          <p:nvPr/>
        </p:nvSpPr>
        <p:spPr>
          <a:xfrm>
            <a:off x="7488000" y="1900800"/>
            <a:ext cx="150084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Lora"/>
                <a:ea typeface="Lora"/>
              </a:rPr>
              <a:t>Results and Interpetations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19" name="CustomShape 60"/>
          <p:cNvSpPr/>
          <p:nvPr/>
        </p:nvSpPr>
        <p:spPr>
          <a:xfrm flipV="1">
            <a:off x="8305920" y="3448080"/>
            <a:ext cx="3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61"/>
          <p:cNvSpPr/>
          <p:nvPr/>
        </p:nvSpPr>
        <p:spPr>
          <a:xfrm flipV="1">
            <a:off x="8305920" y="3032640"/>
            <a:ext cx="360" cy="4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62"/>
          <p:cNvSpPr/>
          <p:nvPr/>
        </p:nvSpPr>
        <p:spPr>
          <a:xfrm>
            <a:off x="6789960" y="3909240"/>
            <a:ext cx="14925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260013"/>
                </a:solidFill>
                <a:latin typeface="Lora"/>
                <a:ea typeface="Lora"/>
              </a:rPr>
              <a:t>Accuracy interpretations</a:t>
            </a:r>
            <a:r>
              <a:rPr b="1" lang="en-IN" sz="1100" spc="-1" strike="noStrike">
                <a:solidFill>
                  <a:srgbClr val="595959"/>
                </a:solidFill>
                <a:latin typeface="Lora"/>
                <a:ea typeface="Lora"/>
              </a:rPr>
              <a:t>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422" name="CustomShape 63"/>
          <p:cNvSpPr/>
          <p:nvPr/>
        </p:nvSpPr>
        <p:spPr>
          <a:xfrm flipV="1">
            <a:off x="6247080" y="1874160"/>
            <a:ext cx="36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64"/>
          <p:cNvSpPr/>
          <p:nvPr/>
        </p:nvSpPr>
        <p:spPr>
          <a:xfrm flipV="1">
            <a:off x="6247080" y="1360440"/>
            <a:ext cx="6840" cy="50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65"/>
          <p:cNvSpPr/>
          <p:nvPr/>
        </p:nvSpPr>
        <p:spPr>
          <a:xfrm flipH="1" flipV="1">
            <a:off x="6231960" y="854280"/>
            <a:ext cx="720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K-Fold Evaluation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680" name="Group 2"/>
          <p:cNvGrpSpPr/>
          <p:nvPr/>
        </p:nvGrpSpPr>
        <p:grpSpPr>
          <a:xfrm>
            <a:off x="4368240" y="0"/>
            <a:ext cx="431640" cy="546120"/>
            <a:chOff x="4368240" y="0"/>
            <a:chExt cx="431640" cy="546120"/>
          </a:xfrm>
        </p:grpSpPr>
        <p:sp>
          <p:nvSpPr>
            <p:cNvPr id="681" name="CustomShape 3"/>
            <p:cNvSpPr/>
            <p:nvPr/>
          </p:nvSpPr>
          <p:spPr>
            <a:xfrm>
              <a:off x="4635720" y="0"/>
              <a:ext cx="128520" cy="1879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4440240" y="27720"/>
              <a:ext cx="102240" cy="1562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4368240" y="297720"/>
              <a:ext cx="143640" cy="1148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4544640" y="377640"/>
              <a:ext cx="70920" cy="1684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4670640" y="248040"/>
              <a:ext cx="129240" cy="943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4511520" y="165600"/>
              <a:ext cx="151200" cy="2001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7" name="CustomShape 9"/>
          <p:cNvSpPr/>
          <p:nvPr/>
        </p:nvSpPr>
        <p:spPr>
          <a:xfrm>
            <a:off x="4557600" y="1809720"/>
            <a:ext cx="4571640" cy="25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Logistic Regression, Random Forest and SVM 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1" lang="en-IN" sz="1600" spc="-1" strike="noStrike">
                <a:solidFill>
                  <a:srgbClr val="c00000"/>
                </a:solidFill>
                <a:latin typeface="Calibri"/>
              </a:rPr>
              <a:t>Random Forest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is chosen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5-Kfold model is ran to optimize the learning process.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Average AUC Is optimized in iteration 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Best Parameters are chosen based on the K-Fold CV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graphicFrame>
        <p:nvGraphicFramePr>
          <p:cNvPr id="688" name="Chart 12"/>
          <p:cNvGraphicFramePr/>
          <p:nvPr/>
        </p:nvGraphicFramePr>
        <p:xfrm>
          <a:off x="63000" y="1352520"/>
          <a:ext cx="4571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55" dur="indefinite" restart="never" nodeType="tmRoot">
          <p:childTnLst>
            <p:seq>
              <p:cTn id="2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roup 1"/>
          <p:cNvGrpSpPr/>
          <p:nvPr/>
        </p:nvGrpSpPr>
        <p:grpSpPr>
          <a:xfrm>
            <a:off x="4368240" y="0"/>
            <a:ext cx="431640" cy="546120"/>
            <a:chOff x="4368240" y="0"/>
            <a:chExt cx="431640" cy="546120"/>
          </a:xfrm>
        </p:grpSpPr>
        <p:sp>
          <p:nvSpPr>
            <p:cNvPr id="690" name="CustomShape 2"/>
            <p:cNvSpPr/>
            <p:nvPr/>
          </p:nvSpPr>
          <p:spPr>
            <a:xfrm>
              <a:off x="4635720" y="0"/>
              <a:ext cx="128520" cy="1879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3"/>
            <p:cNvSpPr/>
            <p:nvPr/>
          </p:nvSpPr>
          <p:spPr>
            <a:xfrm>
              <a:off x="4440240" y="27720"/>
              <a:ext cx="102240" cy="1562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4"/>
            <p:cNvSpPr/>
            <p:nvPr/>
          </p:nvSpPr>
          <p:spPr>
            <a:xfrm>
              <a:off x="4368240" y="297720"/>
              <a:ext cx="143640" cy="1148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5"/>
            <p:cNvSpPr/>
            <p:nvPr/>
          </p:nvSpPr>
          <p:spPr>
            <a:xfrm>
              <a:off x="4544640" y="377640"/>
              <a:ext cx="70920" cy="1684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6"/>
            <p:cNvSpPr/>
            <p:nvPr/>
          </p:nvSpPr>
          <p:spPr>
            <a:xfrm>
              <a:off x="4670640" y="248040"/>
              <a:ext cx="129240" cy="943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7"/>
            <p:cNvSpPr/>
            <p:nvPr/>
          </p:nvSpPr>
          <p:spPr>
            <a:xfrm>
              <a:off x="4511520" y="165600"/>
              <a:ext cx="151200" cy="2001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6" name="CustomShape 8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Threshold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97" name="CustomShape 9"/>
          <p:cNvSpPr/>
          <p:nvPr/>
        </p:nvSpPr>
        <p:spPr>
          <a:xfrm>
            <a:off x="4701960" y="1684440"/>
            <a:ext cx="42134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Precision vs Recall 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Threshold from </a:t>
            </a: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ROC Curve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is taken as reference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5-Fold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CV is ran to optimize threshold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698" name="" descr=""/>
          <p:cNvPicPr/>
          <p:nvPr/>
        </p:nvPicPr>
        <p:blipFill>
          <a:blip r:embed="rId1"/>
          <a:stretch/>
        </p:blipFill>
        <p:spPr>
          <a:xfrm>
            <a:off x="374400" y="1512000"/>
            <a:ext cx="3873600" cy="30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7" dur="indefinite" restart="never" nodeType="tmRoot">
          <p:childTnLst>
            <p:seq>
              <p:cTn id="2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roup 1"/>
          <p:cNvGrpSpPr/>
          <p:nvPr/>
        </p:nvGrpSpPr>
        <p:grpSpPr>
          <a:xfrm>
            <a:off x="4368240" y="0"/>
            <a:ext cx="431640" cy="546120"/>
            <a:chOff x="4368240" y="0"/>
            <a:chExt cx="431640" cy="546120"/>
          </a:xfrm>
        </p:grpSpPr>
        <p:sp>
          <p:nvSpPr>
            <p:cNvPr id="700" name="CustomShape 2"/>
            <p:cNvSpPr/>
            <p:nvPr/>
          </p:nvSpPr>
          <p:spPr>
            <a:xfrm>
              <a:off x="4635720" y="0"/>
              <a:ext cx="128520" cy="1879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3"/>
            <p:cNvSpPr/>
            <p:nvPr/>
          </p:nvSpPr>
          <p:spPr>
            <a:xfrm>
              <a:off x="4440240" y="27720"/>
              <a:ext cx="102240" cy="1562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4"/>
            <p:cNvSpPr/>
            <p:nvPr/>
          </p:nvSpPr>
          <p:spPr>
            <a:xfrm>
              <a:off x="4368240" y="297720"/>
              <a:ext cx="143640" cy="1148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5"/>
            <p:cNvSpPr/>
            <p:nvPr/>
          </p:nvSpPr>
          <p:spPr>
            <a:xfrm>
              <a:off x="4544640" y="377640"/>
              <a:ext cx="70920" cy="1684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6"/>
            <p:cNvSpPr/>
            <p:nvPr/>
          </p:nvSpPr>
          <p:spPr>
            <a:xfrm>
              <a:off x="4670640" y="248040"/>
              <a:ext cx="129240" cy="943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7"/>
            <p:cNvSpPr/>
            <p:nvPr/>
          </p:nvSpPr>
          <p:spPr>
            <a:xfrm>
              <a:off x="4511520" y="165600"/>
              <a:ext cx="151200" cy="2001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6" name="CustomShape 8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Threshold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707" name="" descr=""/>
          <p:cNvPicPr/>
          <p:nvPr/>
        </p:nvPicPr>
        <p:blipFill>
          <a:blip r:embed="rId1"/>
          <a:stretch/>
        </p:blipFill>
        <p:spPr>
          <a:xfrm>
            <a:off x="288000" y="1296000"/>
            <a:ext cx="6480000" cy="3500640"/>
          </a:xfrm>
          <a:prstGeom prst="rect">
            <a:avLst/>
          </a:prstGeom>
          <a:ln>
            <a:noFill/>
          </a:ln>
        </p:spPr>
      </p:pic>
      <p:sp>
        <p:nvSpPr>
          <p:cNvPr id="708" name="TextShape 9"/>
          <p:cNvSpPr txBox="1"/>
          <p:nvPr/>
        </p:nvSpPr>
        <p:spPr>
          <a:xfrm>
            <a:off x="6768000" y="1837800"/>
            <a:ext cx="223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Calibri"/>
              </a:rPr>
              <a:t>Preci</a:t>
            </a:r>
            <a:r>
              <a:rPr b="0" lang="en-IN" sz="1800" spc="-1" strike="noStrike">
                <a:latin typeface="Calibri"/>
              </a:rPr>
              <a:t>sion, </a:t>
            </a:r>
            <a:r>
              <a:rPr b="0" lang="en-IN" sz="1800" spc="-1" strike="noStrike">
                <a:latin typeface="Calibri"/>
              </a:rPr>
              <a:t>F1 </a:t>
            </a:r>
            <a:r>
              <a:rPr b="0" lang="en-IN" sz="1800" spc="-1" strike="noStrike">
                <a:latin typeface="Calibri"/>
              </a:rPr>
              <a:t>and </a:t>
            </a:r>
            <a:r>
              <a:rPr b="0" lang="en-IN" sz="1800" spc="-1" strike="noStrike">
                <a:latin typeface="Calibri"/>
              </a:rPr>
              <a:t>recal</a:t>
            </a:r>
            <a:r>
              <a:rPr b="0" lang="en-IN" sz="1800" spc="-1" strike="noStrike">
                <a:latin typeface="Calibri"/>
              </a:rPr>
              <a:t>l </a:t>
            </a:r>
            <a:r>
              <a:rPr b="0" lang="en-IN" sz="1800" spc="-1" strike="noStrike">
                <a:latin typeface="Calibri"/>
              </a:rPr>
              <a:t>perf</a:t>
            </a:r>
            <a:r>
              <a:rPr b="0" lang="en-IN" sz="1800" spc="-1" strike="noStrike">
                <a:latin typeface="Calibri"/>
              </a:rPr>
              <a:t>orms </a:t>
            </a:r>
            <a:r>
              <a:rPr b="0" lang="en-IN" sz="1800" spc="-1" strike="noStrike">
                <a:latin typeface="Calibri"/>
              </a:rPr>
              <a:t>whe</a:t>
            </a:r>
            <a:r>
              <a:rPr b="0" lang="en-IN" sz="1800" spc="-1" strike="noStrike">
                <a:latin typeface="Calibri"/>
              </a:rPr>
              <a:t>n </a:t>
            </a:r>
            <a:r>
              <a:rPr b="0" lang="en-IN" sz="1800" spc="-1" strike="noStrike">
                <a:solidFill>
                  <a:srgbClr val="dc0000"/>
                </a:solidFill>
                <a:latin typeface="Calibri"/>
              </a:rPr>
              <a:t>thres</a:t>
            </a:r>
            <a:r>
              <a:rPr b="0" lang="en-IN" sz="1800" spc="-1" strike="noStrike">
                <a:solidFill>
                  <a:srgbClr val="dc0000"/>
                </a:solidFill>
                <a:latin typeface="Calibri"/>
              </a:rPr>
              <a:t>hold</a:t>
            </a:r>
            <a:r>
              <a:rPr b="0" lang="en-IN" sz="1800" spc="-1" strike="noStrike">
                <a:latin typeface="Calibri"/>
              </a:rPr>
              <a:t> </a:t>
            </a:r>
            <a:r>
              <a:rPr b="0" lang="en-IN" sz="1800" spc="-1" strike="noStrike">
                <a:latin typeface="Calibri"/>
              </a:rPr>
              <a:t>is 0.4</a:t>
            </a:r>
            <a:endParaRPr b="0" lang="en-IN" sz="1800" spc="-1" strike="noStrike">
              <a:latin typeface="Calibri"/>
            </a:endParaRPr>
          </a:p>
        </p:txBody>
      </p:sp>
    </p:spTree>
  </p:cSld>
  <p:timing>
    <p:tnLst>
      <p:par>
        <p:cTn id="259" dur="indefinite" restart="never" nodeType="tmRoot">
          <p:childTnLst>
            <p:seq>
              <p:cTn id="2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TextShape 1"/>
          <p:cNvSpPr txBox="1"/>
          <p:nvPr/>
        </p:nvSpPr>
        <p:spPr>
          <a:xfrm>
            <a:off x="1192680" y="743040"/>
            <a:ext cx="708084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Results and Interpretation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10440" y="2438280"/>
            <a:ext cx="91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1" name="Group 3"/>
          <p:cNvGrpSpPr/>
          <p:nvPr/>
        </p:nvGrpSpPr>
        <p:grpSpPr>
          <a:xfrm>
            <a:off x="2390040" y="2233080"/>
            <a:ext cx="325080" cy="307800"/>
            <a:chOff x="2390040" y="2233080"/>
            <a:chExt cx="325080" cy="307800"/>
          </a:xfrm>
        </p:grpSpPr>
        <p:sp>
          <p:nvSpPr>
            <p:cNvPr id="712" name="CustomShape 4"/>
            <p:cNvSpPr/>
            <p:nvPr/>
          </p:nvSpPr>
          <p:spPr>
            <a:xfrm>
              <a:off x="2390040" y="2262600"/>
              <a:ext cx="325080" cy="20628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5"/>
            <p:cNvSpPr/>
            <p:nvPr/>
          </p:nvSpPr>
          <p:spPr>
            <a:xfrm>
              <a:off x="2543400" y="2233080"/>
              <a:ext cx="18360" cy="194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6"/>
            <p:cNvSpPr/>
            <p:nvPr/>
          </p:nvSpPr>
          <p:spPr>
            <a:xfrm>
              <a:off x="2440800" y="2478240"/>
              <a:ext cx="46800" cy="626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7"/>
            <p:cNvSpPr/>
            <p:nvPr/>
          </p:nvSpPr>
          <p:spPr>
            <a:xfrm>
              <a:off x="2617200" y="2478240"/>
              <a:ext cx="46800" cy="626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8"/>
            <p:cNvSpPr/>
            <p:nvPr/>
          </p:nvSpPr>
          <p:spPr>
            <a:xfrm>
              <a:off x="2408760" y="2281320"/>
              <a:ext cx="287280" cy="16848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7" name="Group 9"/>
          <p:cNvGrpSpPr/>
          <p:nvPr/>
        </p:nvGrpSpPr>
        <p:grpSpPr>
          <a:xfrm>
            <a:off x="4554000" y="2253240"/>
            <a:ext cx="394920" cy="291960"/>
            <a:chOff x="4554000" y="2253240"/>
            <a:chExt cx="394920" cy="291960"/>
          </a:xfrm>
        </p:grpSpPr>
        <p:sp>
          <p:nvSpPr>
            <p:cNvPr id="718" name="CustomShape 10"/>
            <p:cNvSpPr/>
            <p:nvPr/>
          </p:nvSpPr>
          <p:spPr>
            <a:xfrm>
              <a:off x="4554000" y="2253240"/>
              <a:ext cx="269640" cy="26964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11"/>
            <p:cNvSpPr/>
            <p:nvPr/>
          </p:nvSpPr>
          <p:spPr>
            <a:xfrm>
              <a:off x="4795560" y="2391840"/>
              <a:ext cx="153360" cy="1533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0" name="Group 12"/>
          <p:cNvGrpSpPr/>
          <p:nvPr/>
        </p:nvGrpSpPr>
        <p:grpSpPr>
          <a:xfrm>
            <a:off x="6093360" y="2232360"/>
            <a:ext cx="416160" cy="399240"/>
            <a:chOff x="6093360" y="2232360"/>
            <a:chExt cx="416160" cy="399240"/>
          </a:xfrm>
        </p:grpSpPr>
        <p:sp>
          <p:nvSpPr>
            <p:cNvPr id="721" name="CustomShape 13"/>
            <p:cNvSpPr/>
            <p:nvPr/>
          </p:nvSpPr>
          <p:spPr>
            <a:xfrm>
              <a:off x="6351120" y="2232360"/>
              <a:ext cx="124200" cy="1371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14"/>
            <p:cNvSpPr/>
            <p:nvPr/>
          </p:nvSpPr>
          <p:spPr>
            <a:xfrm>
              <a:off x="6162480" y="2252520"/>
              <a:ext cx="98640" cy="11412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15"/>
            <p:cNvSpPr/>
            <p:nvPr/>
          </p:nvSpPr>
          <p:spPr>
            <a:xfrm>
              <a:off x="6093360" y="2450160"/>
              <a:ext cx="138600" cy="838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16"/>
            <p:cNvSpPr/>
            <p:nvPr/>
          </p:nvSpPr>
          <p:spPr>
            <a:xfrm>
              <a:off x="6263280" y="2508480"/>
              <a:ext cx="68400" cy="1231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17"/>
            <p:cNvSpPr/>
            <p:nvPr/>
          </p:nvSpPr>
          <p:spPr>
            <a:xfrm>
              <a:off x="6384960" y="2413800"/>
              <a:ext cx="124560" cy="691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8"/>
            <p:cNvSpPr/>
            <p:nvPr/>
          </p:nvSpPr>
          <p:spPr>
            <a:xfrm>
              <a:off x="6231240" y="2353320"/>
              <a:ext cx="145800" cy="1461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7" name="Group 19"/>
          <p:cNvGrpSpPr/>
          <p:nvPr/>
        </p:nvGrpSpPr>
        <p:grpSpPr>
          <a:xfrm>
            <a:off x="8123040" y="1609560"/>
            <a:ext cx="512280" cy="529920"/>
            <a:chOff x="8123040" y="1609560"/>
            <a:chExt cx="512280" cy="529920"/>
          </a:xfrm>
        </p:grpSpPr>
        <p:sp>
          <p:nvSpPr>
            <p:cNvPr id="728" name="CustomShape 20"/>
            <p:cNvSpPr/>
            <p:nvPr/>
          </p:nvSpPr>
          <p:spPr>
            <a:xfrm>
              <a:off x="8123040" y="1609560"/>
              <a:ext cx="512280" cy="52992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21"/>
            <p:cNvSpPr/>
            <p:nvPr/>
          </p:nvSpPr>
          <p:spPr>
            <a:xfrm>
              <a:off x="8159040" y="1651320"/>
              <a:ext cx="440280" cy="39744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0" name="CustomShape 22"/>
          <p:cNvSpPr/>
          <p:nvPr/>
        </p:nvSpPr>
        <p:spPr>
          <a:xfrm>
            <a:off x="7924680" y="1200240"/>
            <a:ext cx="837720" cy="123804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1" name="Group 23"/>
          <p:cNvGrpSpPr/>
          <p:nvPr/>
        </p:nvGrpSpPr>
        <p:grpSpPr>
          <a:xfrm>
            <a:off x="533520" y="2139840"/>
            <a:ext cx="270360" cy="426960"/>
            <a:chOff x="533520" y="2139840"/>
            <a:chExt cx="270360" cy="426960"/>
          </a:xfrm>
        </p:grpSpPr>
        <p:sp>
          <p:nvSpPr>
            <p:cNvPr id="732" name="CustomShape 24"/>
            <p:cNvSpPr/>
            <p:nvPr/>
          </p:nvSpPr>
          <p:spPr>
            <a:xfrm>
              <a:off x="614880" y="2501280"/>
              <a:ext cx="107280" cy="226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25"/>
            <p:cNvSpPr/>
            <p:nvPr/>
          </p:nvSpPr>
          <p:spPr>
            <a:xfrm>
              <a:off x="614880" y="2466000"/>
              <a:ext cx="107280" cy="226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26"/>
            <p:cNvSpPr/>
            <p:nvPr/>
          </p:nvSpPr>
          <p:spPr>
            <a:xfrm>
              <a:off x="614880" y="2536560"/>
              <a:ext cx="107280" cy="3024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27"/>
            <p:cNvSpPr/>
            <p:nvPr/>
          </p:nvSpPr>
          <p:spPr>
            <a:xfrm>
              <a:off x="618840" y="2289960"/>
              <a:ext cx="99720" cy="1630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28"/>
            <p:cNvSpPr/>
            <p:nvPr/>
          </p:nvSpPr>
          <p:spPr>
            <a:xfrm>
              <a:off x="533520" y="2139840"/>
              <a:ext cx="270360" cy="3132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7" name="Group 29"/>
          <p:cNvGrpSpPr/>
          <p:nvPr/>
        </p:nvGrpSpPr>
        <p:grpSpPr>
          <a:xfrm>
            <a:off x="4480560" y="220320"/>
            <a:ext cx="194040" cy="195480"/>
            <a:chOff x="4480560" y="220320"/>
            <a:chExt cx="194040" cy="195480"/>
          </a:xfrm>
        </p:grpSpPr>
        <p:sp>
          <p:nvSpPr>
            <p:cNvPr id="738" name="CustomShape 30"/>
            <p:cNvSpPr/>
            <p:nvPr/>
          </p:nvSpPr>
          <p:spPr>
            <a:xfrm>
              <a:off x="4480560" y="220320"/>
              <a:ext cx="194040" cy="1954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31"/>
            <p:cNvSpPr/>
            <p:nvPr/>
          </p:nvSpPr>
          <p:spPr>
            <a:xfrm>
              <a:off x="4494240" y="235800"/>
              <a:ext cx="166680" cy="1465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0" name="CustomShape 32"/>
          <p:cNvSpPr/>
          <p:nvPr/>
        </p:nvSpPr>
        <p:spPr>
          <a:xfrm>
            <a:off x="4413240" y="57240"/>
            <a:ext cx="288000" cy="45684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33"/>
          <p:cNvSpPr/>
          <p:nvPr/>
        </p:nvSpPr>
        <p:spPr>
          <a:xfrm>
            <a:off x="1905120" y="3105000"/>
            <a:ext cx="2640960" cy="144288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Metrics Choosen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2" name="CustomShape 34"/>
          <p:cNvSpPr/>
          <p:nvPr/>
        </p:nvSpPr>
        <p:spPr>
          <a:xfrm>
            <a:off x="4267080" y="3105000"/>
            <a:ext cx="2666520" cy="144288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Roboto"/>
                <a:ea typeface="Roboto"/>
              </a:rPr>
              <a:t>Interpretations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roup 1"/>
          <p:cNvGrpSpPr/>
          <p:nvPr/>
        </p:nvGrpSpPr>
        <p:grpSpPr>
          <a:xfrm>
            <a:off x="4480560" y="220320"/>
            <a:ext cx="194040" cy="195480"/>
            <a:chOff x="4480560" y="220320"/>
            <a:chExt cx="194040" cy="195480"/>
          </a:xfrm>
        </p:grpSpPr>
        <p:sp>
          <p:nvSpPr>
            <p:cNvPr id="744" name="CustomShape 2"/>
            <p:cNvSpPr/>
            <p:nvPr/>
          </p:nvSpPr>
          <p:spPr>
            <a:xfrm>
              <a:off x="4480560" y="220320"/>
              <a:ext cx="194040" cy="1954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3"/>
            <p:cNvSpPr/>
            <p:nvPr/>
          </p:nvSpPr>
          <p:spPr>
            <a:xfrm>
              <a:off x="4494240" y="235800"/>
              <a:ext cx="166680" cy="1465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6" name="CustomShape 4"/>
          <p:cNvSpPr/>
          <p:nvPr/>
        </p:nvSpPr>
        <p:spPr>
          <a:xfrm>
            <a:off x="4413240" y="57240"/>
            <a:ext cx="288000" cy="45684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5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Metrics Chosen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748" name="CustomShape 6"/>
          <p:cNvSpPr/>
          <p:nvPr/>
        </p:nvSpPr>
        <p:spPr>
          <a:xfrm>
            <a:off x="533520" y="1417680"/>
            <a:ext cx="769572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ROC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curve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: It can be used to select a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threshold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for a classifier which maximises the true positives, while minimising the false positives.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AUC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: It can be used to compare the performance of two or more classifiers.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Confusion matrix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: It can be used to understand the TP,TN,FP,FN and it can be used to understand the model performance.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Recall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TP / (TP+FP)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Precision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TP / (TP+FN)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F-Score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(2*Recall*Precision) / (Recall +Precision)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71" dur="indefinite" restart="never" nodeType="tmRoot">
          <p:childTnLst>
            <p:seq>
              <p:cTn id="2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1"/>
          <p:cNvGrpSpPr/>
          <p:nvPr/>
        </p:nvGrpSpPr>
        <p:grpSpPr>
          <a:xfrm>
            <a:off x="4480560" y="220320"/>
            <a:ext cx="194040" cy="195480"/>
            <a:chOff x="4480560" y="220320"/>
            <a:chExt cx="194040" cy="195480"/>
          </a:xfrm>
        </p:grpSpPr>
        <p:sp>
          <p:nvSpPr>
            <p:cNvPr id="750" name="CustomShape 2"/>
            <p:cNvSpPr/>
            <p:nvPr/>
          </p:nvSpPr>
          <p:spPr>
            <a:xfrm>
              <a:off x="4480560" y="220320"/>
              <a:ext cx="194040" cy="1954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3"/>
            <p:cNvSpPr/>
            <p:nvPr/>
          </p:nvSpPr>
          <p:spPr>
            <a:xfrm>
              <a:off x="4494240" y="235800"/>
              <a:ext cx="166680" cy="1465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2" name="CustomShape 4"/>
          <p:cNvSpPr/>
          <p:nvPr/>
        </p:nvSpPr>
        <p:spPr>
          <a:xfrm>
            <a:off x="4413240" y="57240"/>
            <a:ext cx="288000" cy="45684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5"/>
          <p:cNvSpPr/>
          <p:nvPr/>
        </p:nvSpPr>
        <p:spPr>
          <a:xfrm>
            <a:off x="1661760" y="665640"/>
            <a:ext cx="57909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c00000"/>
                </a:solidFill>
                <a:latin typeface="Calibri"/>
              </a:rPr>
              <a:t>Accuracies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&amp; Interpretation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754" name="CustomShape 6"/>
          <p:cNvSpPr/>
          <p:nvPr/>
        </p:nvSpPr>
        <p:spPr>
          <a:xfrm>
            <a:off x="340200" y="1728000"/>
            <a:ext cx="54918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 Accuracies are presented for 5-Fold cross validation </a:t>
            </a:r>
            <a:r>
              <a:rPr b="0" lang="en-IN" sz="1800" spc="-1" strike="noStrike">
                <a:solidFill>
                  <a:srgbClr val="c00000"/>
                </a:solidFill>
                <a:latin typeface="Calibri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c00000"/>
                </a:solidFill>
                <a:latin typeface="Calibri"/>
              </a:rPr>
              <a:t>Recall =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0.977974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c00000"/>
                </a:solidFill>
                <a:latin typeface="Calibri"/>
              </a:rPr>
              <a:t>Precision =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0.979412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c00000"/>
                </a:solidFill>
                <a:latin typeface="Calibri"/>
              </a:rPr>
              <a:t>Accuracy =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0.960705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c00000"/>
                </a:solidFill>
                <a:latin typeface="Calibri"/>
              </a:rPr>
              <a:t>F-Score =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0.978692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5" name="CustomShape 7"/>
          <p:cNvSpPr/>
          <p:nvPr/>
        </p:nvSpPr>
        <p:spPr>
          <a:xfrm>
            <a:off x="335160" y="4112640"/>
            <a:ext cx="596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6" name="" descr=""/>
          <p:cNvPicPr/>
          <p:nvPr/>
        </p:nvPicPr>
        <p:blipFill>
          <a:blip r:embed="rId1"/>
          <a:stretch/>
        </p:blipFill>
        <p:spPr>
          <a:xfrm>
            <a:off x="5760000" y="1512000"/>
            <a:ext cx="3156480" cy="2518560"/>
          </a:xfrm>
          <a:prstGeom prst="rect">
            <a:avLst/>
          </a:prstGeom>
          <a:ln>
            <a:noFill/>
          </a:ln>
        </p:spPr>
      </p:pic>
      <p:pic>
        <p:nvPicPr>
          <p:cNvPr id="757" name="" descr=""/>
          <p:cNvPicPr/>
          <p:nvPr/>
        </p:nvPicPr>
        <p:blipFill>
          <a:blip r:embed="rId2"/>
          <a:stretch/>
        </p:blipFill>
        <p:spPr>
          <a:xfrm>
            <a:off x="2808000" y="2808000"/>
            <a:ext cx="2337840" cy="216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3" dur="indefinite" restart="never" nodeType="tmRoot">
          <p:childTnLst>
            <p:seq>
              <p:cTn id="2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extShape 1"/>
          <p:cNvSpPr txBox="1"/>
          <p:nvPr/>
        </p:nvSpPr>
        <p:spPr>
          <a:xfrm>
            <a:off x="1598040" y="1657440"/>
            <a:ext cx="5946840" cy="228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br/>
            <a:r>
              <a:rPr b="1" lang="en-US" sz="4400" spc="-1" strike="noStrike">
                <a:solidFill>
                  <a:srgbClr val="00b050"/>
                </a:solidFill>
                <a:latin typeface="Calibri"/>
              </a:rPr>
              <a:t>QUESTIONS ?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59" name="Group 2"/>
          <p:cNvGrpSpPr/>
          <p:nvPr/>
        </p:nvGrpSpPr>
        <p:grpSpPr>
          <a:xfrm>
            <a:off x="4411080" y="332640"/>
            <a:ext cx="321120" cy="523440"/>
            <a:chOff x="4411080" y="332640"/>
            <a:chExt cx="321120" cy="523440"/>
          </a:xfrm>
        </p:grpSpPr>
        <p:sp>
          <p:nvSpPr>
            <p:cNvPr id="760" name="CustomShape 3"/>
            <p:cNvSpPr/>
            <p:nvPr/>
          </p:nvSpPr>
          <p:spPr>
            <a:xfrm>
              <a:off x="4507920" y="775800"/>
              <a:ext cx="127440" cy="27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4"/>
            <p:cNvSpPr/>
            <p:nvPr/>
          </p:nvSpPr>
          <p:spPr>
            <a:xfrm>
              <a:off x="4507920" y="732240"/>
              <a:ext cx="127440" cy="27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5"/>
            <p:cNvSpPr/>
            <p:nvPr/>
          </p:nvSpPr>
          <p:spPr>
            <a:xfrm>
              <a:off x="4507920" y="819000"/>
              <a:ext cx="127440" cy="370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6"/>
            <p:cNvSpPr/>
            <p:nvPr/>
          </p:nvSpPr>
          <p:spPr>
            <a:xfrm>
              <a:off x="4512240" y="516960"/>
              <a:ext cx="118440" cy="19980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7"/>
            <p:cNvSpPr/>
            <p:nvPr/>
          </p:nvSpPr>
          <p:spPr>
            <a:xfrm>
              <a:off x="4411080" y="332640"/>
              <a:ext cx="321120" cy="38412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75" dur="indefinite" restart="never" nodeType="tmRoot">
          <p:childTnLst>
            <p:seq>
              <p:cTn id="2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1192680" y="743040"/>
            <a:ext cx="708084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Understanding Problem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138600" y="2880000"/>
            <a:ext cx="6557400" cy="158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1" lang="en-US" sz="1500" spc="-1" strike="noStrike">
                <a:solidFill>
                  <a:srgbClr val="0d0d0d"/>
                </a:solidFill>
                <a:latin typeface="Tahoma"/>
                <a:ea typeface="Tahoma"/>
              </a:rPr>
              <a:t>Problem</a:t>
            </a:r>
            <a:r>
              <a:rPr b="0" lang="en-US" sz="1500" spc="-1" strike="noStrike">
                <a:solidFill>
                  <a:srgbClr val="0d0d0d"/>
                </a:solidFill>
                <a:latin typeface="Tahoma"/>
                <a:ea typeface="Tahoma"/>
              </a:rPr>
              <a:t> :-</a:t>
            </a:r>
            <a:r>
              <a:rPr b="0" lang="en-US" sz="1800" spc="-1" strike="noStrike">
                <a:solidFill>
                  <a:srgbClr val="0d0d0d"/>
                </a:solidFill>
                <a:latin typeface="Calibri"/>
                <a:ea typeface="Tahoma"/>
              </a:rPr>
              <a:t> Perform a binary classification of the "Type" column.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1" lang="en-US" sz="1500" spc="-1" strike="noStrike">
                <a:solidFill>
                  <a:srgbClr val="0d0d0d"/>
                </a:solidFill>
                <a:latin typeface="Tahoma"/>
                <a:ea typeface="Tahoma"/>
              </a:rPr>
              <a:t>Goal</a:t>
            </a:r>
            <a:r>
              <a:rPr b="0" lang="en-US" sz="1500" spc="-1" strike="noStrike">
                <a:solidFill>
                  <a:srgbClr val="0d0d0d"/>
                </a:solidFill>
                <a:latin typeface="Tahoma"/>
                <a:ea typeface="Tahoma"/>
              </a:rPr>
              <a:t> : -</a:t>
            </a:r>
            <a:r>
              <a:rPr b="0" lang="en-US" sz="1800" spc="-1" strike="noStrike">
                <a:solidFill>
                  <a:srgbClr val="0d0d0d"/>
                </a:solidFill>
                <a:latin typeface="Calibri"/>
                <a:ea typeface="Tahoma"/>
              </a:rPr>
              <a:t> Based on the data, find an elegant way to perform binary classification on ‘Type’.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d0d0d"/>
                </a:solidFill>
                <a:latin typeface="Tahoma"/>
                <a:ea typeface="Tahom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d0d0d"/>
                </a:solidFill>
                <a:latin typeface="Tahoma"/>
                <a:ea typeface="Tahom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10440" y="2438280"/>
            <a:ext cx="91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8" name="Group 4"/>
          <p:cNvGrpSpPr/>
          <p:nvPr/>
        </p:nvGrpSpPr>
        <p:grpSpPr>
          <a:xfrm>
            <a:off x="470880" y="1427400"/>
            <a:ext cx="599760" cy="918720"/>
            <a:chOff x="470880" y="1427400"/>
            <a:chExt cx="599760" cy="918720"/>
          </a:xfrm>
        </p:grpSpPr>
        <p:sp>
          <p:nvSpPr>
            <p:cNvPr id="429" name="CustomShape 5"/>
            <p:cNvSpPr/>
            <p:nvPr/>
          </p:nvSpPr>
          <p:spPr>
            <a:xfrm>
              <a:off x="651600" y="2204640"/>
              <a:ext cx="238680" cy="489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430" name="CustomShape 6"/>
            <p:cNvSpPr/>
            <p:nvPr/>
          </p:nvSpPr>
          <p:spPr>
            <a:xfrm>
              <a:off x="651600" y="2128680"/>
              <a:ext cx="238680" cy="489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431" name="CustomShape 7"/>
            <p:cNvSpPr/>
            <p:nvPr/>
          </p:nvSpPr>
          <p:spPr>
            <a:xfrm>
              <a:off x="651600" y="2280960"/>
              <a:ext cx="238680" cy="6516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432" name="CustomShape 8"/>
            <p:cNvSpPr/>
            <p:nvPr/>
          </p:nvSpPr>
          <p:spPr>
            <a:xfrm>
              <a:off x="659880" y="1750680"/>
              <a:ext cx="221400" cy="35100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433" name="CustomShape 9"/>
            <p:cNvSpPr/>
            <p:nvPr/>
          </p:nvSpPr>
          <p:spPr>
            <a:xfrm>
              <a:off x="470880" y="1427400"/>
              <a:ext cx="599760" cy="6742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434" name="Group 10"/>
          <p:cNvGrpSpPr/>
          <p:nvPr/>
        </p:nvGrpSpPr>
        <p:grpSpPr>
          <a:xfrm>
            <a:off x="2390040" y="2233080"/>
            <a:ext cx="325080" cy="307800"/>
            <a:chOff x="2390040" y="2233080"/>
            <a:chExt cx="325080" cy="307800"/>
          </a:xfrm>
        </p:grpSpPr>
        <p:sp>
          <p:nvSpPr>
            <p:cNvPr id="435" name="CustomShape 11"/>
            <p:cNvSpPr/>
            <p:nvPr/>
          </p:nvSpPr>
          <p:spPr>
            <a:xfrm>
              <a:off x="2390040" y="2262600"/>
              <a:ext cx="325080" cy="20628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2"/>
            <p:cNvSpPr/>
            <p:nvPr/>
          </p:nvSpPr>
          <p:spPr>
            <a:xfrm>
              <a:off x="2543400" y="2233080"/>
              <a:ext cx="18360" cy="194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3"/>
            <p:cNvSpPr/>
            <p:nvPr/>
          </p:nvSpPr>
          <p:spPr>
            <a:xfrm>
              <a:off x="2440800" y="2478240"/>
              <a:ext cx="46800" cy="626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4"/>
            <p:cNvSpPr/>
            <p:nvPr/>
          </p:nvSpPr>
          <p:spPr>
            <a:xfrm>
              <a:off x="2617200" y="2478240"/>
              <a:ext cx="46800" cy="626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5"/>
            <p:cNvSpPr/>
            <p:nvPr/>
          </p:nvSpPr>
          <p:spPr>
            <a:xfrm>
              <a:off x="2408760" y="2281320"/>
              <a:ext cx="287280" cy="16848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0" name="Group 16"/>
          <p:cNvGrpSpPr/>
          <p:nvPr/>
        </p:nvGrpSpPr>
        <p:grpSpPr>
          <a:xfrm>
            <a:off x="4554000" y="2253240"/>
            <a:ext cx="394920" cy="291960"/>
            <a:chOff x="4554000" y="2253240"/>
            <a:chExt cx="394920" cy="291960"/>
          </a:xfrm>
        </p:grpSpPr>
        <p:sp>
          <p:nvSpPr>
            <p:cNvPr id="441" name="CustomShape 17"/>
            <p:cNvSpPr/>
            <p:nvPr/>
          </p:nvSpPr>
          <p:spPr>
            <a:xfrm>
              <a:off x="4554000" y="2253240"/>
              <a:ext cx="269640" cy="26964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18"/>
            <p:cNvSpPr/>
            <p:nvPr/>
          </p:nvSpPr>
          <p:spPr>
            <a:xfrm>
              <a:off x="4795560" y="2391840"/>
              <a:ext cx="153360" cy="1533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3" name="Group 19"/>
          <p:cNvGrpSpPr/>
          <p:nvPr/>
        </p:nvGrpSpPr>
        <p:grpSpPr>
          <a:xfrm>
            <a:off x="6093360" y="2232360"/>
            <a:ext cx="416160" cy="399240"/>
            <a:chOff x="6093360" y="2232360"/>
            <a:chExt cx="416160" cy="399240"/>
          </a:xfrm>
        </p:grpSpPr>
        <p:sp>
          <p:nvSpPr>
            <p:cNvPr id="444" name="CustomShape 20"/>
            <p:cNvSpPr/>
            <p:nvPr/>
          </p:nvSpPr>
          <p:spPr>
            <a:xfrm>
              <a:off x="6351120" y="2232360"/>
              <a:ext cx="124200" cy="1371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21"/>
            <p:cNvSpPr/>
            <p:nvPr/>
          </p:nvSpPr>
          <p:spPr>
            <a:xfrm>
              <a:off x="6162480" y="2252520"/>
              <a:ext cx="98640" cy="11412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22"/>
            <p:cNvSpPr/>
            <p:nvPr/>
          </p:nvSpPr>
          <p:spPr>
            <a:xfrm>
              <a:off x="6093360" y="2450160"/>
              <a:ext cx="138600" cy="838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23"/>
            <p:cNvSpPr/>
            <p:nvPr/>
          </p:nvSpPr>
          <p:spPr>
            <a:xfrm>
              <a:off x="6263280" y="2508480"/>
              <a:ext cx="68400" cy="1231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24"/>
            <p:cNvSpPr/>
            <p:nvPr/>
          </p:nvSpPr>
          <p:spPr>
            <a:xfrm>
              <a:off x="6384960" y="2413800"/>
              <a:ext cx="124560" cy="691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25"/>
            <p:cNvSpPr/>
            <p:nvPr/>
          </p:nvSpPr>
          <p:spPr>
            <a:xfrm>
              <a:off x="6231240" y="2353320"/>
              <a:ext cx="145800" cy="1461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0" name="Group 26"/>
          <p:cNvGrpSpPr/>
          <p:nvPr/>
        </p:nvGrpSpPr>
        <p:grpSpPr>
          <a:xfrm>
            <a:off x="8255520" y="2333520"/>
            <a:ext cx="162360" cy="115920"/>
            <a:chOff x="8255520" y="2333520"/>
            <a:chExt cx="162360" cy="115920"/>
          </a:xfrm>
        </p:grpSpPr>
        <p:sp>
          <p:nvSpPr>
            <p:cNvPr id="451" name="CustomShape 27"/>
            <p:cNvSpPr/>
            <p:nvPr/>
          </p:nvSpPr>
          <p:spPr>
            <a:xfrm>
              <a:off x="8255520" y="2333520"/>
              <a:ext cx="162360" cy="11592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28"/>
            <p:cNvSpPr/>
            <p:nvPr/>
          </p:nvSpPr>
          <p:spPr>
            <a:xfrm>
              <a:off x="8266680" y="2342880"/>
              <a:ext cx="139320" cy="871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3" name="CustomShape 29"/>
          <p:cNvSpPr/>
          <p:nvPr/>
        </p:nvSpPr>
        <p:spPr>
          <a:xfrm>
            <a:off x="8182080" y="2175840"/>
            <a:ext cx="308880" cy="39672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4" name="Group 30"/>
          <p:cNvGrpSpPr/>
          <p:nvPr/>
        </p:nvGrpSpPr>
        <p:grpSpPr>
          <a:xfrm>
            <a:off x="4448880" y="87120"/>
            <a:ext cx="270360" cy="426960"/>
            <a:chOff x="4448880" y="87120"/>
            <a:chExt cx="270360" cy="426960"/>
          </a:xfrm>
        </p:grpSpPr>
        <p:sp>
          <p:nvSpPr>
            <p:cNvPr id="455" name="CustomShape 31"/>
            <p:cNvSpPr/>
            <p:nvPr/>
          </p:nvSpPr>
          <p:spPr>
            <a:xfrm>
              <a:off x="4530240" y="448560"/>
              <a:ext cx="107280" cy="226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32"/>
            <p:cNvSpPr/>
            <p:nvPr/>
          </p:nvSpPr>
          <p:spPr>
            <a:xfrm>
              <a:off x="4530240" y="412920"/>
              <a:ext cx="107280" cy="226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33"/>
            <p:cNvSpPr/>
            <p:nvPr/>
          </p:nvSpPr>
          <p:spPr>
            <a:xfrm>
              <a:off x="4530240" y="483840"/>
              <a:ext cx="107280" cy="3024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34"/>
            <p:cNvSpPr/>
            <p:nvPr/>
          </p:nvSpPr>
          <p:spPr>
            <a:xfrm>
              <a:off x="4534200" y="237240"/>
              <a:ext cx="99720" cy="1630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35"/>
            <p:cNvSpPr/>
            <p:nvPr/>
          </p:nvSpPr>
          <p:spPr>
            <a:xfrm>
              <a:off x="4448880" y="87120"/>
              <a:ext cx="270360" cy="3132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roup 1"/>
          <p:cNvGrpSpPr/>
          <p:nvPr/>
        </p:nvGrpSpPr>
        <p:grpSpPr>
          <a:xfrm>
            <a:off x="4448880" y="87120"/>
            <a:ext cx="270360" cy="426960"/>
            <a:chOff x="4448880" y="87120"/>
            <a:chExt cx="270360" cy="426960"/>
          </a:xfrm>
        </p:grpSpPr>
        <p:sp>
          <p:nvSpPr>
            <p:cNvPr id="461" name="CustomShape 2"/>
            <p:cNvSpPr/>
            <p:nvPr/>
          </p:nvSpPr>
          <p:spPr>
            <a:xfrm>
              <a:off x="4530240" y="448560"/>
              <a:ext cx="107280" cy="226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3"/>
            <p:cNvSpPr/>
            <p:nvPr/>
          </p:nvSpPr>
          <p:spPr>
            <a:xfrm>
              <a:off x="4530240" y="412920"/>
              <a:ext cx="107280" cy="226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4"/>
            <p:cNvSpPr/>
            <p:nvPr/>
          </p:nvSpPr>
          <p:spPr>
            <a:xfrm>
              <a:off x="4530240" y="483840"/>
              <a:ext cx="107280" cy="3024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5"/>
            <p:cNvSpPr/>
            <p:nvPr/>
          </p:nvSpPr>
          <p:spPr>
            <a:xfrm>
              <a:off x="4534200" y="237240"/>
              <a:ext cx="99720" cy="1630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6"/>
            <p:cNvSpPr/>
            <p:nvPr/>
          </p:nvSpPr>
          <p:spPr>
            <a:xfrm>
              <a:off x="4448880" y="87120"/>
              <a:ext cx="270360" cy="3132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6" name="CustomShape 7"/>
          <p:cNvSpPr/>
          <p:nvPr/>
        </p:nvSpPr>
        <p:spPr>
          <a:xfrm>
            <a:off x="3811320" y="805680"/>
            <a:ext cx="1545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67" name="CustomShape 8"/>
          <p:cNvSpPr/>
          <p:nvPr/>
        </p:nvSpPr>
        <p:spPr>
          <a:xfrm>
            <a:off x="380880" y="1648440"/>
            <a:ext cx="761976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Find an elegant way to perform a binary classification of the column ‘Type’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 dataset contain both numerical and categorical features.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Generate one-hot-encoding of the categorical features.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AR PL SungtiL GB"/>
              </a:rPr>
              <a:t>Study the importance of different features, consider the </a:t>
            </a: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informative 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and remove the less important features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Train on several models for binary classification and consider the best model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Understand importance of Variables based on the learning and existing bias in our model.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68" name="CustomShape 9"/>
          <p:cNvSpPr/>
          <p:nvPr/>
        </p:nvSpPr>
        <p:spPr>
          <a:xfrm>
            <a:off x="2822760" y="4162320"/>
            <a:ext cx="2735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Speak to the Data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10440" y="2438280"/>
            <a:ext cx="914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6aac4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grpSp>
        <p:nvGrpSpPr>
          <p:cNvPr id="470" name="Group 2"/>
          <p:cNvGrpSpPr/>
          <p:nvPr/>
        </p:nvGrpSpPr>
        <p:grpSpPr>
          <a:xfrm>
            <a:off x="2078280" y="1581120"/>
            <a:ext cx="1038600" cy="960120"/>
            <a:chOff x="2078280" y="1581120"/>
            <a:chExt cx="1038600" cy="960120"/>
          </a:xfrm>
        </p:grpSpPr>
        <p:sp>
          <p:nvSpPr>
            <p:cNvPr id="471" name="CustomShape 3"/>
            <p:cNvSpPr/>
            <p:nvPr/>
          </p:nvSpPr>
          <p:spPr>
            <a:xfrm>
              <a:off x="2078280" y="1672200"/>
              <a:ext cx="1038600" cy="64296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solidFill>
                <a:srgbClr val="4a7ebb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2" name="CustomShape 4"/>
            <p:cNvSpPr/>
            <p:nvPr/>
          </p:nvSpPr>
          <p:spPr>
            <a:xfrm>
              <a:off x="2567520" y="1581120"/>
              <a:ext cx="59760" cy="6120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solidFill>
                <a:srgbClr val="4a7ebb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3" name="CustomShape 5"/>
            <p:cNvSpPr/>
            <p:nvPr/>
          </p:nvSpPr>
          <p:spPr>
            <a:xfrm>
              <a:off x="2240640" y="2344680"/>
              <a:ext cx="150480" cy="19656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solidFill>
                <a:srgbClr val="4a7ebb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4" name="CustomShape 6"/>
            <p:cNvSpPr/>
            <p:nvPr/>
          </p:nvSpPr>
          <p:spPr>
            <a:xfrm>
              <a:off x="2804040" y="2344680"/>
              <a:ext cx="150120" cy="19656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solidFill>
                <a:srgbClr val="4a7ebb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5" name="CustomShape 7"/>
            <p:cNvSpPr/>
            <p:nvPr/>
          </p:nvSpPr>
          <p:spPr>
            <a:xfrm>
              <a:off x="2138400" y="1730880"/>
              <a:ext cx="918000" cy="52524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solidFill>
                <a:srgbClr val="4a7ebb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76" name="Group 8"/>
          <p:cNvGrpSpPr/>
          <p:nvPr/>
        </p:nvGrpSpPr>
        <p:grpSpPr>
          <a:xfrm>
            <a:off x="4554000" y="2253240"/>
            <a:ext cx="394920" cy="291960"/>
            <a:chOff x="4554000" y="2253240"/>
            <a:chExt cx="394920" cy="291960"/>
          </a:xfrm>
        </p:grpSpPr>
        <p:sp>
          <p:nvSpPr>
            <p:cNvPr id="477" name="CustomShape 9"/>
            <p:cNvSpPr/>
            <p:nvPr/>
          </p:nvSpPr>
          <p:spPr>
            <a:xfrm>
              <a:off x="4554000" y="2253240"/>
              <a:ext cx="269640" cy="26964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CustomShape 10"/>
            <p:cNvSpPr/>
            <p:nvPr/>
          </p:nvSpPr>
          <p:spPr>
            <a:xfrm>
              <a:off x="4795560" y="2391840"/>
              <a:ext cx="153360" cy="1533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9" name="Group 11"/>
          <p:cNvGrpSpPr/>
          <p:nvPr/>
        </p:nvGrpSpPr>
        <p:grpSpPr>
          <a:xfrm>
            <a:off x="6093360" y="2232360"/>
            <a:ext cx="416160" cy="399240"/>
            <a:chOff x="6093360" y="2232360"/>
            <a:chExt cx="416160" cy="399240"/>
          </a:xfrm>
        </p:grpSpPr>
        <p:sp>
          <p:nvSpPr>
            <p:cNvPr id="480" name="CustomShape 12"/>
            <p:cNvSpPr/>
            <p:nvPr/>
          </p:nvSpPr>
          <p:spPr>
            <a:xfrm>
              <a:off x="6351120" y="2232360"/>
              <a:ext cx="124200" cy="1371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481" name="CustomShape 13"/>
            <p:cNvSpPr/>
            <p:nvPr/>
          </p:nvSpPr>
          <p:spPr>
            <a:xfrm>
              <a:off x="6162480" y="2252520"/>
              <a:ext cx="98640" cy="11412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CustomShape 14"/>
            <p:cNvSpPr/>
            <p:nvPr/>
          </p:nvSpPr>
          <p:spPr>
            <a:xfrm>
              <a:off x="6093360" y="2450160"/>
              <a:ext cx="138600" cy="838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483" name="CustomShape 15"/>
            <p:cNvSpPr/>
            <p:nvPr/>
          </p:nvSpPr>
          <p:spPr>
            <a:xfrm>
              <a:off x="6263280" y="2508480"/>
              <a:ext cx="68400" cy="1231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CustomShape 16"/>
            <p:cNvSpPr/>
            <p:nvPr/>
          </p:nvSpPr>
          <p:spPr>
            <a:xfrm>
              <a:off x="6384960" y="2413800"/>
              <a:ext cx="124560" cy="691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CustomShape 17"/>
            <p:cNvSpPr/>
            <p:nvPr/>
          </p:nvSpPr>
          <p:spPr>
            <a:xfrm>
              <a:off x="6231240" y="2353320"/>
              <a:ext cx="145800" cy="1461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6" name="CustomShape 18"/>
          <p:cNvSpPr/>
          <p:nvPr/>
        </p:nvSpPr>
        <p:spPr>
          <a:xfrm>
            <a:off x="8182080" y="2175840"/>
            <a:ext cx="308880" cy="39672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pSp>
        <p:nvGrpSpPr>
          <p:cNvPr id="487" name="Group 19"/>
          <p:cNvGrpSpPr/>
          <p:nvPr/>
        </p:nvGrpSpPr>
        <p:grpSpPr>
          <a:xfrm>
            <a:off x="613440" y="2167920"/>
            <a:ext cx="198720" cy="324000"/>
            <a:chOff x="613440" y="2167920"/>
            <a:chExt cx="198720" cy="324000"/>
          </a:xfrm>
        </p:grpSpPr>
        <p:sp>
          <p:nvSpPr>
            <p:cNvPr id="488" name="CustomShape 20"/>
            <p:cNvSpPr/>
            <p:nvPr/>
          </p:nvSpPr>
          <p:spPr>
            <a:xfrm>
              <a:off x="673200" y="2442240"/>
              <a:ext cx="78840" cy="172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CustomShape 21"/>
            <p:cNvSpPr/>
            <p:nvPr/>
          </p:nvSpPr>
          <p:spPr>
            <a:xfrm>
              <a:off x="673200" y="2415600"/>
              <a:ext cx="78840" cy="172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CustomShape 22"/>
            <p:cNvSpPr/>
            <p:nvPr/>
          </p:nvSpPr>
          <p:spPr>
            <a:xfrm>
              <a:off x="673200" y="2469240"/>
              <a:ext cx="78840" cy="226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CustomShape 23"/>
            <p:cNvSpPr/>
            <p:nvPr/>
          </p:nvSpPr>
          <p:spPr>
            <a:xfrm>
              <a:off x="676080" y="2282040"/>
              <a:ext cx="73080" cy="1234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CustomShape 24"/>
            <p:cNvSpPr/>
            <p:nvPr/>
          </p:nvSpPr>
          <p:spPr>
            <a:xfrm>
              <a:off x="613440" y="2167920"/>
              <a:ext cx="198720" cy="2376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3" name="TextShape 25"/>
          <p:cNvSpPr txBox="1"/>
          <p:nvPr/>
        </p:nvSpPr>
        <p:spPr>
          <a:xfrm>
            <a:off x="2664360" y="666720"/>
            <a:ext cx="358380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b0f0"/>
                </a:solidFill>
                <a:latin typeface="Calibri"/>
              </a:rPr>
              <a:t>Understandi</a:t>
            </a:r>
            <a:r>
              <a:rPr b="1" lang="en-US" sz="3200" spc="-1" strike="noStrike">
                <a:solidFill>
                  <a:srgbClr val="00b0f0"/>
                </a:solidFill>
                <a:latin typeface="Calibri"/>
              </a:rPr>
              <a:t>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</a:rPr>
              <a:t>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94" name="Group 26"/>
          <p:cNvGrpSpPr/>
          <p:nvPr/>
        </p:nvGrpSpPr>
        <p:grpSpPr>
          <a:xfrm>
            <a:off x="8255520" y="2333520"/>
            <a:ext cx="162360" cy="115920"/>
            <a:chOff x="8255520" y="2333520"/>
            <a:chExt cx="162360" cy="115920"/>
          </a:xfrm>
        </p:grpSpPr>
        <p:sp>
          <p:nvSpPr>
            <p:cNvPr id="495" name="CustomShape 27"/>
            <p:cNvSpPr/>
            <p:nvPr/>
          </p:nvSpPr>
          <p:spPr>
            <a:xfrm>
              <a:off x="8255520" y="2333520"/>
              <a:ext cx="162360" cy="11592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</p:sp>
        <p:sp>
          <p:nvSpPr>
            <p:cNvPr id="496" name="CustomShape 28"/>
            <p:cNvSpPr/>
            <p:nvPr/>
          </p:nvSpPr>
          <p:spPr>
            <a:xfrm>
              <a:off x="8266680" y="2342880"/>
              <a:ext cx="139320" cy="871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</p:sp>
      </p:grpSp>
      <p:sp>
        <p:nvSpPr>
          <p:cNvPr id="497" name="CustomShape 29"/>
          <p:cNvSpPr/>
          <p:nvPr/>
        </p:nvSpPr>
        <p:spPr>
          <a:xfrm>
            <a:off x="309960" y="2876400"/>
            <a:ext cx="2011680" cy="99036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Missing Values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8" name="CustomShape 30"/>
          <p:cNvSpPr/>
          <p:nvPr/>
        </p:nvSpPr>
        <p:spPr>
          <a:xfrm>
            <a:off x="4212360" y="2876400"/>
            <a:ext cx="2234880" cy="99036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Imbalance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9" name="CustomShape 31"/>
          <p:cNvSpPr/>
          <p:nvPr/>
        </p:nvSpPr>
        <p:spPr>
          <a:xfrm>
            <a:off x="6297840" y="2876400"/>
            <a:ext cx="2116800" cy="99036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Outliers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0" name="CustomShape 32"/>
          <p:cNvSpPr/>
          <p:nvPr/>
        </p:nvSpPr>
        <p:spPr>
          <a:xfrm>
            <a:off x="2185560" y="2874600"/>
            <a:ext cx="2188800" cy="990360"/>
          </a:xfrm>
          <a:prstGeom prst="chevron">
            <a:avLst>
              <a:gd name="adj" fmla="val 29853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Skewness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roup 1"/>
          <p:cNvGrpSpPr/>
          <p:nvPr/>
        </p:nvGrpSpPr>
        <p:grpSpPr>
          <a:xfrm>
            <a:off x="8417880" y="100800"/>
            <a:ext cx="636120" cy="605880"/>
            <a:chOff x="8417880" y="100800"/>
            <a:chExt cx="636120" cy="605880"/>
          </a:xfrm>
        </p:grpSpPr>
        <p:sp>
          <p:nvSpPr>
            <p:cNvPr id="502" name="CustomShape 2"/>
            <p:cNvSpPr/>
            <p:nvPr/>
          </p:nvSpPr>
          <p:spPr>
            <a:xfrm>
              <a:off x="8417880" y="158400"/>
              <a:ext cx="636120" cy="40572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CustomShape 3"/>
            <p:cNvSpPr/>
            <p:nvPr/>
          </p:nvSpPr>
          <p:spPr>
            <a:xfrm>
              <a:off x="8717760" y="100800"/>
              <a:ext cx="36720" cy="3852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CustomShape 4"/>
            <p:cNvSpPr/>
            <p:nvPr/>
          </p:nvSpPr>
          <p:spPr>
            <a:xfrm>
              <a:off x="8517600" y="582840"/>
              <a:ext cx="91800" cy="1238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CustomShape 5"/>
            <p:cNvSpPr/>
            <p:nvPr/>
          </p:nvSpPr>
          <p:spPr>
            <a:xfrm>
              <a:off x="8862840" y="582840"/>
              <a:ext cx="91800" cy="1238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" name="CustomShape 6"/>
            <p:cNvSpPr/>
            <p:nvPr/>
          </p:nvSpPr>
          <p:spPr>
            <a:xfrm>
              <a:off x="8454960" y="195480"/>
              <a:ext cx="562320" cy="33156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7" name="CustomShape 7"/>
          <p:cNvSpPr/>
          <p:nvPr/>
        </p:nvSpPr>
        <p:spPr>
          <a:xfrm>
            <a:off x="2664360" y="666720"/>
            <a:ext cx="358380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b0f0"/>
                </a:solidFill>
                <a:latin typeface="Calibri"/>
              </a:rPr>
              <a:t>Missing</a:t>
            </a:r>
            <a:r>
              <a:rPr b="1" lang="en-IN" sz="3200" spc="-1" strike="noStrike">
                <a:solidFill>
                  <a:srgbClr val="0070c0"/>
                </a:solidFill>
                <a:latin typeface="Calibri"/>
              </a:rPr>
              <a:t> Values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08" name="CustomShape 8"/>
          <p:cNvSpPr/>
          <p:nvPr/>
        </p:nvSpPr>
        <p:spPr>
          <a:xfrm>
            <a:off x="4952880" y="1428840"/>
            <a:ext cx="44193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62626"/>
                </a:solidFill>
                <a:latin typeface="Calibri"/>
              </a:rPr>
              <a:t>‘</a:t>
            </a:r>
            <a:r>
              <a:rPr b="0" lang="en-IN" sz="1800" spc="-1" strike="noStrike">
                <a:solidFill>
                  <a:srgbClr val="262626"/>
                </a:solidFill>
                <a:latin typeface="Calibri"/>
              </a:rPr>
              <a:t>ZIK’ has mostly missing values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May lose information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Numerical features imputed with mean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Categirical features imputed with mode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262626"/>
                </a:solidFill>
                <a:latin typeface="Calibri"/>
              </a:rPr>
              <a:t>Random forest  can be trained on the observed values of a data matrix to predict the missing values.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62626"/>
              </a:buClr>
              <a:buFont typeface="Wingdings" charset="2"/>
              <a:buChar char="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09" name="CustomShape 9"/>
          <p:cNvSpPr/>
          <p:nvPr/>
        </p:nvSpPr>
        <p:spPr>
          <a:xfrm>
            <a:off x="5011560" y="3790800"/>
            <a:ext cx="3712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70c0"/>
                </a:solidFill>
                <a:latin typeface="Calibri"/>
              </a:rPr>
              <a:t>Lets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2060"/>
                </a:solidFill>
                <a:latin typeface="Calibri"/>
              </a:rPr>
              <a:t>Understand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70c0"/>
                </a:solidFill>
                <a:latin typeface="Calibri"/>
              </a:rPr>
              <a:t>the distributions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510" name="" descr=""/>
          <p:cNvPicPr/>
          <p:nvPr/>
        </p:nvPicPr>
        <p:blipFill>
          <a:blip r:embed="rId1"/>
          <a:stretch/>
        </p:blipFill>
        <p:spPr>
          <a:xfrm>
            <a:off x="406080" y="1303560"/>
            <a:ext cx="3888000" cy="307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6" dur="indefinite" restart="never" nodeType="tmRoot">
          <p:childTnLst>
            <p:seq>
              <p:cTn id="197" dur="indefinite" nodeType="mainSeq">
                <p:childTnLst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3240000" y="3770280"/>
            <a:ext cx="37440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3465a4"/>
                </a:solidFill>
                <a:latin typeface="Calibri"/>
              </a:rPr>
              <a:t>Cdx</a:t>
            </a:r>
            <a:r>
              <a:rPr b="1" lang="en-IN" sz="3200" spc="-1" strike="noStrike">
                <a:solidFill>
                  <a:srgbClr val="3465a4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1e1c11"/>
                </a:solidFill>
                <a:latin typeface="Calibri"/>
              </a:rPr>
              <a:t>Very skewed, but </a:t>
            </a:r>
            <a:r>
              <a:rPr b="0" lang="en-IN" sz="1800" spc="-1" strike="noStrike">
                <a:solidFill>
                  <a:srgbClr val="00b0f0"/>
                </a:solidFill>
                <a:latin typeface="Calibri"/>
              </a:rPr>
              <a:t>Outliers</a:t>
            </a:r>
            <a:r>
              <a:rPr b="0" lang="en-IN" sz="1800" spc="-1" strike="noStrike">
                <a:solidFill>
                  <a:srgbClr val="1e1c11"/>
                </a:solidFill>
                <a:latin typeface="Calibri"/>
              </a:rPr>
              <a:t> exist 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512" name="Group 2"/>
          <p:cNvGrpSpPr/>
          <p:nvPr/>
        </p:nvGrpSpPr>
        <p:grpSpPr>
          <a:xfrm>
            <a:off x="8417880" y="100800"/>
            <a:ext cx="636120" cy="605880"/>
            <a:chOff x="8417880" y="100800"/>
            <a:chExt cx="636120" cy="605880"/>
          </a:xfrm>
        </p:grpSpPr>
        <p:sp>
          <p:nvSpPr>
            <p:cNvPr id="513" name="CustomShape 3"/>
            <p:cNvSpPr/>
            <p:nvPr/>
          </p:nvSpPr>
          <p:spPr>
            <a:xfrm>
              <a:off x="8417880" y="158400"/>
              <a:ext cx="636120" cy="40572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" name="CustomShape 4"/>
            <p:cNvSpPr/>
            <p:nvPr/>
          </p:nvSpPr>
          <p:spPr>
            <a:xfrm>
              <a:off x="8717760" y="100800"/>
              <a:ext cx="36720" cy="3852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CustomShape 5"/>
            <p:cNvSpPr/>
            <p:nvPr/>
          </p:nvSpPr>
          <p:spPr>
            <a:xfrm>
              <a:off x="8517600" y="582840"/>
              <a:ext cx="91800" cy="1238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6"/>
            <p:cNvSpPr/>
            <p:nvPr/>
          </p:nvSpPr>
          <p:spPr>
            <a:xfrm>
              <a:off x="8862840" y="582840"/>
              <a:ext cx="91800" cy="1238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" name="CustomShape 7"/>
            <p:cNvSpPr/>
            <p:nvPr/>
          </p:nvSpPr>
          <p:spPr>
            <a:xfrm>
              <a:off x="8454960" y="195480"/>
              <a:ext cx="562320" cy="33156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936000" y="861120"/>
            <a:ext cx="7128000" cy="2810880"/>
          </a:xfrm>
          <a:prstGeom prst="rect">
            <a:avLst/>
          </a:prstGeom>
          <a:ln>
            <a:noFill/>
          </a:ln>
        </p:spPr>
      </p:pic>
      <p:sp>
        <p:nvSpPr>
          <p:cNvPr id="519" name="TextShape 8"/>
          <p:cNvSpPr txBox="1"/>
          <p:nvPr/>
        </p:nvSpPr>
        <p:spPr>
          <a:xfrm>
            <a:off x="3384000" y="216000"/>
            <a:ext cx="3096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200" spc="-1" strike="noStrike">
                <a:solidFill>
                  <a:srgbClr val="00e3e3"/>
                </a:solidFill>
                <a:latin typeface="Calibri"/>
              </a:rPr>
              <a:t> </a:t>
            </a:r>
            <a:r>
              <a:rPr b="0" lang="en-IN" sz="3200" spc="-1" strike="noStrike">
                <a:solidFill>
                  <a:srgbClr val="00b0f0"/>
                </a:solidFill>
                <a:latin typeface="Calibri"/>
              </a:rPr>
              <a:t>Outliers</a:t>
            </a:r>
            <a:r>
              <a:rPr b="0" lang="en-IN" sz="3200" spc="-1" strike="noStrike">
                <a:solidFill>
                  <a:srgbClr val="00e3e3"/>
                </a:solidFill>
                <a:latin typeface="Calibri"/>
              </a:rPr>
              <a:t> </a:t>
            </a:r>
            <a:endParaRPr b="0" lang="en-IN" sz="3200" spc="-1" strike="noStrike">
              <a:solidFill>
                <a:srgbClr val="00e3e3"/>
              </a:solidFill>
              <a:latin typeface="Calibri"/>
            </a:endParaRPr>
          </a:p>
        </p:txBody>
      </p:sp>
    </p:spTree>
  </p:cSld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roup 1"/>
          <p:cNvGrpSpPr/>
          <p:nvPr/>
        </p:nvGrpSpPr>
        <p:grpSpPr>
          <a:xfrm>
            <a:off x="8417880" y="100800"/>
            <a:ext cx="636120" cy="605880"/>
            <a:chOff x="8417880" y="100800"/>
            <a:chExt cx="636120" cy="605880"/>
          </a:xfrm>
        </p:grpSpPr>
        <p:sp>
          <p:nvSpPr>
            <p:cNvPr id="521" name="CustomShape 2"/>
            <p:cNvSpPr/>
            <p:nvPr/>
          </p:nvSpPr>
          <p:spPr>
            <a:xfrm>
              <a:off x="8417880" y="158400"/>
              <a:ext cx="636120" cy="40572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CustomShape 3"/>
            <p:cNvSpPr/>
            <p:nvPr/>
          </p:nvSpPr>
          <p:spPr>
            <a:xfrm>
              <a:off x="8717760" y="100800"/>
              <a:ext cx="36720" cy="3852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" name="CustomShape 4"/>
            <p:cNvSpPr/>
            <p:nvPr/>
          </p:nvSpPr>
          <p:spPr>
            <a:xfrm>
              <a:off x="8517600" y="582840"/>
              <a:ext cx="91800" cy="1238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" name="CustomShape 5"/>
            <p:cNvSpPr/>
            <p:nvPr/>
          </p:nvSpPr>
          <p:spPr>
            <a:xfrm>
              <a:off x="8862840" y="582840"/>
              <a:ext cx="91800" cy="1238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" name="CustomShape 6"/>
            <p:cNvSpPr/>
            <p:nvPr/>
          </p:nvSpPr>
          <p:spPr>
            <a:xfrm>
              <a:off x="8454960" y="195480"/>
              <a:ext cx="562320" cy="33156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26" name="" descr=""/>
          <p:cNvPicPr/>
          <p:nvPr/>
        </p:nvPicPr>
        <p:blipFill>
          <a:blip r:embed="rId1"/>
          <a:stretch/>
        </p:blipFill>
        <p:spPr>
          <a:xfrm>
            <a:off x="1099800" y="727920"/>
            <a:ext cx="7108200" cy="2800080"/>
          </a:xfrm>
          <a:prstGeom prst="rect">
            <a:avLst/>
          </a:prstGeom>
          <a:ln>
            <a:noFill/>
          </a:ln>
        </p:spPr>
      </p:pic>
      <p:sp>
        <p:nvSpPr>
          <p:cNvPr id="527" name="CustomShape 7"/>
          <p:cNvSpPr/>
          <p:nvPr/>
        </p:nvSpPr>
        <p:spPr>
          <a:xfrm>
            <a:off x="2572560" y="3554280"/>
            <a:ext cx="433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3465a4"/>
                </a:solidFill>
                <a:latin typeface="Calibri"/>
                <a:ea typeface="AR PL SungtiL GB"/>
              </a:rPr>
              <a:t>OIN</a:t>
            </a:r>
            <a:r>
              <a:rPr b="1" lang="en-IN" sz="1800" spc="-1" strike="noStrike">
                <a:latin typeface="Calibri"/>
                <a:ea typeface="AR PL SungtiL GB"/>
              </a:rPr>
              <a:t> </a:t>
            </a:r>
            <a:r>
              <a:rPr b="0" lang="en-IN" sz="1800" spc="-1" strike="noStrike">
                <a:solidFill>
                  <a:srgbClr val="1e1c11"/>
                </a:solidFill>
                <a:latin typeface="Calibri"/>
              </a:rPr>
              <a:t>Normally distributed, not </a:t>
            </a:r>
            <a:r>
              <a:rPr b="0" lang="en-IN" sz="1800" spc="-1" strike="noStrike">
                <a:solidFill>
                  <a:srgbClr val="00b0f0"/>
                </a:solidFill>
                <a:latin typeface="Calibri"/>
              </a:rPr>
              <a:t>Outliers</a:t>
            </a:r>
            <a:r>
              <a:rPr b="0" lang="en-IN" sz="1800" spc="-1" strike="noStrike">
                <a:solidFill>
                  <a:srgbClr val="1e1c11"/>
                </a:solidFill>
                <a:latin typeface="Calibri"/>
              </a:rPr>
              <a:t> exist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8" name="TextShape 8"/>
          <p:cNvSpPr txBox="1"/>
          <p:nvPr/>
        </p:nvSpPr>
        <p:spPr>
          <a:xfrm>
            <a:off x="3384000" y="360000"/>
            <a:ext cx="2088000" cy="49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200" spc="-1" strike="noStrike">
                <a:solidFill>
                  <a:srgbClr val="00b0f0"/>
                </a:solidFill>
                <a:latin typeface="Calibri"/>
              </a:rPr>
              <a:t>Outliers</a:t>
            </a:r>
            <a:r>
              <a:rPr b="0" lang="en-IN" sz="1800" spc="-1" strike="noStrike">
                <a:latin typeface="Calibri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720000" y="778680"/>
            <a:ext cx="3024000" cy="1192320"/>
          </a:xfrm>
          <a:prstGeom prst="rect">
            <a:avLst/>
          </a:prstGeom>
          <a:ln>
            <a:noFill/>
          </a:ln>
        </p:spPr>
      </p:pic>
      <p:pic>
        <p:nvPicPr>
          <p:cNvPr id="530" name="" descr=""/>
          <p:cNvPicPr/>
          <p:nvPr/>
        </p:nvPicPr>
        <p:blipFill>
          <a:blip r:embed="rId2"/>
          <a:stretch/>
        </p:blipFill>
        <p:spPr>
          <a:xfrm>
            <a:off x="4752000" y="780120"/>
            <a:ext cx="2952000" cy="1163880"/>
          </a:xfrm>
          <a:prstGeom prst="rect">
            <a:avLst/>
          </a:prstGeom>
          <a:ln>
            <a:noFill/>
          </a:ln>
        </p:spPr>
      </p:pic>
      <p:pic>
        <p:nvPicPr>
          <p:cNvPr id="531" name="" descr=""/>
          <p:cNvPicPr/>
          <p:nvPr/>
        </p:nvPicPr>
        <p:blipFill>
          <a:blip r:embed="rId3"/>
          <a:stretch/>
        </p:blipFill>
        <p:spPr>
          <a:xfrm>
            <a:off x="820080" y="2707920"/>
            <a:ext cx="2995920" cy="1180080"/>
          </a:xfrm>
          <a:prstGeom prst="rect">
            <a:avLst/>
          </a:prstGeom>
          <a:ln>
            <a:noFill/>
          </a:ln>
        </p:spPr>
      </p:pic>
      <p:pic>
        <p:nvPicPr>
          <p:cNvPr id="532" name="" descr=""/>
          <p:cNvPicPr/>
          <p:nvPr/>
        </p:nvPicPr>
        <p:blipFill>
          <a:blip r:embed="rId4"/>
          <a:stretch/>
        </p:blipFill>
        <p:spPr>
          <a:xfrm>
            <a:off x="4731480" y="2741400"/>
            <a:ext cx="3096000" cy="1221120"/>
          </a:xfrm>
          <a:prstGeom prst="rect">
            <a:avLst/>
          </a:prstGeom>
          <a:ln>
            <a:noFill/>
          </a:ln>
        </p:spPr>
      </p:pic>
      <p:sp>
        <p:nvSpPr>
          <p:cNvPr id="533" name="TextShape 1"/>
          <p:cNvSpPr txBox="1"/>
          <p:nvPr/>
        </p:nvSpPr>
        <p:spPr>
          <a:xfrm>
            <a:off x="864000" y="360000"/>
            <a:ext cx="5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LPI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4932000" y="36000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NKJUD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900000" y="2160000"/>
            <a:ext cx="9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P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6" name="TextShape 4"/>
          <p:cNvSpPr txBox="1"/>
          <p:nvPr/>
        </p:nvSpPr>
        <p:spPr>
          <a:xfrm>
            <a:off x="4824000" y="2232000"/>
            <a:ext cx="15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UKL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7" name="TextShape 5"/>
          <p:cNvSpPr txBox="1"/>
          <p:nvPr/>
        </p:nvSpPr>
        <p:spPr>
          <a:xfrm>
            <a:off x="1787040" y="393480"/>
            <a:ext cx="2100960" cy="32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500" spc="-1" strike="noStrike">
                <a:latin typeface="Calibri"/>
              </a:rPr>
              <a:t>Skewed, few 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outliers</a:t>
            </a:r>
            <a:endParaRPr b="0" lang="en-IN" sz="1500" spc="-1" strike="noStrike">
              <a:latin typeface="Calibri"/>
            </a:endParaRPr>
          </a:p>
        </p:txBody>
      </p:sp>
      <p:sp>
        <p:nvSpPr>
          <p:cNvPr id="538" name="TextShape 6"/>
          <p:cNvSpPr txBox="1"/>
          <p:nvPr/>
        </p:nvSpPr>
        <p:spPr>
          <a:xfrm>
            <a:off x="6264000" y="396000"/>
            <a:ext cx="2088000" cy="2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500" spc="-1" strike="noStrike">
                <a:latin typeface="Calibri"/>
              </a:rPr>
              <a:t>Sk</a:t>
            </a:r>
            <a:r>
              <a:rPr b="0" lang="en-IN" sz="1500" spc="-1" strike="noStrike">
                <a:latin typeface="Calibri"/>
              </a:rPr>
              <a:t>e</a:t>
            </a:r>
            <a:r>
              <a:rPr b="0" lang="en-IN" sz="1500" spc="-1" strike="noStrike">
                <a:latin typeface="Calibri"/>
              </a:rPr>
              <a:t>w</a:t>
            </a:r>
            <a:r>
              <a:rPr b="0" lang="en-IN" sz="1500" spc="-1" strike="noStrike">
                <a:latin typeface="Calibri"/>
              </a:rPr>
              <a:t>e</a:t>
            </a:r>
            <a:r>
              <a:rPr b="0" lang="en-IN" sz="1500" spc="-1" strike="noStrike">
                <a:latin typeface="Calibri"/>
              </a:rPr>
              <a:t>d, </a:t>
            </a:r>
            <a:r>
              <a:rPr b="0" lang="en-IN" sz="1500" spc="-1" strike="noStrike">
                <a:latin typeface="Calibri"/>
              </a:rPr>
              <a:t>fe</a:t>
            </a:r>
            <a:r>
              <a:rPr b="0" lang="en-IN" sz="1500" spc="-1" strike="noStrike">
                <a:latin typeface="Calibri"/>
              </a:rPr>
              <a:t>w 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o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u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tli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er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s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39" name="TextShape 7"/>
          <p:cNvSpPr txBox="1"/>
          <p:nvPr/>
        </p:nvSpPr>
        <p:spPr>
          <a:xfrm>
            <a:off x="1872000" y="2196000"/>
            <a:ext cx="2232000" cy="4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500" spc="-1" strike="noStrike">
                <a:latin typeface="Calibri"/>
              </a:rPr>
              <a:t>V</a:t>
            </a:r>
            <a:r>
              <a:rPr b="0" lang="en-IN" sz="1500" spc="-1" strike="noStrike">
                <a:latin typeface="Calibri"/>
              </a:rPr>
              <a:t>er</a:t>
            </a:r>
            <a:r>
              <a:rPr b="0" lang="en-IN" sz="1500" spc="-1" strike="noStrike">
                <a:latin typeface="Calibri"/>
              </a:rPr>
              <a:t>y </a:t>
            </a:r>
            <a:r>
              <a:rPr b="0" lang="en-IN" sz="1500" spc="-1" strike="noStrike">
                <a:latin typeface="Calibri"/>
              </a:rPr>
              <a:t>sk</a:t>
            </a:r>
            <a:r>
              <a:rPr b="0" lang="en-IN" sz="1500" spc="-1" strike="noStrike">
                <a:latin typeface="Calibri"/>
              </a:rPr>
              <a:t>e</a:t>
            </a:r>
            <a:r>
              <a:rPr b="0" lang="en-IN" sz="1500" spc="-1" strike="noStrike">
                <a:latin typeface="Calibri"/>
              </a:rPr>
              <a:t>w</a:t>
            </a:r>
            <a:r>
              <a:rPr b="0" lang="en-IN" sz="1500" spc="-1" strike="noStrike">
                <a:latin typeface="Calibri"/>
              </a:rPr>
              <a:t>e</a:t>
            </a:r>
            <a:r>
              <a:rPr b="0" lang="en-IN" sz="1500" spc="-1" strike="noStrike">
                <a:latin typeface="Calibri"/>
              </a:rPr>
              <a:t>d, </a:t>
            </a:r>
            <a:r>
              <a:rPr b="0" lang="en-IN" sz="1500" spc="-1" strike="noStrike">
                <a:latin typeface="Calibri"/>
              </a:rPr>
              <a:t>e</a:t>
            </a:r>
            <a:r>
              <a:rPr b="0" lang="en-IN" sz="1500" spc="-1" strike="noStrike">
                <a:latin typeface="Calibri"/>
              </a:rPr>
              <a:t>xi</a:t>
            </a:r>
            <a:r>
              <a:rPr b="0" lang="en-IN" sz="1500" spc="-1" strike="noStrike">
                <a:latin typeface="Calibri"/>
              </a:rPr>
              <a:t>st 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o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ut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li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er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s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40" name="TextShape 8"/>
          <p:cNvSpPr txBox="1"/>
          <p:nvPr/>
        </p:nvSpPr>
        <p:spPr>
          <a:xfrm>
            <a:off x="5544000" y="2226600"/>
            <a:ext cx="230400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500" spc="-1" strike="noStrike">
                <a:latin typeface="Calibri"/>
              </a:rPr>
              <a:t>Slightly </a:t>
            </a:r>
            <a:r>
              <a:rPr b="0" lang="en-IN" sz="1500" spc="-1" strike="noStrike">
                <a:latin typeface="Calibri"/>
              </a:rPr>
              <a:t>skewed, no </a:t>
            </a:r>
            <a:r>
              <a:rPr b="0" lang="en-IN" sz="1500" spc="-1" strike="noStrike">
                <a:solidFill>
                  <a:srgbClr val="00e3e3"/>
                </a:solidFill>
                <a:latin typeface="Calibri"/>
              </a:rPr>
              <a:t>outliers</a:t>
            </a:r>
            <a:endParaRPr b="0" lang="en-IN" sz="1500" spc="-1" strike="noStrike">
              <a:latin typeface="Arial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898</TotalTime>
  <Application>LibreOffice/6.0.7.3$Linux_X86_64 LibreOffice_project/00m0$Build-3</Application>
  <Words>929</Words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Kowshik Chilamkurthy</dc:creator>
  <dc:description/>
  <dc:language>en-IN</dc:language>
  <cp:lastModifiedBy/>
  <dcterms:modified xsi:type="dcterms:W3CDTF">2023-07-10T00:47:52Z</dcterms:modified>
  <cp:revision>103</cp:revision>
  <dc:subject/>
  <dc:title>INTELLIGENT ATTRITION 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14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