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700" r:id="rId3"/>
    <p:sldMasterId id="2147483713" r:id="rId4"/>
    <p:sldMasterId id="2147483726" r:id="rId5"/>
    <p:sldMasterId id="2147483739" r:id="rId6"/>
  </p:sldMasterIdLst>
  <p:notesMasterIdLst>
    <p:notesMasterId r:id="rId35"/>
  </p:notesMasterIdLst>
  <p:sldIdLst>
    <p:sldId id="256" r:id="rId7"/>
    <p:sldId id="257" r:id="rId8"/>
    <p:sldId id="258" r:id="rId9"/>
    <p:sldId id="283" r:id="rId10"/>
    <p:sldId id="259" r:id="rId11"/>
    <p:sldId id="260" r:id="rId12"/>
    <p:sldId id="284" r:id="rId13"/>
    <p:sldId id="285" r:id="rId14"/>
    <p:sldId id="262" r:id="rId15"/>
    <p:sldId id="263" r:id="rId16"/>
    <p:sldId id="265" r:id="rId17"/>
    <p:sldId id="266" r:id="rId18"/>
    <p:sldId id="267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6" r:id="rId33"/>
    <p:sldId id="282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38"/>
  </p:normalViewPr>
  <p:slideViewPr>
    <p:cSldViewPr snapToGrid="0">
      <p:cViewPr varScale="1">
        <p:scale>
          <a:sx n="136" d="100"/>
          <a:sy n="136" d="100"/>
        </p:scale>
        <p:origin x="200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3DF9-2041-9444-83C8-A7528808C59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6BA58-852D-F348-B614-F2147BD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BA58-852D-F348-B614-F2147BD052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6BA58-852D-F348-B614-F2147BD052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6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0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911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487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50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3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14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245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624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081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98400" y="1763280"/>
            <a:ext cx="5946840" cy="5376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238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5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74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98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85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918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67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42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3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1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9944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98400" y="1763280"/>
            <a:ext cx="5946840" cy="1159560"/>
          </a:xfrm>
          <a:prstGeom prst="rect">
            <a:avLst/>
          </a:prstGeom>
        </p:spPr>
        <p:txBody>
          <a:bodyPr tIns="91440" bIns="91440"/>
          <a:lstStyle/>
          <a:p>
            <a:r>
              <a:rPr lang="en-US" sz="4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grpSp>
        <p:nvGrpSpPr>
          <p:cNvPr id="6" name="Group 2"/>
          <p:cNvGrpSpPr/>
          <p:nvPr/>
        </p:nvGrpSpPr>
        <p:grpSpPr>
          <a:xfrm>
            <a:off x="3240360" y="360"/>
            <a:ext cx="2663640" cy="1326600"/>
            <a:chOff x="3240360" y="360"/>
            <a:chExt cx="2663640" cy="1326600"/>
          </a:xfrm>
        </p:grpSpPr>
        <p:sp>
          <p:nvSpPr>
            <p:cNvPr id="2" name="CustomShape 3"/>
            <p:cNvSpPr/>
            <p:nvPr/>
          </p:nvSpPr>
          <p:spPr>
            <a:xfrm rot="10800000">
              <a:off x="3240360" y="360"/>
              <a:ext cx="2663640" cy="13266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 rot="10800000">
              <a:off x="4572720" y="360"/>
              <a:ext cx="1331280" cy="1326600"/>
            </a:xfrm>
            <a:prstGeom prst="triangle">
              <a:avLst>
                <a:gd name="adj" fmla="val 100000"/>
              </a:avLst>
            </a:prstGeom>
            <a:solidFill>
              <a:srgbClr val="99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360" cy="26654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360" cy="26654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22" name="CustomShape 4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cxn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5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cxn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6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7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8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" name="Group 9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128" name="CustomShape 10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cxn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1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cxn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2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cxn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1" name="Group 13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132" name="CustomShape 14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15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16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CustomShape 17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CustomShape 18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CustomShape 19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20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21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22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23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24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25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CustomShape 26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CustomShape 27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28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29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30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CustomShape 31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32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33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34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35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36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37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38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7" name="CustomShape 3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4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360" cy="26654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360" cy="26654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00" name="CustomShape 4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cxn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5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cxn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6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7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8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" name="Group 9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206" name="CustomShape 10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cxn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1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cxn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2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cxn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9" name="Group 13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210" name="CustomShape 14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5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6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7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8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9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20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1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CustomShape 22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3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CustomShape 24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CustomShape 25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6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CustomShape 27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8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29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30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CustomShape 31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32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33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34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35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36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37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38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5" name="CustomShape 3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4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4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047600" y="633960"/>
            <a:ext cx="6996240" cy="715320"/>
          </a:xfrm>
          <a:prstGeom prst="rect">
            <a:avLst/>
          </a:prstGeom>
        </p:spPr>
        <p:txBody>
          <a:bodyPr tIns="91440" bIns="91440" anchor="b"/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1131480" y="1553040"/>
            <a:ext cx="3339360" cy="26654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4672440" y="1553040"/>
            <a:ext cx="3339360" cy="266544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78" name="CustomShape 4"/>
          <p:cNvSpPr/>
          <p:nvPr/>
        </p:nvSpPr>
        <p:spPr>
          <a:xfrm>
            <a:off x="-28440" y="4446720"/>
            <a:ext cx="9191160" cy="712080"/>
          </a:xfrm>
          <a:custGeom>
            <a:avLst/>
            <a:gdLst/>
            <a:ahLst/>
            <a:cxnLst/>
            <a:rect l="l" t="t" r="r" b="b"/>
            <a:pathLst>
              <a:path w="367665" h="41339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5"/>
          <p:cNvSpPr/>
          <p:nvPr/>
        </p:nvSpPr>
        <p:spPr>
          <a:xfrm>
            <a:off x="-28440" y="4578120"/>
            <a:ext cx="9191160" cy="583920"/>
          </a:xfrm>
          <a:custGeom>
            <a:avLst/>
            <a:gdLst/>
            <a:ahLst/>
            <a:cxnLst/>
            <a:rect l="l" t="t" r="r" b="b"/>
            <a:pathLst>
              <a:path w="367665" h="3391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4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6"/>
          <p:cNvSpPr/>
          <p:nvPr/>
        </p:nvSpPr>
        <p:spPr>
          <a:xfrm rot="8100000">
            <a:off x="1847880" y="425304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7"/>
          <p:cNvSpPr/>
          <p:nvPr/>
        </p:nvSpPr>
        <p:spPr>
          <a:xfrm rot="8100000">
            <a:off x="6039000" y="453708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00CEF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8"/>
          <p:cNvSpPr/>
          <p:nvPr/>
        </p:nvSpPr>
        <p:spPr>
          <a:xfrm rot="8100000">
            <a:off x="7182000" y="4570200"/>
            <a:ext cx="122400" cy="122400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3" name="Group 9"/>
          <p:cNvGrpSpPr/>
          <p:nvPr/>
        </p:nvGrpSpPr>
        <p:grpSpPr>
          <a:xfrm>
            <a:off x="-9360" y="4462560"/>
            <a:ext cx="9167400" cy="594720"/>
            <a:chOff x="-9360" y="4462560"/>
            <a:chExt cx="9167400" cy="594720"/>
          </a:xfrm>
        </p:grpSpPr>
        <p:sp>
          <p:nvSpPr>
            <p:cNvPr id="284" name="CustomShape 10"/>
            <p:cNvSpPr/>
            <p:nvPr/>
          </p:nvSpPr>
          <p:spPr>
            <a:xfrm>
              <a:off x="-9360" y="4581360"/>
              <a:ext cx="4204800" cy="475920"/>
            </a:xfrm>
            <a:custGeom>
              <a:avLst/>
              <a:gdLst/>
              <a:ahLst/>
              <a:cxnLst/>
              <a:rect l="l" t="t" r="r" b="b"/>
              <a:pathLst>
                <a:path w="168212" h="1905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11"/>
            <p:cNvSpPr/>
            <p:nvPr/>
          </p:nvSpPr>
          <p:spPr>
            <a:xfrm>
              <a:off x="4195800" y="4462560"/>
              <a:ext cx="3423960" cy="590040"/>
            </a:xfrm>
            <a:custGeom>
              <a:avLst/>
              <a:gdLst/>
              <a:ahLst/>
              <a:cxnLst/>
              <a:rect l="l" t="t" r="r" b="b"/>
              <a:pathLst>
                <a:path w="136969" h="23622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12"/>
            <p:cNvSpPr/>
            <p:nvPr/>
          </p:nvSpPr>
          <p:spPr>
            <a:xfrm>
              <a:off x="7624800" y="4471920"/>
              <a:ext cx="1533240" cy="414000"/>
            </a:xfrm>
            <a:custGeom>
              <a:avLst/>
              <a:gdLst/>
              <a:ahLst/>
              <a:cxnLst/>
              <a:rect l="l" t="t" r="r" b="b"/>
              <a:pathLst>
                <a:path w="61341" h="16573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360">
              <a:solidFill>
                <a:srgbClr val="3C78D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7" name="Group 13"/>
          <p:cNvGrpSpPr/>
          <p:nvPr/>
        </p:nvGrpSpPr>
        <p:grpSpPr>
          <a:xfrm>
            <a:off x="-42840" y="4443480"/>
            <a:ext cx="9228960" cy="642240"/>
            <a:chOff x="-42840" y="4443480"/>
            <a:chExt cx="9228960" cy="642240"/>
          </a:xfrm>
        </p:grpSpPr>
        <p:sp>
          <p:nvSpPr>
            <p:cNvPr id="288" name="CustomShape 14"/>
            <p:cNvSpPr/>
            <p:nvPr/>
          </p:nvSpPr>
          <p:spPr>
            <a:xfrm>
              <a:off x="1114560" y="49006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15"/>
            <p:cNvSpPr/>
            <p:nvPr/>
          </p:nvSpPr>
          <p:spPr>
            <a:xfrm>
              <a:off x="1495440" y="5029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16"/>
            <p:cNvSpPr/>
            <p:nvPr/>
          </p:nvSpPr>
          <p:spPr>
            <a:xfrm>
              <a:off x="733320" y="4971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7"/>
            <p:cNvSpPr/>
            <p:nvPr/>
          </p:nvSpPr>
          <p:spPr>
            <a:xfrm>
              <a:off x="352440" y="49626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18"/>
            <p:cNvSpPr/>
            <p:nvPr/>
          </p:nvSpPr>
          <p:spPr>
            <a:xfrm>
              <a:off x="-42840" y="4605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9"/>
            <p:cNvSpPr/>
            <p:nvPr/>
          </p:nvSpPr>
          <p:spPr>
            <a:xfrm>
              <a:off x="1876320" y="48340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20"/>
            <p:cNvSpPr/>
            <p:nvPr/>
          </p:nvSpPr>
          <p:spPr>
            <a:xfrm>
              <a:off x="2257560" y="4829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21"/>
            <p:cNvSpPr/>
            <p:nvPr/>
          </p:nvSpPr>
          <p:spPr>
            <a:xfrm>
              <a:off x="2638440" y="45482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22"/>
            <p:cNvSpPr/>
            <p:nvPr/>
          </p:nvSpPr>
          <p:spPr>
            <a:xfrm>
              <a:off x="301932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23"/>
            <p:cNvSpPr/>
            <p:nvPr/>
          </p:nvSpPr>
          <p:spPr>
            <a:xfrm>
              <a:off x="3400560" y="461484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24"/>
            <p:cNvSpPr/>
            <p:nvPr/>
          </p:nvSpPr>
          <p:spPr>
            <a:xfrm>
              <a:off x="378144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25"/>
            <p:cNvSpPr/>
            <p:nvPr/>
          </p:nvSpPr>
          <p:spPr>
            <a:xfrm>
              <a:off x="4162320" y="4948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CustomShape 26"/>
            <p:cNvSpPr/>
            <p:nvPr/>
          </p:nvSpPr>
          <p:spPr>
            <a:xfrm>
              <a:off x="4543560" y="46674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27"/>
            <p:cNvSpPr/>
            <p:nvPr/>
          </p:nvSpPr>
          <p:spPr>
            <a:xfrm>
              <a:off x="4924440" y="45435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" name="CustomShape 28"/>
            <p:cNvSpPr/>
            <p:nvPr/>
          </p:nvSpPr>
          <p:spPr>
            <a:xfrm>
              <a:off x="530532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" name="CustomShape 29"/>
            <p:cNvSpPr/>
            <p:nvPr/>
          </p:nvSpPr>
          <p:spPr>
            <a:xfrm>
              <a:off x="5686560" y="47721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" name="CustomShape 30"/>
            <p:cNvSpPr/>
            <p:nvPr/>
          </p:nvSpPr>
          <p:spPr>
            <a:xfrm>
              <a:off x="6067440" y="4848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CustomShape 31"/>
            <p:cNvSpPr/>
            <p:nvPr/>
          </p:nvSpPr>
          <p:spPr>
            <a:xfrm>
              <a:off x="6448320" y="47293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CustomShape 32"/>
            <p:cNvSpPr/>
            <p:nvPr/>
          </p:nvSpPr>
          <p:spPr>
            <a:xfrm>
              <a:off x="682956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CustomShape 33"/>
            <p:cNvSpPr/>
            <p:nvPr/>
          </p:nvSpPr>
          <p:spPr>
            <a:xfrm>
              <a:off x="7210440" y="502452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CustomShape 34"/>
            <p:cNvSpPr/>
            <p:nvPr/>
          </p:nvSpPr>
          <p:spPr>
            <a:xfrm>
              <a:off x="7591320" y="444348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CustomShape 35"/>
            <p:cNvSpPr/>
            <p:nvPr/>
          </p:nvSpPr>
          <p:spPr>
            <a:xfrm>
              <a:off x="797256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CustomShape 36"/>
            <p:cNvSpPr/>
            <p:nvPr/>
          </p:nvSpPr>
          <p:spPr>
            <a:xfrm>
              <a:off x="835344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CustomShape 37"/>
            <p:cNvSpPr/>
            <p:nvPr/>
          </p:nvSpPr>
          <p:spPr>
            <a:xfrm>
              <a:off x="8734320" y="455796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CustomShape 38"/>
            <p:cNvSpPr/>
            <p:nvPr/>
          </p:nvSpPr>
          <p:spPr>
            <a:xfrm>
              <a:off x="9129600" y="4867200"/>
              <a:ext cx="56520" cy="5652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3" name="CustomShape 39"/>
          <p:cNvSpPr/>
          <p:nvPr/>
        </p:nvSpPr>
        <p:spPr>
          <a:xfrm>
            <a:off x="2990880" y="458604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40"/>
          <p:cNvSpPr/>
          <p:nvPr/>
        </p:nvSpPr>
        <p:spPr>
          <a:xfrm>
            <a:off x="1085760" y="487188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41"/>
          <p:cNvSpPr/>
          <p:nvPr/>
        </p:nvSpPr>
        <p:spPr>
          <a:xfrm>
            <a:off x="4895640" y="4516200"/>
            <a:ext cx="114120" cy="114120"/>
          </a:xfrm>
          <a:prstGeom prst="ellipse">
            <a:avLst/>
          </a:prstGeom>
          <a:noFill/>
          <a:ln w="9360">
            <a:solidFill>
              <a:srgbClr val="3C78D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42"/>
          <p:cNvSpPr/>
          <p:nvPr/>
        </p:nvSpPr>
        <p:spPr>
          <a:xfrm rot="8100000">
            <a:off x="8700120" y="4329360"/>
            <a:ext cx="122400" cy="122400"/>
          </a:xfrm>
          <a:prstGeom prst="teardrop">
            <a:avLst>
              <a:gd name="adj" fmla="val 100000"/>
            </a:avLst>
          </a:prstGeom>
          <a:noFill/>
          <a:ln w="28440">
            <a:solidFill>
              <a:srgbClr val="AFF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5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598040" y="1657440"/>
            <a:ext cx="5946840" cy="228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Calibri"/>
              </a:rPr>
              <a:t>Case Study </a:t>
            </a:r>
            <a:br>
              <a:rPr dirty="0"/>
            </a:br>
            <a:br>
              <a:rPr dirty="0"/>
            </a:br>
            <a:r>
              <a:rPr lang="en-US" sz="1500" b="1" strike="noStrike" spc="-1" dirty="0">
                <a:solidFill>
                  <a:srgbClr val="FFFFFF"/>
                </a:solidFill>
                <a:latin typeface="Calibri"/>
              </a:rPr>
              <a:t>ATHIRA PULICKAKUDY SALIN</a:t>
            </a:r>
            <a:endParaRPr lang="en-US" sz="15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54" name="Group 2"/>
          <p:cNvGrpSpPr/>
          <p:nvPr/>
        </p:nvGrpSpPr>
        <p:grpSpPr>
          <a:xfrm>
            <a:off x="4411080" y="332640"/>
            <a:ext cx="321120" cy="523440"/>
            <a:chOff x="4411080" y="332640"/>
            <a:chExt cx="321120" cy="523440"/>
          </a:xfrm>
        </p:grpSpPr>
        <p:sp>
          <p:nvSpPr>
            <p:cNvPr id="355" name="CustomShape 3"/>
            <p:cNvSpPr/>
            <p:nvPr/>
          </p:nvSpPr>
          <p:spPr>
            <a:xfrm>
              <a:off x="4507920" y="775800"/>
              <a:ext cx="127440" cy="2772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6" name="CustomShape 4"/>
            <p:cNvSpPr/>
            <p:nvPr/>
          </p:nvSpPr>
          <p:spPr>
            <a:xfrm>
              <a:off x="4507920" y="732240"/>
              <a:ext cx="127440" cy="2772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7" name="CustomShape 5"/>
            <p:cNvSpPr/>
            <p:nvPr/>
          </p:nvSpPr>
          <p:spPr>
            <a:xfrm>
              <a:off x="4507920" y="819000"/>
              <a:ext cx="127440" cy="3708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8" name="CustomShape 6"/>
            <p:cNvSpPr/>
            <p:nvPr/>
          </p:nvSpPr>
          <p:spPr>
            <a:xfrm>
              <a:off x="4512240" y="516960"/>
              <a:ext cx="118440" cy="19980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9" name="CustomShape 7"/>
            <p:cNvSpPr/>
            <p:nvPr/>
          </p:nvSpPr>
          <p:spPr>
            <a:xfrm>
              <a:off x="4411080" y="332640"/>
              <a:ext cx="321120" cy="38412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roup 1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21" name="CustomShape 2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2" name="CustomShape 3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3" name="CustomShape 4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4" name="CustomShape 5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25" name="CustomShape 6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27" name="CustomShape 7"/>
          <p:cNvSpPr/>
          <p:nvPr/>
        </p:nvSpPr>
        <p:spPr>
          <a:xfrm>
            <a:off x="2572560" y="3844364"/>
            <a:ext cx="4339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spc="-1" dirty="0" err="1">
                <a:solidFill>
                  <a:srgbClr val="3465A4"/>
                </a:solidFill>
                <a:latin typeface="Calibri"/>
                <a:ea typeface="AR PL SungtiL GB"/>
              </a:rPr>
              <a:t>num_rating</a:t>
            </a:r>
            <a:r>
              <a:rPr lang="en-IN" sz="1800" b="1" strike="noStrike" spc="-1" dirty="0">
                <a:latin typeface="Calibri"/>
                <a:ea typeface="AR PL SungtiL GB"/>
              </a:rPr>
              <a:t> </a:t>
            </a:r>
            <a:r>
              <a:rPr lang="en-IN" sz="1800" b="1" strike="noStrike" spc="-1" dirty="0">
                <a:solidFill>
                  <a:srgbClr val="1E1C11"/>
                </a:solidFill>
                <a:latin typeface="Calibri"/>
                <a:ea typeface="AR PL SungtiL GB"/>
              </a:rPr>
              <a:t>left skew</a:t>
            </a:r>
            <a:r>
              <a:rPr lang="en-IN" b="1" spc="-1" dirty="0">
                <a:solidFill>
                  <a:srgbClr val="1E1C11"/>
                </a:solidFill>
                <a:latin typeface="Calibri"/>
                <a:ea typeface="AR PL SungtiL GB"/>
              </a:rPr>
              <a:t>ed</a:t>
            </a:r>
            <a:r>
              <a:rPr lang="en-IN" sz="1800" b="0" strike="noStrike" spc="-1" dirty="0">
                <a:solidFill>
                  <a:srgbClr val="1E1C11"/>
                </a:solidFill>
                <a:latin typeface="Calibri"/>
              </a:rPr>
              <a:t>, few outliers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528" name="TextShape 8"/>
          <p:cNvSpPr txBox="1"/>
          <p:nvPr/>
        </p:nvSpPr>
        <p:spPr>
          <a:xfrm>
            <a:off x="3384000" y="360000"/>
            <a:ext cx="2088000" cy="49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3200" b="0" strike="noStrike" spc="-1">
                <a:solidFill>
                  <a:srgbClr val="00B0F0"/>
                </a:solidFill>
                <a:latin typeface="Calibri"/>
              </a:rPr>
              <a:t>Outliers</a:t>
            </a:r>
            <a:r>
              <a:rPr lang="en-IN" sz="1800" b="0" strike="noStrike" spc="-1"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BE78D8-037A-6E3F-0344-CAEEA9D0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8" y="593533"/>
            <a:ext cx="8148384" cy="3216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roup 1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42" name="CustomShape 2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3" name="CustomShape 3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4" name="CustomShape 4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5" name="CustomShape 5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46" name="CustomShape 6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49" name="TextShape 7"/>
          <p:cNvSpPr txBox="1"/>
          <p:nvPr/>
        </p:nvSpPr>
        <p:spPr>
          <a:xfrm>
            <a:off x="1224000" y="324000"/>
            <a:ext cx="5904000" cy="46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000" b="1" strike="noStrike" spc="-1" dirty="0">
                <a:solidFill>
                  <a:srgbClr val="00B0F0"/>
                </a:solidFill>
                <a:latin typeface="Calibri"/>
              </a:rPr>
              <a:t>Correlation</a:t>
            </a:r>
            <a:r>
              <a:rPr lang="en-IN" sz="2000" b="1" strike="noStrike" spc="-1" dirty="0">
                <a:solidFill>
                  <a:srgbClr val="00B4B4"/>
                </a:solidFill>
                <a:latin typeface="Calibri"/>
              </a:rPr>
              <a:t> </a:t>
            </a:r>
            <a:r>
              <a:rPr lang="en-IN" sz="2000" b="1" strike="noStrike" spc="-1" dirty="0">
                <a:solidFill>
                  <a:srgbClr val="00B0F0"/>
                </a:solidFill>
                <a:latin typeface="Calibri"/>
              </a:rPr>
              <a:t>between</a:t>
            </a:r>
            <a:r>
              <a:rPr lang="en-IN" sz="2000" b="1" strike="noStrike" spc="-1" dirty="0">
                <a:solidFill>
                  <a:srgbClr val="00B4B4"/>
                </a:solidFill>
                <a:latin typeface="Calibri"/>
              </a:rPr>
              <a:t> </a:t>
            </a:r>
            <a:r>
              <a:rPr lang="en-IN" sz="2000" b="1" strike="noStrike" spc="-1" dirty="0">
                <a:solidFill>
                  <a:srgbClr val="0070C0"/>
                </a:solidFill>
                <a:latin typeface="Calibri"/>
              </a:rPr>
              <a:t>target</a:t>
            </a:r>
            <a:r>
              <a:rPr lang="en-IN" sz="2000" b="1" strike="noStrike" spc="-1" dirty="0">
                <a:solidFill>
                  <a:srgbClr val="00B4B4"/>
                </a:solidFill>
                <a:latin typeface="Calibri"/>
              </a:rPr>
              <a:t> </a:t>
            </a:r>
            <a:r>
              <a:rPr lang="en-IN" sz="2000" b="1" strike="noStrike" spc="-1" dirty="0">
                <a:solidFill>
                  <a:srgbClr val="0070C0"/>
                </a:solidFill>
                <a:latin typeface="Calibri"/>
              </a:rPr>
              <a:t>and</a:t>
            </a:r>
            <a:r>
              <a:rPr lang="en-IN" sz="2000" b="1" strike="noStrike" spc="-1" dirty="0">
                <a:solidFill>
                  <a:srgbClr val="00B4B4"/>
                </a:solidFill>
                <a:latin typeface="Calibri"/>
              </a:rPr>
              <a:t>  </a:t>
            </a:r>
            <a:r>
              <a:rPr lang="en-IN" sz="2000" b="1" strike="noStrike" spc="-1" dirty="0">
                <a:solidFill>
                  <a:srgbClr val="0070C0"/>
                </a:solidFill>
                <a:latin typeface="Calibri"/>
              </a:rPr>
              <a:t>numerical</a:t>
            </a:r>
            <a:r>
              <a:rPr lang="en-IN" sz="2000" b="1" strike="noStrike" spc="-1" dirty="0">
                <a:solidFill>
                  <a:srgbClr val="00B4B4"/>
                </a:solidFill>
                <a:latin typeface="Calibri"/>
              </a:rPr>
              <a:t> </a:t>
            </a:r>
            <a:r>
              <a:rPr lang="en-IN" sz="2000" b="1" strike="noStrike" spc="-1" dirty="0">
                <a:solidFill>
                  <a:srgbClr val="3465A4"/>
                </a:solidFill>
                <a:latin typeface="Calibri"/>
              </a:rPr>
              <a:t>features</a:t>
            </a:r>
            <a:endParaRPr lang="en-IN" sz="2000" b="1" strike="noStrike" spc="-1" dirty="0">
              <a:solidFill>
                <a:srgbClr val="00B4B4"/>
              </a:solidFill>
              <a:latin typeface="Calibri"/>
            </a:endParaRPr>
          </a:p>
        </p:txBody>
      </p:sp>
      <p:sp>
        <p:nvSpPr>
          <p:cNvPr id="550" name="TextShape 8"/>
          <p:cNvSpPr txBox="1"/>
          <p:nvPr/>
        </p:nvSpPr>
        <p:spPr>
          <a:xfrm>
            <a:off x="5760000" y="1943999"/>
            <a:ext cx="3294000" cy="24072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1800" b="0" strike="noStrike" spc="-1" dirty="0">
                <a:latin typeface="Arial"/>
              </a:rPr>
              <a:t>Multicollinearity,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1800" b="0" strike="noStrike" spc="-1" dirty="0">
                <a:latin typeface="Arial"/>
              </a:rPr>
              <a:t>Model Stability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pc="-1" dirty="0">
                <a:latin typeface="Calibri"/>
              </a:rPr>
              <a:t>Price</a:t>
            </a:r>
            <a:r>
              <a:rPr lang="en-IN" sz="1800" b="0" strike="noStrike" spc="-1" dirty="0">
                <a:latin typeface="Calibri"/>
              </a:rPr>
              <a:t> - negatively correlated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pc="-1" dirty="0" err="1">
                <a:latin typeface="Calibri"/>
              </a:rPr>
              <a:t>user_id</a:t>
            </a:r>
            <a:r>
              <a:rPr lang="en-IN" sz="1800" b="0" strike="noStrike" spc="-1" dirty="0">
                <a:latin typeface="Calibri"/>
              </a:rPr>
              <a:t> - is positively correlated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pc="-1" dirty="0" err="1">
                <a:latin typeface="Calibri"/>
              </a:rPr>
              <a:t>search_id</a:t>
            </a:r>
            <a:r>
              <a:rPr lang="en-IN" sz="1800" b="0" strike="noStrike" spc="-1" dirty="0">
                <a:latin typeface="Calibri"/>
              </a:rPr>
              <a:t> -positively correlated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pc="-1" dirty="0" err="1">
                <a:latin typeface="Calibri"/>
              </a:rPr>
              <a:t>item_id</a:t>
            </a:r>
            <a:r>
              <a:rPr lang="en-IN" sz="1800" b="0" strike="noStrike" spc="-1" dirty="0">
                <a:latin typeface="Calibri"/>
              </a:rPr>
              <a:t> – negatively correlated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32D4B-BB8F-D391-3C90-DDD24775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9" y="791925"/>
            <a:ext cx="2521433" cy="21335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670505-E933-D375-5E91-CA2ACF8F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241" y="791925"/>
            <a:ext cx="2521433" cy="2133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7294D8-713F-7A1E-2407-940135235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51" y="2925446"/>
            <a:ext cx="2423856" cy="2050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4E9043-DC9A-F3D0-64C0-B6556A058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8028" y="2884163"/>
            <a:ext cx="2472646" cy="2092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2664360" y="666720"/>
            <a:ext cx="358380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00B0F0"/>
                </a:solidFill>
                <a:latin typeface="Calibri"/>
              </a:rPr>
              <a:t>Imbalance</a:t>
            </a:r>
            <a:r>
              <a:rPr lang="en-IN" sz="3200" b="1" strike="noStrike" spc="-1">
                <a:solidFill>
                  <a:srgbClr val="0070C0"/>
                </a:solidFill>
                <a:latin typeface="Calibri"/>
              </a:rPr>
              <a:t> Data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3429000" y="1581120"/>
            <a:ext cx="5866920" cy="109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Accuracy Paradox </a:t>
            </a:r>
            <a:endParaRPr lang="en-IN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Oversampling, Not Under-sampling !!</a:t>
            </a:r>
            <a:endParaRPr lang="en-IN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Too less data to go for under-sampling of modelling data</a:t>
            </a:r>
            <a:endParaRPr lang="en-IN" sz="1600" b="0" strike="noStrike" spc="-1">
              <a:latin typeface="Arial"/>
            </a:endParaRPr>
          </a:p>
        </p:txBody>
      </p:sp>
      <p:grpSp>
        <p:nvGrpSpPr>
          <p:cNvPr id="555" name="Group 3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56" name="CustomShape 4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7" name="CustomShape 5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8" name="CustomShape 6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59" name="CustomShape 7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0" name="CustomShape 8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51D880-0A36-6574-CD97-C44808BAD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75" y="1326756"/>
            <a:ext cx="2463800" cy="260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TextShape 1"/>
          <p:cNvSpPr txBox="1"/>
          <p:nvPr/>
        </p:nvSpPr>
        <p:spPr>
          <a:xfrm>
            <a:off x="1112511" y="1152148"/>
            <a:ext cx="3279489" cy="19869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Applied TNSE on the data to remove outliers using one class SVM.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Principle component analysis can be done.</a:t>
            </a:r>
            <a:endParaRPr lang="en-IN" sz="18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Found Few Outliers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564" name="TextShape 2"/>
          <p:cNvSpPr txBox="1"/>
          <p:nvPr/>
        </p:nvSpPr>
        <p:spPr>
          <a:xfrm>
            <a:off x="4392000" y="274320"/>
            <a:ext cx="1142280" cy="373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2000" b="1" strike="noStrike" spc="-1">
                <a:solidFill>
                  <a:srgbClr val="00E3E3"/>
                </a:solidFill>
                <a:latin typeface="Arial"/>
              </a:rPr>
              <a:t>Outliers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Feature Engineering</a:t>
            </a:r>
          </a:p>
        </p:txBody>
      </p:sp>
      <p:sp>
        <p:nvSpPr>
          <p:cNvPr id="566" name="CustomShape 2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67" name="Group 3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568" name="CustomShape 4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69" name="CustomShape 5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0" name="CustomShape 6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1" name="CustomShape 7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2" name="CustomShape 8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73" name="Group 9"/>
          <p:cNvGrpSpPr/>
          <p:nvPr/>
        </p:nvGrpSpPr>
        <p:grpSpPr>
          <a:xfrm>
            <a:off x="3960720" y="1314720"/>
            <a:ext cx="1447560" cy="1063080"/>
            <a:chOff x="3960720" y="1314720"/>
            <a:chExt cx="1447560" cy="1063080"/>
          </a:xfrm>
        </p:grpSpPr>
        <p:sp>
          <p:nvSpPr>
            <p:cNvPr id="574" name="CustomShape 10"/>
            <p:cNvSpPr/>
            <p:nvPr/>
          </p:nvSpPr>
          <p:spPr>
            <a:xfrm>
              <a:off x="3960720" y="1314720"/>
              <a:ext cx="989640" cy="98244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5" name="CustomShape 11"/>
            <p:cNvSpPr/>
            <p:nvPr/>
          </p:nvSpPr>
          <p:spPr>
            <a:xfrm>
              <a:off x="4845240" y="1819080"/>
              <a:ext cx="563040" cy="55872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76" name="Group 12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577" name="CustomShape 13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8" name="CustomShape 14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79" name="CustomShape 15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0" name="CustomShape 16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1" name="CustomShape 17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2" name="CustomShape 18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83" name="Group 19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584" name="CustomShape 20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5" name="CustomShape 21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86" name="CustomShape 22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87" name="Group 23"/>
          <p:cNvGrpSpPr/>
          <p:nvPr/>
        </p:nvGrpSpPr>
        <p:grpSpPr>
          <a:xfrm>
            <a:off x="553320" y="2089440"/>
            <a:ext cx="270360" cy="426960"/>
            <a:chOff x="553320" y="2089440"/>
            <a:chExt cx="270360" cy="426960"/>
          </a:xfrm>
        </p:grpSpPr>
        <p:sp>
          <p:nvSpPr>
            <p:cNvPr id="588" name="CustomShape 24"/>
            <p:cNvSpPr/>
            <p:nvPr/>
          </p:nvSpPr>
          <p:spPr>
            <a:xfrm>
              <a:off x="634680" y="245088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89" name="CustomShape 25"/>
            <p:cNvSpPr/>
            <p:nvPr/>
          </p:nvSpPr>
          <p:spPr>
            <a:xfrm>
              <a:off x="634680" y="241524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0" name="CustomShape 26"/>
            <p:cNvSpPr/>
            <p:nvPr/>
          </p:nvSpPr>
          <p:spPr>
            <a:xfrm>
              <a:off x="634680" y="2486160"/>
              <a:ext cx="107280" cy="3024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1" name="CustomShape 27"/>
            <p:cNvSpPr/>
            <p:nvPr/>
          </p:nvSpPr>
          <p:spPr>
            <a:xfrm>
              <a:off x="638640" y="2239560"/>
              <a:ext cx="99720" cy="16308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2" name="CustomShape 28"/>
            <p:cNvSpPr/>
            <p:nvPr/>
          </p:nvSpPr>
          <p:spPr>
            <a:xfrm>
              <a:off x="553320" y="2089440"/>
              <a:ext cx="270360" cy="31320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93" name="Group 29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594" name="CustomShape 30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95" name="CustomShape 31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96" name="CustomShape 32"/>
          <p:cNvSpPr/>
          <p:nvPr/>
        </p:nvSpPr>
        <p:spPr>
          <a:xfrm>
            <a:off x="8618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Feature Extraction</a:t>
            </a:r>
            <a:endParaRPr lang="en-IN" sz="1800" b="0" strike="noStrike" spc="-1">
              <a:solidFill>
                <a:srgbClr val="00B050"/>
              </a:solidFill>
              <a:latin typeface="Arial"/>
            </a:endParaRPr>
          </a:p>
        </p:txBody>
      </p:sp>
      <p:sp>
        <p:nvSpPr>
          <p:cNvPr id="597" name="CustomShape 33"/>
          <p:cNvSpPr/>
          <p:nvPr/>
        </p:nvSpPr>
        <p:spPr>
          <a:xfrm>
            <a:off x="38372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Correlation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98" name="CustomShape 34"/>
          <p:cNvSpPr/>
          <p:nvPr/>
        </p:nvSpPr>
        <p:spPr>
          <a:xfrm>
            <a:off x="654336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Feature Selection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99" name="CustomShape 35"/>
          <p:cNvSpPr/>
          <p:nvPr/>
        </p:nvSpPr>
        <p:spPr>
          <a:xfrm>
            <a:off x="4479480" y="23871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Correlation</a:t>
            </a:r>
            <a:br/>
            <a:endParaRPr lang="en-IN" sz="3200" b="0" strike="noStrike" spc="-1">
              <a:latin typeface="Arial"/>
            </a:endParaRPr>
          </a:p>
        </p:txBody>
      </p:sp>
      <p:grpSp>
        <p:nvGrpSpPr>
          <p:cNvPr id="610" name="Group 2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611" name="CustomShape 3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2" name="CustomShape 4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13" name="CustomShape 5"/>
          <p:cNvSpPr/>
          <p:nvPr/>
        </p:nvSpPr>
        <p:spPr>
          <a:xfrm>
            <a:off x="4138380" y="1752318"/>
            <a:ext cx="4709228" cy="24602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The correlations between categorical data features can captured by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chi-squared test. 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The correlations between continuous numerical data features can be captured by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one-Class </a:t>
            </a:r>
            <a:r>
              <a:rPr lang="en-IN" sz="1600" b="1" strike="noStrike" spc="-1" dirty="0" err="1">
                <a:solidFill>
                  <a:srgbClr val="C00000"/>
                </a:solidFill>
                <a:latin typeface="Calibri"/>
              </a:rPr>
              <a:t>anova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T-test.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Pearson Correlation </a:t>
            </a:r>
            <a:r>
              <a:rPr lang="en-IN" sz="1600" spc="-1" dirty="0">
                <a:solidFill>
                  <a:srgbClr val="000000"/>
                </a:solidFill>
                <a:latin typeface="Calibri"/>
              </a:rPr>
              <a:t>is conducted here in scaled data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1" spc="-1" dirty="0" err="1">
                <a:solidFill>
                  <a:srgbClr val="C00000"/>
                </a:solidFill>
                <a:latin typeface="Calibri"/>
              </a:rPr>
              <a:t>mRMR</a:t>
            </a:r>
            <a:r>
              <a:rPr lang="en-IN" sz="1600" spc="-1" dirty="0">
                <a:solidFill>
                  <a:srgbClr val="000000"/>
                </a:solidFill>
                <a:latin typeface="Calibri"/>
              </a:rPr>
              <a:t>- Minimum redundancy Maximum Relevance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2A815-F31C-A2F0-E48A-42B52680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" y="1428480"/>
            <a:ext cx="40132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Correlation</a:t>
            </a:r>
            <a:br>
              <a:rPr dirty="0"/>
            </a:br>
            <a:endParaRPr lang="en-IN" sz="3200" b="0" strike="noStrike" spc="-1" dirty="0">
              <a:latin typeface="Arial"/>
            </a:endParaRPr>
          </a:p>
        </p:txBody>
      </p:sp>
      <p:grpSp>
        <p:nvGrpSpPr>
          <p:cNvPr id="616" name="Group 2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617" name="CustomShape 3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18" name="CustomShape 4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19" name="CustomShape 5"/>
          <p:cNvSpPr/>
          <p:nvPr/>
        </p:nvSpPr>
        <p:spPr>
          <a:xfrm>
            <a:off x="6366960" y="2758680"/>
            <a:ext cx="20570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Correlation matrix before and after removing highly correlated features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22" name="TextShape 6"/>
          <p:cNvSpPr txBox="1"/>
          <p:nvPr/>
        </p:nvSpPr>
        <p:spPr>
          <a:xfrm>
            <a:off x="6283080" y="1605600"/>
            <a:ext cx="2860920" cy="1212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latin typeface="Calibri"/>
              </a:rPr>
              <a:t>Corrected correlation using threshold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D6EA8-42F3-B1C7-8F55-D5F754F5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727" y="1620855"/>
            <a:ext cx="3137353" cy="2680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ABAE56-2423-3CAB-152A-56A8382AE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53" y="1620854"/>
            <a:ext cx="3119499" cy="266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Feature Selection</a:t>
            </a:r>
            <a:br/>
            <a:endParaRPr lang="en-IN" sz="3200" b="0" strike="noStrike" spc="-1">
              <a:latin typeface="Arial"/>
            </a:endParaRPr>
          </a:p>
        </p:txBody>
      </p:sp>
      <p:grpSp>
        <p:nvGrpSpPr>
          <p:cNvPr id="624" name="Group 2"/>
          <p:cNvGrpSpPr/>
          <p:nvPr/>
        </p:nvGrpSpPr>
        <p:grpSpPr>
          <a:xfrm>
            <a:off x="4354920" y="133200"/>
            <a:ext cx="408960" cy="336600"/>
            <a:chOff x="4354920" y="133200"/>
            <a:chExt cx="408960" cy="336600"/>
          </a:xfrm>
        </p:grpSpPr>
        <p:sp>
          <p:nvSpPr>
            <p:cNvPr id="625" name="CustomShape 3"/>
            <p:cNvSpPr/>
            <p:nvPr/>
          </p:nvSpPr>
          <p:spPr>
            <a:xfrm>
              <a:off x="4354920" y="133200"/>
              <a:ext cx="279360" cy="31068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26" name="CustomShape 4"/>
            <p:cNvSpPr/>
            <p:nvPr/>
          </p:nvSpPr>
          <p:spPr>
            <a:xfrm>
              <a:off x="4605120" y="293040"/>
              <a:ext cx="158760" cy="1767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27" name="CustomShape 5"/>
          <p:cNvSpPr/>
          <p:nvPr/>
        </p:nvSpPr>
        <p:spPr>
          <a:xfrm>
            <a:off x="4154940" y="1488473"/>
            <a:ext cx="4538520" cy="2864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Including all features </a:t>
            </a:r>
            <a:r>
              <a:rPr lang="en-IN" sz="1600" spc="-1" dirty="0">
                <a:solidFill>
                  <a:srgbClr val="000000"/>
                </a:solidFill>
                <a:latin typeface="Calibri"/>
              </a:rPr>
              <a:t>may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 either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over-fit 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or introduce variance to our model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More features also increase the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flexibility 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of the model, which might end up with bad results on validating data set. 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1 </a:t>
            </a:r>
            <a:r>
              <a:rPr lang="en-IN" sz="1600" spc="-1" dirty="0">
                <a:solidFill>
                  <a:srgbClr val="000000"/>
                </a:solidFill>
                <a:latin typeface="Calibri"/>
              </a:rPr>
              <a:t>feature is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 dropped based on the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feature importance’s and correlation 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(both categorical and continuous) 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Reduce training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time 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Improved 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Accuracies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 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endParaRPr lang="en-IN" sz="16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CA9868-56DC-CC49-AAD2-CB4B4B86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1402560"/>
            <a:ext cx="3692569" cy="3412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Model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632" name="Group 3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633" name="CustomShape 4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4" name="CustomShape 5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5" name="CustomShape 6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6" name="CustomShape 7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37" name="CustomShape 8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38" name="Group 9"/>
          <p:cNvGrpSpPr/>
          <p:nvPr/>
        </p:nvGrpSpPr>
        <p:grpSpPr>
          <a:xfrm>
            <a:off x="6171840" y="1265760"/>
            <a:ext cx="1295280" cy="1255680"/>
            <a:chOff x="6171840" y="1265760"/>
            <a:chExt cx="1295280" cy="1255680"/>
          </a:xfrm>
        </p:grpSpPr>
        <p:sp>
          <p:nvSpPr>
            <p:cNvPr id="639" name="CustomShape 10"/>
            <p:cNvSpPr/>
            <p:nvPr/>
          </p:nvSpPr>
          <p:spPr>
            <a:xfrm>
              <a:off x="6973560" y="1265760"/>
              <a:ext cx="386640" cy="43236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0" name="CustomShape 11"/>
            <p:cNvSpPr/>
            <p:nvPr/>
          </p:nvSpPr>
          <p:spPr>
            <a:xfrm>
              <a:off x="6387480" y="1329480"/>
              <a:ext cx="307440" cy="35964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1" name="CustomShape 12"/>
            <p:cNvSpPr/>
            <p:nvPr/>
          </p:nvSpPr>
          <p:spPr>
            <a:xfrm>
              <a:off x="6171840" y="1949760"/>
              <a:ext cx="432000" cy="26496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2" name="CustomShape 13"/>
            <p:cNvSpPr/>
            <p:nvPr/>
          </p:nvSpPr>
          <p:spPr>
            <a:xfrm>
              <a:off x="6701040" y="2133720"/>
              <a:ext cx="213840" cy="38772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3" name="CustomShape 14"/>
            <p:cNvSpPr/>
            <p:nvPr/>
          </p:nvSpPr>
          <p:spPr>
            <a:xfrm>
              <a:off x="7079040" y="1836000"/>
              <a:ext cx="388080" cy="21744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4" name="CustomShape 15"/>
            <p:cNvSpPr/>
            <p:nvPr/>
          </p:nvSpPr>
          <p:spPr>
            <a:xfrm>
              <a:off x="6601320" y="1646280"/>
              <a:ext cx="453960" cy="46044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45" name="Group 16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646" name="CustomShape 17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47" name="CustomShape 18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48" name="CustomShape 19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649" name="Group 20"/>
          <p:cNvGrpSpPr/>
          <p:nvPr/>
        </p:nvGrpSpPr>
        <p:grpSpPr>
          <a:xfrm>
            <a:off x="553320" y="2089440"/>
            <a:ext cx="270360" cy="426960"/>
            <a:chOff x="553320" y="2089440"/>
            <a:chExt cx="270360" cy="426960"/>
          </a:xfrm>
        </p:grpSpPr>
        <p:sp>
          <p:nvSpPr>
            <p:cNvPr id="650" name="CustomShape 21"/>
            <p:cNvSpPr/>
            <p:nvPr/>
          </p:nvSpPr>
          <p:spPr>
            <a:xfrm>
              <a:off x="634680" y="245088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1" name="CustomShape 22"/>
            <p:cNvSpPr/>
            <p:nvPr/>
          </p:nvSpPr>
          <p:spPr>
            <a:xfrm>
              <a:off x="634680" y="241524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2" name="CustomShape 23"/>
            <p:cNvSpPr/>
            <p:nvPr/>
          </p:nvSpPr>
          <p:spPr>
            <a:xfrm>
              <a:off x="634680" y="2486160"/>
              <a:ext cx="107280" cy="3024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3" name="CustomShape 24"/>
            <p:cNvSpPr/>
            <p:nvPr/>
          </p:nvSpPr>
          <p:spPr>
            <a:xfrm>
              <a:off x="638640" y="2239560"/>
              <a:ext cx="99720" cy="16308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54" name="CustomShape 25"/>
            <p:cNvSpPr/>
            <p:nvPr/>
          </p:nvSpPr>
          <p:spPr>
            <a:xfrm>
              <a:off x="553320" y="2089440"/>
              <a:ext cx="270360" cy="31320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55" name="CustomShape 26"/>
          <p:cNvSpPr/>
          <p:nvPr/>
        </p:nvSpPr>
        <p:spPr>
          <a:xfrm>
            <a:off x="14450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Sampling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56" name="CustomShape 27"/>
          <p:cNvSpPr/>
          <p:nvPr/>
        </p:nvSpPr>
        <p:spPr>
          <a:xfrm>
            <a:off x="354456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K-Fold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Evaluation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57" name="CustomShape 28"/>
          <p:cNvSpPr/>
          <p:nvPr/>
        </p:nvSpPr>
        <p:spPr>
          <a:xfrm>
            <a:off x="5644440" y="3181320"/>
            <a:ext cx="2378520" cy="144288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Threshold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658" name="CustomShape 29"/>
          <p:cNvSpPr/>
          <p:nvPr/>
        </p:nvSpPr>
        <p:spPr>
          <a:xfrm>
            <a:off x="4479480" y="238716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659" name="Group 30"/>
          <p:cNvGrpSpPr/>
          <p:nvPr/>
        </p:nvGrpSpPr>
        <p:grpSpPr>
          <a:xfrm>
            <a:off x="4428000" y="2089440"/>
            <a:ext cx="600840" cy="432000"/>
            <a:chOff x="4428000" y="2089440"/>
            <a:chExt cx="600840" cy="432000"/>
          </a:xfrm>
        </p:grpSpPr>
        <p:sp>
          <p:nvSpPr>
            <p:cNvPr id="660" name="CustomShape 31"/>
            <p:cNvSpPr/>
            <p:nvPr/>
          </p:nvSpPr>
          <p:spPr>
            <a:xfrm>
              <a:off x="4428000" y="2089440"/>
              <a:ext cx="410760" cy="39924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1" name="CustomShape 32"/>
            <p:cNvSpPr/>
            <p:nvPr/>
          </p:nvSpPr>
          <p:spPr>
            <a:xfrm>
              <a:off x="4795200" y="2294280"/>
              <a:ext cx="233640" cy="2271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662" name="Group 33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63" name="CustomShape 34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4" name="CustomShape 35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5" name="CustomShape 36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6" name="CustomShape 37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7" name="CustomShape 38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68" name="CustomShape 39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Sampling</a:t>
            </a:r>
            <a:endParaRPr lang="en-IN" sz="3200" b="0" strike="noStrike" spc="-1">
              <a:latin typeface="Arial"/>
            </a:endParaRPr>
          </a:p>
        </p:txBody>
      </p:sp>
      <p:grpSp>
        <p:nvGrpSpPr>
          <p:cNvPr id="670" name="Group 2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71" name="CustomShape 3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2" name="CustomShape 4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3" name="CustomShape 5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4" name="CustomShape 6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5" name="CustomShape 7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76" name="CustomShape 8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77" name="CustomShape 9"/>
          <p:cNvSpPr/>
          <p:nvPr/>
        </p:nvSpPr>
        <p:spPr>
          <a:xfrm>
            <a:off x="4512600" y="1657440"/>
            <a:ext cx="4571640" cy="22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Modelling dataset contains highly imbalance classes </a:t>
            </a:r>
            <a:endParaRPr lang="en-IN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ML algorithms struggle with accuracy because of the </a:t>
            </a:r>
            <a:r>
              <a:rPr lang="en-IN" sz="1600" b="1" strike="noStrike" spc="-1">
                <a:solidFill>
                  <a:srgbClr val="C00000"/>
                </a:solidFill>
                <a:latin typeface="Calibri"/>
              </a:rPr>
              <a:t>unequal distribution </a:t>
            </a: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in dependent variable.</a:t>
            </a:r>
            <a:endParaRPr lang="en-IN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This causes the performance of existing classifiers to </a:t>
            </a:r>
            <a:r>
              <a:rPr lang="en-IN" sz="1600" b="1" strike="noStrike" spc="-1">
                <a:solidFill>
                  <a:srgbClr val="C00000"/>
                </a:solidFill>
                <a:latin typeface="Calibri"/>
              </a:rPr>
              <a:t>get biased </a:t>
            </a: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towards majority class.</a:t>
            </a:r>
            <a:endParaRPr lang="en-IN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Tried oversampling but best results comes with class weights</a:t>
            </a:r>
            <a:endParaRPr lang="en-IN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>
                <a:solidFill>
                  <a:srgbClr val="000000"/>
                </a:solidFill>
                <a:latin typeface="Calibri"/>
              </a:rPr>
              <a:t>Avoid discarding </a:t>
            </a:r>
            <a:r>
              <a:rPr lang="en-IN" sz="1600" b="1" strike="noStrike" spc="-1">
                <a:solidFill>
                  <a:srgbClr val="C00000"/>
                </a:solidFill>
                <a:latin typeface="Calibri"/>
              </a:rPr>
              <a:t>useful information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BA2BDF-D818-C31F-35D8-BE0CE0C4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" y="1530000"/>
            <a:ext cx="2463800" cy="260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3918202" y="551742"/>
            <a:ext cx="754920" cy="37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900" b="1" strike="noStrike" spc="-1" dirty="0">
                <a:solidFill>
                  <a:srgbClr val="260013"/>
                </a:solidFill>
                <a:latin typeface="Lora"/>
                <a:ea typeface="Lora"/>
              </a:rPr>
              <a:t>FLOW</a:t>
            </a:r>
            <a:br>
              <a:rPr dirty="0"/>
            </a:br>
            <a:endParaRPr lang="en-US" sz="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112920" y="365400"/>
            <a:ext cx="2834640" cy="82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3"/>
          <p:cNvSpPr/>
          <p:nvPr/>
        </p:nvSpPr>
        <p:spPr>
          <a:xfrm>
            <a:off x="-43200" y="2703600"/>
            <a:ext cx="914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4"/>
          <p:cNvSpPr/>
          <p:nvPr/>
        </p:nvSpPr>
        <p:spPr>
          <a:xfrm>
            <a:off x="2087280" y="1201680"/>
            <a:ext cx="678240" cy="21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5"/>
          <p:cNvSpPr/>
          <p:nvPr/>
        </p:nvSpPr>
        <p:spPr>
          <a:xfrm>
            <a:off x="71280" y="177624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200" b="1" strike="noStrike" spc="-1" dirty="0">
                <a:solidFill>
                  <a:srgbClr val="000000"/>
                </a:solidFill>
                <a:latin typeface="Lora"/>
                <a:ea typeface="Lora"/>
              </a:rPr>
              <a:t>Understanding</a:t>
            </a:r>
            <a:endParaRPr lang="en-IN" sz="1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200" b="1" strike="noStrike" spc="-1" dirty="0">
                <a:solidFill>
                  <a:srgbClr val="000000"/>
                </a:solidFill>
                <a:latin typeface="Lora"/>
                <a:ea typeface="Lora"/>
              </a:rPr>
              <a:t> Problem</a:t>
            </a:r>
            <a:endParaRPr lang="en-IN" sz="1200" b="0" strike="noStrike" spc="-1" dirty="0">
              <a:latin typeface="Arial"/>
            </a:endParaRPr>
          </a:p>
        </p:txBody>
      </p:sp>
      <p:grpSp>
        <p:nvGrpSpPr>
          <p:cNvPr id="365" name="Group 6"/>
          <p:cNvGrpSpPr/>
          <p:nvPr/>
        </p:nvGrpSpPr>
        <p:grpSpPr>
          <a:xfrm>
            <a:off x="653040" y="2494080"/>
            <a:ext cx="198720" cy="324000"/>
            <a:chOff x="653040" y="2494080"/>
            <a:chExt cx="198720" cy="324000"/>
          </a:xfrm>
        </p:grpSpPr>
        <p:sp>
          <p:nvSpPr>
            <p:cNvPr id="366" name="CustomShape 7"/>
            <p:cNvSpPr/>
            <p:nvPr/>
          </p:nvSpPr>
          <p:spPr>
            <a:xfrm>
              <a:off x="712800" y="2768760"/>
              <a:ext cx="78840" cy="172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7" name="CustomShape 8"/>
            <p:cNvSpPr/>
            <p:nvPr/>
          </p:nvSpPr>
          <p:spPr>
            <a:xfrm>
              <a:off x="712800" y="2741760"/>
              <a:ext cx="78840" cy="172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8" name="CustomShape 9"/>
            <p:cNvSpPr/>
            <p:nvPr/>
          </p:nvSpPr>
          <p:spPr>
            <a:xfrm>
              <a:off x="712800" y="2795400"/>
              <a:ext cx="78840" cy="2268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9" name="CustomShape 10"/>
            <p:cNvSpPr/>
            <p:nvPr/>
          </p:nvSpPr>
          <p:spPr>
            <a:xfrm>
              <a:off x="715680" y="2608200"/>
              <a:ext cx="73080" cy="12348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0" name="CustomShape 11"/>
            <p:cNvSpPr/>
            <p:nvPr/>
          </p:nvSpPr>
          <p:spPr>
            <a:xfrm>
              <a:off x="653040" y="2494080"/>
              <a:ext cx="198720" cy="23760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71" name="Group 12"/>
          <p:cNvGrpSpPr/>
          <p:nvPr/>
        </p:nvGrpSpPr>
        <p:grpSpPr>
          <a:xfrm>
            <a:off x="2336400" y="2498760"/>
            <a:ext cx="325080" cy="307800"/>
            <a:chOff x="2336400" y="2498760"/>
            <a:chExt cx="325080" cy="307800"/>
          </a:xfrm>
        </p:grpSpPr>
        <p:sp>
          <p:nvSpPr>
            <p:cNvPr id="372" name="CustomShape 13"/>
            <p:cNvSpPr/>
            <p:nvPr/>
          </p:nvSpPr>
          <p:spPr>
            <a:xfrm>
              <a:off x="2336400" y="2527920"/>
              <a:ext cx="325080" cy="20628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3" name="CustomShape 14"/>
            <p:cNvSpPr/>
            <p:nvPr/>
          </p:nvSpPr>
          <p:spPr>
            <a:xfrm>
              <a:off x="2489400" y="2498760"/>
              <a:ext cx="18360" cy="1944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4" name="CustomShape 15"/>
            <p:cNvSpPr/>
            <p:nvPr/>
          </p:nvSpPr>
          <p:spPr>
            <a:xfrm>
              <a:off x="2387160" y="274392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5" name="CustomShape 16"/>
            <p:cNvSpPr/>
            <p:nvPr/>
          </p:nvSpPr>
          <p:spPr>
            <a:xfrm>
              <a:off x="2563560" y="274392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6" name="CustomShape 17"/>
            <p:cNvSpPr/>
            <p:nvPr/>
          </p:nvSpPr>
          <p:spPr>
            <a:xfrm>
              <a:off x="2355120" y="2547000"/>
              <a:ext cx="287280" cy="16848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77" name="Group 18"/>
          <p:cNvGrpSpPr/>
          <p:nvPr/>
        </p:nvGrpSpPr>
        <p:grpSpPr>
          <a:xfrm>
            <a:off x="4500360" y="2518920"/>
            <a:ext cx="394560" cy="291960"/>
            <a:chOff x="4500360" y="2518920"/>
            <a:chExt cx="394560" cy="291960"/>
          </a:xfrm>
        </p:grpSpPr>
        <p:sp>
          <p:nvSpPr>
            <p:cNvPr id="378" name="CustomShape 19"/>
            <p:cNvSpPr/>
            <p:nvPr/>
          </p:nvSpPr>
          <p:spPr>
            <a:xfrm>
              <a:off x="4500360" y="2518920"/>
              <a:ext cx="269640" cy="26964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79" name="CustomShape 20"/>
            <p:cNvSpPr/>
            <p:nvPr/>
          </p:nvSpPr>
          <p:spPr>
            <a:xfrm>
              <a:off x="4741560" y="2657520"/>
              <a:ext cx="153360" cy="1533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80" name="Group 21"/>
          <p:cNvGrpSpPr/>
          <p:nvPr/>
        </p:nvGrpSpPr>
        <p:grpSpPr>
          <a:xfrm>
            <a:off x="6039360" y="2498040"/>
            <a:ext cx="416520" cy="399240"/>
            <a:chOff x="6039360" y="2498040"/>
            <a:chExt cx="416520" cy="399240"/>
          </a:xfrm>
        </p:grpSpPr>
        <p:sp>
          <p:nvSpPr>
            <p:cNvPr id="381" name="CustomShape 22"/>
            <p:cNvSpPr/>
            <p:nvPr/>
          </p:nvSpPr>
          <p:spPr>
            <a:xfrm>
              <a:off x="6297120" y="2498040"/>
              <a:ext cx="124200" cy="13716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2" name="CustomShape 23"/>
            <p:cNvSpPr/>
            <p:nvPr/>
          </p:nvSpPr>
          <p:spPr>
            <a:xfrm>
              <a:off x="6108840" y="2518200"/>
              <a:ext cx="98640" cy="11412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3" name="CustomShape 24"/>
            <p:cNvSpPr/>
            <p:nvPr/>
          </p:nvSpPr>
          <p:spPr>
            <a:xfrm>
              <a:off x="6039360" y="2715480"/>
              <a:ext cx="138600" cy="8388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4" name="CustomShape 25"/>
            <p:cNvSpPr/>
            <p:nvPr/>
          </p:nvSpPr>
          <p:spPr>
            <a:xfrm>
              <a:off x="6209640" y="2774160"/>
              <a:ext cx="68400" cy="12312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5" name="CustomShape 26"/>
            <p:cNvSpPr/>
            <p:nvPr/>
          </p:nvSpPr>
          <p:spPr>
            <a:xfrm>
              <a:off x="6331320" y="2679480"/>
              <a:ext cx="124560" cy="691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86" name="CustomShape 27"/>
            <p:cNvSpPr/>
            <p:nvPr/>
          </p:nvSpPr>
          <p:spPr>
            <a:xfrm>
              <a:off x="6177600" y="2619000"/>
              <a:ext cx="145800" cy="146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87" name="CustomShape 28"/>
          <p:cNvSpPr/>
          <p:nvPr/>
        </p:nvSpPr>
        <p:spPr>
          <a:xfrm>
            <a:off x="8128440" y="2471760"/>
            <a:ext cx="308880" cy="39672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388" name="Group 29"/>
          <p:cNvGrpSpPr/>
          <p:nvPr/>
        </p:nvGrpSpPr>
        <p:grpSpPr>
          <a:xfrm>
            <a:off x="8201520" y="2599200"/>
            <a:ext cx="162360" cy="115920"/>
            <a:chOff x="8201520" y="2599200"/>
            <a:chExt cx="162360" cy="115920"/>
          </a:xfrm>
        </p:grpSpPr>
        <p:sp>
          <p:nvSpPr>
            <p:cNvPr id="389" name="CustomShape 30"/>
            <p:cNvSpPr/>
            <p:nvPr/>
          </p:nvSpPr>
          <p:spPr>
            <a:xfrm>
              <a:off x="8201520" y="2599200"/>
              <a:ext cx="162360" cy="11592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0" name="CustomShape 31"/>
            <p:cNvSpPr/>
            <p:nvPr/>
          </p:nvSpPr>
          <p:spPr>
            <a:xfrm>
              <a:off x="8213040" y="2608200"/>
              <a:ext cx="139320" cy="871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1" name="Group 32"/>
          <p:cNvGrpSpPr/>
          <p:nvPr/>
        </p:nvGrpSpPr>
        <p:grpSpPr>
          <a:xfrm>
            <a:off x="4214603" y="117189"/>
            <a:ext cx="395246" cy="373320"/>
            <a:chOff x="4538520" y="365400"/>
            <a:chExt cx="275760" cy="390960"/>
          </a:xfrm>
        </p:grpSpPr>
        <p:sp>
          <p:nvSpPr>
            <p:cNvPr id="392" name="CustomShape 33"/>
            <p:cNvSpPr/>
            <p:nvPr/>
          </p:nvSpPr>
          <p:spPr>
            <a:xfrm>
              <a:off x="4538520" y="368280"/>
              <a:ext cx="34200" cy="388080"/>
            </a:xfrm>
            <a:custGeom>
              <a:avLst/>
              <a:gdLst/>
              <a:ahLst/>
              <a:cxn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93" name="CustomShape 34"/>
            <p:cNvSpPr/>
            <p:nvPr/>
          </p:nvSpPr>
          <p:spPr>
            <a:xfrm>
              <a:off x="4582800" y="365400"/>
              <a:ext cx="231480" cy="176760"/>
            </a:xfrm>
            <a:custGeom>
              <a:avLst/>
              <a:gdLst/>
              <a:ahLst/>
              <a:cxn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4" name="CustomShape 35"/>
          <p:cNvSpPr/>
          <p:nvPr/>
        </p:nvSpPr>
        <p:spPr>
          <a:xfrm>
            <a:off x="1812600" y="280476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Lora"/>
                <a:ea typeface="Lora"/>
              </a:rPr>
              <a:t>Understanding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Lora"/>
                <a:ea typeface="Lora"/>
              </a:rPr>
              <a:t>and Cleaning Data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5" name="CustomShape 36"/>
          <p:cNvSpPr/>
          <p:nvPr/>
        </p:nvSpPr>
        <p:spPr>
          <a:xfrm>
            <a:off x="2788242" y="1750076"/>
            <a:ext cx="1268654" cy="3538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Missing Values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396" name="CustomShape 37"/>
          <p:cNvSpPr/>
          <p:nvPr/>
        </p:nvSpPr>
        <p:spPr>
          <a:xfrm>
            <a:off x="2696274" y="2284832"/>
            <a:ext cx="1260604" cy="3033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1300"/>
                </a:solidFill>
                <a:latin typeface="Lora"/>
                <a:ea typeface="Lora"/>
              </a:rPr>
              <a:t>Data Imbalance</a:t>
            </a:r>
            <a:endParaRPr lang="en-IN" sz="1100" b="0" strike="noStrike" spc="-1" dirty="0">
              <a:solidFill>
                <a:srgbClr val="261300"/>
              </a:solidFill>
              <a:latin typeface="Arial"/>
            </a:endParaRPr>
          </a:p>
        </p:txBody>
      </p:sp>
      <p:sp>
        <p:nvSpPr>
          <p:cNvPr id="397" name="CustomShape 38"/>
          <p:cNvSpPr/>
          <p:nvPr/>
        </p:nvSpPr>
        <p:spPr>
          <a:xfrm>
            <a:off x="3422569" y="3726901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Correlation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398" name="CustomShape 39"/>
          <p:cNvSpPr/>
          <p:nvPr/>
        </p:nvSpPr>
        <p:spPr>
          <a:xfrm flipV="1">
            <a:off x="742962" y="3320396"/>
            <a:ext cx="360" cy="60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" name="CustomShape 40"/>
          <p:cNvSpPr/>
          <p:nvPr/>
        </p:nvSpPr>
        <p:spPr>
          <a:xfrm>
            <a:off x="903810" y="3284280"/>
            <a:ext cx="89457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Task</a:t>
            </a:r>
            <a:endParaRPr lang="en-IN" sz="1100" b="1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400" name="CustomShape 41"/>
          <p:cNvSpPr/>
          <p:nvPr/>
        </p:nvSpPr>
        <p:spPr>
          <a:xfrm flipV="1">
            <a:off x="749588" y="2924834"/>
            <a:ext cx="360" cy="40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CustomShape 42"/>
          <p:cNvSpPr/>
          <p:nvPr/>
        </p:nvSpPr>
        <p:spPr>
          <a:xfrm>
            <a:off x="839535" y="3893400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C0000"/>
                </a:solidFill>
                <a:latin typeface="Lora"/>
                <a:ea typeface="Lora"/>
              </a:rPr>
              <a:t>Solution</a:t>
            </a:r>
            <a:endParaRPr lang="en-IN" sz="1100" b="0" strike="noStrike" spc="-1" dirty="0">
              <a:solidFill>
                <a:srgbClr val="2C0000"/>
              </a:solidFill>
              <a:latin typeface="Arial"/>
            </a:endParaRPr>
          </a:p>
        </p:txBody>
      </p:sp>
      <p:sp>
        <p:nvSpPr>
          <p:cNvPr id="402" name="CustomShape 43"/>
          <p:cNvSpPr/>
          <p:nvPr/>
        </p:nvSpPr>
        <p:spPr>
          <a:xfrm>
            <a:off x="3854880" y="190080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200" b="1" strike="noStrike" spc="-1" dirty="0">
                <a:solidFill>
                  <a:srgbClr val="000000"/>
                </a:solidFill>
                <a:latin typeface="Lora"/>
                <a:ea typeface="Lora"/>
              </a:rPr>
              <a:t>Feature Engineering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403" name="CustomShape 44"/>
          <p:cNvSpPr/>
          <p:nvPr/>
        </p:nvSpPr>
        <p:spPr>
          <a:xfrm flipV="1">
            <a:off x="4623412" y="3374640"/>
            <a:ext cx="360" cy="47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45"/>
          <p:cNvSpPr/>
          <p:nvPr/>
        </p:nvSpPr>
        <p:spPr>
          <a:xfrm flipV="1">
            <a:off x="4614052" y="3853800"/>
            <a:ext cx="900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46"/>
          <p:cNvSpPr/>
          <p:nvPr/>
        </p:nvSpPr>
        <p:spPr>
          <a:xfrm flipV="1">
            <a:off x="4623412" y="2891082"/>
            <a:ext cx="360" cy="47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47"/>
          <p:cNvSpPr/>
          <p:nvPr/>
        </p:nvSpPr>
        <p:spPr>
          <a:xfrm flipV="1">
            <a:off x="4623412" y="4311720"/>
            <a:ext cx="360" cy="47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7" name="CustomShape 48"/>
          <p:cNvSpPr/>
          <p:nvPr/>
        </p:nvSpPr>
        <p:spPr>
          <a:xfrm>
            <a:off x="3341122" y="3998669"/>
            <a:ext cx="1047006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Feature 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100" b="1" spc="-1" dirty="0">
                <a:solidFill>
                  <a:srgbClr val="260013"/>
                </a:solidFill>
                <a:latin typeface="Lora"/>
              </a:rPr>
              <a:t>Generation/Extraction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408" name="CustomShape 49"/>
          <p:cNvSpPr/>
          <p:nvPr/>
        </p:nvSpPr>
        <p:spPr>
          <a:xfrm>
            <a:off x="2799568" y="816918"/>
            <a:ext cx="709762" cy="234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132600"/>
                </a:solidFill>
                <a:latin typeface="Lora"/>
                <a:ea typeface="Lora"/>
              </a:rPr>
              <a:t>Outlier</a:t>
            </a:r>
            <a:endParaRPr lang="en-IN" sz="1100" b="0" strike="noStrike" spc="-1" dirty="0">
              <a:solidFill>
                <a:srgbClr val="132600"/>
              </a:solidFill>
              <a:latin typeface="Arial"/>
            </a:endParaRPr>
          </a:p>
        </p:txBody>
      </p:sp>
      <p:sp>
        <p:nvSpPr>
          <p:cNvPr id="409" name="CustomShape 50"/>
          <p:cNvSpPr/>
          <p:nvPr/>
        </p:nvSpPr>
        <p:spPr>
          <a:xfrm>
            <a:off x="3419018" y="4582442"/>
            <a:ext cx="10231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Optimal Features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0" name="CustomShape 51"/>
          <p:cNvSpPr/>
          <p:nvPr/>
        </p:nvSpPr>
        <p:spPr>
          <a:xfrm>
            <a:off x="5443560" y="2683440"/>
            <a:ext cx="1560600" cy="69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Lora"/>
                <a:ea typeface="Lora"/>
              </a:rPr>
              <a:t>Model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11" name="CustomShape 52"/>
          <p:cNvSpPr/>
          <p:nvPr/>
        </p:nvSpPr>
        <p:spPr>
          <a:xfrm>
            <a:off x="6421320" y="1837612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Sampling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2" name="CustomShape 53"/>
          <p:cNvSpPr/>
          <p:nvPr/>
        </p:nvSpPr>
        <p:spPr>
          <a:xfrm>
            <a:off x="6370200" y="1290510"/>
            <a:ext cx="1267920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K-</a:t>
            </a:r>
            <a:r>
              <a:rPr lang="en-IN" sz="1100" b="1" strike="noStrike" spc="-1" dirty="0" err="1">
                <a:solidFill>
                  <a:srgbClr val="260013"/>
                </a:solidFill>
                <a:latin typeface="Lora"/>
                <a:ea typeface="Lora"/>
              </a:rPr>
              <a:t>Fold,best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100" b="1" strike="noStrike" spc="-1" dirty="0" err="1">
                <a:solidFill>
                  <a:srgbClr val="260013"/>
                </a:solidFill>
                <a:latin typeface="Lora"/>
                <a:ea typeface="Lora"/>
              </a:rPr>
              <a:t>Paramenters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3" name="CustomShape 54"/>
          <p:cNvSpPr/>
          <p:nvPr/>
        </p:nvSpPr>
        <p:spPr>
          <a:xfrm>
            <a:off x="6421320" y="805202"/>
            <a:ext cx="102312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Threshold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  <p:sp>
        <p:nvSpPr>
          <p:cNvPr id="414" name="CustomShape 55"/>
          <p:cNvSpPr/>
          <p:nvPr/>
        </p:nvSpPr>
        <p:spPr>
          <a:xfrm flipV="1">
            <a:off x="2487240" y="1928900"/>
            <a:ext cx="360" cy="50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56"/>
          <p:cNvSpPr/>
          <p:nvPr/>
        </p:nvSpPr>
        <p:spPr>
          <a:xfrm flipV="1">
            <a:off x="2487240" y="1415540"/>
            <a:ext cx="6840" cy="50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57"/>
          <p:cNvSpPr/>
          <p:nvPr/>
        </p:nvSpPr>
        <p:spPr>
          <a:xfrm flipH="1" flipV="1">
            <a:off x="2472120" y="909380"/>
            <a:ext cx="7200" cy="50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58"/>
          <p:cNvSpPr/>
          <p:nvPr/>
        </p:nvSpPr>
        <p:spPr>
          <a:xfrm>
            <a:off x="7331040" y="3290492"/>
            <a:ext cx="706748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C0000"/>
                </a:solidFill>
                <a:latin typeface="Lora"/>
                <a:ea typeface="Lora"/>
              </a:rPr>
              <a:t>Metrics </a:t>
            </a:r>
            <a:endParaRPr lang="en-IN" sz="1100" b="0" strike="noStrike" spc="-1" dirty="0">
              <a:solidFill>
                <a:srgbClr val="2C0000"/>
              </a:solidFill>
              <a:latin typeface="Arial"/>
            </a:endParaRPr>
          </a:p>
        </p:txBody>
      </p:sp>
      <p:sp>
        <p:nvSpPr>
          <p:cNvPr id="418" name="CustomShape 59"/>
          <p:cNvSpPr/>
          <p:nvPr/>
        </p:nvSpPr>
        <p:spPr>
          <a:xfrm>
            <a:off x="7488000" y="1900800"/>
            <a:ext cx="1500840" cy="58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Lora"/>
                <a:ea typeface="Lora"/>
              </a:rPr>
              <a:t>Results and Interpetations 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419" name="CustomShape 60"/>
          <p:cNvSpPr/>
          <p:nvPr/>
        </p:nvSpPr>
        <p:spPr>
          <a:xfrm flipV="1">
            <a:off x="8279416" y="3381820"/>
            <a:ext cx="360" cy="60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0" name="CustomShape 61"/>
          <p:cNvSpPr/>
          <p:nvPr/>
        </p:nvSpPr>
        <p:spPr>
          <a:xfrm flipV="1">
            <a:off x="8279416" y="2966380"/>
            <a:ext cx="360" cy="40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1" name="CustomShape 62"/>
          <p:cNvSpPr/>
          <p:nvPr/>
        </p:nvSpPr>
        <p:spPr>
          <a:xfrm>
            <a:off x="6954052" y="3843540"/>
            <a:ext cx="1247468" cy="4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trike="noStrike" spc="-1" dirty="0">
                <a:solidFill>
                  <a:srgbClr val="260013"/>
                </a:solidFill>
                <a:latin typeface="Lora"/>
                <a:ea typeface="Lora"/>
              </a:rPr>
              <a:t>Accuracy interpretations</a:t>
            </a:r>
            <a:r>
              <a:rPr lang="en-IN" sz="1100" b="1" strike="noStrike" spc="-1" dirty="0">
                <a:solidFill>
                  <a:srgbClr val="595959"/>
                </a:solidFill>
                <a:latin typeface="Lora"/>
                <a:ea typeface="Lora"/>
              </a:rPr>
              <a:t> 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422" name="CustomShape 63"/>
          <p:cNvSpPr/>
          <p:nvPr/>
        </p:nvSpPr>
        <p:spPr>
          <a:xfrm flipV="1">
            <a:off x="6247080" y="2006680"/>
            <a:ext cx="360" cy="50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64"/>
          <p:cNvSpPr/>
          <p:nvPr/>
        </p:nvSpPr>
        <p:spPr>
          <a:xfrm flipV="1">
            <a:off x="6247080" y="1492960"/>
            <a:ext cx="6840" cy="50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65"/>
          <p:cNvSpPr/>
          <p:nvPr/>
        </p:nvSpPr>
        <p:spPr>
          <a:xfrm flipH="1" flipV="1">
            <a:off x="6231960" y="986800"/>
            <a:ext cx="7200" cy="505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CC0000"/>
            </a:solidFill>
            <a:round/>
            <a:headEnd type="diamond" w="lg" len="lg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CustomShape 49">
            <a:extLst>
              <a:ext uri="{FF2B5EF4-FFF2-40B4-BE49-F238E27FC236}">
                <a16:creationId xmlns:a16="http://schemas.microsoft.com/office/drawing/2014/main" id="{BB7F95D3-CF85-4582-7BD1-7E2DB1243712}"/>
              </a:ext>
            </a:extLst>
          </p:cNvPr>
          <p:cNvSpPr/>
          <p:nvPr/>
        </p:nvSpPr>
        <p:spPr>
          <a:xfrm>
            <a:off x="2799568" y="1295593"/>
            <a:ext cx="844800" cy="234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pc="-1" dirty="0">
                <a:solidFill>
                  <a:srgbClr val="132600"/>
                </a:solidFill>
                <a:latin typeface="Lora"/>
              </a:rPr>
              <a:t>Skewness</a:t>
            </a:r>
            <a:endParaRPr lang="en-IN" sz="1100" b="0" strike="noStrike" spc="-1" dirty="0">
              <a:solidFill>
                <a:srgbClr val="132600"/>
              </a:solidFill>
              <a:latin typeface="Arial"/>
            </a:endParaRPr>
          </a:p>
        </p:txBody>
      </p:sp>
      <p:sp>
        <p:nvSpPr>
          <p:cNvPr id="3" name="CustomShape 38">
            <a:extLst>
              <a:ext uri="{FF2B5EF4-FFF2-40B4-BE49-F238E27FC236}">
                <a16:creationId xmlns:a16="http://schemas.microsoft.com/office/drawing/2014/main" id="{5BB79DDC-8738-445D-7B01-7F3C0C4333E4}"/>
              </a:ext>
            </a:extLst>
          </p:cNvPr>
          <p:cNvSpPr/>
          <p:nvPr/>
        </p:nvSpPr>
        <p:spPr>
          <a:xfrm>
            <a:off x="3713500" y="3252940"/>
            <a:ext cx="668284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100" b="1" spc="-1" dirty="0">
                <a:solidFill>
                  <a:srgbClr val="260013"/>
                </a:solidFill>
                <a:latin typeface="Lora"/>
              </a:rPr>
              <a:t>Scaling</a:t>
            </a:r>
            <a:endParaRPr lang="en-IN" sz="1100" b="0" strike="noStrike" spc="-1" dirty="0">
              <a:solidFill>
                <a:srgbClr val="26001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K-Fold Evaluation</a:t>
            </a:r>
            <a:endParaRPr lang="en-IN" sz="3200" b="0" strike="noStrike" spc="-1">
              <a:latin typeface="Arial"/>
            </a:endParaRPr>
          </a:p>
        </p:txBody>
      </p:sp>
      <p:grpSp>
        <p:nvGrpSpPr>
          <p:cNvPr id="680" name="Group 2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81" name="CustomShape 3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2" name="CustomShape 4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3" name="CustomShape 5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4" name="CustomShape 6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5" name="CustomShape 7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86" name="CustomShape 8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87" name="CustomShape 9"/>
          <p:cNvSpPr/>
          <p:nvPr/>
        </p:nvSpPr>
        <p:spPr>
          <a:xfrm>
            <a:off x="4557600" y="1809720"/>
            <a:ext cx="4571640" cy="252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1" spc="-1" dirty="0">
                <a:solidFill>
                  <a:srgbClr val="C00000"/>
                </a:solidFill>
                <a:latin typeface="Calibri"/>
              </a:rPr>
              <a:t>Random Forest, Gradient Boosting, AdaBoost and </a:t>
            </a:r>
            <a:r>
              <a:rPr lang="en-IN" sz="1600" b="1" spc="-1" dirty="0" err="1">
                <a:solidFill>
                  <a:srgbClr val="C00000"/>
                </a:solidFill>
                <a:latin typeface="Calibri"/>
              </a:rPr>
              <a:t>XGBoost</a:t>
            </a:r>
            <a:r>
              <a:rPr lang="en-IN" sz="1600" b="1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IN" sz="1600" spc="-1" dirty="0">
                <a:solidFill>
                  <a:srgbClr val="000000"/>
                </a:solidFill>
                <a:latin typeface="Calibri"/>
              </a:rPr>
              <a:t>are checked using a grid search</a:t>
            </a: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600" b="1" spc="-1" dirty="0">
                <a:solidFill>
                  <a:srgbClr val="C00000"/>
                </a:solidFill>
                <a:latin typeface="Calibri"/>
              </a:rPr>
              <a:t>Gradient Boosting Classifier</a:t>
            </a:r>
            <a:r>
              <a:rPr lang="en-IN" sz="1600" b="1" strike="noStrike" spc="-1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is chosen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5-Kfold model is ran to optimize the learning process.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Average AUC Is optimized in iteration </a:t>
            </a:r>
            <a:endParaRPr lang="en-IN" sz="16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</a:rPr>
              <a:t>Best Parameters are chosen based on the K-Fold CV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D0612-E19F-A90B-BC4C-88E69B983DAB}"/>
              </a:ext>
            </a:extLst>
          </p:cNvPr>
          <p:cNvSpPr txBox="1"/>
          <p:nvPr/>
        </p:nvSpPr>
        <p:spPr>
          <a:xfrm>
            <a:off x="428823" y="2248584"/>
            <a:ext cx="3712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task ultimately is binary classification on ‘</a:t>
            </a:r>
            <a:r>
              <a:rPr lang="en-US" dirty="0" err="1"/>
              <a:t>is_clicked_item</a:t>
            </a:r>
            <a:r>
              <a:rPr lang="en-US" dirty="0"/>
              <a:t>’ and then to predict the probability of click (CTR)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roup 1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690" name="CustomShape 2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1" name="CustomShape 3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2" name="CustomShape 4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3" name="CustomShape 5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4" name="CustomShape 6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95" name="CustomShape 7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96" name="CustomShape 8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spc="-1" dirty="0">
                <a:solidFill>
                  <a:srgbClr val="000000"/>
                </a:solidFill>
                <a:latin typeface="Calibri"/>
              </a:rPr>
              <a:t>ROC AUC Curve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697" name="CustomShape 9"/>
          <p:cNvSpPr/>
          <p:nvPr/>
        </p:nvSpPr>
        <p:spPr>
          <a:xfrm>
            <a:off x="4701960" y="1684440"/>
            <a:ext cx="421344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Precision vs Recall  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Threshold from </a:t>
            </a: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ROC Curve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is taken as reference</a:t>
            </a:r>
            <a:endParaRPr lang="en-IN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5-Fold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CV is ran to optimize threshold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1C23F-6A0E-C4D0-0623-B441EE5A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52" y="1326240"/>
            <a:ext cx="3670300" cy="288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roup 1"/>
          <p:cNvGrpSpPr/>
          <p:nvPr/>
        </p:nvGrpSpPr>
        <p:grpSpPr>
          <a:xfrm>
            <a:off x="4368240" y="0"/>
            <a:ext cx="431640" cy="546120"/>
            <a:chOff x="4368240" y="0"/>
            <a:chExt cx="431640" cy="546120"/>
          </a:xfrm>
        </p:grpSpPr>
        <p:sp>
          <p:nvSpPr>
            <p:cNvPr id="700" name="CustomShape 2"/>
            <p:cNvSpPr/>
            <p:nvPr/>
          </p:nvSpPr>
          <p:spPr>
            <a:xfrm>
              <a:off x="4635720" y="0"/>
              <a:ext cx="128520" cy="18792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1" name="CustomShape 3"/>
            <p:cNvSpPr/>
            <p:nvPr/>
          </p:nvSpPr>
          <p:spPr>
            <a:xfrm>
              <a:off x="4440240" y="27720"/>
              <a:ext cx="102240" cy="15624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2" name="CustomShape 4"/>
            <p:cNvSpPr/>
            <p:nvPr/>
          </p:nvSpPr>
          <p:spPr>
            <a:xfrm>
              <a:off x="4368240" y="297720"/>
              <a:ext cx="143640" cy="11484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3" name="CustomShape 5"/>
            <p:cNvSpPr/>
            <p:nvPr/>
          </p:nvSpPr>
          <p:spPr>
            <a:xfrm>
              <a:off x="4544640" y="377640"/>
              <a:ext cx="70920" cy="16848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4" name="CustomShape 6"/>
            <p:cNvSpPr/>
            <p:nvPr/>
          </p:nvSpPr>
          <p:spPr>
            <a:xfrm>
              <a:off x="4670640" y="248040"/>
              <a:ext cx="129240" cy="943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05" name="CustomShape 7"/>
            <p:cNvSpPr/>
            <p:nvPr/>
          </p:nvSpPr>
          <p:spPr>
            <a:xfrm>
              <a:off x="4511520" y="165600"/>
              <a:ext cx="151200" cy="200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06" name="CustomShape 8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Threshold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708" name="TextShape 9"/>
          <p:cNvSpPr txBox="1"/>
          <p:nvPr/>
        </p:nvSpPr>
        <p:spPr>
          <a:xfrm>
            <a:off x="5668070" y="2069713"/>
            <a:ext cx="223200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1800" b="0" strike="noStrike" spc="-1" dirty="0">
                <a:latin typeface="Calibri"/>
              </a:rPr>
              <a:t>Precision, F1 and recall  </a:t>
            </a:r>
            <a:r>
              <a:rPr lang="en-IN" spc="-1" dirty="0">
                <a:latin typeface="Calibri"/>
              </a:rPr>
              <a:t>is used to find </a:t>
            </a:r>
            <a:r>
              <a:rPr lang="en-IN" sz="1800" b="0" strike="noStrike" spc="-1" dirty="0">
                <a:solidFill>
                  <a:srgbClr val="DC0000"/>
                </a:solidFill>
                <a:latin typeface="Calibri"/>
              </a:rPr>
              <a:t>optimal threshold</a:t>
            </a:r>
            <a:r>
              <a:rPr lang="en-IN" sz="1800" b="0" strike="noStrike" spc="-1" dirty="0">
                <a:latin typeface="Calibri"/>
              </a:rPr>
              <a:t> </a:t>
            </a:r>
            <a:r>
              <a:rPr lang="en-IN" spc="-1" dirty="0">
                <a:latin typeface="Calibri"/>
              </a:rPr>
              <a:t>=</a:t>
            </a:r>
            <a:r>
              <a:rPr lang="en-IN" sz="1800" b="0" strike="noStrike" spc="-1" dirty="0">
                <a:latin typeface="Calibri"/>
              </a:rPr>
              <a:t> 0.08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AFD4D9-1D6C-8449-BBD9-F6EE64C5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3" y="1319041"/>
            <a:ext cx="4171951" cy="330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Shape 1"/>
          <p:cNvSpPr txBox="1"/>
          <p:nvPr/>
        </p:nvSpPr>
        <p:spPr>
          <a:xfrm>
            <a:off x="1192680" y="743040"/>
            <a:ext cx="708084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Results and Interpretation </a:t>
            </a:r>
          </a:p>
        </p:txBody>
      </p:sp>
      <p:sp>
        <p:nvSpPr>
          <p:cNvPr id="710" name="CustomShape 2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711" name="Group 3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712" name="CustomShape 4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3" name="CustomShape 5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4" name="CustomShape 6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5" name="CustomShape 7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6" name="CustomShape 8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17" name="Group 9"/>
          <p:cNvGrpSpPr/>
          <p:nvPr/>
        </p:nvGrpSpPr>
        <p:grpSpPr>
          <a:xfrm>
            <a:off x="4554000" y="2253240"/>
            <a:ext cx="394920" cy="291960"/>
            <a:chOff x="4554000" y="2253240"/>
            <a:chExt cx="394920" cy="291960"/>
          </a:xfrm>
        </p:grpSpPr>
        <p:sp>
          <p:nvSpPr>
            <p:cNvPr id="718" name="CustomShape 10"/>
            <p:cNvSpPr/>
            <p:nvPr/>
          </p:nvSpPr>
          <p:spPr>
            <a:xfrm>
              <a:off x="4554000" y="2253240"/>
              <a:ext cx="269640" cy="26964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19" name="CustomShape 11"/>
            <p:cNvSpPr/>
            <p:nvPr/>
          </p:nvSpPr>
          <p:spPr>
            <a:xfrm>
              <a:off x="4795560" y="2391840"/>
              <a:ext cx="153360" cy="1533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20" name="Group 12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721" name="CustomShape 13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2" name="CustomShape 14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3" name="CustomShape 15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4" name="CustomShape 16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5" name="CustomShape 17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6" name="CustomShape 18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27" name="Group 19"/>
          <p:cNvGrpSpPr/>
          <p:nvPr/>
        </p:nvGrpSpPr>
        <p:grpSpPr>
          <a:xfrm>
            <a:off x="8123040" y="1609560"/>
            <a:ext cx="512280" cy="529920"/>
            <a:chOff x="8123040" y="1609560"/>
            <a:chExt cx="512280" cy="529920"/>
          </a:xfrm>
        </p:grpSpPr>
        <p:sp>
          <p:nvSpPr>
            <p:cNvPr id="728" name="CustomShape 20"/>
            <p:cNvSpPr/>
            <p:nvPr/>
          </p:nvSpPr>
          <p:spPr>
            <a:xfrm>
              <a:off x="8123040" y="1609560"/>
              <a:ext cx="512280" cy="52992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29" name="CustomShape 21"/>
            <p:cNvSpPr/>
            <p:nvPr/>
          </p:nvSpPr>
          <p:spPr>
            <a:xfrm>
              <a:off x="8159040" y="1651320"/>
              <a:ext cx="440280" cy="39744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30" name="CustomShape 22"/>
          <p:cNvSpPr/>
          <p:nvPr/>
        </p:nvSpPr>
        <p:spPr>
          <a:xfrm>
            <a:off x="7924680" y="1200240"/>
            <a:ext cx="837720" cy="123804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731" name="Group 23"/>
          <p:cNvGrpSpPr/>
          <p:nvPr/>
        </p:nvGrpSpPr>
        <p:grpSpPr>
          <a:xfrm>
            <a:off x="533520" y="2139840"/>
            <a:ext cx="270360" cy="426960"/>
            <a:chOff x="533520" y="2139840"/>
            <a:chExt cx="270360" cy="426960"/>
          </a:xfrm>
        </p:grpSpPr>
        <p:sp>
          <p:nvSpPr>
            <p:cNvPr id="732" name="CustomShape 24"/>
            <p:cNvSpPr/>
            <p:nvPr/>
          </p:nvSpPr>
          <p:spPr>
            <a:xfrm>
              <a:off x="614880" y="250128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3" name="CustomShape 25"/>
            <p:cNvSpPr/>
            <p:nvPr/>
          </p:nvSpPr>
          <p:spPr>
            <a:xfrm>
              <a:off x="614880" y="246600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4" name="CustomShape 26"/>
            <p:cNvSpPr/>
            <p:nvPr/>
          </p:nvSpPr>
          <p:spPr>
            <a:xfrm>
              <a:off x="614880" y="2536560"/>
              <a:ext cx="107280" cy="3024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5" name="CustomShape 27"/>
            <p:cNvSpPr/>
            <p:nvPr/>
          </p:nvSpPr>
          <p:spPr>
            <a:xfrm>
              <a:off x="618840" y="2289960"/>
              <a:ext cx="99720" cy="16308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6" name="CustomShape 28"/>
            <p:cNvSpPr/>
            <p:nvPr/>
          </p:nvSpPr>
          <p:spPr>
            <a:xfrm>
              <a:off x="533520" y="2139840"/>
              <a:ext cx="270360" cy="31320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37" name="Group 29"/>
          <p:cNvGrpSpPr/>
          <p:nvPr/>
        </p:nvGrpSpPr>
        <p:grpSpPr>
          <a:xfrm>
            <a:off x="4480560" y="220320"/>
            <a:ext cx="194040" cy="195480"/>
            <a:chOff x="4480560" y="220320"/>
            <a:chExt cx="194040" cy="195480"/>
          </a:xfrm>
        </p:grpSpPr>
        <p:sp>
          <p:nvSpPr>
            <p:cNvPr id="738" name="CustomShape 30"/>
            <p:cNvSpPr/>
            <p:nvPr/>
          </p:nvSpPr>
          <p:spPr>
            <a:xfrm>
              <a:off x="4480560" y="220320"/>
              <a:ext cx="194040" cy="19548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39" name="CustomShape 31"/>
            <p:cNvSpPr/>
            <p:nvPr/>
          </p:nvSpPr>
          <p:spPr>
            <a:xfrm>
              <a:off x="4494240" y="235800"/>
              <a:ext cx="166680" cy="1465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40" name="CustomShape 32"/>
          <p:cNvSpPr/>
          <p:nvPr/>
        </p:nvSpPr>
        <p:spPr>
          <a:xfrm>
            <a:off x="4413240" y="57240"/>
            <a:ext cx="288000" cy="45684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1" name="CustomShape 33"/>
          <p:cNvSpPr/>
          <p:nvPr/>
        </p:nvSpPr>
        <p:spPr>
          <a:xfrm>
            <a:off x="1905120" y="3105000"/>
            <a:ext cx="2640960" cy="144288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Metrics Choosen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42" name="CustomShape 34"/>
          <p:cNvSpPr/>
          <p:nvPr/>
        </p:nvSpPr>
        <p:spPr>
          <a:xfrm>
            <a:off x="4267080" y="3105000"/>
            <a:ext cx="2666520" cy="144288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B050"/>
                </a:solidFill>
                <a:latin typeface="Roboto"/>
                <a:ea typeface="Roboto"/>
              </a:rPr>
              <a:t>Interpretations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roup 1"/>
          <p:cNvGrpSpPr/>
          <p:nvPr/>
        </p:nvGrpSpPr>
        <p:grpSpPr>
          <a:xfrm>
            <a:off x="4480560" y="220320"/>
            <a:ext cx="194040" cy="195480"/>
            <a:chOff x="4480560" y="220320"/>
            <a:chExt cx="194040" cy="195480"/>
          </a:xfrm>
        </p:grpSpPr>
        <p:sp>
          <p:nvSpPr>
            <p:cNvPr id="744" name="CustomShape 2"/>
            <p:cNvSpPr/>
            <p:nvPr/>
          </p:nvSpPr>
          <p:spPr>
            <a:xfrm>
              <a:off x="4480560" y="220320"/>
              <a:ext cx="194040" cy="19548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45" name="CustomShape 3"/>
            <p:cNvSpPr/>
            <p:nvPr/>
          </p:nvSpPr>
          <p:spPr>
            <a:xfrm>
              <a:off x="4494240" y="235800"/>
              <a:ext cx="166680" cy="1465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46" name="CustomShape 4"/>
          <p:cNvSpPr/>
          <p:nvPr/>
        </p:nvSpPr>
        <p:spPr>
          <a:xfrm>
            <a:off x="4413240" y="57240"/>
            <a:ext cx="288000" cy="45684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47" name="CustomShape 5"/>
          <p:cNvSpPr/>
          <p:nvPr/>
        </p:nvSpPr>
        <p:spPr>
          <a:xfrm>
            <a:off x="2844720" y="666720"/>
            <a:ext cx="357948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Metrics Chosen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748" name="CustomShape 6"/>
          <p:cNvSpPr/>
          <p:nvPr/>
        </p:nvSpPr>
        <p:spPr>
          <a:xfrm>
            <a:off x="533520" y="1417680"/>
            <a:ext cx="769572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ROC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curve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: It can be used to select a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threshold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 for a classifier which maximises the true positives, while minimising the false positives.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AUC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: It can be used to compare the performance of two or more classifiers.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Confusion matrix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: It can be used to understand the TP,TN,FP,FN and it can be used to understand the model performance.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Recall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TP / (TP+FP)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Precision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TP / (TP+FN)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C00000"/>
                </a:solidFill>
                <a:latin typeface="Calibri"/>
              </a:rPr>
              <a:t>F-Score 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(2*Recall*Precision) / (Recall +Precision)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roup 1"/>
          <p:cNvGrpSpPr/>
          <p:nvPr/>
        </p:nvGrpSpPr>
        <p:grpSpPr>
          <a:xfrm>
            <a:off x="4480560" y="220320"/>
            <a:ext cx="194040" cy="195480"/>
            <a:chOff x="4480560" y="220320"/>
            <a:chExt cx="194040" cy="195480"/>
          </a:xfrm>
        </p:grpSpPr>
        <p:sp>
          <p:nvSpPr>
            <p:cNvPr id="750" name="CustomShape 2"/>
            <p:cNvSpPr/>
            <p:nvPr/>
          </p:nvSpPr>
          <p:spPr>
            <a:xfrm>
              <a:off x="4480560" y="220320"/>
              <a:ext cx="194040" cy="19548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51" name="CustomShape 3"/>
            <p:cNvSpPr/>
            <p:nvPr/>
          </p:nvSpPr>
          <p:spPr>
            <a:xfrm>
              <a:off x="4494240" y="235800"/>
              <a:ext cx="166680" cy="1465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52" name="CustomShape 4"/>
          <p:cNvSpPr/>
          <p:nvPr/>
        </p:nvSpPr>
        <p:spPr>
          <a:xfrm>
            <a:off x="4413240" y="57240"/>
            <a:ext cx="288000" cy="45684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3" name="CustomShape 5"/>
          <p:cNvSpPr/>
          <p:nvPr/>
        </p:nvSpPr>
        <p:spPr>
          <a:xfrm>
            <a:off x="1661760" y="665640"/>
            <a:ext cx="579096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C00000"/>
                </a:solidFill>
                <a:latin typeface="Calibri"/>
              </a:rPr>
              <a:t>Accuracies</a:t>
            </a: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 &amp; Interpretation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754" name="CustomShape 6"/>
          <p:cNvSpPr/>
          <p:nvPr/>
        </p:nvSpPr>
        <p:spPr>
          <a:xfrm>
            <a:off x="353452" y="1427400"/>
            <a:ext cx="549180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The Accuracies are presented for 5-Fold cross validation </a:t>
            </a:r>
            <a:r>
              <a:rPr lang="en-IN" sz="1800" b="0" strike="noStrike" spc="-1" dirty="0">
                <a:solidFill>
                  <a:srgbClr val="C00000"/>
                </a:solidFill>
                <a:latin typeface="Calibri"/>
              </a:rPr>
              <a:t> 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C00000"/>
                </a:solidFill>
                <a:latin typeface="Calibri"/>
              </a:rPr>
              <a:t>Recall =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0.945103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C00000"/>
                </a:solidFill>
                <a:latin typeface="Calibri"/>
              </a:rPr>
              <a:t>Precision =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0.50000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C00000"/>
                </a:solidFill>
                <a:latin typeface="Calibri"/>
              </a:rPr>
              <a:t>Accuracy =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0.006993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C00000"/>
                </a:solidFill>
                <a:latin typeface="Calibri"/>
              </a:rPr>
              <a:t>F-Score = 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0.013793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7" name="CustomShape 9"/>
          <p:cNvSpPr/>
          <p:nvPr/>
        </p:nvSpPr>
        <p:spPr>
          <a:xfrm>
            <a:off x="6245478" y="1917100"/>
            <a:ext cx="1774800" cy="364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latin typeface="Calibri"/>
              </a:rPr>
              <a:t>Threshold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  <a:r>
              <a:rPr lang="en-IN" sz="1800" b="0" strike="noStrike" spc="-1" dirty="0">
                <a:solidFill>
                  <a:srgbClr val="FFFFFF"/>
                </a:solidFill>
                <a:latin typeface="Calibri"/>
              </a:rPr>
              <a:t>0.5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" name="CustomShape 9">
            <a:extLst>
              <a:ext uri="{FF2B5EF4-FFF2-40B4-BE49-F238E27FC236}">
                <a16:creationId xmlns:a16="http://schemas.microsoft.com/office/drawing/2014/main" id="{F09B3AC0-D1C0-EEF1-7C5E-DBE801728E3A}"/>
              </a:ext>
            </a:extLst>
          </p:cNvPr>
          <p:cNvSpPr/>
          <p:nvPr/>
        </p:nvSpPr>
        <p:spPr>
          <a:xfrm>
            <a:off x="6377999" y="3586874"/>
            <a:ext cx="1774800" cy="364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FFFF"/>
                </a:solidFill>
                <a:latin typeface="Calibri"/>
              </a:rPr>
              <a:t>Threshold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: </a:t>
            </a:r>
            <a:r>
              <a:rPr lang="en-IN" sz="1800" b="0" strike="noStrike" spc="-1" dirty="0">
                <a:solidFill>
                  <a:srgbClr val="FFFFFF"/>
                </a:solidFill>
                <a:latin typeface="Calibri"/>
              </a:rPr>
              <a:t>0.08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21CAC-9453-D5A1-F7E3-E528D51A561B}"/>
              </a:ext>
            </a:extLst>
          </p:cNvPr>
          <p:cNvSpPr txBox="1"/>
          <p:nvPr/>
        </p:nvSpPr>
        <p:spPr>
          <a:xfrm>
            <a:off x="530087" y="3405809"/>
            <a:ext cx="483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 the optimal threshold is applied to make predictions on test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roup 1"/>
          <p:cNvGrpSpPr/>
          <p:nvPr/>
        </p:nvGrpSpPr>
        <p:grpSpPr>
          <a:xfrm>
            <a:off x="4480560" y="220320"/>
            <a:ext cx="194040" cy="195480"/>
            <a:chOff x="4480560" y="220320"/>
            <a:chExt cx="194040" cy="195480"/>
          </a:xfrm>
        </p:grpSpPr>
        <p:sp>
          <p:nvSpPr>
            <p:cNvPr id="760" name="CustomShape 2"/>
            <p:cNvSpPr/>
            <p:nvPr/>
          </p:nvSpPr>
          <p:spPr>
            <a:xfrm>
              <a:off x="4480560" y="220320"/>
              <a:ext cx="194040" cy="19548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1" name="CustomShape 3"/>
            <p:cNvSpPr/>
            <p:nvPr/>
          </p:nvSpPr>
          <p:spPr>
            <a:xfrm>
              <a:off x="4494240" y="235800"/>
              <a:ext cx="166680" cy="1465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62" name="CustomShape 4"/>
          <p:cNvSpPr/>
          <p:nvPr/>
        </p:nvSpPr>
        <p:spPr>
          <a:xfrm>
            <a:off x="4413240" y="57240"/>
            <a:ext cx="288000" cy="45684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63" name="CustomShape 5"/>
          <p:cNvSpPr/>
          <p:nvPr/>
        </p:nvSpPr>
        <p:spPr>
          <a:xfrm>
            <a:off x="1661760" y="559440"/>
            <a:ext cx="5790960" cy="5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Calibri"/>
              </a:rPr>
              <a:t>Accuracies &amp; </a:t>
            </a:r>
            <a:r>
              <a:rPr lang="en-IN" sz="3200" b="0" strike="noStrike" spc="-1">
                <a:solidFill>
                  <a:srgbClr val="C00000"/>
                </a:solidFill>
                <a:latin typeface="Calibri"/>
              </a:rPr>
              <a:t>Interpretation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764" name="CustomShape 6"/>
          <p:cNvSpPr/>
          <p:nvPr/>
        </p:nvSpPr>
        <p:spPr>
          <a:xfrm>
            <a:off x="1661760" y="1121040"/>
            <a:ext cx="5951614" cy="880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B050"/>
                </a:solidFill>
                <a:latin typeface="Calibri"/>
              </a:rPr>
              <a:t>The results shown here are for Training : 80%, </a:t>
            </a:r>
            <a:r>
              <a:rPr lang="en-IN" sz="1800" b="0" strike="noStrike" spc="-1" dirty="0" err="1">
                <a:solidFill>
                  <a:srgbClr val="00B050"/>
                </a:solidFill>
                <a:latin typeface="Calibri"/>
              </a:rPr>
              <a:t>Validatio</a:t>
            </a:r>
            <a:r>
              <a:rPr lang="en-IN" sz="1800" b="0" strike="noStrike" spc="-1" dirty="0">
                <a:solidFill>
                  <a:srgbClr val="00B050"/>
                </a:solidFill>
                <a:latin typeface="Calibri"/>
              </a:rPr>
              <a:t>:   20%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65" name="CustomShape 7"/>
          <p:cNvSpPr/>
          <p:nvPr/>
        </p:nvSpPr>
        <p:spPr>
          <a:xfrm>
            <a:off x="5562720" y="266652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70" name="CustomShape 11"/>
          <p:cNvSpPr/>
          <p:nvPr/>
        </p:nvSpPr>
        <p:spPr>
          <a:xfrm>
            <a:off x="6072480" y="2188800"/>
            <a:ext cx="2922840" cy="201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Trade-off between Precision and Recall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Accuracy is decided by business problem by allotting individual costs for classification (TP,FP, TN,FN costs)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7B508-09F4-D618-81A5-1B508DEB6FFA}"/>
              </a:ext>
            </a:extLst>
          </p:cNvPr>
          <p:cNvSpPr txBox="1"/>
          <p:nvPr/>
        </p:nvSpPr>
        <p:spPr>
          <a:xfrm>
            <a:off x="803979" y="2476980"/>
            <a:ext cx="494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we found the optimal threshold and then predictions are made on test set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72F18D-BD30-75B8-40F0-A9446161B83D}"/>
              </a:ext>
            </a:extLst>
          </p:cNvPr>
          <p:cNvSpPr txBox="1"/>
          <p:nvPr/>
        </p:nvSpPr>
        <p:spPr>
          <a:xfrm>
            <a:off x="937339" y="161769"/>
            <a:ext cx="662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D1777-5BE2-D4D8-BEBA-AC6285BC9028}"/>
              </a:ext>
            </a:extLst>
          </p:cNvPr>
          <p:cNvSpPr txBox="1"/>
          <p:nvPr/>
        </p:nvSpPr>
        <p:spPr>
          <a:xfrm>
            <a:off x="517109" y="531101"/>
            <a:ext cx="6974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techniques used to prepare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Day of the week is added as an additional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Selected the important feature using feature importance and </a:t>
            </a:r>
            <a:r>
              <a:rPr lang="en-US" dirty="0" err="1"/>
              <a:t>mRMR</a:t>
            </a:r>
            <a:r>
              <a:rPr lang="en-US" dirty="0"/>
              <a:t>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is the most influential factor in deciding if an ad gets 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Ratings are also important for the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best model that can do binary classification on ground truth is evaluated using a grid search and Gradient Boosting is the obtained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is conducted on the model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optimal threshold is found to make the model 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model with optimal threshold is applied on test data prob(‘</a:t>
            </a:r>
            <a:r>
              <a:rPr lang="en-US" dirty="0" err="1"/>
              <a:t>is_clicked_item</a:t>
            </a:r>
            <a:r>
              <a:rPr lang="en-US" dirty="0"/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contributors to CTR are price and ratings</a:t>
            </a:r>
          </a:p>
        </p:txBody>
      </p:sp>
    </p:spTree>
    <p:extLst>
      <p:ext uri="{BB962C8B-B14F-4D97-AF65-F5344CB8AC3E}">
        <p14:creationId xmlns:p14="http://schemas.microsoft.com/office/powerpoint/2010/main" val="3596994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Shape 1"/>
          <p:cNvSpPr txBox="1"/>
          <p:nvPr/>
        </p:nvSpPr>
        <p:spPr>
          <a:xfrm>
            <a:off x="1598040" y="1657440"/>
            <a:ext cx="5946840" cy="2285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br/>
            <a:r>
              <a:rPr lang="en-US" sz="4400" b="1" strike="noStrike" spc="-1">
                <a:solidFill>
                  <a:srgbClr val="00B050"/>
                </a:solidFill>
                <a:latin typeface="Calibri"/>
              </a:rPr>
              <a:t>QUESTIONS ?</a:t>
            </a:r>
            <a:br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75" name="Group 2"/>
          <p:cNvGrpSpPr/>
          <p:nvPr/>
        </p:nvGrpSpPr>
        <p:grpSpPr>
          <a:xfrm>
            <a:off x="4411080" y="332640"/>
            <a:ext cx="321120" cy="523440"/>
            <a:chOff x="4411080" y="332640"/>
            <a:chExt cx="321120" cy="523440"/>
          </a:xfrm>
        </p:grpSpPr>
        <p:sp>
          <p:nvSpPr>
            <p:cNvPr id="776" name="CustomShape 3"/>
            <p:cNvSpPr/>
            <p:nvPr/>
          </p:nvSpPr>
          <p:spPr>
            <a:xfrm>
              <a:off x="4507920" y="775800"/>
              <a:ext cx="127440" cy="2772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7" name="CustomShape 4"/>
            <p:cNvSpPr/>
            <p:nvPr/>
          </p:nvSpPr>
          <p:spPr>
            <a:xfrm>
              <a:off x="4507920" y="732240"/>
              <a:ext cx="127440" cy="2772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8" name="CustomShape 5"/>
            <p:cNvSpPr/>
            <p:nvPr/>
          </p:nvSpPr>
          <p:spPr>
            <a:xfrm>
              <a:off x="4507920" y="819000"/>
              <a:ext cx="127440" cy="3708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9" name="CustomShape 6"/>
            <p:cNvSpPr/>
            <p:nvPr/>
          </p:nvSpPr>
          <p:spPr>
            <a:xfrm>
              <a:off x="4512240" y="516960"/>
              <a:ext cx="118440" cy="19980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0" name="CustomShape 7"/>
            <p:cNvSpPr/>
            <p:nvPr/>
          </p:nvSpPr>
          <p:spPr>
            <a:xfrm>
              <a:off x="4411080" y="332640"/>
              <a:ext cx="321120" cy="38412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1192680" y="743040"/>
            <a:ext cx="708084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Understanding Problem</a:t>
            </a:r>
          </a:p>
        </p:txBody>
      </p:sp>
      <p:sp>
        <p:nvSpPr>
          <p:cNvPr id="426" name="TextShape 2"/>
          <p:cNvSpPr txBox="1"/>
          <p:nvPr/>
        </p:nvSpPr>
        <p:spPr>
          <a:xfrm>
            <a:off x="138599" y="2880000"/>
            <a:ext cx="7236561" cy="18927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US" sz="15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Problem</a:t>
            </a:r>
            <a:r>
              <a:rPr lang="en-US" sz="15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 :-</a:t>
            </a:r>
            <a:r>
              <a:rPr lang="en-US" sz="1800" b="0" strike="noStrike" spc="-1" dirty="0">
                <a:solidFill>
                  <a:srgbClr val="0D0D0D"/>
                </a:solidFill>
                <a:latin typeface="Calibri"/>
                <a:ea typeface="Tahoma"/>
              </a:rPr>
              <a:t> Predict the likelihood of an acco</a:t>
            </a:r>
            <a:r>
              <a:rPr lang="en-US" spc="-1" dirty="0">
                <a:solidFill>
                  <a:srgbClr val="0D0D0D"/>
                </a:solidFill>
                <a:latin typeface="Calibri"/>
                <a:ea typeface="Tahoma"/>
              </a:rPr>
              <a:t>mmodation being clicked by a user (CTR)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lang="en-US" sz="1500" b="1" strike="noStrike" spc="-1" dirty="0">
                <a:solidFill>
                  <a:srgbClr val="0D0D0D"/>
                </a:solidFill>
                <a:latin typeface="Tahoma"/>
                <a:ea typeface="Tahoma"/>
              </a:rPr>
              <a:t>Goal</a:t>
            </a:r>
            <a:r>
              <a:rPr lang="en-US" sz="15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 : -</a:t>
            </a:r>
            <a:r>
              <a:rPr lang="en-US" sz="1800" b="0" strike="noStrike" spc="-1" dirty="0">
                <a:solidFill>
                  <a:srgbClr val="0D0D0D"/>
                </a:solidFill>
                <a:latin typeface="Calibri"/>
                <a:ea typeface="Tahoma"/>
              </a:rPr>
              <a:t> Based on the data, find an elegant way to perform </a:t>
            </a:r>
            <a:r>
              <a:rPr lang="en-US" spc="-1" dirty="0">
                <a:solidFill>
                  <a:srgbClr val="0D0D0D"/>
                </a:solidFill>
                <a:latin typeface="Calibri"/>
                <a:ea typeface="Tahoma"/>
              </a:rPr>
              <a:t>binary classification to estimate prob(‘</a:t>
            </a:r>
            <a:r>
              <a:rPr lang="en-US" spc="-1" dirty="0" err="1">
                <a:solidFill>
                  <a:srgbClr val="0D0D0D"/>
                </a:solidFill>
                <a:latin typeface="Calibri"/>
                <a:ea typeface="Tahoma"/>
              </a:rPr>
              <a:t>is_clicked_item</a:t>
            </a:r>
            <a:r>
              <a:rPr lang="en-US" spc="-1" dirty="0">
                <a:solidFill>
                  <a:srgbClr val="0D0D0D"/>
                </a:solidFill>
                <a:latin typeface="Calibri"/>
                <a:ea typeface="Tahoma"/>
              </a:rPr>
              <a:t>’).</a:t>
            </a: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D0D0D"/>
                </a:solidFill>
                <a:latin typeface="Tahoma"/>
                <a:ea typeface="Tahoma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28" name="Group 4"/>
          <p:cNvGrpSpPr/>
          <p:nvPr/>
        </p:nvGrpSpPr>
        <p:grpSpPr>
          <a:xfrm>
            <a:off x="470880" y="1427400"/>
            <a:ext cx="599760" cy="918720"/>
            <a:chOff x="470880" y="1427400"/>
            <a:chExt cx="599760" cy="918720"/>
          </a:xfrm>
        </p:grpSpPr>
        <p:sp>
          <p:nvSpPr>
            <p:cNvPr id="429" name="CustomShape 5"/>
            <p:cNvSpPr/>
            <p:nvPr/>
          </p:nvSpPr>
          <p:spPr>
            <a:xfrm>
              <a:off x="651600" y="2204640"/>
              <a:ext cx="238680" cy="4896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0" name="CustomShape 6"/>
            <p:cNvSpPr/>
            <p:nvPr/>
          </p:nvSpPr>
          <p:spPr>
            <a:xfrm>
              <a:off x="651600" y="2128680"/>
              <a:ext cx="238680" cy="4896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1" name="CustomShape 7"/>
            <p:cNvSpPr/>
            <p:nvPr/>
          </p:nvSpPr>
          <p:spPr>
            <a:xfrm>
              <a:off x="651600" y="2280960"/>
              <a:ext cx="238680" cy="6516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2" name="CustomShape 8"/>
            <p:cNvSpPr/>
            <p:nvPr/>
          </p:nvSpPr>
          <p:spPr>
            <a:xfrm>
              <a:off x="659880" y="1750680"/>
              <a:ext cx="221400" cy="35100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3" name="CustomShape 9"/>
            <p:cNvSpPr/>
            <p:nvPr/>
          </p:nvSpPr>
          <p:spPr>
            <a:xfrm>
              <a:off x="470880" y="1427400"/>
              <a:ext cx="599760" cy="67428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>
              <a:solidFill>
                <a:srgbClr val="BE4B48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34" name="Group 10"/>
          <p:cNvGrpSpPr/>
          <p:nvPr/>
        </p:nvGrpSpPr>
        <p:grpSpPr>
          <a:xfrm>
            <a:off x="2390040" y="2233080"/>
            <a:ext cx="325080" cy="307800"/>
            <a:chOff x="2390040" y="2233080"/>
            <a:chExt cx="325080" cy="307800"/>
          </a:xfrm>
        </p:grpSpPr>
        <p:sp>
          <p:nvSpPr>
            <p:cNvPr id="435" name="CustomShape 11"/>
            <p:cNvSpPr/>
            <p:nvPr/>
          </p:nvSpPr>
          <p:spPr>
            <a:xfrm>
              <a:off x="2390040" y="2262600"/>
              <a:ext cx="325080" cy="20628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6" name="CustomShape 12"/>
            <p:cNvSpPr/>
            <p:nvPr/>
          </p:nvSpPr>
          <p:spPr>
            <a:xfrm>
              <a:off x="2543400" y="2233080"/>
              <a:ext cx="18360" cy="1944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7" name="CustomShape 13"/>
            <p:cNvSpPr/>
            <p:nvPr/>
          </p:nvSpPr>
          <p:spPr>
            <a:xfrm>
              <a:off x="24408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8" name="CustomShape 14"/>
            <p:cNvSpPr/>
            <p:nvPr/>
          </p:nvSpPr>
          <p:spPr>
            <a:xfrm>
              <a:off x="2617200" y="2478240"/>
              <a:ext cx="46800" cy="626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39" name="CustomShape 15"/>
            <p:cNvSpPr/>
            <p:nvPr/>
          </p:nvSpPr>
          <p:spPr>
            <a:xfrm>
              <a:off x="2408760" y="2281320"/>
              <a:ext cx="287280" cy="16848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0" name="Group 16"/>
          <p:cNvGrpSpPr/>
          <p:nvPr/>
        </p:nvGrpSpPr>
        <p:grpSpPr>
          <a:xfrm>
            <a:off x="4554000" y="2253240"/>
            <a:ext cx="394920" cy="291960"/>
            <a:chOff x="4554000" y="2253240"/>
            <a:chExt cx="394920" cy="291960"/>
          </a:xfrm>
        </p:grpSpPr>
        <p:sp>
          <p:nvSpPr>
            <p:cNvPr id="441" name="CustomShape 17"/>
            <p:cNvSpPr/>
            <p:nvPr/>
          </p:nvSpPr>
          <p:spPr>
            <a:xfrm>
              <a:off x="4554000" y="2253240"/>
              <a:ext cx="269640" cy="26964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2" name="CustomShape 18"/>
            <p:cNvSpPr/>
            <p:nvPr/>
          </p:nvSpPr>
          <p:spPr>
            <a:xfrm>
              <a:off x="4795560" y="2391840"/>
              <a:ext cx="153360" cy="1533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3" name="Group 19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444" name="CustomShape 20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5" name="CustomShape 21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6" name="CustomShape 22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7" name="CustomShape 23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8" name="CustomShape 24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49" name="CustomShape 25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0" name="Group 26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451" name="CustomShape 27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2" name="CustomShape 28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53" name="CustomShape 29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CC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54" name="Group 30"/>
          <p:cNvGrpSpPr/>
          <p:nvPr/>
        </p:nvGrpSpPr>
        <p:grpSpPr>
          <a:xfrm>
            <a:off x="4448880" y="87120"/>
            <a:ext cx="270360" cy="426960"/>
            <a:chOff x="4448880" y="87120"/>
            <a:chExt cx="270360" cy="426960"/>
          </a:xfrm>
        </p:grpSpPr>
        <p:sp>
          <p:nvSpPr>
            <p:cNvPr id="455" name="CustomShape 31"/>
            <p:cNvSpPr/>
            <p:nvPr/>
          </p:nvSpPr>
          <p:spPr>
            <a:xfrm>
              <a:off x="4530240" y="44856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6" name="CustomShape 32"/>
            <p:cNvSpPr/>
            <p:nvPr/>
          </p:nvSpPr>
          <p:spPr>
            <a:xfrm>
              <a:off x="4530240" y="41292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7" name="CustomShape 33"/>
            <p:cNvSpPr/>
            <p:nvPr/>
          </p:nvSpPr>
          <p:spPr>
            <a:xfrm>
              <a:off x="4530240" y="483840"/>
              <a:ext cx="107280" cy="3024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8" name="CustomShape 34"/>
            <p:cNvSpPr/>
            <p:nvPr/>
          </p:nvSpPr>
          <p:spPr>
            <a:xfrm>
              <a:off x="4534200" y="237240"/>
              <a:ext cx="99720" cy="16308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59" name="CustomShape 35"/>
            <p:cNvSpPr/>
            <p:nvPr/>
          </p:nvSpPr>
          <p:spPr>
            <a:xfrm>
              <a:off x="4448880" y="87120"/>
              <a:ext cx="270360" cy="31320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D4AF0-D0BA-3FCA-0F0F-8189FCBEC064}"/>
              </a:ext>
            </a:extLst>
          </p:cNvPr>
          <p:cNvSpPr txBox="1"/>
          <p:nvPr/>
        </p:nvSpPr>
        <p:spPr>
          <a:xfrm>
            <a:off x="628650" y="273843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Problem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16783" y="1637417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F2C4-0B87-8847-000D-011AEFBA5DD0}"/>
              </a:ext>
            </a:extLst>
          </p:cNvPr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dirty="0"/>
              <a:t>Click-through rate (CTR) </a:t>
            </a:r>
            <a:r>
              <a:rPr lang="en-US" sz="13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important metrics for </a:t>
            </a:r>
            <a:r>
              <a:rPr lang="en-US" sz="1300" dirty="0">
                <a:highlight>
                  <a:srgbClr val="FFFF00"/>
                </a:highlight>
              </a:rPr>
              <a:t>measuring eCommerce store performance.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Measures </a:t>
            </a:r>
            <a:r>
              <a:rPr lang="en-US" sz="1300" dirty="0">
                <a:highlight>
                  <a:srgbClr val="FFFF00"/>
                </a:highlight>
              </a:rPr>
              <a:t>the number of people click </a:t>
            </a:r>
            <a:r>
              <a:rPr lang="en-US" sz="1300" dirty="0"/>
              <a:t>on an ad.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Help evaluate how well the ads are </a:t>
            </a:r>
            <a:r>
              <a:rPr lang="en-US" sz="1300" dirty="0">
                <a:highlight>
                  <a:srgbClr val="FFFF00"/>
                </a:highlight>
              </a:rPr>
              <a:t>resonating with the target audience</a:t>
            </a:r>
            <a:r>
              <a:rPr lang="en-US" sz="13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It is a percentage of users who click on an ad.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CTR = Total Clicks/ Total impressions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Impressions are counts of how many times your ad appeared on the page.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 higher the CTR shows, the more likely users will convert into customers.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 lower CTR says ads aren’t resonating well with the audience.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Looking for sales from ads means a better conversion rate.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Good CTR for Google search ads is 3.17%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Good CTR for Google Display ads is 0.46%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78817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1"/>
          <p:cNvGrpSpPr/>
          <p:nvPr/>
        </p:nvGrpSpPr>
        <p:grpSpPr>
          <a:xfrm>
            <a:off x="4448880" y="87120"/>
            <a:ext cx="270360" cy="426960"/>
            <a:chOff x="4448880" y="87120"/>
            <a:chExt cx="270360" cy="426960"/>
          </a:xfrm>
        </p:grpSpPr>
        <p:sp>
          <p:nvSpPr>
            <p:cNvPr id="461" name="CustomShape 2"/>
            <p:cNvSpPr/>
            <p:nvPr/>
          </p:nvSpPr>
          <p:spPr>
            <a:xfrm>
              <a:off x="4530240" y="44856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2" name="CustomShape 3"/>
            <p:cNvSpPr/>
            <p:nvPr/>
          </p:nvSpPr>
          <p:spPr>
            <a:xfrm>
              <a:off x="4530240" y="412920"/>
              <a:ext cx="107280" cy="226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3" name="CustomShape 4"/>
            <p:cNvSpPr/>
            <p:nvPr/>
          </p:nvSpPr>
          <p:spPr>
            <a:xfrm>
              <a:off x="4530240" y="483840"/>
              <a:ext cx="107280" cy="3024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4" name="CustomShape 5"/>
            <p:cNvSpPr/>
            <p:nvPr/>
          </p:nvSpPr>
          <p:spPr>
            <a:xfrm>
              <a:off x="4534200" y="237240"/>
              <a:ext cx="99720" cy="16308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65" name="CustomShape 6"/>
            <p:cNvSpPr/>
            <p:nvPr/>
          </p:nvSpPr>
          <p:spPr>
            <a:xfrm>
              <a:off x="4448880" y="87120"/>
              <a:ext cx="270360" cy="31320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66" name="CustomShape 7"/>
          <p:cNvSpPr/>
          <p:nvPr/>
        </p:nvSpPr>
        <p:spPr>
          <a:xfrm>
            <a:off x="3811320" y="482040"/>
            <a:ext cx="1545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solidFill>
                  <a:srgbClr val="000000"/>
                </a:solidFill>
                <a:latin typeface="Calibri"/>
              </a:rPr>
              <a:t>Solution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467" name="CustomShape 8"/>
          <p:cNvSpPr/>
          <p:nvPr/>
        </p:nvSpPr>
        <p:spPr>
          <a:xfrm>
            <a:off x="462860" y="1015832"/>
            <a:ext cx="7653227" cy="3562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Find an elegant way to perform a binary classification of the column ‘</a:t>
            </a:r>
            <a:r>
              <a:rPr lang="en-IN" spc="-1" dirty="0" err="1">
                <a:solidFill>
                  <a:srgbClr val="000000"/>
                </a:solidFill>
                <a:latin typeface="Calibri"/>
              </a:rPr>
              <a:t>is_clicked_item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’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The dataset contains numerical and categorical features and </a:t>
            </a:r>
            <a:r>
              <a:rPr lang="en-IN" spc="-1" dirty="0">
                <a:solidFill>
                  <a:srgbClr val="000000"/>
                </a:solidFill>
                <a:latin typeface="Calibri"/>
              </a:rPr>
              <a:t>unique identifier columns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pc="-1" dirty="0">
                <a:solidFill>
                  <a:srgbClr val="000000"/>
                </a:solidFill>
                <a:latin typeface="Calibri"/>
              </a:rPr>
              <a:t>The additional information provided as </a:t>
            </a:r>
            <a:r>
              <a:rPr lang="en-IN" spc="-1" dirty="0" err="1">
                <a:solidFill>
                  <a:srgbClr val="000000"/>
                </a:solidFill>
                <a:latin typeface="Calibri"/>
              </a:rPr>
              <a:t>item.csv</a:t>
            </a:r>
            <a:r>
              <a:rPr lang="en-IN" spc="-1" dirty="0">
                <a:solidFill>
                  <a:srgbClr val="000000"/>
                </a:solidFill>
                <a:latin typeface="Calibri"/>
              </a:rPr>
              <a:t> will contribute informative features.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pc="-1" dirty="0">
                <a:solidFill>
                  <a:srgbClr val="000000"/>
                </a:solidFill>
                <a:latin typeface="Calibri"/>
              </a:rPr>
              <a:t>Conduct a elaborate EDA to understand the data better.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Clean the data </a:t>
            </a:r>
            <a:r>
              <a:rPr lang="en-IN" spc="-1" dirty="0">
                <a:solidFill>
                  <a:srgbClr val="000000"/>
                </a:solidFill>
                <a:latin typeface="Calibri"/>
              </a:rPr>
              <a:t>extensively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to make it suitable for model implementation.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  <a:ea typeface="AR PL SungtiL GB"/>
              </a:rPr>
              <a:t>Study the importance of different features, consider the </a:t>
            </a:r>
            <a:r>
              <a:rPr lang="en-IN" sz="1800" b="1" strike="noStrike" spc="-1" dirty="0">
                <a:solidFill>
                  <a:srgbClr val="C00000"/>
                </a:solidFill>
                <a:latin typeface="Calibri"/>
              </a:rPr>
              <a:t>informative Features,</a:t>
            </a: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 and remove the less important features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Train on several models for binary classification and consider the best model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Understand the importance of Variables based on our model's learning and existing bias.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468" name="CustomShape 9"/>
          <p:cNvSpPr/>
          <p:nvPr/>
        </p:nvSpPr>
        <p:spPr>
          <a:xfrm>
            <a:off x="2829065" y="4539240"/>
            <a:ext cx="2764539" cy="517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C00000"/>
                </a:solidFill>
                <a:latin typeface="Calibri"/>
              </a:rPr>
              <a:t>Speak to the Data</a:t>
            </a: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10440" y="2438280"/>
            <a:ext cx="9146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6AAC4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70" name="Group 2"/>
          <p:cNvGrpSpPr/>
          <p:nvPr/>
        </p:nvGrpSpPr>
        <p:grpSpPr>
          <a:xfrm>
            <a:off x="2078280" y="1581120"/>
            <a:ext cx="1038600" cy="960120"/>
            <a:chOff x="2078280" y="1581120"/>
            <a:chExt cx="1038600" cy="960120"/>
          </a:xfrm>
        </p:grpSpPr>
        <p:sp>
          <p:nvSpPr>
            <p:cNvPr id="471" name="CustomShape 3"/>
            <p:cNvSpPr/>
            <p:nvPr/>
          </p:nvSpPr>
          <p:spPr>
            <a:xfrm>
              <a:off x="2078280" y="1672200"/>
              <a:ext cx="1038600" cy="64296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2" name="CustomShape 4"/>
            <p:cNvSpPr/>
            <p:nvPr/>
          </p:nvSpPr>
          <p:spPr>
            <a:xfrm>
              <a:off x="2567520" y="1581120"/>
              <a:ext cx="59760" cy="6120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3" name="CustomShape 5"/>
            <p:cNvSpPr/>
            <p:nvPr/>
          </p:nvSpPr>
          <p:spPr>
            <a:xfrm>
              <a:off x="2240640" y="2344680"/>
              <a:ext cx="150480" cy="19656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4" name="CustomShape 6"/>
            <p:cNvSpPr/>
            <p:nvPr/>
          </p:nvSpPr>
          <p:spPr>
            <a:xfrm>
              <a:off x="2804040" y="2344680"/>
              <a:ext cx="150120" cy="19656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5" name="CustomShape 7"/>
            <p:cNvSpPr/>
            <p:nvPr/>
          </p:nvSpPr>
          <p:spPr>
            <a:xfrm>
              <a:off x="2138400" y="1730880"/>
              <a:ext cx="918000" cy="52524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solidFill>
                <a:srgbClr val="4A7EBB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6" name="Group 8"/>
          <p:cNvGrpSpPr/>
          <p:nvPr/>
        </p:nvGrpSpPr>
        <p:grpSpPr>
          <a:xfrm>
            <a:off x="4554000" y="2253240"/>
            <a:ext cx="394920" cy="291960"/>
            <a:chOff x="4554000" y="2253240"/>
            <a:chExt cx="394920" cy="291960"/>
          </a:xfrm>
        </p:grpSpPr>
        <p:sp>
          <p:nvSpPr>
            <p:cNvPr id="477" name="CustomShape 9"/>
            <p:cNvSpPr/>
            <p:nvPr/>
          </p:nvSpPr>
          <p:spPr>
            <a:xfrm>
              <a:off x="4554000" y="2253240"/>
              <a:ext cx="269640" cy="269640"/>
            </a:xfrm>
            <a:custGeom>
              <a:avLst/>
              <a:gdLst/>
              <a:ahLst/>
              <a:cxn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78" name="CustomShape 10"/>
            <p:cNvSpPr/>
            <p:nvPr/>
          </p:nvSpPr>
          <p:spPr>
            <a:xfrm>
              <a:off x="4795560" y="2391840"/>
              <a:ext cx="153360" cy="153360"/>
            </a:xfrm>
            <a:custGeom>
              <a:avLst/>
              <a:gdLst/>
              <a:ahLst/>
              <a:cxn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9" name="Group 11"/>
          <p:cNvGrpSpPr/>
          <p:nvPr/>
        </p:nvGrpSpPr>
        <p:grpSpPr>
          <a:xfrm>
            <a:off x="6093360" y="2232360"/>
            <a:ext cx="416160" cy="399240"/>
            <a:chOff x="6093360" y="2232360"/>
            <a:chExt cx="416160" cy="399240"/>
          </a:xfrm>
        </p:grpSpPr>
        <p:sp>
          <p:nvSpPr>
            <p:cNvPr id="480" name="CustomShape 12"/>
            <p:cNvSpPr/>
            <p:nvPr/>
          </p:nvSpPr>
          <p:spPr>
            <a:xfrm>
              <a:off x="6351120" y="2232360"/>
              <a:ext cx="124200" cy="137160"/>
            </a:xfrm>
            <a:custGeom>
              <a:avLst/>
              <a:gdLst/>
              <a:ahLst/>
              <a:cxn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1" name="CustomShape 13"/>
            <p:cNvSpPr/>
            <p:nvPr/>
          </p:nvSpPr>
          <p:spPr>
            <a:xfrm>
              <a:off x="6162480" y="2252520"/>
              <a:ext cx="98640" cy="114120"/>
            </a:xfrm>
            <a:custGeom>
              <a:avLst/>
              <a:gdLst/>
              <a:ahLst/>
              <a:cxn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2" name="CustomShape 14"/>
            <p:cNvSpPr/>
            <p:nvPr/>
          </p:nvSpPr>
          <p:spPr>
            <a:xfrm>
              <a:off x="6093360" y="2450160"/>
              <a:ext cx="138600" cy="83880"/>
            </a:xfrm>
            <a:custGeom>
              <a:avLst/>
              <a:gdLst/>
              <a:ahLst/>
              <a:cxn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3" name="CustomShape 15"/>
            <p:cNvSpPr/>
            <p:nvPr/>
          </p:nvSpPr>
          <p:spPr>
            <a:xfrm>
              <a:off x="6263280" y="2508480"/>
              <a:ext cx="68400" cy="123120"/>
            </a:xfrm>
            <a:custGeom>
              <a:avLst/>
              <a:gdLst/>
              <a:ahLst/>
              <a:cxn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4" name="CustomShape 16"/>
            <p:cNvSpPr/>
            <p:nvPr/>
          </p:nvSpPr>
          <p:spPr>
            <a:xfrm>
              <a:off x="6384960" y="2413800"/>
              <a:ext cx="124560" cy="69120"/>
            </a:xfrm>
            <a:custGeom>
              <a:avLst/>
              <a:gdLst/>
              <a:ahLst/>
              <a:cxn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5" name="CustomShape 17"/>
            <p:cNvSpPr/>
            <p:nvPr/>
          </p:nvSpPr>
          <p:spPr>
            <a:xfrm>
              <a:off x="6231240" y="2353320"/>
              <a:ext cx="145800" cy="146160"/>
            </a:xfrm>
            <a:custGeom>
              <a:avLst/>
              <a:gdLst/>
              <a:ahLst/>
              <a:cxn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86" name="CustomShape 18"/>
          <p:cNvSpPr/>
          <p:nvPr/>
        </p:nvSpPr>
        <p:spPr>
          <a:xfrm>
            <a:off x="8182080" y="2175840"/>
            <a:ext cx="308880" cy="396720"/>
          </a:xfrm>
          <a:custGeom>
            <a:avLst/>
            <a:gdLst/>
            <a:ahLst/>
            <a:cxn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87" name="Group 19"/>
          <p:cNvGrpSpPr/>
          <p:nvPr/>
        </p:nvGrpSpPr>
        <p:grpSpPr>
          <a:xfrm>
            <a:off x="613440" y="2167920"/>
            <a:ext cx="198720" cy="324000"/>
            <a:chOff x="613440" y="2167920"/>
            <a:chExt cx="198720" cy="324000"/>
          </a:xfrm>
        </p:grpSpPr>
        <p:sp>
          <p:nvSpPr>
            <p:cNvPr id="488" name="CustomShape 20"/>
            <p:cNvSpPr/>
            <p:nvPr/>
          </p:nvSpPr>
          <p:spPr>
            <a:xfrm>
              <a:off x="673200" y="2442240"/>
              <a:ext cx="78840" cy="172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89" name="CustomShape 21"/>
            <p:cNvSpPr/>
            <p:nvPr/>
          </p:nvSpPr>
          <p:spPr>
            <a:xfrm>
              <a:off x="673200" y="2415600"/>
              <a:ext cx="78840" cy="17280"/>
            </a:xfrm>
            <a:custGeom>
              <a:avLst/>
              <a:gdLst/>
              <a:ahLst/>
              <a:cxn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0" name="CustomShape 22"/>
            <p:cNvSpPr/>
            <p:nvPr/>
          </p:nvSpPr>
          <p:spPr>
            <a:xfrm>
              <a:off x="673200" y="2469240"/>
              <a:ext cx="78840" cy="22680"/>
            </a:xfrm>
            <a:custGeom>
              <a:avLst/>
              <a:gdLst/>
              <a:ahLst/>
              <a:cxn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1" name="CustomShape 23"/>
            <p:cNvSpPr/>
            <p:nvPr/>
          </p:nvSpPr>
          <p:spPr>
            <a:xfrm>
              <a:off x="676080" y="2282040"/>
              <a:ext cx="73080" cy="123480"/>
            </a:xfrm>
            <a:custGeom>
              <a:avLst/>
              <a:gdLst/>
              <a:ahLst/>
              <a:cxn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2" name="CustomShape 24"/>
            <p:cNvSpPr/>
            <p:nvPr/>
          </p:nvSpPr>
          <p:spPr>
            <a:xfrm>
              <a:off x="613440" y="2167920"/>
              <a:ext cx="198720" cy="237600"/>
            </a:xfrm>
            <a:custGeom>
              <a:avLst/>
              <a:gdLst/>
              <a:ahLst/>
              <a:cxn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93" name="TextShape 25"/>
          <p:cNvSpPr txBox="1"/>
          <p:nvPr/>
        </p:nvSpPr>
        <p:spPr>
          <a:xfrm>
            <a:off x="2664360" y="666720"/>
            <a:ext cx="3583800" cy="538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B0F0"/>
                </a:solidFill>
                <a:latin typeface="Calibri"/>
              </a:rPr>
              <a:t>Understanding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b="1" strike="noStrike" spc="-1">
                <a:solidFill>
                  <a:srgbClr val="0070C0"/>
                </a:solidFill>
                <a:latin typeface="Calibri"/>
              </a:rPr>
              <a:t>Data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94" name="Group 26"/>
          <p:cNvGrpSpPr/>
          <p:nvPr/>
        </p:nvGrpSpPr>
        <p:grpSpPr>
          <a:xfrm>
            <a:off x="8255520" y="2333520"/>
            <a:ext cx="162360" cy="115920"/>
            <a:chOff x="8255520" y="2333520"/>
            <a:chExt cx="162360" cy="115920"/>
          </a:xfrm>
        </p:grpSpPr>
        <p:sp>
          <p:nvSpPr>
            <p:cNvPr id="495" name="CustomShape 27"/>
            <p:cNvSpPr/>
            <p:nvPr/>
          </p:nvSpPr>
          <p:spPr>
            <a:xfrm>
              <a:off x="8255520" y="2333520"/>
              <a:ext cx="162360" cy="115920"/>
            </a:xfrm>
            <a:custGeom>
              <a:avLst/>
              <a:gdLst/>
              <a:ahLst/>
              <a:cxn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496" name="CustomShape 28"/>
            <p:cNvSpPr/>
            <p:nvPr/>
          </p:nvSpPr>
          <p:spPr>
            <a:xfrm>
              <a:off x="8266680" y="2342880"/>
              <a:ext cx="139320" cy="87120"/>
            </a:xfrm>
            <a:custGeom>
              <a:avLst/>
              <a:gdLst/>
              <a:ahLst/>
              <a:cxn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97" name="CustomShape 29"/>
          <p:cNvSpPr/>
          <p:nvPr/>
        </p:nvSpPr>
        <p:spPr>
          <a:xfrm>
            <a:off x="309960" y="2876400"/>
            <a:ext cx="2011680" cy="990360"/>
          </a:xfrm>
          <a:prstGeom prst="homePlate">
            <a:avLst>
              <a:gd name="adj" fmla="val 30129"/>
            </a:avLst>
          </a:prstGeom>
          <a:solidFill>
            <a:srgbClr val="AFF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Missing Values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98" name="CustomShape 30"/>
          <p:cNvSpPr/>
          <p:nvPr/>
        </p:nvSpPr>
        <p:spPr>
          <a:xfrm>
            <a:off x="4212360" y="2876400"/>
            <a:ext cx="2234880" cy="990360"/>
          </a:xfrm>
          <a:prstGeom prst="chevron">
            <a:avLst>
              <a:gd name="adj" fmla="val 29853"/>
            </a:avLst>
          </a:prstGeom>
          <a:solidFill>
            <a:srgbClr val="00CEF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Imbalance Data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99" name="CustomShape 31"/>
          <p:cNvSpPr/>
          <p:nvPr/>
        </p:nvSpPr>
        <p:spPr>
          <a:xfrm>
            <a:off x="6297840" y="2876400"/>
            <a:ext cx="2116800" cy="990360"/>
          </a:xfrm>
          <a:prstGeom prst="chevron">
            <a:avLst>
              <a:gd name="adj" fmla="val 29853"/>
            </a:avLst>
          </a:prstGeom>
          <a:solidFill>
            <a:srgbClr val="3C7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Outliers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00" name="CustomShape 32"/>
          <p:cNvSpPr/>
          <p:nvPr/>
        </p:nvSpPr>
        <p:spPr>
          <a:xfrm>
            <a:off x="2185560" y="2874600"/>
            <a:ext cx="2188800" cy="990360"/>
          </a:xfrm>
          <a:prstGeom prst="chevron">
            <a:avLst>
              <a:gd name="adj" fmla="val 29853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Source Sans Pro"/>
                <a:ea typeface="Source Sans Pro"/>
              </a:rPr>
              <a:t>Skewness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6197FE-0DF3-1017-6B43-994411B7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9" y="870256"/>
            <a:ext cx="4613129" cy="3380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A059B-12B9-6CFA-B072-9C018DC4F5E7}"/>
              </a:ext>
            </a:extLst>
          </p:cNvPr>
          <p:cNvSpPr txBox="1"/>
          <p:nvPr/>
        </p:nvSpPr>
        <p:spPr>
          <a:xfrm>
            <a:off x="2673832" y="176574"/>
            <a:ext cx="31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Values</a:t>
            </a: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52CB5BE8-36E9-E0D4-9D8B-0BD9F96646D2}"/>
              </a:ext>
            </a:extLst>
          </p:cNvPr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10" name="CustomShape 2">
              <a:extLst>
                <a:ext uri="{FF2B5EF4-FFF2-40B4-BE49-F238E27FC236}">
                  <a16:creationId xmlns:a16="http://schemas.microsoft.com/office/drawing/2014/main" id="{2D769228-9917-F1BE-1ECD-35E01C744718}"/>
                </a:ext>
              </a:extLst>
            </p:cNvPr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CustomShape 3">
              <a:extLst>
                <a:ext uri="{FF2B5EF4-FFF2-40B4-BE49-F238E27FC236}">
                  <a16:creationId xmlns:a16="http://schemas.microsoft.com/office/drawing/2014/main" id="{E6082946-55F2-5464-1FAB-1E5D51F0EEFB}"/>
                </a:ext>
              </a:extLst>
            </p:cNvPr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CustomShape 4">
              <a:extLst>
                <a:ext uri="{FF2B5EF4-FFF2-40B4-BE49-F238E27FC236}">
                  <a16:creationId xmlns:a16="http://schemas.microsoft.com/office/drawing/2014/main" id="{DCD21CEF-645A-FBF1-B0FC-32E9515C705C}"/>
                </a:ext>
              </a:extLst>
            </p:cNvPr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ustomShape 5">
              <a:extLst>
                <a:ext uri="{FF2B5EF4-FFF2-40B4-BE49-F238E27FC236}">
                  <a16:creationId xmlns:a16="http://schemas.microsoft.com/office/drawing/2014/main" id="{4053A64F-A765-1E37-5D7E-303AAECC0279}"/>
                </a:ext>
              </a:extLst>
            </p:cNvPr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CustomShape 6">
              <a:extLst>
                <a:ext uri="{FF2B5EF4-FFF2-40B4-BE49-F238E27FC236}">
                  <a16:creationId xmlns:a16="http://schemas.microsoft.com/office/drawing/2014/main" id="{004E865A-2C9A-F782-133F-076897D34F38}"/>
                </a:ext>
              </a:extLst>
            </p:cNvPr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5" name="CustomShape 8">
            <a:extLst>
              <a:ext uri="{FF2B5EF4-FFF2-40B4-BE49-F238E27FC236}">
                <a16:creationId xmlns:a16="http://schemas.microsoft.com/office/drawing/2014/main" id="{2F29FBB8-D299-0C84-502F-71C29F97715C}"/>
              </a:ext>
            </a:extLst>
          </p:cNvPr>
          <p:cNvSpPr/>
          <p:nvPr/>
        </p:nvSpPr>
        <p:spPr>
          <a:xfrm>
            <a:off x="4877628" y="1008994"/>
            <a:ext cx="4077012" cy="28819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q"/>
            </a:pPr>
            <a:r>
              <a:rPr lang="en-IN" spc="-1" dirty="0">
                <a:solidFill>
                  <a:srgbClr val="262626"/>
                </a:solidFill>
                <a:latin typeface="Calibri"/>
              </a:rPr>
              <a:t>Merging </a:t>
            </a:r>
            <a:r>
              <a:rPr lang="en-IN" spc="-1" dirty="0" err="1">
                <a:solidFill>
                  <a:srgbClr val="262626"/>
                </a:solidFill>
                <a:latin typeface="Calibri"/>
              </a:rPr>
              <a:t>item.csv</a:t>
            </a:r>
            <a:r>
              <a:rPr lang="en-IN" spc="-1" dirty="0">
                <a:solidFill>
                  <a:srgbClr val="262626"/>
                </a:solidFill>
                <a:latin typeface="Calibri"/>
              </a:rPr>
              <a:t> with </a:t>
            </a:r>
            <a:r>
              <a:rPr lang="en-IN" spc="-1" dirty="0" err="1">
                <a:solidFill>
                  <a:srgbClr val="262626"/>
                </a:solidFill>
                <a:latin typeface="Calibri"/>
              </a:rPr>
              <a:t>train.csv</a:t>
            </a:r>
            <a:r>
              <a:rPr lang="en-IN" spc="-1" dirty="0">
                <a:solidFill>
                  <a:srgbClr val="262626"/>
                </a:solidFill>
                <a:latin typeface="Calibri"/>
              </a:rPr>
              <a:t> introduced missing values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Dropping those features may introduce loss of information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Ordinal values are imputed with mode</a:t>
            </a:r>
            <a:endParaRPr lang="en-IN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Id columns are imputed using mode by looking into their distribution</a:t>
            </a:r>
            <a:endParaRPr lang="en-IN" sz="18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262626"/>
              </a:buClr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E4C5E-CA2C-1045-ACE9-354503402A4F}"/>
              </a:ext>
            </a:extLst>
          </p:cNvPr>
          <p:cNvSpPr txBox="1"/>
          <p:nvPr/>
        </p:nvSpPr>
        <p:spPr>
          <a:xfrm>
            <a:off x="4994517" y="3765174"/>
            <a:ext cx="3569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70C0"/>
                </a:solidFill>
                <a:latin typeface="Calibri"/>
              </a:rPr>
              <a:t>Let's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 dirty="0">
                <a:solidFill>
                  <a:srgbClr val="002060"/>
                </a:solidFill>
                <a:latin typeface="Calibri"/>
              </a:rPr>
              <a:t>Understand</a:t>
            </a:r>
            <a:r>
              <a:rPr lang="en-IN" sz="1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1800" b="1" strike="noStrike" spc="-1" dirty="0">
                <a:solidFill>
                  <a:srgbClr val="0070C0"/>
                </a:solidFill>
                <a:latin typeface="Calibri"/>
              </a:rPr>
              <a:t>the distributions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63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4FA69A-6113-7721-9258-A8570269656D}"/>
              </a:ext>
            </a:extLst>
          </p:cNvPr>
          <p:cNvSpPr txBox="1"/>
          <p:nvPr/>
        </p:nvSpPr>
        <p:spPr>
          <a:xfrm>
            <a:off x="2774731" y="372066"/>
            <a:ext cx="408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the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373E4-B975-839C-7764-3606463EDE6A}"/>
              </a:ext>
            </a:extLst>
          </p:cNvPr>
          <p:cNvSpPr txBox="1"/>
          <p:nvPr/>
        </p:nvSpPr>
        <p:spPr>
          <a:xfrm>
            <a:off x="1078361" y="1109892"/>
            <a:ext cx="609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new column ’</a:t>
            </a:r>
            <a:r>
              <a:rPr lang="en-US" dirty="0" err="1"/>
              <a:t>day_of_week</a:t>
            </a:r>
            <a:r>
              <a:rPr lang="en-US" dirty="0"/>
              <a:t>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features are diverse: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F2457-4B48-7B26-008E-34FB1E36E57E}"/>
              </a:ext>
            </a:extLst>
          </p:cNvPr>
          <p:cNvSpPr txBox="1"/>
          <p:nvPr/>
        </p:nvSpPr>
        <p:spPr>
          <a:xfrm>
            <a:off x="1078361" y="1721594"/>
            <a:ext cx="5108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features using </a:t>
            </a:r>
            <a:r>
              <a:rPr lang="en-US" dirty="0" err="1"/>
              <a:t>StandardScaler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 columns using frequency encoding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‘star’ (ordinal) is right skewed so it is log-transformed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cardinality features are mapped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‘</a:t>
            </a:r>
            <a:r>
              <a:rPr lang="en-US" dirty="0" err="1"/>
              <a:t>day_of_week</a:t>
            </a:r>
            <a:r>
              <a:rPr lang="en-US" dirty="0"/>
              <a:t>’ feature is cyclical encoded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7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2773343" y="3770280"/>
            <a:ext cx="5714640" cy="5368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spc="-1" dirty="0" err="1">
                <a:solidFill>
                  <a:srgbClr val="3465A4"/>
                </a:solidFill>
                <a:latin typeface="Calibri"/>
              </a:rPr>
              <a:t>avg_rating</a:t>
            </a:r>
            <a:r>
              <a:rPr lang="en-IN" sz="3200" b="1" strike="noStrike" spc="-1" dirty="0">
                <a:solidFill>
                  <a:srgbClr val="3465A4"/>
                </a:solidFill>
                <a:latin typeface="Calibri"/>
              </a:rPr>
              <a:t> </a:t>
            </a:r>
            <a:r>
              <a:rPr lang="en-IN" spc="-1" dirty="0">
                <a:solidFill>
                  <a:srgbClr val="1E1C11"/>
                </a:solidFill>
                <a:latin typeface="Calibri"/>
              </a:rPr>
              <a:t>negatively skewed</a:t>
            </a:r>
            <a:r>
              <a:rPr lang="en-IN" sz="1800" b="0" strike="noStrike" spc="-1" dirty="0">
                <a:solidFill>
                  <a:srgbClr val="1E1C11"/>
                </a:solidFill>
                <a:latin typeface="Calibri"/>
              </a:rPr>
              <a:t>, and very few </a:t>
            </a:r>
            <a:r>
              <a:rPr lang="en-IN" sz="1800" b="0" strike="noStrike" spc="-1" dirty="0">
                <a:solidFill>
                  <a:srgbClr val="00B0F0"/>
                </a:solidFill>
                <a:latin typeface="Calibri"/>
              </a:rPr>
              <a:t>Outliers</a:t>
            </a:r>
            <a:r>
              <a:rPr lang="en-IN" sz="1800" b="0" strike="noStrike" spc="-1" dirty="0">
                <a:solidFill>
                  <a:srgbClr val="1E1C11"/>
                </a:solidFill>
                <a:latin typeface="Calibri"/>
              </a:rPr>
              <a:t> exist </a:t>
            </a:r>
            <a:endParaRPr lang="en-IN" sz="1800" b="0" strike="noStrike" spc="-1" dirty="0">
              <a:latin typeface="Arial"/>
            </a:endParaRPr>
          </a:p>
        </p:txBody>
      </p:sp>
      <p:grpSp>
        <p:nvGrpSpPr>
          <p:cNvPr id="512" name="Group 2"/>
          <p:cNvGrpSpPr/>
          <p:nvPr/>
        </p:nvGrpSpPr>
        <p:grpSpPr>
          <a:xfrm>
            <a:off x="8417880" y="100800"/>
            <a:ext cx="636120" cy="605880"/>
            <a:chOff x="8417880" y="100800"/>
            <a:chExt cx="636120" cy="605880"/>
          </a:xfrm>
        </p:grpSpPr>
        <p:sp>
          <p:nvSpPr>
            <p:cNvPr id="513" name="CustomShape 3"/>
            <p:cNvSpPr/>
            <p:nvPr/>
          </p:nvSpPr>
          <p:spPr>
            <a:xfrm>
              <a:off x="8417880" y="158400"/>
              <a:ext cx="636120" cy="405720"/>
            </a:xfrm>
            <a:custGeom>
              <a:avLst/>
              <a:gdLst/>
              <a:ahLst/>
              <a:cxn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4" name="CustomShape 4"/>
            <p:cNvSpPr/>
            <p:nvPr/>
          </p:nvSpPr>
          <p:spPr>
            <a:xfrm>
              <a:off x="8717760" y="100800"/>
              <a:ext cx="36720" cy="38520"/>
            </a:xfrm>
            <a:custGeom>
              <a:avLst/>
              <a:gdLst/>
              <a:ahLst/>
              <a:cxn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5" name="CustomShape 5"/>
            <p:cNvSpPr/>
            <p:nvPr/>
          </p:nvSpPr>
          <p:spPr>
            <a:xfrm>
              <a:off x="851760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6" name="CustomShape 6"/>
            <p:cNvSpPr/>
            <p:nvPr/>
          </p:nvSpPr>
          <p:spPr>
            <a:xfrm>
              <a:off x="8862840" y="582840"/>
              <a:ext cx="91800" cy="123840"/>
            </a:xfrm>
            <a:custGeom>
              <a:avLst/>
              <a:gdLst/>
              <a:ahLst/>
              <a:cxn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517" name="CustomShape 7"/>
            <p:cNvSpPr/>
            <p:nvPr/>
          </p:nvSpPr>
          <p:spPr>
            <a:xfrm>
              <a:off x="8454960" y="195480"/>
              <a:ext cx="562320" cy="331560"/>
            </a:xfrm>
            <a:custGeom>
              <a:avLst/>
              <a:gdLst/>
              <a:ahLst/>
              <a:cxn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19" name="TextShape 8"/>
          <p:cNvSpPr txBox="1"/>
          <p:nvPr/>
        </p:nvSpPr>
        <p:spPr>
          <a:xfrm>
            <a:off x="3564000" y="68760"/>
            <a:ext cx="3096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IN" sz="3200" b="0" strike="noStrike" spc="-1" dirty="0">
                <a:solidFill>
                  <a:srgbClr val="00E3E3"/>
                </a:solidFill>
                <a:latin typeface="Calibri"/>
              </a:rPr>
              <a:t> </a:t>
            </a:r>
            <a:r>
              <a:rPr lang="en-IN" sz="3200" b="0" strike="noStrike" spc="-1" dirty="0">
                <a:solidFill>
                  <a:srgbClr val="00B0F0"/>
                </a:solidFill>
                <a:latin typeface="Calibri"/>
              </a:rPr>
              <a:t>Outliers</a:t>
            </a:r>
            <a:r>
              <a:rPr lang="en-IN" sz="3200" b="0" strike="noStrike" spc="-1" dirty="0">
                <a:solidFill>
                  <a:srgbClr val="00E3E3"/>
                </a:solidFill>
                <a:latin typeface="Calibri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552AF-5C82-9467-3E73-C90684F7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0" y="782934"/>
            <a:ext cx="7637520" cy="3027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26042</TotalTime>
  <Words>1169</Words>
  <Application>Microsoft Macintosh PowerPoint</Application>
  <PresentationFormat>On-screen Show (16:9)</PresentationFormat>
  <Paragraphs>182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Aptos</vt:lpstr>
      <vt:lpstr>Arial</vt:lpstr>
      <vt:lpstr>Calibri</vt:lpstr>
      <vt:lpstr>Calibri Light</vt:lpstr>
      <vt:lpstr>Lora</vt:lpstr>
      <vt:lpstr>Roboto</vt:lpstr>
      <vt:lpstr>Source Sans Pro</vt:lpstr>
      <vt:lpstr>Symbol</vt:lpstr>
      <vt:lpstr>Tahoma</vt:lpstr>
      <vt:lpstr>Wingdings</vt:lpstr>
      <vt:lpstr>Office Theme</vt:lpstr>
      <vt:lpstr>Office Theme</vt:lpstr>
      <vt:lpstr>Office Theme</vt:lpstr>
      <vt:lpstr>Office Theme</vt:lpstr>
      <vt:lpstr>Office 2013 - 2022 Theme</vt:lpstr>
      <vt:lpstr>1_Office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ATTRITION  MANAGEMENT</dc:title>
  <dc:subject/>
  <dc:creator>Kowshik Chilamkurthy</dc:creator>
  <dc:description/>
  <cp:lastModifiedBy>Athira PulickakudySalin</cp:lastModifiedBy>
  <cp:revision>107</cp:revision>
  <dcterms:created xsi:type="dcterms:W3CDTF">2006-08-16T00:00:00Z</dcterms:created>
  <dcterms:modified xsi:type="dcterms:W3CDTF">2024-12-10T05:38:03Z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14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