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3" r:id="rId6"/>
    <p:sldId id="280" r:id="rId7"/>
    <p:sldId id="282" r:id="rId8"/>
    <p:sldId id="284" r:id="rId9"/>
    <p:sldId id="285" r:id="rId10"/>
    <p:sldId id="286" r:id="rId11"/>
    <p:sldId id="266" r:id="rId12"/>
    <p:sldId id="270" r:id="rId13"/>
    <p:sldId id="272" r:id="rId14"/>
    <p:sldId id="271" r:id="rId15"/>
    <p:sldId id="275" r:id="rId16"/>
    <p:sldId id="276" r:id="rId17"/>
    <p:sldId id="277" r:id="rId18"/>
    <p:sldId id="287" r:id="rId19"/>
    <p:sldId id="288" r:id="rId20"/>
    <p:sldId id="290" r:id="rId21"/>
    <p:sldId id="291" r:id="rId22"/>
    <p:sldId id="279" r:id="rId23"/>
    <p:sldId id="289"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6CF7-B760-E521-D624-4503A392F0BA}"/>
              </a:ext>
            </a:extLst>
          </p:cNvPr>
          <p:cNvSpPr>
            <a:spLocks noGrp="1"/>
          </p:cNvSpPr>
          <p:nvPr>
            <p:ph type="ctrTitle"/>
          </p:nvPr>
        </p:nvSpPr>
        <p:spPr/>
        <p:txBody>
          <a:bodyPr/>
          <a:lstStyle/>
          <a:p>
            <a:r>
              <a:rPr lang="en-IN" dirty="0"/>
              <a:t>TOPIC</a:t>
            </a:r>
          </a:p>
        </p:txBody>
      </p:sp>
      <p:sp>
        <p:nvSpPr>
          <p:cNvPr id="3" name="Subtitle 2">
            <a:extLst>
              <a:ext uri="{FF2B5EF4-FFF2-40B4-BE49-F238E27FC236}">
                <a16:creationId xmlns:a16="http://schemas.microsoft.com/office/drawing/2014/main" id="{82BF941A-4141-04A7-C988-AD4861257E79}"/>
              </a:ext>
            </a:extLst>
          </p:cNvPr>
          <p:cNvSpPr>
            <a:spLocks noGrp="1"/>
          </p:cNvSpPr>
          <p:nvPr>
            <p:ph type="subTitle" idx="1"/>
          </p:nvPr>
        </p:nvSpPr>
        <p:spPr>
          <a:xfrm>
            <a:off x="511761" y="3148716"/>
            <a:ext cx="11133391" cy="3395519"/>
          </a:xfrm>
        </p:spPr>
        <p:txBody>
          <a:bodyPr>
            <a:normAutofit/>
          </a:bodyPr>
          <a:lstStyle/>
          <a:p>
            <a:r>
              <a:rPr lang="en-US" sz="3600" dirty="0">
                <a:solidFill>
                  <a:schemeClr val="bg1"/>
                </a:solidFill>
                <a:latin typeface="Bahnschrift Light SemiCondensed" panose="020B0502040204020203" pitchFamily="34" charset="0"/>
              </a:rPr>
              <a:t>SLA-based Scheduling of Spark Jobs in Hybrid Cloud Computing Environments</a:t>
            </a:r>
            <a:endParaRPr lang="en-IN" sz="3600" dirty="0">
              <a:solidFill>
                <a:schemeClr val="bg1"/>
              </a:solidFill>
              <a:latin typeface="Bahnschrift Light SemiCondensed" panose="020B0502040204020203" pitchFamily="34" charset="0"/>
            </a:endParaRPr>
          </a:p>
        </p:txBody>
      </p:sp>
      <p:sp>
        <p:nvSpPr>
          <p:cNvPr id="4" name="TextBox 3">
            <a:extLst>
              <a:ext uri="{FF2B5EF4-FFF2-40B4-BE49-F238E27FC236}">
                <a16:creationId xmlns:a16="http://schemas.microsoft.com/office/drawing/2014/main" id="{E22B09CD-FEC8-DDEA-64BE-9C1C23BFAD2B}"/>
              </a:ext>
            </a:extLst>
          </p:cNvPr>
          <p:cNvSpPr txBox="1"/>
          <p:nvPr/>
        </p:nvSpPr>
        <p:spPr>
          <a:xfrm>
            <a:off x="8910143" y="4894730"/>
            <a:ext cx="2868706" cy="1477328"/>
          </a:xfrm>
          <a:prstGeom prst="rect">
            <a:avLst/>
          </a:prstGeom>
          <a:noFill/>
        </p:spPr>
        <p:txBody>
          <a:bodyPr wrap="square" rtlCol="0">
            <a:spAutoFit/>
          </a:bodyPr>
          <a:lstStyle/>
          <a:p>
            <a:pPr algn="ctr"/>
            <a:r>
              <a:rPr lang="en-IN" dirty="0">
                <a:solidFill>
                  <a:schemeClr val="bg1"/>
                </a:solidFill>
                <a:latin typeface="Bahnschrift SemiCondensed" panose="020B0502040204020203" pitchFamily="34" charset="0"/>
              </a:rPr>
              <a:t>SUBMITTED BY</a:t>
            </a:r>
          </a:p>
          <a:p>
            <a:pPr algn="ctr"/>
            <a:r>
              <a:rPr lang="en-IN" dirty="0">
                <a:solidFill>
                  <a:schemeClr val="bg1"/>
                </a:solidFill>
                <a:latin typeface="Bahnschrift SemiCondensed" panose="020B0502040204020203" pitchFamily="34" charset="0"/>
              </a:rPr>
              <a:t>ATHIRA T</a:t>
            </a:r>
          </a:p>
          <a:p>
            <a:pPr algn="ctr"/>
            <a:r>
              <a:rPr lang="en-IN" dirty="0">
                <a:solidFill>
                  <a:schemeClr val="bg1"/>
                </a:solidFill>
                <a:latin typeface="Bahnschrift SemiCondensed" panose="020B0502040204020203" pitchFamily="34" charset="0"/>
              </a:rPr>
              <a:t>VDA20MCA-2022</a:t>
            </a:r>
          </a:p>
          <a:p>
            <a:pPr algn="ctr"/>
            <a:r>
              <a:rPr lang="en-IN" dirty="0">
                <a:solidFill>
                  <a:schemeClr val="bg1"/>
                </a:solidFill>
                <a:latin typeface="Bahnschrift SemiCondensed" panose="020B0502040204020203" pitchFamily="34" charset="0"/>
              </a:rPr>
              <a:t>UNDER GUIDANCE OF</a:t>
            </a:r>
          </a:p>
          <a:p>
            <a:pPr algn="ctr"/>
            <a:r>
              <a:rPr lang="en-IN" dirty="0">
                <a:solidFill>
                  <a:schemeClr val="bg1"/>
                </a:solidFill>
                <a:latin typeface="Bahnschrift SemiCondensed" panose="020B0502040204020203" pitchFamily="34" charset="0"/>
              </a:rPr>
              <a:t> MS.DILNA V G</a:t>
            </a:r>
          </a:p>
        </p:txBody>
      </p:sp>
    </p:spTree>
    <p:extLst>
      <p:ext uri="{BB962C8B-B14F-4D97-AF65-F5344CB8AC3E}">
        <p14:creationId xmlns:p14="http://schemas.microsoft.com/office/powerpoint/2010/main" val="3183036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5BFAD-A328-B6BE-A426-6E175D6CADB9}"/>
              </a:ext>
            </a:extLst>
          </p:cNvPr>
          <p:cNvSpPr>
            <a:spLocks noGrp="1"/>
          </p:cNvSpPr>
          <p:nvPr>
            <p:ph idx="1"/>
          </p:nvPr>
        </p:nvSpPr>
        <p:spPr/>
        <p:txBody>
          <a:bodyPr/>
          <a:lstStyle/>
          <a:p>
            <a:r>
              <a:rPr lang="en-US" dirty="0">
                <a:latin typeface="Bahnschrift Light SemiCondensed" panose="020B0502040204020203" pitchFamily="34" charset="0"/>
              </a:rPr>
              <a:t>Based on the system model, we now formulate the job scheduling problem to minimize the cost of using the whole cluster while scheduling the current job. </a:t>
            </a:r>
          </a:p>
          <a:p>
            <a:r>
              <a:rPr lang="en-US" dirty="0">
                <a:latin typeface="Bahnschrift Light SemiCondensed" panose="020B0502040204020203" pitchFamily="34" charset="0"/>
              </a:rPr>
              <a:t>The total cost is modeled as the aggregated cost of using all the VMs from both local and cloud</a:t>
            </a:r>
          </a:p>
          <a:p>
            <a:r>
              <a:rPr lang="en-US" dirty="0">
                <a:latin typeface="Bahnschrift Light SemiCondensed" panose="020B0502040204020203" pitchFamily="34" charset="0"/>
              </a:rPr>
              <a:t>Therefore, the job scheduling problem can be formulated as</a:t>
            </a:r>
          </a:p>
          <a:p>
            <a:pPr marL="0" indent="0">
              <a:buNone/>
            </a:pPr>
            <a:r>
              <a:rPr lang="en-US" dirty="0">
                <a:latin typeface="Bahnschrift Light SemiCondensed" panose="020B0502040204020203" pitchFamily="34" charset="0"/>
              </a:rPr>
              <a:t>                                         Cost-Min: min : </a:t>
            </a:r>
            <a:r>
              <a:rPr lang="en-US" dirty="0" err="1">
                <a:latin typeface="Bahnschrift Light SemiCondensed" panose="020B0502040204020203" pitchFamily="34" charset="0"/>
              </a:rPr>
              <a:t>Costtotal</a:t>
            </a:r>
            <a:r>
              <a:rPr lang="en-US" dirty="0">
                <a:latin typeface="Bahnschrift Light SemiCondensed" panose="020B0502040204020203" pitchFamily="34" charset="0"/>
              </a:rPr>
              <a:t> = </a:t>
            </a:r>
            <a:r>
              <a:rPr lang="en-US" dirty="0" err="1">
                <a:latin typeface="Bahnschrift Light SemiCondensed" panose="020B0502040204020203" pitchFamily="34" charset="0"/>
              </a:rPr>
              <a:t>CostL</a:t>
            </a:r>
            <a:r>
              <a:rPr lang="en-US" dirty="0">
                <a:latin typeface="Bahnschrift Light SemiCondensed" panose="020B0502040204020203" pitchFamily="34" charset="0"/>
              </a:rPr>
              <a:t> + </a:t>
            </a:r>
            <a:r>
              <a:rPr lang="en-US" dirty="0" err="1">
                <a:latin typeface="Bahnschrift Light SemiCondensed" panose="020B0502040204020203" pitchFamily="34" charset="0"/>
              </a:rPr>
              <a:t>CostC</a:t>
            </a:r>
            <a:r>
              <a:rPr lang="en-US" dirty="0">
                <a:latin typeface="Bahnschrift Light SemiCondensed" panose="020B0502040204020203" pitchFamily="34" charset="0"/>
              </a:rPr>
              <a:t> , </a:t>
            </a:r>
          </a:p>
          <a:p>
            <a:r>
              <a:rPr lang="en-US" dirty="0">
                <a:latin typeface="Bahnschrift Light SemiCondensed" panose="020B0502040204020203" pitchFamily="34" charset="0"/>
              </a:rPr>
              <a:t>The above problem is mixed-integer linear programming (MILP) and non-convex  generally known as </a:t>
            </a:r>
            <a:r>
              <a:rPr lang="en-US" dirty="0" err="1">
                <a:latin typeface="Bahnschrift Light SemiCondensed" panose="020B0502040204020203" pitchFamily="34" charset="0"/>
              </a:rPr>
              <a:t>NPhard</a:t>
            </a:r>
            <a:r>
              <a:rPr lang="en-US" dirty="0">
                <a:latin typeface="Bahnschrift Light SemiCondensed" panose="020B0502040204020203" pitchFamily="34" charset="0"/>
              </a:rPr>
              <a:t> problem . </a:t>
            </a:r>
          </a:p>
          <a:p>
            <a:r>
              <a:rPr lang="en-US" dirty="0">
                <a:latin typeface="Bahnschrift Light SemiCondensed" panose="020B0502040204020203" pitchFamily="34" charset="0"/>
              </a:rPr>
              <a:t>The computational complexity will significantly increase due to the binary variables.</a:t>
            </a:r>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86235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97D1C-0CB7-3A41-D754-2B69E105A6B7}"/>
              </a:ext>
            </a:extLst>
          </p:cNvPr>
          <p:cNvSpPr>
            <a:spLocks noGrp="1"/>
          </p:cNvSpPr>
          <p:nvPr>
            <p:ph idx="1"/>
          </p:nvPr>
        </p:nvSpPr>
        <p:spPr>
          <a:xfrm>
            <a:off x="383968" y="2619767"/>
            <a:ext cx="11029615" cy="3678303"/>
          </a:xfrm>
        </p:spPr>
        <p:txBody>
          <a:bodyPr>
            <a:noAutofit/>
          </a:bodyPr>
          <a:lstStyle/>
          <a:p>
            <a:pPr marL="0" indent="0">
              <a:buNone/>
            </a:pPr>
            <a:r>
              <a:rPr lang="en-US" sz="3200" dirty="0">
                <a:latin typeface="Bahnschrift Light SemiCondensed" panose="020B0502040204020203" pitchFamily="34" charset="0"/>
              </a:rPr>
              <a:t>First Fit (FF) Heuristic-based Algorithm</a:t>
            </a:r>
            <a:endParaRPr lang="en-US" sz="2000" dirty="0">
              <a:latin typeface="Bahnschrift Light SemiCondensed" panose="020B0502040204020203" pitchFamily="34" charset="0"/>
            </a:endParaRPr>
          </a:p>
          <a:p>
            <a:pPr>
              <a:buFont typeface="Wingdings" panose="05000000000000000000" pitchFamily="2" charset="2"/>
              <a:buChar char="v"/>
            </a:pPr>
            <a:r>
              <a:rPr lang="en-US" sz="2000" dirty="0">
                <a:latin typeface="Bahnschrift Light SemiCondensed" panose="020B0502040204020203" pitchFamily="34" charset="0"/>
              </a:rPr>
              <a:t>In the bin packing problem, items of different volumes must be packed into a finite number of bins or containers each of a fixed given volume in a way that minimizes the number of bins used. </a:t>
            </a:r>
          </a:p>
          <a:p>
            <a:pPr>
              <a:buFont typeface="Wingdings" panose="05000000000000000000" pitchFamily="2" charset="2"/>
              <a:buChar char="v"/>
            </a:pPr>
            <a:r>
              <a:rPr lang="en-US" sz="2000" dirty="0">
                <a:latin typeface="Bahnschrift Light SemiCondensed" panose="020B0502040204020203" pitchFamily="34" charset="0"/>
              </a:rPr>
              <a:t>In our case, we have a similar problem where the executors can be considered as the items which need to be packed into a finite number of VMs (bins). </a:t>
            </a:r>
          </a:p>
          <a:p>
            <a:pPr>
              <a:buFont typeface="Wingdings" panose="05000000000000000000" pitchFamily="2" charset="2"/>
              <a:buChar char="v"/>
            </a:pPr>
            <a:r>
              <a:rPr lang="en-US" sz="2000" dirty="0">
                <a:latin typeface="Bahnschrift Light SemiCondensed" panose="020B0502040204020203" pitchFamily="34" charset="0"/>
              </a:rPr>
              <a:t>Thus, the scheduling problem formulated can be thought of as a two-dimensional (2D) vector bin packing</a:t>
            </a:r>
          </a:p>
          <a:p>
            <a:pPr>
              <a:buFont typeface="Wingdings" panose="05000000000000000000" pitchFamily="2" charset="2"/>
              <a:buChar char="v"/>
            </a:pPr>
            <a:r>
              <a:rPr lang="en-US" sz="2000" dirty="0">
                <a:latin typeface="Bahnschrift Light SemiCondensed" panose="020B0502040204020203" pitchFamily="34" charset="0"/>
              </a:rPr>
              <a:t>Each executor from a job has a fixed resource requirement in these two dimensions; thus, an executor can be thought of as an item.</a:t>
            </a:r>
          </a:p>
          <a:p>
            <a:pPr>
              <a:buFont typeface="Wingdings" panose="05000000000000000000" pitchFamily="2" charset="2"/>
              <a:buChar char="v"/>
            </a:pPr>
            <a:r>
              <a:rPr lang="en-US" sz="2000" dirty="0">
                <a:latin typeface="Bahnschrift Light SemiCondensed" panose="020B0502040204020203" pitchFamily="34" charset="0"/>
              </a:rPr>
              <a:t> Therefore, the objective is to minimize the total number of bins (VMs) used to pack (place) a given set of items (executors) for each job. </a:t>
            </a:r>
          </a:p>
          <a:p>
            <a:pPr>
              <a:buFont typeface="Wingdings" panose="05000000000000000000" pitchFamily="2" charset="2"/>
              <a:buChar char="v"/>
            </a:pPr>
            <a:endParaRPr lang="en-US" sz="2000" dirty="0">
              <a:latin typeface="Bahnschrift Light SemiCondensed" panose="020B0502040204020203" pitchFamily="34" charset="0"/>
            </a:endParaRPr>
          </a:p>
          <a:p>
            <a:pPr>
              <a:buFont typeface="Wingdings" panose="05000000000000000000" pitchFamily="2" charset="2"/>
              <a:buChar char="v"/>
            </a:pPr>
            <a:endParaRPr lang="en-IN" sz="2000" dirty="0">
              <a:latin typeface="Bahnschrift Light SemiCondensed" panose="020B0502040204020203" pitchFamily="34" charset="0"/>
            </a:endParaRPr>
          </a:p>
        </p:txBody>
      </p:sp>
      <p:sp>
        <p:nvSpPr>
          <p:cNvPr id="4" name="Title 1">
            <a:extLst>
              <a:ext uri="{FF2B5EF4-FFF2-40B4-BE49-F238E27FC236}">
                <a16:creationId xmlns:a16="http://schemas.microsoft.com/office/drawing/2014/main" id="{A17ED580-E851-AB27-8EF0-1C3B7C279DDE}"/>
              </a:ext>
            </a:extLst>
          </p:cNvPr>
          <p:cNvSpPr>
            <a:spLocks noGrp="1"/>
          </p:cNvSpPr>
          <p:nvPr>
            <p:ph type="title"/>
          </p:nvPr>
        </p:nvSpPr>
        <p:spPr>
          <a:xfrm>
            <a:off x="581192" y="702156"/>
            <a:ext cx="11029616" cy="1013800"/>
          </a:xfrm>
        </p:spPr>
        <p:txBody>
          <a:bodyPr/>
          <a:lstStyle/>
          <a:p>
            <a:r>
              <a:rPr lang="en-IN" sz="2800" dirty="0"/>
              <a:t>PROPOSED JOB SCHEDULING ALGORITHMS</a:t>
            </a:r>
            <a:br>
              <a:rPr lang="en-IN" sz="2800" dirty="0"/>
            </a:br>
            <a:endParaRPr lang="en-IN" dirty="0"/>
          </a:p>
        </p:txBody>
      </p:sp>
    </p:spTree>
    <p:extLst>
      <p:ext uri="{BB962C8B-B14F-4D97-AF65-F5344CB8AC3E}">
        <p14:creationId xmlns:p14="http://schemas.microsoft.com/office/powerpoint/2010/main" val="187649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84AFF2-B0C3-9946-BA57-3F62A06B252B}"/>
              </a:ext>
            </a:extLst>
          </p:cNvPr>
          <p:cNvPicPr>
            <a:picLocks noChangeAspect="1"/>
          </p:cNvPicPr>
          <p:nvPr/>
        </p:nvPicPr>
        <p:blipFill>
          <a:blip r:embed="rId2"/>
          <a:stretch>
            <a:fillRect/>
          </a:stretch>
        </p:blipFill>
        <p:spPr>
          <a:xfrm>
            <a:off x="2160494" y="526372"/>
            <a:ext cx="6414768" cy="6194612"/>
          </a:xfrm>
          <a:prstGeom prst="rect">
            <a:avLst/>
          </a:prstGeom>
        </p:spPr>
      </p:pic>
    </p:spTree>
    <p:extLst>
      <p:ext uri="{BB962C8B-B14F-4D97-AF65-F5344CB8AC3E}">
        <p14:creationId xmlns:p14="http://schemas.microsoft.com/office/powerpoint/2010/main" val="1418492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94D45-AE47-7808-2094-F324D6538A2A}"/>
              </a:ext>
            </a:extLst>
          </p:cNvPr>
          <p:cNvSpPr txBox="1"/>
          <p:nvPr/>
        </p:nvSpPr>
        <p:spPr>
          <a:xfrm>
            <a:off x="1004047" y="988054"/>
            <a:ext cx="9314329" cy="5355312"/>
          </a:xfrm>
          <a:prstGeom prst="rect">
            <a:avLst/>
          </a:prstGeom>
          <a:noFill/>
        </p:spPr>
        <p:txBody>
          <a:bodyPr wrap="square">
            <a:spAutoFit/>
          </a:bodyPr>
          <a:lstStyle/>
          <a:p>
            <a:pPr marL="285750" indent="-285750">
              <a:buFont typeface="Wingdings" panose="05000000000000000000" pitchFamily="2" charset="2"/>
              <a:buChar char="v"/>
            </a:pPr>
            <a:r>
              <a:rPr lang="en-US" dirty="0">
                <a:latin typeface="Bahnschrift Light SemiCondensed" panose="020B0502040204020203" pitchFamily="34" charset="0"/>
              </a:rPr>
              <a:t>The input to this algorithm is the specification of the current job (E, ξ, </a:t>
            </a:r>
            <a:r>
              <a:rPr lang="en-US" dirty="0" err="1">
                <a:latin typeface="Bahnschrift Light SemiCondensed" panose="020B0502040204020203" pitchFamily="34" charset="0"/>
              </a:rPr>
              <a:t>Cτ</a:t>
            </a:r>
            <a:r>
              <a:rPr lang="en-US" dirty="0">
                <a:latin typeface="Bahnschrift Light SemiCondensed" panose="020B0502040204020203" pitchFamily="34" charset="0"/>
              </a:rPr>
              <a:t> </a:t>
            </a:r>
            <a:r>
              <a:rPr lang="en-US" dirty="0" err="1">
                <a:latin typeface="Bahnschrift Light SemiCondensed" panose="020B0502040204020203" pitchFamily="34" charset="0"/>
              </a:rPr>
              <a:t>i</a:t>
            </a:r>
            <a:r>
              <a:rPr lang="en-US" dirty="0">
                <a:latin typeface="Bahnschrift Light SemiCondensed" panose="020B0502040204020203" pitchFamily="34" charset="0"/>
              </a:rPr>
              <a:t> , </a:t>
            </a:r>
            <a:r>
              <a:rPr lang="en-US" dirty="0" err="1">
                <a:latin typeface="Bahnschrift Light SemiCondensed" panose="020B0502040204020203" pitchFamily="34" charset="0"/>
              </a:rPr>
              <a:t>Mτ</a:t>
            </a:r>
            <a:r>
              <a:rPr lang="en-US" dirty="0">
                <a:latin typeface="Bahnschrift Light SemiCondensed" panose="020B0502040204020203" pitchFamily="34" charset="0"/>
              </a:rPr>
              <a:t> </a:t>
            </a:r>
            <a:r>
              <a:rPr lang="en-US" dirty="0" err="1">
                <a:latin typeface="Bahnschrift Light SemiCondensed" panose="020B0502040204020203" pitchFamily="34" charset="0"/>
              </a:rPr>
              <a:t>i</a:t>
            </a:r>
            <a:r>
              <a:rPr lang="en-US" dirty="0">
                <a:latin typeface="Bahnschrift Light SemiCondensed" panose="020B0502040204020203" pitchFamily="34" charset="0"/>
              </a:rPr>
              <a:t> , TC ) to be scheduled, and a list of currently active VMs (either in local or cloud) in the cluster. </a:t>
            </a:r>
          </a:p>
          <a:p>
            <a:pPr marL="285750" indent="-285750">
              <a:buFont typeface="Wingdings" panose="05000000000000000000" pitchFamily="2" charset="2"/>
              <a:buChar char="v"/>
            </a:pPr>
            <a:r>
              <a:rPr lang="en-US" dirty="0">
                <a:latin typeface="Bahnschrift Light SemiCondensed" panose="020B0502040204020203" pitchFamily="34" charset="0"/>
              </a:rPr>
              <a:t>The output is the </a:t>
            </a:r>
            <a:r>
              <a:rPr lang="en-US" dirty="0" err="1">
                <a:latin typeface="Bahnschrift Light SemiCondensed" panose="020B0502040204020203" pitchFamily="34" charset="0"/>
              </a:rPr>
              <a:t>PlacementList</a:t>
            </a:r>
            <a:r>
              <a:rPr lang="en-US" dirty="0">
                <a:latin typeface="Bahnschrift Light SemiCondensed" panose="020B0502040204020203" pitchFamily="34" charset="0"/>
              </a:rPr>
              <a:t>, which is a list of VMs where the executors of the current job should be placed. </a:t>
            </a:r>
          </a:p>
          <a:p>
            <a:pPr marL="285750" indent="-285750">
              <a:buFont typeface="Wingdings" panose="05000000000000000000" pitchFamily="2" charset="2"/>
              <a:buChar char="v"/>
            </a:pPr>
            <a:r>
              <a:rPr lang="en-US" dirty="0">
                <a:latin typeface="Bahnschrift Light SemiCondensed" panose="020B0502040204020203" pitchFamily="34" charset="0"/>
              </a:rPr>
              <a:t>For each active VM, the algorithm first checks whether the placement of an executor of the current job will satisfy the resource constraints (lines 3-4). </a:t>
            </a:r>
          </a:p>
          <a:p>
            <a:pPr marL="285750" indent="-285750">
              <a:buFont typeface="Wingdings" panose="05000000000000000000" pitchFamily="2" charset="2"/>
              <a:buChar char="v"/>
            </a:pPr>
            <a:r>
              <a:rPr lang="en-US" dirty="0">
                <a:latin typeface="Bahnschrift Light SemiCondensed" panose="020B0502040204020203" pitchFamily="34" charset="0"/>
              </a:rPr>
              <a:t>If so, the resource capacity of the current VM is updated (line 5), and the current VM is added to the </a:t>
            </a:r>
            <a:r>
              <a:rPr lang="en-US" dirty="0" err="1">
                <a:latin typeface="Bahnschrift Light SemiCondensed" panose="020B0502040204020203" pitchFamily="34" charset="0"/>
              </a:rPr>
              <a:t>PlacementList</a:t>
            </a:r>
            <a:r>
              <a:rPr lang="en-US" dirty="0">
                <a:latin typeface="Bahnschrift Light SemiCondensed" panose="020B0502040204020203" pitchFamily="34" charset="0"/>
              </a:rPr>
              <a:t>. </a:t>
            </a:r>
          </a:p>
          <a:p>
            <a:pPr marL="285750" indent="-285750">
              <a:buFont typeface="Wingdings" panose="05000000000000000000" pitchFamily="2" charset="2"/>
              <a:buChar char="v"/>
            </a:pPr>
            <a:r>
              <a:rPr lang="en-US" dirty="0">
                <a:latin typeface="Bahnschrift Light SemiCondensed" panose="020B0502040204020203" pitchFamily="34" charset="0"/>
              </a:rPr>
              <a:t>The algorithm tries to place as many executors as possible in the same VM if the resource requirements are met. </a:t>
            </a:r>
          </a:p>
          <a:p>
            <a:pPr marL="285750" indent="-285750">
              <a:buFont typeface="Wingdings" panose="05000000000000000000" pitchFamily="2" charset="2"/>
              <a:buChar char="v"/>
            </a:pPr>
            <a:r>
              <a:rPr lang="en-US" dirty="0">
                <a:latin typeface="Bahnschrift Light SemiCondensed" panose="020B0502040204020203" pitchFamily="34" charset="0"/>
              </a:rPr>
              <a:t>Otherwise, it tries the next active VM. </a:t>
            </a:r>
          </a:p>
          <a:p>
            <a:pPr marL="285750" indent="-285750">
              <a:buFont typeface="Wingdings" panose="05000000000000000000" pitchFamily="2" charset="2"/>
              <a:buChar char="v"/>
            </a:pPr>
            <a:r>
              <a:rPr lang="en-US" dirty="0">
                <a:latin typeface="Bahnschrift Light SemiCondensed" panose="020B0502040204020203" pitchFamily="34" charset="0"/>
              </a:rPr>
              <a:t>If the total number of added VMs to the </a:t>
            </a:r>
            <a:r>
              <a:rPr lang="en-US" dirty="0" err="1">
                <a:latin typeface="Bahnschrift Light SemiCondensed" panose="020B0502040204020203" pitchFamily="34" charset="0"/>
              </a:rPr>
              <a:t>PlacementList</a:t>
            </a:r>
            <a:r>
              <a:rPr lang="en-US" dirty="0">
                <a:latin typeface="Bahnschrift Light SemiCondensed" panose="020B0502040204020203" pitchFamily="34" charset="0"/>
              </a:rPr>
              <a:t> reaches the total required number of executors for the current job, the algorithm returns with the placement list. </a:t>
            </a:r>
          </a:p>
          <a:p>
            <a:pPr marL="285750" indent="-285750">
              <a:buFont typeface="Wingdings" panose="05000000000000000000" pitchFamily="2" charset="2"/>
              <a:buChar char="v"/>
            </a:pPr>
            <a:r>
              <a:rPr lang="en-US" dirty="0">
                <a:latin typeface="Bahnschrift Light SemiCondensed" panose="020B0502040204020203" pitchFamily="34" charset="0"/>
              </a:rPr>
              <a:t>If the currently active VMs are not sufficient to place any executor, then the cheapest VM is turned on (if available) and is added to the active VM list (lines 12- 14). </a:t>
            </a:r>
          </a:p>
          <a:p>
            <a:pPr marL="285750" indent="-285750">
              <a:buFont typeface="Wingdings" panose="05000000000000000000" pitchFamily="2" charset="2"/>
              <a:buChar char="v"/>
            </a:pPr>
            <a:r>
              <a:rPr lang="en-US" dirty="0">
                <a:latin typeface="Bahnschrift Light SemiCondensed" panose="020B0502040204020203" pitchFamily="34" charset="0"/>
              </a:rPr>
              <a:t>Then, steps 3-10 are repeated again. </a:t>
            </a:r>
          </a:p>
          <a:p>
            <a:pPr marL="285750" indent="-285750">
              <a:buFont typeface="Wingdings" panose="05000000000000000000" pitchFamily="2" charset="2"/>
              <a:buChar char="v"/>
            </a:pPr>
            <a:r>
              <a:rPr lang="en-US" dirty="0">
                <a:latin typeface="Bahnschrift Light SemiCondensed" panose="020B0502040204020203" pitchFamily="34" charset="0"/>
              </a:rPr>
              <a:t>If the cluster does not have sufficient resources to place all the executors of the current job, the algorithm returns failure (line 17).</a:t>
            </a:r>
            <a:endParaRPr lang="en-IN" dirty="0">
              <a:latin typeface="Bahnschrift Light SemiCondensed" panose="020B0502040204020203" pitchFamily="34" charset="0"/>
            </a:endParaRPr>
          </a:p>
          <a:p>
            <a:pPr marL="285750" indent="-285750">
              <a:buFont typeface="Wingdings" panose="05000000000000000000" pitchFamily="2" charset="2"/>
              <a:buChar char="v"/>
            </a:pPr>
            <a:endParaRPr lang="en-US" sz="1800" dirty="0">
              <a:latin typeface="Bahnschrift Light SemiCondensed" panose="020B0502040204020203" pitchFamily="34" charset="0"/>
            </a:endParaRPr>
          </a:p>
        </p:txBody>
      </p:sp>
    </p:spTree>
    <p:extLst>
      <p:ext uri="{BB962C8B-B14F-4D97-AF65-F5344CB8AC3E}">
        <p14:creationId xmlns:p14="http://schemas.microsoft.com/office/powerpoint/2010/main" val="138098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5ABB-3856-3418-472C-D7D86F3F7E9B}"/>
              </a:ext>
            </a:extLst>
          </p:cNvPr>
          <p:cNvSpPr>
            <a:spLocks noGrp="1"/>
          </p:cNvSpPr>
          <p:nvPr>
            <p:ph type="title"/>
          </p:nvPr>
        </p:nvSpPr>
        <p:spPr/>
        <p:txBody>
          <a:bodyPr/>
          <a:lstStyle/>
          <a:p>
            <a:r>
              <a:rPr lang="en-US" dirty="0"/>
              <a:t>PROPOSED JOB SCHEDULING Algorithm</a:t>
            </a:r>
            <a:endParaRPr lang="en-IN" dirty="0"/>
          </a:p>
        </p:txBody>
      </p:sp>
      <p:sp>
        <p:nvSpPr>
          <p:cNvPr id="3" name="Content Placeholder 2">
            <a:extLst>
              <a:ext uri="{FF2B5EF4-FFF2-40B4-BE49-F238E27FC236}">
                <a16:creationId xmlns:a16="http://schemas.microsoft.com/office/drawing/2014/main" id="{6C1BDAB7-72F3-383A-F42F-2B7CF3D7E4F3}"/>
              </a:ext>
            </a:extLst>
          </p:cNvPr>
          <p:cNvSpPr>
            <a:spLocks noGrp="1"/>
          </p:cNvSpPr>
          <p:nvPr>
            <p:ph idx="1"/>
          </p:nvPr>
        </p:nvSpPr>
        <p:spPr/>
        <p:txBody>
          <a:bodyPr>
            <a:normAutofit/>
          </a:bodyPr>
          <a:lstStyle/>
          <a:p>
            <a:pPr marL="0" indent="0">
              <a:buNone/>
            </a:pPr>
            <a:r>
              <a:rPr lang="en-US" sz="2800" dirty="0">
                <a:latin typeface="Bahnschrift Light SemiCondensed" panose="020B0502040204020203" pitchFamily="34" charset="0"/>
              </a:rPr>
              <a:t>Greedy Iterative Optimization (GIO) Algorithm</a:t>
            </a:r>
          </a:p>
          <a:p>
            <a:pPr>
              <a:buFont typeface="Wingdings" panose="05000000000000000000" pitchFamily="2" charset="2"/>
              <a:buChar char="v"/>
            </a:pPr>
            <a:r>
              <a:rPr lang="en-US" dirty="0">
                <a:latin typeface="Bahnschrift Light SemiCondensed" panose="020B0502040204020203" pitchFamily="34" charset="0"/>
              </a:rPr>
              <a:t>The aforementioned MILP problem can be solved in polynomial time if the problem is relaxed from a per-job basis (finding the most cost-optimal placements of all the executors of the current job) to a per-executor basis (only find the most cost-effective placement of one executor from the current job). </a:t>
            </a:r>
          </a:p>
          <a:p>
            <a:pPr>
              <a:buFont typeface="Wingdings" panose="05000000000000000000" pitchFamily="2" charset="2"/>
              <a:buChar char="v"/>
            </a:pPr>
            <a:r>
              <a:rPr lang="en-US" dirty="0">
                <a:latin typeface="Bahnschrift Light SemiCondensed" panose="020B0502040204020203" pitchFamily="34" charset="0"/>
              </a:rPr>
              <a:t>Although solving the relaxed problem will provide near-optimal results as compared to the original problem, it can be solved in polynomial time. </a:t>
            </a:r>
          </a:p>
          <a:p>
            <a:pPr>
              <a:buFont typeface="Wingdings" panose="05000000000000000000" pitchFamily="2" charset="2"/>
              <a:buChar char="v"/>
            </a:pPr>
            <a:r>
              <a:rPr lang="en-US" dirty="0">
                <a:latin typeface="Bahnschrift Light SemiCondensed" panose="020B0502040204020203" pitchFamily="34" charset="0"/>
              </a:rPr>
              <a:t>We propose a greedy iterative optimization (GIO) algorithm, which utilizes the pricing model of different VM instances and the estimated completion time of each job to find cost-efficient executor placement (on a per-executor basis)</a:t>
            </a:r>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175571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2FB0FA-3BE7-4234-AA7A-7920578213AB}"/>
              </a:ext>
            </a:extLst>
          </p:cNvPr>
          <p:cNvPicPr>
            <a:picLocks noChangeAspect="1"/>
          </p:cNvPicPr>
          <p:nvPr/>
        </p:nvPicPr>
        <p:blipFill>
          <a:blip r:embed="rId2"/>
          <a:stretch>
            <a:fillRect/>
          </a:stretch>
        </p:blipFill>
        <p:spPr>
          <a:xfrm>
            <a:off x="2456329" y="591671"/>
            <a:ext cx="6302189" cy="6161554"/>
          </a:xfrm>
          <a:prstGeom prst="rect">
            <a:avLst/>
          </a:prstGeom>
        </p:spPr>
      </p:pic>
    </p:spTree>
    <p:extLst>
      <p:ext uri="{BB962C8B-B14F-4D97-AF65-F5344CB8AC3E}">
        <p14:creationId xmlns:p14="http://schemas.microsoft.com/office/powerpoint/2010/main" val="287761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94D45-AE47-7808-2094-F324D6538A2A}"/>
              </a:ext>
            </a:extLst>
          </p:cNvPr>
          <p:cNvSpPr txBox="1"/>
          <p:nvPr/>
        </p:nvSpPr>
        <p:spPr>
          <a:xfrm>
            <a:off x="1062318" y="1166842"/>
            <a:ext cx="9314329" cy="4524315"/>
          </a:xfrm>
          <a:prstGeom prst="rect">
            <a:avLst/>
          </a:prstGeom>
          <a:noFill/>
        </p:spPr>
        <p:txBody>
          <a:bodyPr wrap="square">
            <a:spAutoFit/>
          </a:bodyPr>
          <a:lstStyle/>
          <a:p>
            <a:endParaRPr lang="en-US" dirty="0">
              <a:latin typeface="Bahnschrift Light SemiCondensed" panose="020B0502040204020203" pitchFamily="34" charset="0"/>
            </a:endParaRPr>
          </a:p>
          <a:p>
            <a:pPr marL="285750" indent="-285750">
              <a:buFont typeface="Wingdings" panose="05000000000000000000" pitchFamily="2" charset="2"/>
              <a:buChar char="§"/>
            </a:pPr>
            <a:r>
              <a:rPr lang="en-US" dirty="0">
                <a:latin typeface="Bahnschrift Light SemiCondensed" panose="020B0502040204020203" pitchFamily="34" charset="0"/>
              </a:rPr>
              <a:t>The input to this algorithm is the current job to be scheduled, and a list of all the local VMs, and the list of all the cloud VMs. </a:t>
            </a:r>
          </a:p>
          <a:p>
            <a:pPr marL="285750" indent="-285750">
              <a:buFont typeface="Wingdings" panose="05000000000000000000" pitchFamily="2" charset="2"/>
              <a:buChar char="§"/>
            </a:pPr>
            <a:r>
              <a:rPr lang="en-US" dirty="0">
                <a:latin typeface="Bahnschrift Light SemiCondensed" panose="020B0502040204020203" pitchFamily="34" charset="0"/>
              </a:rPr>
              <a:t>The output is the </a:t>
            </a:r>
            <a:r>
              <a:rPr lang="en-US" dirty="0" err="1">
                <a:latin typeface="Bahnschrift Light SemiCondensed" panose="020B0502040204020203" pitchFamily="34" charset="0"/>
              </a:rPr>
              <a:t>PlacementList</a:t>
            </a:r>
            <a:r>
              <a:rPr lang="en-US" dirty="0">
                <a:latin typeface="Bahnschrift Light SemiCondensed" panose="020B0502040204020203" pitchFamily="34" charset="0"/>
              </a:rPr>
              <a:t>, which is a list of VMs where the executors of the current job should be placed.</a:t>
            </a:r>
          </a:p>
          <a:p>
            <a:pPr marL="285750" indent="-285750">
              <a:buFont typeface="Wingdings" panose="05000000000000000000" pitchFamily="2" charset="2"/>
              <a:buChar char="§"/>
            </a:pPr>
            <a:r>
              <a:rPr lang="en-US" dirty="0">
                <a:latin typeface="Bahnschrift Light SemiCondensed" panose="020B0502040204020203" pitchFamily="34" charset="0"/>
              </a:rPr>
              <a:t> At first, we check whether the current local resource availability is sufficient to place all the executors of the current job (line 3). </a:t>
            </a:r>
          </a:p>
          <a:p>
            <a:pPr marL="285750" indent="-285750">
              <a:buFont typeface="Wingdings" panose="05000000000000000000" pitchFamily="2" charset="2"/>
              <a:buChar char="§"/>
            </a:pPr>
            <a:r>
              <a:rPr lang="en-US" dirty="0">
                <a:latin typeface="Bahnschrift Light SemiCondensed" panose="020B0502040204020203" pitchFamily="34" charset="0"/>
              </a:rPr>
              <a:t>If yes, we only utilize the local VMs (line 4), otherwise all the VMs (line 5). </a:t>
            </a:r>
          </a:p>
          <a:p>
            <a:pPr marL="285750" indent="-285750">
              <a:buFont typeface="Wingdings" panose="05000000000000000000" pitchFamily="2" charset="2"/>
              <a:buChar char="§"/>
            </a:pPr>
            <a:r>
              <a:rPr lang="en-US" dirty="0">
                <a:latin typeface="Bahnschrift Light SemiCondensed" panose="020B0502040204020203" pitchFamily="34" charset="0"/>
              </a:rPr>
              <a:t>Then, the V </a:t>
            </a:r>
            <a:r>
              <a:rPr lang="en-US" dirty="0" err="1">
                <a:latin typeface="Bahnschrift Light SemiCondensed" panose="020B0502040204020203" pitchFamily="34" charset="0"/>
              </a:rPr>
              <a:t>MList</a:t>
            </a:r>
            <a:r>
              <a:rPr lang="en-US" dirty="0">
                <a:latin typeface="Bahnschrift Light SemiCondensed" panose="020B0502040204020203" pitchFamily="34" charset="0"/>
              </a:rPr>
              <a:t> is sorted in an increasing order of </a:t>
            </a:r>
            <a:r>
              <a:rPr lang="en-US" dirty="0" err="1">
                <a:latin typeface="Bahnschrift Light SemiCondensed" panose="020B0502040204020203" pitchFamily="34" charset="0"/>
              </a:rPr>
              <a:t>CostJ</a:t>
            </a:r>
            <a:r>
              <a:rPr lang="en-US" dirty="0">
                <a:latin typeface="Bahnschrift Light SemiCondensed" panose="020B0502040204020203" pitchFamily="34" charset="0"/>
              </a:rPr>
              <a:t> e values (line 10). </a:t>
            </a:r>
          </a:p>
          <a:p>
            <a:pPr marL="285750" indent="-285750">
              <a:buFont typeface="Wingdings" panose="05000000000000000000" pitchFamily="2" charset="2"/>
              <a:buChar char="§"/>
            </a:pPr>
            <a:r>
              <a:rPr lang="en-US" dirty="0">
                <a:latin typeface="Bahnschrift Light SemiCondensed" panose="020B0502040204020203" pitchFamily="34" charset="0"/>
              </a:rPr>
              <a:t>If the resource constraints are met, then the current </a:t>
            </a:r>
            <a:r>
              <a:rPr lang="en-US" dirty="0" err="1">
                <a:latin typeface="Bahnschrift Light SemiCondensed" panose="020B0502040204020203" pitchFamily="34" charset="0"/>
              </a:rPr>
              <a:t>vm</a:t>
            </a:r>
            <a:r>
              <a:rPr lang="en-US" dirty="0">
                <a:latin typeface="Bahnschrift Light SemiCondensed" panose="020B0502040204020203" pitchFamily="34" charset="0"/>
              </a:rPr>
              <a:t> is greedily used to place as many executors as possible (lines 12-14). </a:t>
            </a:r>
          </a:p>
          <a:p>
            <a:pPr marL="285750" indent="-285750">
              <a:buFont typeface="Wingdings" panose="05000000000000000000" pitchFamily="2" charset="2"/>
              <a:buChar char="§"/>
            </a:pPr>
            <a:r>
              <a:rPr lang="en-US" dirty="0">
                <a:latin typeface="Bahnschrift Light SemiCondensed" panose="020B0502040204020203" pitchFamily="34" charset="0"/>
              </a:rPr>
              <a:t>If the currently chosen </a:t>
            </a:r>
            <a:r>
              <a:rPr lang="en-US" dirty="0" err="1">
                <a:latin typeface="Bahnschrift Light SemiCondensed" panose="020B0502040204020203" pitchFamily="34" charset="0"/>
              </a:rPr>
              <a:t>vm</a:t>
            </a:r>
            <a:r>
              <a:rPr lang="en-US" dirty="0">
                <a:latin typeface="Bahnschrift Light SemiCondensed" panose="020B0502040204020203" pitchFamily="34" charset="0"/>
              </a:rPr>
              <a:t> was inactive, it is turned on (lines 15-16). </a:t>
            </a:r>
          </a:p>
          <a:p>
            <a:pPr marL="285750" indent="-285750">
              <a:buFont typeface="Wingdings" panose="05000000000000000000" pitchFamily="2" charset="2"/>
              <a:buChar char="§"/>
            </a:pPr>
            <a:r>
              <a:rPr lang="en-US" dirty="0">
                <a:latin typeface="Bahnschrift Light SemiCondensed" panose="020B0502040204020203" pitchFamily="34" charset="0"/>
              </a:rPr>
              <a:t>The steps for executor placement are repeated until all the executors of the current job are placed (lines 18-19). </a:t>
            </a:r>
          </a:p>
          <a:p>
            <a:pPr marL="285750" indent="-285750">
              <a:buFont typeface="Wingdings" panose="05000000000000000000" pitchFamily="2" charset="2"/>
              <a:buChar char="§"/>
            </a:pPr>
            <a:r>
              <a:rPr lang="en-US" dirty="0">
                <a:latin typeface="Bahnschrift Light SemiCondensed" panose="020B0502040204020203" pitchFamily="34" charset="0"/>
              </a:rPr>
              <a:t>If the cluster does not have sufficient resources to place all the executors for the current job, a failure is returned (line 23).</a:t>
            </a:r>
          </a:p>
        </p:txBody>
      </p:sp>
    </p:spTree>
    <p:extLst>
      <p:ext uri="{BB962C8B-B14F-4D97-AF65-F5344CB8AC3E}">
        <p14:creationId xmlns:p14="http://schemas.microsoft.com/office/powerpoint/2010/main" val="204349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BBC3-BDB3-242B-5C61-AFDA7DC1D611}"/>
              </a:ext>
            </a:extLst>
          </p:cNvPr>
          <p:cNvSpPr>
            <a:spLocks noGrp="1"/>
          </p:cNvSpPr>
          <p:nvPr>
            <p:ph type="title"/>
          </p:nvPr>
        </p:nvSpPr>
        <p:spPr/>
        <p:txBody>
          <a:bodyPr/>
          <a:lstStyle/>
          <a:p>
            <a:r>
              <a:rPr lang="en-IN" dirty="0"/>
              <a:t>REAL EXPERIMENTS CONDUCTED</a:t>
            </a:r>
          </a:p>
        </p:txBody>
      </p:sp>
      <p:sp>
        <p:nvSpPr>
          <p:cNvPr id="3" name="Content Placeholder 2">
            <a:extLst>
              <a:ext uri="{FF2B5EF4-FFF2-40B4-BE49-F238E27FC236}">
                <a16:creationId xmlns:a16="http://schemas.microsoft.com/office/drawing/2014/main" id="{81CB63BB-6644-E9C0-4951-6AD9EB0AFFB6}"/>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latin typeface="Bahnschrift Light SemiCondensed" panose="020B0502040204020203" pitchFamily="34" charset="0"/>
              </a:rPr>
              <a:t>We have developed a prototype system to evaluate the performance of the proposed job scheduling algorithms in a real hybrid cloud setup  shows the architecture of the system. </a:t>
            </a:r>
          </a:p>
          <a:p>
            <a:pPr>
              <a:buFont typeface="Wingdings" panose="05000000000000000000" pitchFamily="2" charset="2"/>
              <a:buChar char="§"/>
            </a:pPr>
            <a:r>
              <a:rPr lang="en-US" dirty="0">
                <a:latin typeface="Bahnschrift Light SemiCondensed" panose="020B0502040204020203" pitchFamily="34" charset="0"/>
              </a:rPr>
              <a:t>To implement any scheduling policy, the capability of placing an executor in any VM is needed. </a:t>
            </a:r>
          </a:p>
          <a:p>
            <a:pPr>
              <a:buFont typeface="Wingdings" panose="05000000000000000000" pitchFamily="2" charset="2"/>
              <a:buChar char="§"/>
            </a:pPr>
            <a:r>
              <a:rPr lang="en-US" dirty="0">
                <a:latin typeface="Bahnschrift Light SemiCondensed" panose="020B0502040204020203" pitchFamily="34" charset="0"/>
              </a:rPr>
              <a:t>Apache Mesos cluster manager provides this functionality by dynamic resource reservations, where any type of resource (e.g., CPU cores or memory) can be reserved in any VM so that only the desired executor can run with the reserved resources. </a:t>
            </a:r>
          </a:p>
          <a:p>
            <a:pPr>
              <a:buFont typeface="Wingdings" panose="05000000000000000000" pitchFamily="2" charset="2"/>
              <a:buChar char="§"/>
            </a:pPr>
            <a:r>
              <a:rPr lang="en-US" dirty="0">
                <a:latin typeface="Bahnschrift Light SemiCondensed" panose="020B0502040204020203" pitchFamily="34" charset="0"/>
              </a:rPr>
              <a:t>Mesos provides HTTP APIs to control dynamic resource reservation of a cluster. </a:t>
            </a:r>
          </a:p>
          <a:p>
            <a:pPr>
              <a:buFont typeface="Wingdings" panose="05000000000000000000" pitchFamily="2" charset="2"/>
              <a:buChar char="§"/>
            </a:pPr>
            <a:r>
              <a:rPr lang="en-US" dirty="0">
                <a:latin typeface="Bahnschrift Light SemiCondensed" panose="020B0502040204020203" pitchFamily="34" charset="0"/>
              </a:rPr>
              <a:t>Therefore, a scheduler can dynamically place executors in any VM during the scheduling process. </a:t>
            </a:r>
          </a:p>
          <a:p>
            <a:pPr>
              <a:buFont typeface="Wingdings" panose="05000000000000000000" pitchFamily="2" charset="2"/>
              <a:buChar char="§"/>
            </a:pPr>
            <a:r>
              <a:rPr lang="en-US" dirty="0">
                <a:latin typeface="Bahnschrift Light SemiCondensed" panose="020B0502040204020203" pitchFamily="34" charset="0"/>
              </a:rPr>
              <a:t>As we have a hybrid cluster comprising of both local and cloud VMs, a Mesos cluster can be set up using these VMs, where each VM works as a Mesos agent. </a:t>
            </a:r>
          </a:p>
          <a:p>
            <a:pPr>
              <a:buFont typeface="Wingdings" panose="05000000000000000000" pitchFamily="2" charset="2"/>
              <a:buChar char="§"/>
            </a:pPr>
            <a:r>
              <a:rPr lang="en-US" dirty="0">
                <a:latin typeface="Bahnschrift Light SemiCondensed" panose="020B0502040204020203" pitchFamily="34" charset="0"/>
              </a:rPr>
              <a:t>Here, each Spark executor runs inside a Mesos container in a Mesos agent</a:t>
            </a:r>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1567268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F567-5718-108C-2226-5631AC8F1F5C}"/>
              </a:ext>
            </a:extLst>
          </p:cNvPr>
          <p:cNvSpPr txBox="1">
            <a:spLocks/>
          </p:cNvSpPr>
          <p:nvPr/>
        </p:nvSpPr>
        <p:spPr>
          <a:xfrm>
            <a:off x="581192" y="702156"/>
            <a:ext cx="11029616"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REAL EXPERIMENTS CONDUCTED</a:t>
            </a:r>
          </a:p>
        </p:txBody>
      </p:sp>
      <p:pic>
        <p:nvPicPr>
          <p:cNvPr id="4" name="Picture 3">
            <a:extLst>
              <a:ext uri="{FF2B5EF4-FFF2-40B4-BE49-F238E27FC236}">
                <a16:creationId xmlns:a16="http://schemas.microsoft.com/office/drawing/2014/main" id="{F8E8EB5A-DB7A-FEC8-9968-5A7A78A22D4F}"/>
              </a:ext>
            </a:extLst>
          </p:cNvPr>
          <p:cNvPicPr>
            <a:picLocks noChangeAspect="1"/>
          </p:cNvPicPr>
          <p:nvPr/>
        </p:nvPicPr>
        <p:blipFill>
          <a:blip r:embed="rId2"/>
          <a:stretch>
            <a:fillRect/>
          </a:stretch>
        </p:blipFill>
        <p:spPr>
          <a:xfrm>
            <a:off x="1963271" y="1416424"/>
            <a:ext cx="7924800" cy="5232025"/>
          </a:xfrm>
          <a:prstGeom prst="rect">
            <a:avLst/>
          </a:prstGeom>
        </p:spPr>
      </p:pic>
      <p:sp>
        <p:nvSpPr>
          <p:cNvPr id="5" name="TextBox 4">
            <a:extLst>
              <a:ext uri="{FF2B5EF4-FFF2-40B4-BE49-F238E27FC236}">
                <a16:creationId xmlns:a16="http://schemas.microsoft.com/office/drawing/2014/main" id="{1346926B-E12B-905A-04A9-30A02024DAA1}"/>
              </a:ext>
            </a:extLst>
          </p:cNvPr>
          <p:cNvSpPr txBox="1"/>
          <p:nvPr/>
        </p:nvSpPr>
        <p:spPr>
          <a:xfrm>
            <a:off x="1730189" y="874624"/>
            <a:ext cx="3442447" cy="369332"/>
          </a:xfrm>
          <a:prstGeom prst="rect">
            <a:avLst/>
          </a:prstGeom>
          <a:noFill/>
        </p:spPr>
        <p:txBody>
          <a:bodyPr wrap="square" rtlCol="0">
            <a:spAutoFit/>
          </a:bodyPr>
          <a:lstStyle/>
          <a:p>
            <a:r>
              <a:rPr lang="en-IN" dirty="0"/>
              <a:t>System Architecture</a:t>
            </a:r>
          </a:p>
        </p:txBody>
      </p:sp>
    </p:spTree>
    <p:extLst>
      <p:ext uri="{BB962C8B-B14F-4D97-AF65-F5344CB8AC3E}">
        <p14:creationId xmlns:p14="http://schemas.microsoft.com/office/powerpoint/2010/main" val="203499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4EFB8-B062-5588-39F1-1C9E0BECD8FF}"/>
              </a:ext>
            </a:extLst>
          </p:cNvPr>
          <p:cNvSpPr txBox="1"/>
          <p:nvPr/>
        </p:nvSpPr>
        <p:spPr>
          <a:xfrm>
            <a:off x="878541" y="564899"/>
            <a:ext cx="10470777" cy="6117700"/>
          </a:xfrm>
          <a:prstGeom prst="rect">
            <a:avLst/>
          </a:prstGeom>
          <a:noFill/>
        </p:spPr>
        <p:txBody>
          <a:bodyPr wrap="square">
            <a:spAutoFit/>
          </a:bodyPr>
          <a:lstStyle/>
          <a:p>
            <a:pPr marL="285750" indent="-285750">
              <a:buFont typeface="Wingdings" panose="05000000000000000000" pitchFamily="2" charset="2"/>
              <a:buChar char="§"/>
            </a:pPr>
            <a:endParaRPr lang="en-US" dirty="0">
              <a:latin typeface="Bahnschrift Light SemiCondensed" panose="020B0502040204020203" pitchFamily="34" charset="0"/>
            </a:endParaRP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As shown in the system architecture, we have implemented three additional modules (grey boxes) that work in collaboration with the Mesos master. </a:t>
            </a: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All these modules are deployed into a local VM along with the Mesos master, which works as a central point of control for both the local and cloud VMs.</a:t>
            </a: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 Thus, from a job’s perspective, there is a single cluster. </a:t>
            </a: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However, the local and cloud VMs are deployed in different regions to exhibit a true hybrid cloud setup. </a:t>
            </a: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There are two resource managers in the implemented system - Cloud and Local; for managing the VMs. </a:t>
            </a: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Each resource manager can communicate with the Mesos master using the HTTP APIs for performing resource provisioning. </a:t>
            </a: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Furthermore, resource managers can fetch cluster states (e.g., job and resource status) from the Mesos master. </a:t>
            </a: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The developed modules are not extended from the default Spark’s framework scheduler. </a:t>
            </a: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Therefore, it is pluggable to the Mesos cluster manager and can be extended to work with any other Mesos-supported big data frameworks. </a:t>
            </a:r>
          </a:p>
          <a:p>
            <a:pPr marL="285750" indent="-285750">
              <a:lnSpc>
                <a:spcPct val="107000"/>
              </a:lnSpc>
              <a:spcAft>
                <a:spcPts val="800"/>
              </a:spcAft>
              <a:buFont typeface="Wingdings" panose="05000000000000000000" pitchFamily="2" charset="2"/>
              <a:buChar char="§"/>
            </a:pPr>
            <a:r>
              <a:rPr lang="en-IN" sz="1800" dirty="0">
                <a:effectLst/>
                <a:latin typeface="Bahnschrift Light SemiCondensed" panose="020B0502040204020203" pitchFamily="34" charset="0"/>
                <a:ea typeface="Calibri" panose="020F0502020204030204" pitchFamily="34" charset="0"/>
                <a:cs typeface="Times New Roman" panose="02020603050405020304" pitchFamily="18" charset="0"/>
              </a:rPr>
              <a:t>We have implemented our proposed and baseline scheduling algorithms in the scheduler module. Java programming language was used to implement the proposed modules and scheduling algorithms.</a:t>
            </a:r>
          </a:p>
          <a:p>
            <a:pPr marL="285750" indent="-285750">
              <a:buFont typeface="Wingdings" panose="05000000000000000000" pitchFamily="2" charset="2"/>
              <a:buChar char="§"/>
            </a:pPr>
            <a:endParaRPr lang="en-US" dirty="0">
              <a:latin typeface="Bahnschrift Light SemiCondensed" panose="020B0502040204020203" pitchFamily="34" charset="0"/>
            </a:endParaRPr>
          </a:p>
        </p:txBody>
      </p:sp>
    </p:spTree>
    <p:extLst>
      <p:ext uri="{BB962C8B-B14F-4D97-AF65-F5344CB8AC3E}">
        <p14:creationId xmlns:p14="http://schemas.microsoft.com/office/powerpoint/2010/main" val="259783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B06F-B49C-5563-F01C-76D60DB65C9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F64B130-7DE0-7392-6C57-D8693F91F17B}"/>
              </a:ext>
            </a:extLst>
          </p:cNvPr>
          <p:cNvSpPr>
            <a:spLocks noGrp="1"/>
          </p:cNvSpPr>
          <p:nvPr>
            <p:ph idx="1"/>
          </p:nvPr>
        </p:nvSpPr>
        <p:spPr>
          <a:xfrm>
            <a:off x="518439" y="1993447"/>
            <a:ext cx="11029615" cy="3986012"/>
          </a:xfrm>
        </p:spPr>
        <p:txBody>
          <a:bodyPr>
            <a:noAutofit/>
          </a:bodyPr>
          <a:lstStyle/>
          <a:p>
            <a:pPr>
              <a:buFont typeface="Wingdings" panose="05000000000000000000" pitchFamily="2" charset="2"/>
              <a:buChar char="§"/>
            </a:pPr>
            <a:endPar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2000" dirty="0">
              <a:latin typeface="Bahnschrift Light SemiCondensed" panose="020B0502040204020203"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2000" dirty="0">
                <a:latin typeface="Bahnschrift Light SemiCondensed" panose="020B0502040204020203" pitchFamily="34" charset="0"/>
              </a:rPr>
              <a:t>ANALYSING data at a massive scale is becoming crucial due to the availability of huge data in various domains such as scientific research, social media, business.</a:t>
            </a:r>
          </a:p>
          <a:p>
            <a:pPr>
              <a:buFont typeface="Wingdings" panose="05000000000000000000" pitchFamily="2" charset="2"/>
              <a:buChar char="§"/>
            </a:pPr>
            <a:r>
              <a:rPr lang="en-US" sz="2000" dirty="0">
                <a:latin typeface="Bahnschrift Light SemiCondensed" panose="020B0502040204020203" pitchFamily="34" charset="0"/>
              </a:rPr>
              <a:t>Big data frameworks such as Apache Spark , Hadoop and storm is becoming prominent to perform large-scale data analytics jobs. </a:t>
            </a:r>
          </a:p>
          <a:p>
            <a:pPr>
              <a:buFont typeface="Wingdings" panose="05000000000000000000" pitchFamily="2" charset="2"/>
              <a:buChar char="§"/>
            </a:pPr>
            <a:r>
              <a:rPr lang="en-US" sz="2000" dirty="0">
                <a:latin typeface="Bahnschrift Light SemiCondensed" panose="020B0502040204020203" pitchFamily="34" charset="0"/>
              </a:rPr>
              <a:t>However, due to limited resource availability, the local or on-premise computing resources are often not sufficient to run these jobs. </a:t>
            </a:r>
          </a:p>
          <a:p>
            <a:pPr>
              <a:buFont typeface="Wingdings" panose="05000000000000000000" pitchFamily="2" charset="2"/>
              <a:buChar char="§"/>
            </a:pPr>
            <a:r>
              <a:rPr lang="en-US" sz="2000" dirty="0">
                <a:latin typeface="Bahnschrift Light SemiCondensed" panose="020B0502040204020203" pitchFamily="34" charset="0"/>
              </a:rPr>
              <a:t>Therefore, public cloud resources can be hired on a pay-per-use basis from the cloud service providers to deploy a Spark cluster entirely on the cloud. </a:t>
            </a:r>
          </a:p>
          <a:p>
            <a:pPr>
              <a:buFont typeface="Wingdings" panose="05000000000000000000" pitchFamily="2" charset="2"/>
              <a:buChar char="§"/>
            </a:pPr>
            <a:r>
              <a:rPr lang="en-US" sz="2000" dirty="0">
                <a:latin typeface="Bahnschrift Light SemiCondensed" panose="020B0502040204020203" pitchFamily="34" charset="0"/>
              </a:rPr>
              <a:t>Nevertheless, using only cloud resources can be costly. </a:t>
            </a:r>
          </a:p>
          <a:p>
            <a:pPr>
              <a:buFont typeface="Wingdings" panose="05000000000000000000" pitchFamily="2" charset="2"/>
              <a:buChar char="§"/>
            </a:pPr>
            <a:r>
              <a:rPr lang="en-US" sz="2000" dirty="0">
                <a:latin typeface="Bahnschrift Light SemiCondensed" panose="020B0502040204020203" pitchFamily="34" charset="0"/>
              </a:rPr>
              <a:t>Hence, both local and cloud resources nowadays are used together to deploy a hybrid cloud computing cluster. </a:t>
            </a:r>
          </a:p>
          <a:p>
            <a:pPr>
              <a:buFont typeface="Wingdings" panose="05000000000000000000" pitchFamily="2" charset="2"/>
              <a:buChar char="§"/>
            </a:pPr>
            <a:endParaRPr lang="en-IN" sz="2000" dirty="0">
              <a:latin typeface="Bahnschrift Light SemiCondensed" panose="020B0502040204020203" pitchFamily="34" charset="0"/>
            </a:endParaRPr>
          </a:p>
        </p:txBody>
      </p:sp>
    </p:spTree>
    <p:extLst>
      <p:ext uri="{BB962C8B-B14F-4D97-AF65-F5344CB8AC3E}">
        <p14:creationId xmlns:p14="http://schemas.microsoft.com/office/powerpoint/2010/main" val="110113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AF87-CE7C-7A95-4FBF-C154CF9D68E1}"/>
              </a:ext>
            </a:extLst>
          </p:cNvPr>
          <p:cNvSpPr>
            <a:spLocks noGrp="1"/>
          </p:cNvSpPr>
          <p:nvPr>
            <p:ph type="title"/>
          </p:nvPr>
        </p:nvSpPr>
        <p:spPr/>
        <p:txBody>
          <a:bodyPr/>
          <a:lstStyle/>
          <a:p>
            <a:r>
              <a:rPr lang="en-IN" dirty="0"/>
              <a:t>RESULT</a:t>
            </a:r>
          </a:p>
        </p:txBody>
      </p:sp>
      <p:sp>
        <p:nvSpPr>
          <p:cNvPr id="3" name="Text Placeholder 2">
            <a:extLst>
              <a:ext uri="{FF2B5EF4-FFF2-40B4-BE49-F238E27FC236}">
                <a16:creationId xmlns:a16="http://schemas.microsoft.com/office/drawing/2014/main" id="{A8F3311F-B243-6048-83EC-429F2ABEED4E}"/>
              </a:ext>
            </a:extLst>
          </p:cNvPr>
          <p:cNvSpPr>
            <a:spLocks noGrp="1"/>
          </p:cNvSpPr>
          <p:nvPr>
            <p:ph type="body" idx="1"/>
          </p:nvPr>
        </p:nvSpPr>
        <p:spPr/>
        <p:txBody>
          <a:bodyPr/>
          <a:lstStyle/>
          <a:p>
            <a:r>
              <a:rPr lang="en-IN" dirty="0"/>
              <a:t>Evaluation of Cost Efficiency</a:t>
            </a:r>
          </a:p>
        </p:txBody>
      </p:sp>
      <p:pic>
        <p:nvPicPr>
          <p:cNvPr id="8" name="Content Placeholder 7">
            <a:extLst>
              <a:ext uri="{FF2B5EF4-FFF2-40B4-BE49-F238E27FC236}">
                <a16:creationId xmlns:a16="http://schemas.microsoft.com/office/drawing/2014/main" id="{C4B7DBE3-5EB3-DAD6-B83E-81A209016B7D}"/>
              </a:ext>
            </a:extLst>
          </p:cNvPr>
          <p:cNvPicPr>
            <a:picLocks noGrp="1" noChangeAspect="1"/>
          </p:cNvPicPr>
          <p:nvPr>
            <p:ph sz="half" idx="2"/>
          </p:nvPr>
        </p:nvPicPr>
        <p:blipFill>
          <a:blip r:embed="rId2"/>
          <a:stretch>
            <a:fillRect/>
          </a:stretch>
        </p:blipFill>
        <p:spPr>
          <a:xfrm>
            <a:off x="1005182" y="2925763"/>
            <a:ext cx="4544423" cy="2935287"/>
          </a:xfrm>
        </p:spPr>
      </p:pic>
      <p:sp>
        <p:nvSpPr>
          <p:cNvPr id="5" name="Text Placeholder 4">
            <a:extLst>
              <a:ext uri="{FF2B5EF4-FFF2-40B4-BE49-F238E27FC236}">
                <a16:creationId xmlns:a16="http://schemas.microsoft.com/office/drawing/2014/main" id="{B4EBFD22-E96D-C77A-DC13-23995FB4803F}"/>
              </a:ext>
            </a:extLst>
          </p:cNvPr>
          <p:cNvSpPr>
            <a:spLocks noGrp="1"/>
          </p:cNvSpPr>
          <p:nvPr>
            <p:ph type="body" sz="quarter" idx="3"/>
          </p:nvPr>
        </p:nvSpPr>
        <p:spPr/>
        <p:txBody>
          <a:bodyPr/>
          <a:lstStyle/>
          <a:p>
            <a:r>
              <a:rPr lang="en-IN" dirty="0"/>
              <a:t>Evaluation of Job Deadline</a:t>
            </a:r>
          </a:p>
        </p:txBody>
      </p:sp>
      <p:pic>
        <p:nvPicPr>
          <p:cNvPr id="10" name="Content Placeholder 9">
            <a:extLst>
              <a:ext uri="{FF2B5EF4-FFF2-40B4-BE49-F238E27FC236}">
                <a16:creationId xmlns:a16="http://schemas.microsoft.com/office/drawing/2014/main" id="{096D4BEC-D7CE-9CA3-633B-90DEACE7C347}"/>
              </a:ext>
            </a:extLst>
          </p:cNvPr>
          <p:cNvPicPr>
            <a:picLocks noGrp="1" noChangeAspect="1"/>
          </p:cNvPicPr>
          <p:nvPr>
            <p:ph sz="quarter" idx="4"/>
          </p:nvPr>
        </p:nvPicPr>
        <p:blipFill>
          <a:blip r:embed="rId3"/>
          <a:stretch>
            <a:fillRect/>
          </a:stretch>
        </p:blipFill>
        <p:spPr>
          <a:xfrm>
            <a:off x="6539857" y="2925763"/>
            <a:ext cx="4749499" cy="2935287"/>
          </a:xfrm>
        </p:spPr>
      </p:pic>
    </p:spTree>
    <p:extLst>
      <p:ext uri="{BB962C8B-B14F-4D97-AF65-F5344CB8AC3E}">
        <p14:creationId xmlns:p14="http://schemas.microsoft.com/office/powerpoint/2010/main" val="2737830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D3E820-199E-F7F4-34C0-4960BEC4F121}"/>
              </a:ext>
            </a:extLst>
          </p:cNvPr>
          <p:cNvSpPr>
            <a:spLocks noGrp="1"/>
          </p:cNvSpPr>
          <p:nvPr>
            <p:ph type="body" idx="1"/>
          </p:nvPr>
        </p:nvSpPr>
        <p:spPr/>
        <p:txBody>
          <a:bodyPr/>
          <a:lstStyle/>
          <a:p>
            <a:r>
              <a:rPr lang="en-IN" dirty="0"/>
              <a:t>Effects on Job Performance</a:t>
            </a:r>
          </a:p>
        </p:txBody>
      </p:sp>
      <p:pic>
        <p:nvPicPr>
          <p:cNvPr id="8" name="Content Placeholder 7">
            <a:extLst>
              <a:ext uri="{FF2B5EF4-FFF2-40B4-BE49-F238E27FC236}">
                <a16:creationId xmlns:a16="http://schemas.microsoft.com/office/drawing/2014/main" id="{FFC14B7D-BF9E-7325-C98B-956128EE08E1}"/>
              </a:ext>
            </a:extLst>
          </p:cNvPr>
          <p:cNvPicPr>
            <a:picLocks noGrp="1" noChangeAspect="1"/>
          </p:cNvPicPr>
          <p:nvPr>
            <p:ph sz="half" idx="2"/>
          </p:nvPr>
        </p:nvPicPr>
        <p:blipFill>
          <a:blip r:embed="rId2"/>
          <a:stretch>
            <a:fillRect/>
          </a:stretch>
        </p:blipFill>
        <p:spPr>
          <a:xfrm>
            <a:off x="844434" y="2925763"/>
            <a:ext cx="4865919" cy="2935287"/>
          </a:xfrm>
        </p:spPr>
      </p:pic>
      <p:sp>
        <p:nvSpPr>
          <p:cNvPr id="4" name="Text Placeholder 2">
            <a:extLst>
              <a:ext uri="{FF2B5EF4-FFF2-40B4-BE49-F238E27FC236}">
                <a16:creationId xmlns:a16="http://schemas.microsoft.com/office/drawing/2014/main" id="{1E92CCE0-DCB8-1AA1-30F7-F7E6E7F8801E}"/>
              </a:ext>
            </a:extLst>
          </p:cNvPr>
          <p:cNvSpPr txBox="1">
            <a:spLocks/>
          </p:cNvSpPr>
          <p:nvPr/>
        </p:nvSpPr>
        <p:spPr>
          <a:xfrm>
            <a:off x="6217708" y="2250891"/>
            <a:ext cx="5087075" cy="53600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IN" dirty="0"/>
              <a:t>Evaluation of Scalability</a:t>
            </a:r>
          </a:p>
        </p:txBody>
      </p:sp>
      <p:pic>
        <p:nvPicPr>
          <p:cNvPr id="6" name="Content Placeholder 7">
            <a:extLst>
              <a:ext uri="{FF2B5EF4-FFF2-40B4-BE49-F238E27FC236}">
                <a16:creationId xmlns:a16="http://schemas.microsoft.com/office/drawing/2014/main" id="{4D131181-D787-2D1A-0674-58CFD0C328F9}"/>
              </a:ext>
            </a:extLst>
          </p:cNvPr>
          <p:cNvPicPr>
            <a:picLocks noChangeAspect="1"/>
          </p:cNvPicPr>
          <p:nvPr/>
        </p:nvPicPr>
        <p:blipFill>
          <a:blip r:embed="rId2"/>
          <a:stretch>
            <a:fillRect/>
          </a:stretch>
        </p:blipFill>
        <p:spPr>
          <a:xfrm>
            <a:off x="5938602" y="2925763"/>
            <a:ext cx="4865919" cy="2935287"/>
          </a:xfrm>
          <a:prstGeom prst="rect">
            <a:avLst/>
          </a:prstGeom>
        </p:spPr>
      </p:pic>
      <p:pic>
        <p:nvPicPr>
          <p:cNvPr id="7" name="Picture 6">
            <a:extLst>
              <a:ext uri="{FF2B5EF4-FFF2-40B4-BE49-F238E27FC236}">
                <a16:creationId xmlns:a16="http://schemas.microsoft.com/office/drawing/2014/main" id="{2356ECD1-99B3-D45F-D4CA-C2C1C27F9E1C}"/>
              </a:ext>
            </a:extLst>
          </p:cNvPr>
          <p:cNvPicPr>
            <a:picLocks noChangeAspect="1"/>
          </p:cNvPicPr>
          <p:nvPr/>
        </p:nvPicPr>
        <p:blipFill>
          <a:blip r:embed="rId3"/>
          <a:stretch>
            <a:fillRect/>
          </a:stretch>
        </p:blipFill>
        <p:spPr>
          <a:xfrm>
            <a:off x="5710353" y="2992741"/>
            <a:ext cx="5477436" cy="2801330"/>
          </a:xfrm>
          <a:prstGeom prst="rect">
            <a:avLst/>
          </a:prstGeom>
        </p:spPr>
      </p:pic>
    </p:spTree>
    <p:extLst>
      <p:ext uri="{BB962C8B-B14F-4D97-AF65-F5344CB8AC3E}">
        <p14:creationId xmlns:p14="http://schemas.microsoft.com/office/powerpoint/2010/main" val="370459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1F2B-698E-4C6E-00C9-2203DC705FD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D685196-E37D-FFE6-EB6C-BCAA8FC03D6A}"/>
              </a:ext>
            </a:extLst>
          </p:cNvPr>
          <p:cNvSpPr>
            <a:spLocks noGrp="1"/>
          </p:cNvSpPr>
          <p:nvPr>
            <p:ph idx="1"/>
          </p:nvPr>
        </p:nvSpPr>
        <p:spPr/>
        <p:txBody>
          <a:bodyPr>
            <a:normAutofit fontScale="92500" lnSpcReduction="10000"/>
          </a:bodyPr>
          <a:lstStyle/>
          <a:p>
            <a:r>
              <a:rPr lang="en-US" dirty="0">
                <a:latin typeface="Bahnschrift Light SemiCondensed" panose="020B0502040204020203" pitchFamily="34" charset="0"/>
              </a:rPr>
              <a:t>In this paper, we have formulated the SLA-based Spark job scheduling problem in a hybrid cloud as an optimization problem. </a:t>
            </a:r>
          </a:p>
          <a:p>
            <a:r>
              <a:rPr lang="en-US" dirty="0">
                <a:latin typeface="Bahnschrift Light SemiCondensed" panose="020B0502040204020203" pitchFamily="34" charset="0"/>
              </a:rPr>
              <a:t>We have proposed two greedy heuristics-based algorithms to solve the scheduling problem. </a:t>
            </a:r>
          </a:p>
          <a:p>
            <a:r>
              <a:rPr lang="en-US" dirty="0">
                <a:latin typeface="Bahnschrift Light SemiCondensed" panose="020B0502040204020203" pitchFamily="34" charset="0"/>
              </a:rPr>
              <a:t>Besides, we have implemented the proposed algorithms on top of Apache Mesos to show the applicability in real environments. </a:t>
            </a:r>
          </a:p>
          <a:p>
            <a:r>
              <a:rPr lang="en-US" dirty="0">
                <a:latin typeface="Bahnschrift Light SemiCondensed" panose="020B0502040204020203" pitchFamily="34" charset="0"/>
              </a:rPr>
              <a:t>We have compared the proposed approaches in both simulated and real experiments to show the superiority of them over the baseline approaches. </a:t>
            </a:r>
          </a:p>
          <a:p>
            <a:r>
              <a:rPr lang="en-US" dirty="0">
                <a:latin typeface="Bahnschrift Light SemiCondensed" panose="020B0502040204020203" pitchFamily="34" charset="0"/>
              </a:rPr>
              <a:t>The results show that our proposed algorithms can significantly reduce VM usage costs in a hybrid cloud. </a:t>
            </a:r>
          </a:p>
          <a:p>
            <a:r>
              <a:rPr lang="en-US" dirty="0">
                <a:latin typeface="Bahnschrift Light SemiCondensed" panose="020B0502040204020203" pitchFamily="34" charset="0"/>
              </a:rPr>
              <a:t>Although there are performance overheads due to data transmission delays caused by hybrid placements, it is negligible as compared to the cost-saving benefits. </a:t>
            </a:r>
          </a:p>
          <a:p>
            <a:r>
              <a:rPr lang="en-US" dirty="0">
                <a:latin typeface="Bahnschrift Light SemiCondensed" panose="020B0502040204020203" pitchFamily="34" charset="0"/>
              </a:rPr>
              <a:t>Moreover, the proposed approaches are highly scalable and have low scheduling </a:t>
            </a:r>
            <a:r>
              <a:rPr lang="en-US" dirty="0" err="1">
                <a:latin typeface="Bahnschrift Light SemiCondensed" panose="020B0502040204020203" pitchFamily="34" charset="0"/>
              </a:rPr>
              <a:t>ovverhead</a:t>
            </a:r>
            <a:r>
              <a:rPr lang="en-US" dirty="0">
                <a:latin typeface="Bahnschrift Light SemiCondensed" panose="020B0502040204020203" pitchFamily="34" charset="0"/>
              </a:rPr>
              <a:t>, which is similar to the native Spark schedulers</a:t>
            </a:r>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370011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1F2B-698E-4C6E-00C9-2203DC705FD2}"/>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FD685196-E37D-FFE6-EB6C-BCAA8FC03D6A}"/>
              </a:ext>
            </a:extLst>
          </p:cNvPr>
          <p:cNvSpPr>
            <a:spLocks noGrp="1"/>
          </p:cNvSpPr>
          <p:nvPr>
            <p:ph idx="1"/>
          </p:nvPr>
        </p:nvSpPr>
        <p:spPr>
          <a:xfrm>
            <a:off x="581192" y="2207390"/>
            <a:ext cx="11029615" cy="3678303"/>
          </a:xfrm>
        </p:spPr>
        <p:txBody>
          <a:bodyPr>
            <a:noAutofit/>
          </a:bodyPr>
          <a:lstStyle/>
          <a:p>
            <a:r>
              <a:rPr lang="en-IN" dirty="0">
                <a:latin typeface="Bahnschrift Light SemiCondensed" panose="020B0502040204020203" pitchFamily="34" charset="0"/>
              </a:rPr>
              <a:t>[1] V. K. </a:t>
            </a:r>
            <a:r>
              <a:rPr lang="en-IN" dirty="0" err="1">
                <a:latin typeface="Bahnschrift Light SemiCondensed" panose="020B0502040204020203" pitchFamily="34" charset="0"/>
              </a:rPr>
              <a:t>Vavilapalli</a:t>
            </a:r>
            <a:r>
              <a:rPr lang="en-IN" dirty="0">
                <a:latin typeface="Bahnschrift Light SemiCondensed" panose="020B0502040204020203" pitchFamily="34" charset="0"/>
              </a:rPr>
              <a:t>, A. C. Murthy, C. Douglas, S. Agarwal, M. </a:t>
            </a:r>
            <a:r>
              <a:rPr lang="en-IN" dirty="0" err="1">
                <a:latin typeface="Bahnschrift Light SemiCondensed" panose="020B0502040204020203" pitchFamily="34" charset="0"/>
              </a:rPr>
              <a:t>Konar</a:t>
            </a:r>
            <a:r>
              <a:rPr lang="en-IN" dirty="0">
                <a:latin typeface="Bahnschrift Light SemiCondensed" panose="020B0502040204020203" pitchFamily="34" charset="0"/>
              </a:rPr>
              <a:t>, R. Evans, T. Graves, J. Lowe, H. Shah, S. Seth et al., “Apache </a:t>
            </a:r>
            <a:r>
              <a:rPr lang="en-IN" dirty="0" err="1">
                <a:latin typeface="Bahnschrift Light SemiCondensed" panose="020B0502040204020203" pitchFamily="34" charset="0"/>
              </a:rPr>
              <a:t>hadoop</a:t>
            </a:r>
            <a:r>
              <a:rPr lang="en-IN" dirty="0">
                <a:latin typeface="Bahnschrift Light SemiCondensed" panose="020B0502040204020203" pitchFamily="34" charset="0"/>
              </a:rPr>
              <a:t> yarn: Yet another resource negotiator,” in Proceedings of the 4th ACM Annual Symposium on Cloud Computing, 2013. </a:t>
            </a:r>
          </a:p>
          <a:p>
            <a:r>
              <a:rPr lang="en-IN" dirty="0">
                <a:latin typeface="Bahnschrift Light SemiCondensed" panose="020B0502040204020203" pitchFamily="34" charset="0"/>
              </a:rPr>
              <a:t>[2] M. </a:t>
            </a:r>
            <a:r>
              <a:rPr lang="en-IN" dirty="0" err="1">
                <a:latin typeface="Bahnschrift Light SemiCondensed" panose="020B0502040204020203" pitchFamily="34" charset="0"/>
              </a:rPr>
              <a:t>Zaharia</a:t>
            </a:r>
            <a:r>
              <a:rPr lang="en-IN" dirty="0">
                <a:latin typeface="Bahnschrift Light SemiCondensed" panose="020B0502040204020203" pitchFamily="34" charset="0"/>
              </a:rPr>
              <a:t>, R. S. Xin, P. Wendell, T. Das, M. </a:t>
            </a:r>
            <a:r>
              <a:rPr lang="en-IN" dirty="0" err="1">
                <a:latin typeface="Bahnschrift Light SemiCondensed" panose="020B0502040204020203" pitchFamily="34" charset="0"/>
              </a:rPr>
              <a:t>Armbrust</a:t>
            </a:r>
            <a:r>
              <a:rPr lang="en-IN" dirty="0">
                <a:latin typeface="Bahnschrift Light SemiCondensed" panose="020B0502040204020203" pitchFamily="34" charset="0"/>
              </a:rPr>
              <a:t>, A. Dave, X. Meng, J. Rosen, S. Venkataraman, M. J. Franklin, A. </a:t>
            </a:r>
            <a:r>
              <a:rPr lang="en-IN" dirty="0" err="1">
                <a:latin typeface="Bahnschrift Light SemiCondensed" panose="020B0502040204020203" pitchFamily="34" charset="0"/>
              </a:rPr>
              <a:t>Ghodsi</a:t>
            </a:r>
            <a:r>
              <a:rPr lang="en-IN" dirty="0">
                <a:latin typeface="Bahnschrift Light SemiCondensed" panose="020B0502040204020203" pitchFamily="34" charset="0"/>
              </a:rPr>
              <a:t>, J. Gonzalez, S. </a:t>
            </a:r>
            <a:r>
              <a:rPr lang="en-IN" dirty="0" err="1">
                <a:latin typeface="Bahnschrift Light SemiCondensed" panose="020B0502040204020203" pitchFamily="34" charset="0"/>
              </a:rPr>
              <a:t>Shenker</a:t>
            </a:r>
            <a:r>
              <a:rPr lang="en-IN" dirty="0">
                <a:latin typeface="Bahnschrift Light SemiCondensed" panose="020B0502040204020203" pitchFamily="34" charset="0"/>
              </a:rPr>
              <a:t>, and I. </a:t>
            </a:r>
            <a:r>
              <a:rPr lang="en-IN" dirty="0" err="1">
                <a:latin typeface="Bahnschrift Light SemiCondensed" panose="020B0502040204020203" pitchFamily="34" charset="0"/>
              </a:rPr>
              <a:t>Stoica</a:t>
            </a:r>
            <a:r>
              <a:rPr lang="en-IN" dirty="0">
                <a:latin typeface="Bahnschrift Light SemiCondensed" panose="020B0502040204020203" pitchFamily="34" charset="0"/>
              </a:rPr>
              <a:t>, “Apache spark: A unified engine for big data processing,” Communications of the ACM, 2016. </a:t>
            </a:r>
          </a:p>
          <a:p>
            <a:r>
              <a:rPr lang="en-IN" dirty="0">
                <a:latin typeface="Bahnschrift Light SemiCondensed" panose="020B0502040204020203" pitchFamily="34" charset="0"/>
              </a:rPr>
              <a:t>[3] A. </a:t>
            </a:r>
            <a:r>
              <a:rPr lang="en-IN" dirty="0" err="1">
                <a:latin typeface="Bahnschrift Light SemiCondensed" panose="020B0502040204020203" pitchFamily="34" charset="0"/>
              </a:rPr>
              <a:t>Toshniwal</a:t>
            </a:r>
            <a:r>
              <a:rPr lang="en-IN" dirty="0">
                <a:latin typeface="Bahnschrift Light SemiCondensed" panose="020B0502040204020203" pitchFamily="34" charset="0"/>
              </a:rPr>
              <a:t>, S. Taneja, A. Shukla, K. Ramasamy, J. M. Patel, S. Kulkarni, J. Jackson, K. </a:t>
            </a:r>
            <a:r>
              <a:rPr lang="en-IN" dirty="0" err="1">
                <a:latin typeface="Bahnschrift Light SemiCondensed" panose="020B0502040204020203" pitchFamily="34" charset="0"/>
              </a:rPr>
              <a:t>Gade</a:t>
            </a:r>
            <a:r>
              <a:rPr lang="en-IN" dirty="0">
                <a:latin typeface="Bahnschrift Light SemiCondensed" panose="020B0502040204020203" pitchFamily="34" charset="0"/>
              </a:rPr>
              <a:t>, M. Fu, J. Donham et al., “Storm at twitter,” in Proceedings of the 2014 ACM SIGMOD international conference on Management of data. ACM, 2014, pp. 147–156. </a:t>
            </a:r>
          </a:p>
          <a:p>
            <a:r>
              <a:rPr lang="en-IN" dirty="0">
                <a:latin typeface="Bahnschrift Light SemiCondensed" panose="020B0502040204020203" pitchFamily="34" charset="0"/>
              </a:rPr>
              <a:t>[4] K. </a:t>
            </a:r>
            <a:r>
              <a:rPr lang="en-IN" dirty="0" err="1">
                <a:latin typeface="Bahnschrift Light SemiCondensed" panose="020B0502040204020203" pitchFamily="34" charset="0"/>
              </a:rPr>
              <a:t>Shvachko</a:t>
            </a:r>
            <a:r>
              <a:rPr lang="en-IN" dirty="0">
                <a:latin typeface="Bahnschrift Light SemiCondensed" panose="020B0502040204020203" pitchFamily="34" charset="0"/>
              </a:rPr>
              <a:t>, H. </a:t>
            </a:r>
            <a:r>
              <a:rPr lang="en-IN" dirty="0" err="1">
                <a:latin typeface="Bahnschrift Light SemiCondensed" panose="020B0502040204020203" pitchFamily="34" charset="0"/>
              </a:rPr>
              <a:t>Kuang</a:t>
            </a:r>
            <a:r>
              <a:rPr lang="en-IN" dirty="0">
                <a:latin typeface="Bahnschrift Light SemiCondensed" panose="020B0502040204020203" pitchFamily="34" charset="0"/>
              </a:rPr>
              <a:t>, S. Radia, and R. </a:t>
            </a:r>
            <a:r>
              <a:rPr lang="en-IN" dirty="0" err="1">
                <a:latin typeface="Bahnschrift Light SemiCondensed" panose="020B0502040204020203" pitchFamily="34" charset="0"/>
              </a:rPr>
              <a:t>Chansler</a:t>
            </a:r>
            <a:r>
              <a:rPr lang="en-IN" dirty="0">
                <a:latin typeface="Bahnschrift Light SemiCondensed" panose="020B0502040204020203" pitchFamily="34" charset="0"/>
              </a:rPr>
              <a:t>, “The </a:t>
            </a:r>
            <a:r>
              <a:rPr lang="en-IN" dirty="0" err="1">
                <a:latin typeface="Bahnschrift Light SemiCondensed" panose="020B0502040204020203" pitchFamily="34" charset="0"/>
              </a:rPr>
              <a:t>hadoop</a:t>
            </a:r>
            <a:r>
              <a:rPr lang="en-IN" dirty="0">
                <a:latin typeface="Bahnschrift Light SemiCondensed" panose="020B0502040204020203" pitchFamily="34" charset="0"/>
              </a:rPr>
              <a:t> distributed file system,” in Proceedings of the 26th IEEE Symposium on Mass Storage Systems and Technologies (MSST), 2010. </a:t>
            </a:r>
          </a:p>
          <a:p>
            <a:r>
              <a:rPr lang="en-IN" dirty="0">
                <a:latin typeface="Bahnschrift Light SemiCondensed" panose="020B0502040204020203" pitchFamily="34" charset="0"/>
              </a:rPr>
              <a:t>[5] L. George, HBase: the definitive guide: random access to your </a:t>
            </a:r>
            <a:r>
              <a:rPr lang="en-IN" dirty="0" err="1">
                <a:latin typeface="Bahnschrift Light SemiCondensed" panose="020B0502040204020203" pitchFamily="34" charset="0"/>
              </a:rPr>
              <a:t>planetsize</a:t>
            </a:r>
            <a:r>
              <a:rPr lang="en-IN" dirty="0">
                <a:latin typeface="Bahnschrift Light SemiCondensed" panose="020B0502040204020203" pitchFamily="34" charset="0"/>
              </a:rPr>
              <a:t> data. ” O’Reilly Media, Inc.”, 2011. </a:t>
            </a:r>
          </a:p>
        </p:txBody>
      </p:sp>
    </p:spTree>
    <p:extLst>
      <p:ext uri="{BB962C8B-B14F-4D97-AF65-F5344CB8AC3E}">
        <p14:creationId xmlns:p14="http://schemas.microsoft.com/office/powerpoint/2010/main" val="1920067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0169-D70F-90C6-9B4F-636EBBA693B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40997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50B7F-25EB-A19F-1EFD-D60F188B3F8D}"/>
              </a:ext>
            </a:extLst>
          </p:cNvPr>
          <p:cNvSpPr>
            <a:spLocks noGrp="1"/>
          </p:cNvSpPr>
          <p:nvPr>
            <p:ph idx="1"/>
          </p:nvPr>
        </p:nvSpPr>
        <p:spPr>
          <a:xfrm>
            <a:off x="519954" y="1855695"/>
            <a:ext cx="11090854" cy="4415482"/>
          </a:xfrm>
        </p:spPr>
        <p:txBody>
          <a:bodyPr>
            <a:normAutofit fontScale="92500" lnSpcReduction="10000"/>
          </a:bodyPr>
          <a:lstStyle/>
          <a:p>
            <a:pPr>
              <a:buFont typeface="Wingdings" panose="05000000000000000000" pitchFamily="2" charset="2"/>
              <a:buChar char="§"/>
            </a:pPr>
            <a:r>
              <a:rPr lang="en-US" sz="2000" dirty="0">
                <a:latin typeface="Bahnschrift Light SemiCondensed" panose="020B0502040204020203" pitchFamily="34" charset="0"/>
              </a:rPr>
              <a:t>Service-Level Agreement (SLA) demands such as cost minimization and job deadline guarantee. </a:t>
            </a:r>
          </a:p>
          <a:p>
            <a:pPr>
              <a:buFont typeface="Wingdings" panose="05000000000000000000" pitchFamily="2" charset="2"/>
              <a:buChar char="§"/>
            </a:pPr>
            <a:r>
              <a:rPr lang="en-US" sz="2000" dirty="0">
                <a:latin typeface="Bahnschrift Light SemiCondensed" panose="020B0502040204020203" pitchFamily="34" charset="0"/>
              </a:rPr>
              <a:t>Most of the existing works either consider a public or a locally deployed cluster and mainly focus on improving job performance in the cluster. </a:t>
            </a:r>
          </a:p>
          <a:p>
            <a:pPr>
              <a:buFont typeface="Wingdings" panose="05000000000000000000" pitchFamily="2" charset="2"/>
              <a:buChar char="§"/>
            </a:pPr>
            <a:r>
              <a:rPr lang="en-US" sz="2000" dirty="0">
                <a:latin typeface="Bahnschrift Light SemiCondensed" panose="020B0502040204020203" pitchFamily="34" charset="0"/>
              </a:rPr>
              <a:t>In this paper, we propose efficient scheduling algorithms that leverage from different VM instance pricing in a hybrid cloud deployed cluster to optimize the Virtual Machine (VM) usage cost for both local and cloud resources and maximize the job deadline met percentage. </a:t>
            </a:r>
          </a:p>
          <a:p>
            <a:pPr>
              <a:buFont typeface="Wingdings" panose="05000000000000000000" pitchFamily="2" charset="2"/>
              <a:buChar char="§"/>
            </a:pPr>
            <a:r>
              <a:rPr lang="en-US" sz="2000" dirty="0">
                <a:latin typeface="Bahnschrift Light SemiCondensed" panose="020B0502040204020203" pitchFamily="34" charset="0"/>
              </a:rPr>
              <a:t>We have conducted extensive simulation-based experiments to compare our proposed algorithms with the baseline approaches.</a:t>
            </a:r>
          </a:p>
          <a:p>
            <a:pPr>
              <a:buFont typeface="Wingdings" panose="05000000000000000000" pitchFamily="2" charset="2"/>
              <a:buChar char="§"/>
            </a:pPr>
            <a:r>
              <a:rPr lang="en-US" sz="2000" dirty="0">
                <a:latin typeface="Bahnschrift Light SemiCondensed" panose="020B0502040204020203" pitchFamily="34" charset="0"/>
              </a:rPr>
              <a:t> In addition, we have developed a prototype system on top of Apache Mesos cluster manager and performed real experiments to evaluate the applicability of our proposed approaches in a real platform with benchmark applications. </a:t>
            </a:r>
          </a:p>
          <a:p>
            <a:pPr>
              <a:buFont typeface="Wingdings" panose="05000000000000000000" pitchFamily="2" charset="2"/>
              <a:buChar char="§"/>
            </a:pPr>
            <a:r>
              <a:rPr lang="en-US" sz="2000" dirty="0">
                <a:latin typeface="Bahnschrift Light SemiCondensed" panose="020B0502040204020203" pitchFamily="34" charset="0"/>
              </a:rPr>
              <a:t>The results show that our proposed algorithms are highly scalable and reduce the cost of VM usage of a hybrid cluster for up to 20%.</a:t>
            </a:r>
            <a:endParaRPr lang="en-IN" sz="2000" dirty="0">
              <a:latin typeface="Bahnschrift Light SemiCondensed" panose="020B0502040204020203" pitchFamily="34" charset="0"/>
            </a:endParaRPr>
          </a:p>
        </p:txBody>
      </p:sp>
    </p:spTree>
    <p:extLst>
      <p:ext uri="{BB962C8B-B14F-4D97-AF65-F5344CB8AC3E}">
        <p14:creationId xmlns:p14="http://schemas.microsoft.com/office/powerpoint/2010/main" val="249209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35F6-F3BB-7714-4989-7ADA42AF965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1697D1C-0CB7-3A41-D754-2B69E105A6B7}"/>
              </a:ext>
            </a:extLst>
          </p:cNvPr>
          <p:cNvSpPr>
            <a:spLocks noGrp="1"/>
          </p:cNvSpPr>
          <p:nvPr>
            <p:ph idx="1"/>
          </p:nvPr>
        </p:nvSpPr>
        <p:spPr>
          <a:xfrm>
            <a:off x="509474" y="2548049"/>
            <a:ext cx="11029615" cy="3678303"/>
          </a:xfrm>
        </p:spPr>
        <p:txBody>
          <a:bodyPr>
            <a:noAutofit/>
          </a:bodyPr>
          <a:lstStyle/>
          <a:p>
            <a:pPr>
              <a:buFont typeface="Wingdings" panose="05000000000000000000" pitchFamily="2" charset="2"/>
              <a:buChar char="v"/>
            </a:pPr>
            <a:r>
              <a:rPr lang="en-US" sz="2000" dirty="0">
                <a:latin typeface="Bahnschrift Light SemiCondensed" panose="020B0502040204020203" pitchFamily="34" charset="0"/>
              </a:rPr>
              <a:t>We have chosen Apache Spark as our target big data processing platform as it is vastly replacing traditional Hadoop-based platforms. </a:t>
            </a:r>
          </a:p>
          <a:p>
            <a:pPr>
              <a:buFont typeface="Wingdings" panose="05000000000000000000" pitchFamily="2" charset="2"/>
              <a:buChar char="v"/>
            </a:pPr>
            <a:r>
              <a:rPr lang="en-US" sz="2000" dirty="0">
                <a:latin typeface="Bahnschrift Light SemiCondensed" panose="020B0502040204020203" pitchFamily="34" charset="0"/>
              </a:rPr>
              <a:t>Spark can utilize memory to store intermediate results to speed up the processing. </a:t>
            </a:r>
          </a:p>
          <a:p>
            <a:pPr>
              <a:buFont typeface="Wingdings" panose="05000000000000000000" pitchFamily="2" charset="2"/>
              <a:buChar char="v"/>
            </a:pPr>
            <a:r>
              <a:rPr lang="en-US" sz="2000" dirty="0">
                <a:latin typeface="Bahnschrift Light SemiCondensed" panose="020B0502040204020203" pitchFamily="34" charset="0"/>
              </a:rPr>
              <a:t>Moreover, it is more scalable than other platforms and more suitable for running complex analytics jobs. </a:t>
            </a:r>
          </a:p>
          <a:p>
            <a:pPr>
              <a:buFont typeface="Wingdings" panose="05000000000000000000" pitchFamily="2" charset="2"/>
              <a:buChar char="v"/>
            </a:pPr>
            <a:r>
              <a:rPr lang="en-US" sz="2000" dirty="0">
                <a:latin typeface="Bahnschrift Light SemiCondensed" panose="020B0502040204020203" pitchFamily="34" charset="0"/>
              </a:rPr>
              <a:t>Spark programs can be written in many high-level programming languages, and it also supports diverse data sources such as HDFS , </a:t>
            </a:r>
            <a:r>
              <a:rPr lang="en-US" sz="2000" dirty="0" err="1">
                <a:latin typeface="Bahnschrift Light SemiCondensed" panose="020B0502040204020203" pitchFamily="34" charset="0"/>
              </a:rPr>
              <a:t>Hbase</a:t>
            </a:r>
            <a:r>
              <a:rPr lang="en-US" sz="2000" dirty="0">
                <a:latin typeface="Bahnschrift Light SemiCondensed" panose="020B0502040204020203" pitchFamily="34" charset="0"/>
              </a:rPr>
              <a:t> , Cassandra and Amazon . </a:t>
            </a:r>
          </a:p>
          <a:p>
            <a:pPr>
              <a:buFont typeface="Wingdings" panose="05000000000000000000" pitchFamily="2" charset="2"/>
              <a:buChar char="v"/>
            </a:pPr>
            <a:r>
              <a:rPr lang="en-US" sz="2000" dirty="0">
                <a:latin typeface="Bahnschrift Light SemiCondensed" panose="020B0502040204020203" pitchFamily="34" charset="0"/>
              </a:rPr>
              <a:t>The data abstraction of Spark is called Resilient Distributed Dataset (RDD) which is fault-tolerant. </a:t>
            </a:r>
          </a:p>
          <a:p>
            <a:pPr>
              <a:buFont typeface="Wingdings" panose="05000000000000000000" pitchFamily="2" charset="2"/>
              <a:buChar char="v"/>
            </a:pPr>
            <a:r>
              <a:rPr lang="en-US" sz="2000" dirty="0">
                <a:latin typeface="Bahnschrift Light SemiCondensed" panose="020B0502040204020203" pitchFamily="34" charset="0"/>
              </a:rPr>
              <a:t>When a Spark job is launched, it creates one or more executors that use a fixed chunk of resources in any cluster nodes. </a:t>
            </a:r>
          </a:p>
          <a:p>
            <a:pPr>
              <a:buFont typeface="Wingdings" panose="05000000000000000000" pitchFamily="2" charset="2"/>
              <a:buChar char="v"/>
            </a:pPr>
            <a:endParaRPr lang="en-US" sz="2000" dirty="0">
              <a:latin typeface="Bahnschrift Light SemiCondensed" panose="020B0502040204020203" pitchFamily="34" charset="0"/>
            </a:endParaRPr>
          </a:p>
        </p:txBody>
      </p:sp>
    </p:spTree>
    <p:extLst>
      <p:ext uri="{BB962C8B-B14F-4D97-AF65-F5344CB8AC3E}">
        <p14:creationId xmlns:p14="http://schemas.microsoft.com/office/powerpoint/2010/main" val="97027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97D1C-0CB7-3A41-D754-2B69E105A6B7}"/>
              </a:ext>
            </a:extLst>
          </p:cNvPr>
          <p:cNvSpPr>
            <a:spLocks noGrp="1"/>
          </p:cNvSpPr>
          <p:nvPr>
            <p:ph idx="1"/>
          </p:nvPr>
        </p:nvSpPr>
        <p:spPr>
          <a:xfrm>
            <a:off x="437757" y="2619766"/>
            <a:ext cx="11029615" cy="3678303"/>
          </a:xfrm>
        </p:spPr>
        <p:txBody>
          <a:bodyPr>
            <a:noAutofit/>
          </a:bodyPr>
          <a:lstStyle/>
          <a:p>
            <a:pPr>
              <a:buFont typeface="Wingdings" panose="05000000000000000000" pitchFamily="2" charset="2"/>
              <a:buChar char="v"/>
            </a:pPr>
            <a:r>
              <a:rPr lang="en-US" sz="2000" dirty="0">
                <a:latin typeface="Bahnschrift Light SemiCondensed" panose="020B0502040204020203" pitchFamily="34" charset="0"/>
              </a:rPr>
              <a:t>These executors are used by a job to run multiple tasks in parallel at different stages of the data processing pipeline to work on various partitions of the dataset. </a:t>
            </a:r>
          </a:p>
          <a:p>
            <a:pPr>
              <a:buFont typeface="Wingdings" panose="05000000000000000000" pitchFamily="2" charset="2"/>
              <a:buChar char="v"/>
            </a:pPr>
            <a:r>
              <a:rPr lang="en-US" sz="2000" dirty="0">
                <a:latin typeface="Bahnschrift Light SemiCondensed" panose="020B0502040204020203" pitchFamily="34" charset="0"/>
              </a:rPr>
              <a:t>The default scheduler of Spark is FIFO , which schedules the jobs on a first-come-first-serve basis.</a:t>
            </a:r>
          </a:p>
          <a:p>
            <a:pPr>
              <a:buFont typeface="Wingdings" panose="05000000000000000000" pitchFamily="2" charset="2"/>
              <a:buChar char="v"/>
            </a:pPr>
            <a:r>
              <a:rPr lang="en-US" sz="2000" dirty="0">
                <a:latin typeface="Bahnschrift Light SemiCondensed" panose="020B0502040204020203" pitchFamily="34" charset="0"/>
              </a:rPr>
              <a:t>We propose scheduling algorithms that work on the cluster-scheduling level, and utilize the pricing of different VM instance types in a hybrid cloud to effectively handle the following challenges: </a:t>
            </a:r>
          </a:p>
          <a:p>
            <a:pPr lvl="2">
              <a:buFont typeface="Wingdings" panose="05000000000000000000" pitchFamily="2" charset="2"/>
              <a:buChar char="v"/>
            </a:pPr>
            <a:r>
              <a:rPr lang="en-US" sz="2000" dirty="0">
                <a:latin typeface="Bahnschrift Light SemiCondensed" panose="020B0502040204020203" pitchFamily="34" charset="0"/>
              </a:rPr>
              <a:t>• Performing cluster-level scheduling to make </a:t>
            </a:r>
            <a:r>
              <a:rPr lang="en-US" sz="2000" dirty="0" err="1">
                <a:latin typeface="Bahnschrift Light SemiCondensed" panose="020B0502040204020203" pitchFamily="34" charset="0"/>
              </a:rPr>
              <a:t>finegrained</a:t>
            </a:r>
            <a:r>
              <a:rPr lang="en-US" sz="2000" dirty="0">
                <a:latin typeface="Bahnschrift Light SemiCondensed" panose="020B0502040204020203" pitchFamily="34" charset="0"/>
              </a:rPr>
              <a:t> decisions for executor placements on a hybrid cloud environment. </a:t>
            </a:r>
          </a:p>
          <a:p>
            <a:pPr lvl="2">
              <a:buFont typeface="Wingdings" panose="05000000000000000000" pitchFamily="2" charset="2"/>
              <a:buChar char="v"/>
            </a:pPr>
            <a:r>
              <a:rPr lang="en-US" sz="2000" dirty="0">
                <a:latin typeface="Bahnschrift Light SemiCondensed" panose="020B0502040204020203" pitchFamily="34" charset="0"/>
              </a:rPr>
              <a:t>• Minimizing the deadline violations for the jobs in the cluster. </a:t>
            </a:r>
          </a:p>
          <a:p>
            <a:pPr lvl="2">
              <a:buFont typeface="Wingdings" panose="05000000000000000000" pitchFamily="2" charset="2"/>
              <a:buChar char="v"/>
            </a:pPr>
            <a:r>
              <a:rPr lang="en-US" sz="2000" dirty="0">
                <a:latin typeface="Bahnschrift Light SemiCondensed" panose="020B0502040204020203" pitchFamily="34" charset="0"/>
              </a:rPr>
              <a:t>• Minimizing the monetary cost of using the Virtual Machines (VMs) of the whole cluster. </a:t>
            </a:r>
            <a:endParaRPr lang="en-IN" sz="2000" dirty="0">
              <a:latin typeface="Bahnschrift Light SemiCondensed" panose="020B0502040204020203" pitchFamily="34" charset="0"/>
            </a:endParaRPr>
          </a:p>
          <a:p>
            <a:pPr>
              <a:buFont typeface="Wingdings" panose="05000000000000000000" pitchFamily="2" charset="2"/>
              <a:buChar char="v"/>
            </a:pPr>
            <a:endParaRPr lang="en-IN" sz="2000" dirty="0">
              <a:latin typeface="Bahnschrift Light SemiCondensed" panose="020B0502040204020203" pitchFamily="34" charset="0"/>
            </a:endParaRPr>
          </a:p>
          <a:p>
            <a:pPr>
              <a:buFont typeface="Wingdings" panose="05000000000000000000" pitchFamily="2" charset="2"/>
              <a:buChar char="v"/>
            </a:pPr>
            <a:endParaRPr lang="en-IN" sz="2000" dirty="0">
              <a:latin typeface="Bahnschrift Light SemiCondensed" panose="020B0502040204020203" pitchFamily="34" charset="0"/>
            </a:endParaRPr>
          </a:p>
        </p:txBody>
      </p:sp>
    </p:spTree>
    <p:extLst>
      <p:ext uri="{BB962C8B-B14F-4D97-AF65-F5344CB8AC3E}">
        <p14:creationId xmlns:p14="http://schemas.microsoft.com/office/powerpoint/2010/main" val="20013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28B9-B3B8-A702-D99C-5C0E5F48718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C97A0B02-2F5F-DE61-8E6B-55670C8C9EB4}"/>
              </a:ext>
            </a:extLst>
          </p:cNvPr>
          <p:cNvSpPr>
            <a:spLocks noGrp="1"/>
          </p:cNvSpPr>
          <p:nvPr>
            <p:ph idx="1"/>
          </p:nvPr>
        </p:nvSpPr>
        <p:spPr>
          <a:xfrm>
            <a:off x="688769" y="2915602"/>
            <a:ext cx="11029615" cy="3678303"/>
          </a:xfrm>
        </p:spPr>
        <p:txBody>
          <a:bodyPr>
            <a:noAutofit/>
          </a:bodyPr>
          <a:lstStyle/>
          <a:p>
            <a:pPr>
              <a:lnSpc>
                <a:spcPct val="107000"/>
              </a:lnSpc>
              <a:spcAft>
                <a:spcPts val="800"/>
              </a:spcAft>
            </a:pPr>
            <a:r>
              <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rPr>
              <a:t>There is some existing research for SLA-based job scheduling, which only focuses on Hadoop </a:t>
            </a:r>
            <a:r>
              <a:rPr lang="en-IN" sz="2000" dirty="0" err="1">
                <a:effectLst/>
                <a:latin typeface="Bahnschrift Light SemiCondensed" panose="020B0502040204020203" pitchFamily="34" charset="0"/>
                <a:ea typeface="Calibri" panose="020F0502020204030204" pitchFamily="34" charset="0"/>
                <a:cs typeface="Times New Roman" panose="02020603050405020304" pitchFamily="18" charset="0"/>
              </a:rPr>
              <a:t>MapReducebased</a:t>
            </a:r>
            <a:r>
              <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rPr>
              <a:t> jobs.</a:t>
            </a:r>
          </a:p>
          <a:p>
            <a:pPr>
              <a:lnSpc>
                <a:spcPct val="107000"/>
              </a:lnSpc>
              <a:spcAft>
                <a:spcPts val="800"/>
              </a:spcAft>
            </a:pPr>
            <a:r>
              <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rPr>
              <a:t> Hwang proposed a resource provisioning model that can minimize the VM cost for </a:t>
            </a:r>
            <a:r>
              <a:rPr lang="en-IN" sz="2000" dirty="0" err="1">
                <a:effectLst/>
                <a:latin typeface="Bahnschrift Light SemiCondensed" panose="020B0502040204020203" pitchFamily="34" charset="0"/>
                <a:ea typeface="Calibri" panose="020F0502020204030204" pitchFamily="34" charset="0"/>
                <a:cs typeface="Times New Roman" panose="02020603050405020304" pitchFamily="18" charset="0"/>
              </a:rPr>
              <a:t>deadlineconstrained</a:t>
            </a:r>
            <a:r>
              <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rPr>
              <a:t> MapReduce applications in cloud. </a:t>
            </a:r>
          </a:p>
          <a:p>
            <a:pPr>
              <a:lnSpc>
                <a:spcPct val="107000"/>
              </a:lnSpc>
              <a:spcAft>
                <a:spcPts val="800"/>
              </a:spcAft>
            </a:pPr>
            <a:r>
              <a:rPr lang="en-IN" sz="2000" dirty="0" err="1">
                <a:effectLst/>
                <a:latin typeface="Bahnschrift Light SemiCondensed" panose="020B0502040204020203" pitchFamily="34" charset="0"/>
                <a:ea typeface="Calibri" panose="020F0502020204030204" pitchFamily="34" charset="0"/>
                <a:cs typeface="Times New Roman" panose="02020603050405020304" pitchFamily="18" charset="0"/>
              </a:rPr>
              <a:t>Mashayekhy</a:t>
            </a:r>
            <a:r>
              <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rPr>
              <a:t> proposed a greedy algorithm that finds the assignments of the map and the reduce tasks in machine slots to minimize the energy consumption of a Hadoop cluster. </a:t>
            </a:r>
          </a:p>
          <a:p>
            <a:pPr>
              <a:lnSpc>
                <a:spcPct val="107000"/>
              </a:lnSpc>
              <a:spcAft>
                <a:spcPts val="800"/>
              </a:spcAft>
            </a:pPr>
            <a:r>
              <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rPr>
              <a:t>Nayak proposed a negotiation-based adaptive scheduler for scheduling Hadoop jobs in cloud. </a:t>
            </a:r>
          </a:p>
          <a:p>
            <a:pPr>
              <a:lnSpc>
                <a:spcPct val="107000"/>
              </a:lnSpc>
              <a:spcAft>
                <a:spcPts val="800"/>
              </a:spcAft>
            </a:pPr>
            <a:r>
              <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rPr>
              <a:t>Cheng have considered future resource availability to improve job performance and reduce job deadline violations. </a:t>
            </a:r>
          </a:p>
          <a:p>
            <a:pPr>
              <a:lnSpc>
                <a:spcPct val="107000"/>
              </a:lnSpc>
              <a:spcAft>
                <a:spcPts val="800"/>
              </a:spcAft>
            </a:pPr>
            <a:r>
              <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rPr>
              <a:t>Zeng  proposed a greedy algorithm that reduces the monetary cost of using the public cloud while satisfying job deadlines. </a:t>
            </a:r>
          </a:p>
          <a:p>
            <a:pPr marL="0" indent="0">
              <a:lnSpc>
                <a:spcPct val="107000"/>
              </a:lnSpc>
              <a:spcAft>
                <a:spcPts val="800"/>
              </a:spcAft>
              <a:buNone/>
            </a:pPr>
            <a:endParaRPr lang="en-IN" sz="20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endParaRPr lang="en-IN" sz="2000" dirty="0">
              <a:latin typeface="Bahnschrift Light SemiCondensed" panose="020B0502040204020203" pitchFamily="34" charset="0"/>
            </a:endParaRPr>
          </a:p>
        </p:txBody>
      </p:sp>
    </p:spTree>
    <p:extLst>
      <p:ext uri="{BB962C8B-B14F-4D97-AF65-F5344CB8AC3E}">
        <p14:creationId xmlns:p14="http://schemas.microsoft.com/office/powerpoint/2010/main" val="253989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94D45-AE47-7808-2094-F324D6538A2A}"/>
              </a:ext>
            </a:extLst>
          </p:cNvPr>
          <p:cNvSpPr txBox="1"/>
          <p:nvPr/>
        </p:nvSpPr>
        <p:spPr>
          <a:xfrm>
            <a:off x="833718" y="737861"/>
            <a:ext cx="9314329" cy="5931880"/>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
            </a:pPr>
            <a:endParaRPr lang="en-IN" dirty="0">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
            </a:pP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However, most of these works either consider a single cluster setup or tries to improve job performance. </a:t>
            </a:r>
          </a:p>
          <a:p>
            <a:pPr marL="285750" indent="-285750">
              <a:lnSpc>
                <a:spcPct val="107000"/>
              </a:lnSpc>
              <a:spcAft>
                <a:spcPts val="800"/>
              </a:spcAft>
              <a:buFont typeface="Wingdings" panose="05000000000000000000" pitchFamily="2" charset="2"/>
              <a:buChar char="§"/>
            </a:pP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Moreover, these approaches are applicable to Hadoop jobs only as the architecture paradigm of Hadoop is different from Spark.  </a:t>
            </a:r>
          </a:p>
          <a:p>
            <a:pPr marL="285750" indent="-285750">
              <a:lnSpc>
                <a:spcPct val="107000"/>
              </a:lnSpc>
              <a:spcAft>
                <a:spcPts val="800"/>
              </a:spcAft>
              <a:buFont typeface="Wingdings" panose="05000000000000000000" pitchFamily="2" charset="2"/>
              <a:buChar char="§"/>
            </a:pPr>
            <a:r>
              <a:rPr lang="en-IN" dirty="0" err="1">
                <a:effectLst/>
                <a:latin typeface="Bahnschrift Light SemiCondensed" panose="020B0502040204020203" pitchFamily="34" charset="0"/>
                <a:ea typeface="Calibri" panose="020F0502020204030204" pitchFamily="34" charset="0"/>
                <a:cs typeface="Times New Roman" panose="02020603050405020304" pitchFamily="18" charset="0"/>
              </a:rPr>
              <a:t>Sparrowtried</a:t>
            </a: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 to improve the performance of the default Spark scheduling by using a decentralized, randomized sampling </a:t>
            </a:r>
            <a:r>
              <a:rPr lang="en-IN" dirty="0" err="1">
                <a:effectLst/>
                <a:latin typeface="Bahnschrift Light SemiCondensed" panose="020B0502040204020203" pitchFamily="34" charset="0"/>
                <a:ea typeface="Calibri" panose="020F0502020204030204" pitchFamily="34" charset="0"/>
                <a:cs typeface="Times New Roman" panose="02020603050405020304" pitchFamily="18" charset="0"/>
              </a:rPr>
              <a:t>ased</a:t>
            </a: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 scheduler.</a:t>
            </a:r>
          </a:p>
          <a:p>
            <a:pPr marL="285750" indent="-285750">
              <a:lnSpc>
                <a:spcPct val="107000"/>
              </a:lnSpc>
              <a:spcAft>
                <a:spcPts val="800"/>
              </a:spcAft>
              <a:buFont typeface="Wingdings" panose="05000000000000000000" pitchFamily="2" charset="2"/>
              <a:buChar char="§"/>
            </a:pPr>
            <a:r>
              <a:rPr lang="en-IN" dirty="0" err="1">
                <a:effectLst/>
                <a:latin typeface="Bahnschrift Light SemiCondensed" panose="020B0502040204020203" pitchFamily="34" charset="0"/>
                <a:ea typeface="Calibri" panose="020F0502020204030204" pitchFamily="34" charset="0"/>
                <a:cs typeface="Times New Roman" panose="02020603050405020304" pitchFamily="18" charset="0"/>
              </a:rPr>
              <a:t>Maroulis</a:t>
            </a: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  provided an energy-efficient scheduler that uses the DVFS technique to tune the CPU frequencies for the workloads to reduce energy consumption. </a:t>
            </a:r>
          </a:p>
          <a:p>
            <a:pPr marL="285750" indent="-285750">
              <a:lnSpc>
                <a:spcPct val="107000"/>
              </a:lnSpc>
              <a:spcAft>
                <a:spcPts val="800"/>
              </a:spcAft>
              <a:buFont typeface="Wingdings" panose="05000000000000000000" pitchFamily="2" charset="2"/>
              <a:buChar char="§"/>
            </a:pP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However, as our main target is </a:t>
            </a:r>
            <a:r>
              <a:rPr lang="en-IN" dirty="0" err="1">
                <a:effectLst/>
                <a:latin typeface="Bahnschrift Light SemiCondensed" panose="020B0502040204020203" pitchFamily="34" charset="0"/>
                <a:ea typeface="Calibri" panose="020F0502020204030204" pitchFamily="34" charset="0"/>
                <a:cs typeface="Times New Roman" panose="02020603050405020304" pitchFamily="18" charset="0"/>
              </a:rPr>
              <a:t>costeffectiveness</a:t>
            </a: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 this approach can not be applied to </a:t>
            </a:r>
            <a:r>
              <a:rPr lang="en-IN" dirty="0" err="1">
                <a:effectLst/>
                <a:latin typeface="Bahnschrift Light SemiCondensed" panose="020B0502040204020203" pitchFamily="34" charset="0"/>
                <a:ea typeface="Calibri" panose="020F0502020204030204" pitchFamily="34" charset="0"/>
                <a:cs typeface="Times New Roman" panose="02020603050405020304" pitchFamily="18" charset="0"/>
              </a:rPr>
              <a:t>ou</a:t>
            </a: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 problem. Li also provided an energy-efficient scheduler.</a:t>
            </a:r>
          </a:p>
          <a:p>
            <a:pPr marL="285750" indent="-285750">
              <a:lnSpc>
                <a:spcPct val="107000"/>
              </a:lnSpc>
              <a:spcAft>
                <a:spcPts val="800"/>
              </a:spcAft>
              <a:buFont typeface="Wingdings" panose="05000000000000000000" pitchFamily="2" charset="2"/>
              <a:buChar char="§"/>
            </a:pP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In summary, most of the existing approaches focus mainly on performance improvement.</a:t>
            </a:r>
          </a:p>
          <a:p>
            <a:pPr marL="285750" indent="-285750">
              <a:lnSpc>
                <a:spcPct val="107000"/>
              </a:lnSpc>
              <a:spcAft>
                <a:spcPts val="800"/>
              </a:spcAft>
              <a:buFont typeface="Wingdings" panose="05000000000000000000" pitchFamily="2" charset="2"/>
              <a:buChar char="§"/>
            </a:pPr>
            <a:r>
              <a:rPr lang="en-IN" dirty="0">
                <a:effectLst/>
                <a:latin typeface="Bahnschrift Light SemiCondensed" panose="020B0502040204020203" pitchFamily="34" charset="0"/>
                <a:ea typeface="Calibri" panose="020F0502020204030204" pitchFamily="34" charset="0"/>
                <a:cs typeface="Times New Roman" panose="02020603050405020304" pitchFamily="18" charset="0"/>
              </a:rPr>
              <a:t>In contrast, our approach guarantees to launch a job on its required resources, tries to minimize deadline violations, can handle different sizes of executors of jobs and different VM instance sizes, and can reduce the overall cost of VM usage of a hybrid cloud deployed cluster by utilizing different pricing.</a:t>
            </a:r>
          </a:p>
          <a:p>
            <a:pPr marL="285750" indent="-285750">
              <a:buFont typeface="Wingdings" panose="05000000000000000000" pitchFamily="2" charset="2"/>
              <a:buChar char="§"/>
            </a:pPr>
            <a:endParaRPr lang="en-US" dirty="0">
              <a:latin typeface="Bahnschrift Light SemiCondensed" panose="020B0502040204020203" pitchFamily="34" charset="0"/>
            </a:endParaRPr>
          </a:p>
        </p:txBody>
      </p:sp>
    </p:spTree>
    <p:extLst>
      <p:ext uri="{BB962C8B-B14F-4D97-AF65-F5344CB8AC3E}">
        <p14:creationId xmlns:p14="http://schemas.microsoft.com/office/powerpoint/2010/main" val="146724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5F42-89A7-BE0A-8ACA-FB697146ADBC}"/>
              </a:ext>
            </a:extLst>
          </p:cNvPr>
          <p:cNvSpPr>
            <a:spLocks noGrp="1"/>
          </p:cNvSpPr>
          <p:nvPr>
            <p:ph type="title"/>
          </p:nvPr>
        </p:nvSpPr>
        <p:spPr/>
        <p:txBody>
          <a:bodyPr/>
          <a:lstStyle/>
          <a:p>
            <a:r>
              <a:rPr lang="en-IN" dirty="0"/>
              <a:t>PROPOSED METHEDOLOGY</a:t>
            </a:r>
          </a:p>
        </p:txBody>
      </p:sp>
      <p:sp>
        <p:nvSpPr>
          <p:cNvPr id="3" name="Content Placeholder 2">
            <a:extLst>
              <a:ext uri="{FF2B5EF4-FFF2-40B4-BE49-F238E27FC236}">
                <a16:creationId xmlns:a16="http://schemas.microsoft.com/office/drawing/2014/main" id="{B3DD85D2-6E94-49D9-C197-F94770E7CCEA}"/>
              </a:ext>
            </a:extLst>
          </p:cNvPr>
          <p:cNvSpPr>
            <a:spLocks noGrp="1"/>
          </p:cNvSpPr>
          <p:nvPr>
            <p:ph sz="half" idx="1"/>
          </p:nvPr>
        </p:nvSpPr>
        <p:spPr>
          <a:xfrm>
            <a:off x="581192" y="2228003"/>
            <a:ext cx="6868479" cy="4163832"/>
          </a:xfrm>
        </p:spPr>
        <p:txBody>
          <a:bodyPr>
            <a:normAutofit/>
          </a:bodyPr>
          <a:lstStyle/>
          <a:p>
            <a:r>
              <a:rPr lang="en-US" dirty="0">
                <a:latin typeface="Bahnschrift Light SemiCondensed" panose="020B0502040204020203" pitchFamily="34" charset="0"/>
              </a:rPr>
              <a:t>We describe the hybrid cloud model and formulate the problem of dynamic job scheduling between local VMs and cloud VMs. </a:t>
            </a:r>
          </a:p>
          <a:p>
            <a:r>
              <a:rPr lang="en-US" dirty="0">
                <a:latin typeface="Bahnschrift Light SemiCondensed" panose="020B0502040204020203" pitchFamily="34" charset="0"/>
              </a:rPr>
              <a:t>In our proposed model, the scheduler uses a queue which follows the EDF (earliest deadline first) order of jobs, to reduce deadline violations. </a:t>
            </a:r>
          </a:p>
          <a:p>
            <a:r>
              <a:rPr lang="en-US" dirty="0">
                <a:latin typeface="Bahnschrift Light SemiCondensed" panose="020B0502040204020203" pitchFamily="34" charset="0"/>
              </a:rPr>
              <a:t>The scheduler iterates over each job, dynamically observes the latest cluster resource availability, and makes scheduling decisions to place the executors for that job. </a:t>
            </a:r>
          </a:p>
          <a:p>
            <a:r>
              <a:rPr lang="en-US" dirty="0">
                <a:latin typeface="Bahnschrift Light SemiCondensed" panose="020B0502040204020203" pitchFamily="34" charset="0"/>
              </a:rPr>
              <a:t>For simplicity, we present the model on a per-job basis, which means the model represents what the scheduler observes for making decisions for the next job in the scheduling queue. </a:t>
            </a:r>
          </a:p>
          <a:p>
            <a:r>
              <a:rPr lang="en-US" dirty="0">
                <a:latin typeface="Bahnschrift Light SemiCondensed" panose="020B0502040204020203" pitchFamily="34" charset="0"/>
              </a:rPr>
              <a:t>In the following subsections  we model the cost and resource constraints for both local and cloud VMs.</a:t>
            </a:r>
          </a:p>
          <a:p>
            <a:endParaRPr lang="en-IN" dirty="0">
              <a:latin typeface="Bahnschrift Light SemiCondensed" panose="020B0502040204020203" pitchFamily="34" charset="0"/>
            </a:endParaRPr>
          </a:p>
        </p:txBody>
      </p:sp>
      <p:pic>
        <p:nvPicPr>
          <p:cNvPr id="6" name="Content Placeholder 5">
            <a:extLst>
              <a:ext uri="{FF2B5EF4-FFF2-40B4-BE49-F238E27FC236}">
                <a16:creationId xmlns:a16="http://schemas.microsoft.com/office/drawing/2014/main" id="{7C6F4082-3E50-45F7-03F4-CE0563FCFC07}"/>
              </a:ext>
            </a:extLst>
          </p:cNvPr>
          <p:cNvPicPr>
            <a:picLocks noGrp="1" noChangeAspect="1"/>
          </p:cNvPicPr>
          <p:nvPr>
            <p:ph sz="half" idx="2"/>
          </p:nvPr>
        </p:nvPicPr>
        <p:blipFill>
          <a:blip r:embed="rId2"/>
          <a:stretch>
            <a:fillRect/>
          </a:stretch>
        </p:blipFill>
        <p:spPr>
          <a:xfrm>
            <a:off x="7906870" y="1891552"/>
            <a:ext cx="4219263" cy="3368862"/>
          </a:xfrm>
        </p:spPr>
      </p:pic>
    </p:spTree>
    <p:extLst>
      <p:ext uri="{BB962C8B-B14F-4D97-AF65-F5344CB8AC3E}">
        <p14:creationId xmlns:p14="http://schemas.microsoft.com/office/powerpoint/2010/main" val="357465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D837D-2239-6211-39A0-E1DFF98DB053}"/>
              </a:ext>
            </a:extLst>
          </p:cNvPr>
          <p:cNvSpPr>
            <a:spLocks noGrp="1"/>
          </p:cNvSpPr>
          <p:nvPr>
            <p:ph sz="half" idx="1"/>
          </p:nvPr>
        </p:nvSpPr>
        <p:spPr/>
        <p:txBody>
          <a:bodyPr>
            <a:normAutofit fontScale="77500" lnSpcReduction="20000"/>
          </a:bodyPr>
          <a:lstStyle/>
          <a:p>
            <a:pPr marL="0" indent="0">
              <a:buNone/>
            </a:pPr>
            <a:r>
              <a:rPr lang="en-IN" dirty="0">
                <a:latin typeface="Bahnschrift Light SemiCondensed" panose="020B0502040204020203" pitchFamily="34" charset="0"/>
              </a:rPr>
              <a:t>Local Resource Model</a:t>
            </a:r>
          </a:p>
          <a:p>
            <a:pPr marL="0" indent="0">
              <a:buNone/>
            </a:pPr>
            <a:endParaRPr lang="en-IN" dirty="0">
              <a:latin typeface="Bahnschrift Light SemiCondensed" panose="020B0502040204020203" pitchFamily="34" charset="0"/>
            </a:endParaRPr>
          </a:p>
          <a:p>
            <a:r>
              <a:rPr lang="en-US" dirty="0">
                <a:latin typeface="Bahnschrift Light SemiCondensed" panose="020B0502040204020203" pitchFamily="34" charset="0"/>
              </a:rPr>
              <a:t>Definition-1 (Local VM Set): </a:t>
            </a:r>
          </a:p>
          <a:p>
            <a:r>
              <a:rPr lang="en-US" dirty="0">
                <a:latin typeface="Bahnschrift Light SemiCondensed" panose="020B0502040204020203" pitchFamily="34" charset="0"/>
              </a:rPr>
              <a:t>Consider a set δ L = {1, 2, · · · , M}, where M is the total number of local VMs, 1 ≤ j ≤ M is the j </a:t>
            </a:r>
            <a:r>
              <a:rPr lang="en-US" dirty="0" err="1">
                <a:latin typeface="Bahnschrift Light SemiCondensed" panose="020B0502040204020203" pitchFamily="34" charset="0"/>
              </a:rPr>
              <a:t>th</a:t>
            </a:r>
            <a:r>
              <a:rPr lang="en-US" dirty="0">
                <a:latin typeface="Bahnschrift Light SemiCondensed" panose="020B0502040204020203" pitchFamily="34" charset="0"/>
              </a:rPr>
              <a:t> VM deployed locally. The expression of local cost for the current job, J is derived as follows: </a:t>
            </a:r>
          </a:p>
          <a:p>
            <a:pPr marL="0" indent="0">
              <a:buNone/>
            </a:pPr>
            <a:r>
              <a:rPr lang="en-US" dirty="0">
                <a:latin typeface="Bahnschrift Light SemiCondensed" panose="020B0502040204020203" pitchFamily="34" charset="0"/>
              </a:rPr>
              <a:t>                     </a:t>
            </a:r>
          </a:p>
          <a:p>
            <a:pPr marL="0" indent="0">
              <a:buNone/>
            </a:pPr>
            <a:r>
              <a:rPr lang="en-US" dirty="0">
                <a:latin typeface="Bahnschrift Light SemiCondensed" panose="020B0502040204020203" pitchFamily="34" charset="0"/>
              </a:rPr>
              <a:t> </a:t>
            </a:r>
          </a:p>
          <a:p>
            <a:pPr marL="0" indent="0">
              <a:buNone/>
            </a:pPr>
            <a:r>
              <a:rPr lang="en-US" dirty="0">
                <a:latin typeface="Bahnschrift Light SemiCondensed" panose="020B0502040204020203" pitchFamily="34" charset="0"/>
              </a:rPr>
              <a:t>where P L j is the unit price for a local VM.</a:t>
            </a:r>
          </a:p>
          <a:p>
            <a:pPr marL="0" indent="0">
              <a:buNone/>
            </a:pPr>
            <a:r>
              <a:rPr lang="en-US" dirty="0"/>
              <a:t>∆t L j is the change in the remaining active time for a local VM j</a:t>
            </a:r>
          </a:p>
          <a:p>
            <a:pPr marL="0" indent="0">
              <a:buNone/>
            </a:pPr>
            <a:r>
              <a:rPr lang="en-US" dirty="0"/>
              <a:t>we define a binary decision variable </a:t>
            </a:r>
            <a:r>
              <a:rPr lang="en-US" dirty="0" err="1"/>
              <a:t>xj</a:t>
            </a:r>
            <a:r>
              <a:rPr lang="en-US" dirty="0"/>
              <a:t> to indicate whether a local VM is active or not</a:t>
            </a:r>
            <a:endParaRPr lang="en-US" dirty="0">
              <a:latin typeface="Bahnschrift Light SemiCondensed" panose="020B0502040204020203" pitchFamily="34" charset="0"/>
            </a:endParaRPr>
          </a:p>
          <a:p>
            <a:pPr marL="0" indent="0">
              <a:buNone/>
            </a:pPr>
            <a:endParaRPr lang="en-IN" dirty="0">
              <a:latin typeface="Bahnschrift Light SemiCondensed" panose="020B0502040204020203" pitchFamily="34" charset="0"/>
            </a:endParaRPr>
          </a:p>
        </p:txBody>
      </p:sp>
      <p:sp>
        <p:nvSpPr>
          <p:cNvPr id="4" name="Content Placeholder 3">
            <a:extLst>
              <a:ext uri="{FF2B5EF4-FFF2-40B4-BE49-F238E27FC236}">
                <a16:creationId xmlns:a16="http://schemas.microsoft.com/office/drawing/2014/main" id="{B9847A2D-8DF2-CD8F-B59F-DCDEC6ED6EF6}"/>
              </a:ext>
            </a:extLst>
          </p:cNvPr>
          <p:cNvSpPr>
            <a:spLocks noGrp="1"/>
          </p:cNvSpPr>
          <p:nvPr>
            <p:ph sz="half" idx="2"/>
          </p:nvPr>
        </p:nvSpPr>
        <p:spPr>
          <a:xfrm>
            <a:off x="6188419" y="2470050"/>
            <a:ext cx="5422392" cy="3633047"/>
          </a:xfrm>
        </p:spPr>
        <p:txBody>
          <a:bodyPr>
            <a:normAutofit fontScale="77500" lnSpcReduction="20000"/>
          </a:bodyPr>
          <a:lstStyle/>
          <a:p>
            <a:pPr marL="0" indent="0">
              <a:buNone/>
            </a:pPr>
            <a:r>
              <a:rPr lang="en-IN" dirty="0">
                <a:latin typeface="Bahnschrift Light SemiCondensed" panose="020B0502040204020203" pitchFamily="34" charset="0"/>
              </a:rPr>
              <a:t>Cloud Resource Model</a:t>
            </a:r>
          </a:p>
          <a:p>
            <a:pPr marL="0" indent="0">
              <a:buNone/>
            </a:pPr>
            <a:endParaRPr lang="en-IN" dirty="0">
              <a:latin typeface="Bahnschrift Light SemiCondensed" panose="020B0502040204020203" pitchFamily="34" charset="0"/>
            </a:endParaRPr>
          </a:p>
          <a:p>
            <a:r>
              <a:rPr lang="en-US" dirty="0">
                <a:latin typeface="Bahnschrift Light SemiCondensed" panose="020B0502040204020203" pitchFamily="34" charset="0"/>
              </a:rPr>
              <a:t>Definition-2 (Cloud VM Set): </a:t>
            </a:r>
          </a:p>
          <a:p>
            <a:r>
              <a:rPr lang="en-US" dirty="0">
                <a:latin typeface="Bahnschrift Light SemiCondensed" panose="020B0502040204020203" pitchFamily="34" charset="0"/>
              </a:rPr>
              <a:t>Consider a set δ C = {1, 2, · · · , N}, where N is the total number of cloud VMs, 1 ≤ j ≤ N is the j </a:t>
            </a:r>
            <a:r>
              <a:rPr lang="en-US" dirty="0" err="1">
                <a:latin typeface="Bahnschrift Light SemiCondensed" panose="020B0502040204020203" pitchFamily="34" charset="0"/>
              </a:rPr>
              <a:t>th</a:t>
            </a:r>
            <a:r>
              <a:rPr lang="en-US" dirty="0">
                <a:latin typeface="Bahnschrift Light SemiCondensed" panose="020B0502040204020203" pitchFamily="34" charset="0"/>
              </a:rPr>
              <a:t> VM deployed on the cloud. Similarly, the expression of cloud cost for the current job, J is derived as follows: </a:t>
            </a:r>
          </a:p>
          <a:p>
            <a:pPr marL="0" indent="0">
              <a:buNone/>
            </a:pPr>
            <a:r>
              <a:rPr lang="en-US" dirty="0">
                <a:latin typeface="Bahnschrift Light SemiCondensed" panose="020B0502040204020203" pitchFamily="34" charset="0"/>
              </a:rPr>
              <a:t>          </a:t>
            </a:r>
          </a:p>
          <a:p>
            <a:pPr marL="0" indent="0">
              <a:buNone/>
            </a:pPr>
            <a:endParaRPr lang="en-US" dirty="0">
              <a:latin typeface="Bahnschrift Light SemiCondensed" panose="020B0502040204020203" pitchFamily="34" charset="0"/>
            </a:endParaRPr>
          </a:p>
          <a:p>
            <a:pPr marL="0" indent="0">
              <a:buNone/>
            </a:pPr>
            <a:r>
              <a:rPr lang="en-US" dirty="0">
                <a:latin typeface="Bahnschrift Light SemiCondensed" panose="020B0502040204020203" pitchFamily="34" charset="0"/>
              </a:rPr>
              <a:t>where P C j is the unit price for a cloud VM.</a:t>
            </a:r>
          </a:p>
          <a:p>
            <a:pPr marL="0" indent="0">
              <a:buNone/>
            </a:pPr>
            <a:r>
              <a:rPr lang="en-US" dirty="0"/>
              <a:t>we define a binary decision variable </a:t>
            </a:r>
            <a:r>
              <a:rPr lang="en-US" dirty="0" err="1"/>
              <a:t>yj</a:t>
            </a:r>
            <a:r>
              <a:rPr lang="en-US" dirty="0"/>
              <a:t> to indicate whether a cloud VM is active or not</a:t>
            </a:r>
          </a:p>
          <a:p>
            <a:pPr marL="0" indent="0">
              <a:buNone/>
            </a:pPr>
            <a:r>
              <a:rPr lang="en-US" dirty="0"/>
              <a:t>∆t C j is the change in the remaining active time for a cloud VM if any executor of the current job is placed in it</a:t>
            </a:r>
            <a:endParaRPr lang="en-US" dirty="0">
              <a:latin typeface="Bahnschrift Light SemiCondensed" panose="020B0502040204020203" pitchFamily="34" charset="0"/>
            </a:endParaRPr>
          </a:p>
          <a:p>
            <a:pPr marL="0" indent="0">
              <a:buNone/>
            </a:pPr>
            <a:endParaRPr lang="en-US" dirty="0">
              <a:latin typeface="Bahnschrift Light SemiCondensed" panose="020B0502040204020203" pitchFamily="34" charset="0"/>
            </a:endParaRPr>
          </a:p>
          <a:p>
            <a:pPr marL="0" indent="0">
              <a:buNone/>
            </a:pPr>
            <a:endParaRPr lang="en-IN" dirty="0">
              <a:latin typeface="Bahnschrift Light SemiCondensed" panose="020B0502040204020203" pitchFamily="34" charset="0"/>
            </a:endParaRPr>
          </a:p>
        </p:txBody>
      </p:sp>
      <p:pic>
        <p:nvPicPr>
          <p:cNvPr id="5" name="Picture 4">
            <a:extLst>
              <a:ext uri="{FF2B5EF4-FFF2-40B4-BE49-F238E27FC236}">
                <a16:creationId xmlns:a16="http://schemas.microsoft.com/office/drawing/2014/main" id="{B186CD95-62EF-E698-D6EB-F342B53DCD4D}"/>
              </a:ext>
            </a:extLst>
          </p:cNvPr>
          <p:cNvPicPr>
            <a:picLocks noChangeAspect="1"/>
          </p:cNvPicPr>
          <p:nvPr/>
        </p:nvPicPr>
        <p:blipFill>
          <a:blip r:embed="rId2"/>
          <a:stretch>
            <a:fillRect/>
          </a:stretch>
        </p:blipFill>
        <p:spPr>
          <a:xfrm>
            <a:off x="721781" y="3801037"/>
            <a:ext cx="5281802" cy="690282"/>
          </a:xfrm>
          <a:prstGeom prst="rect">
            <a:avLst/>
          </a:prstGeom>
        </p:spPr>
      </p:pic>
      <p:pic>
        <p:nvPicPr>
          <p:cNvPr id="7" name="Picture 6">
            <a:extLst>
              <a:ext uri="{FF2B5EF4-FFF2-40B4-BE49-F238E27FC236}">
                <a16:creationId xmlns:a16="http://schemas.microsoft.com/office/drawing/2014/main" id="{732B350F-C933-BFEF-5BB0-6A26BC81CEC0}"/>
              </a:ext>
            </a:extLst>
          </p:cNvPr>
          <p:cNvPicPr>
            <a:picLocks noChangeAspect="1"/>
          </p:cNvPicPr>
          <p:nvPr/>
        </p:nvPicPr>
        <p:blipFill>
          <a:blip r:embed="rId3"/>
          <a:stretch>
            <a:fillRect/>
          </a:stretch>
        </p:blipFill>
        <p:spPr>
          <a:xfrm>
            <a:off x="6508376" y="3801037"/>
            <a:ext cx="3720353" cy="690282"/>
          </a:xfrm>
          <a:prstGeom prst="rect">
            <a:avLst/>
          </a:prstGeom>
        </p:spPr>
      </p:pic>
    </p:spTree>
    <p:extLst>
      <p:ext uri="{BB962C8B-B14F-4D97-AF65-F5344CB8AC3E}">
        <p14:creationId xmlns:p14="http://schemas.microsoft.com/office/powerpoint/2010/main" val="2926004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791</TotalTime>
  <Words>2947</Words>
  <Application>Microsoft Office PowerPoint</Application>
  <PresentationFormat>Widescreen</PresentationFormat>
  <Paragraphs>154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Bahnschrift Light SemiCondensed</vt:lpstr>
      <vt:lpstr>Bahnschrift SemiCondensed</vt:lpstr>
      <vt:lpstr>Gill Sans MT</vt:lpstr>
      <vt:lpstr>Wingdings</vt:lpstr>
      <vt:lpstr>Wingdings 2</vt:lpstr>
      <vt:lpstr>Dividend</vt:lpstr>
      <vt:lpstr>TOPIC</vt:lpstr>
      <vt:lpstr>ABSTRACT</vt:lpstr>
      <vt:lpstr>PowerPoint Presentation</vt:lpstr>
      <vt:lpstr>INTRODUCTION</vt:lpstr>
      <vt:lpstr>PowerPoint Presentation</vt:lpstr>
      <vt:lpstr>LITERATURE REVIEW</vt:lpstr>
      <vt:lpstr>PowerPoint Presentation</vt:lpstr>
      <vt:lpstr>PROPOSED METHEDOLOGY</vt:lpstr>
      <vt:lpstr>PowerPoint Presentation</vt:lpstr>
      <vt:lpstr>PowerPoint Presentation</vt:lpstr>
      <vt:lpstr>PROPOSED JOB SCHEDULING ALGORITHMS </vt:lpstr>
      <vt:lpstr>PowerPoint Presentation</vt:lpstr>
      <vt:lpstr>PowerPoint Presentation</vt:lpstr>
      <vt:lpstr>PROPOSED JOB SCHEDULING Algorithm</vt:lpstr>
      <vt:lpstr>PowerPoint Presentation</vt:lpstr>
      <vt:lpstr>PowerPoint Presentation</vt:lpstr>
      <vt:lpstr>REAL EXPERIMENTS CONDUCTED</vt:lpstr>
      <vt:lpstr>PowerPoint Presentation</vt:lpstr>
      <vt:lpstr>PowerPoint Presentation</vt:lpstr>
      <vt:lpstr>RESULT</vt:lpstr>
      <vt:lpstr>PowerPoint Presentation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Athira T</dc:creator>
  <cp:lastModifiedBy>Athira T</cp:lastModifiedBy>
  <cp:revision>11</cp:revision>
  <dcterms:created xsi:type="dcterms:W3CDTF">2022-06-02T17:33:32Z</dcterms:created>
  <dcterms:modified xsi:type="dcterms:W3CDTF">2022-07-03T17:54:00Z</dcterms:modified>
</cp:coreProperties>
</file>