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367" r:id="rId5"/>
    <p:sldId id="368" r:id="rId6"/>
    <p:sldId id="369" r:id="rId7"/>
    <p:sldId id="370" r:id="rId8"/>
    <p:sldId id="371" r:id="rId9"/>
    <p:sldId id="372" r:id="rId10"/>
    <p:sldId id="373" r:id="rId11"/>
    <p:sldId id="379" r:id="rId12"/>
    <p:sldId id="380" r:id="rId13"/>
    <p:sldId id="381" r:id="rId14"/>
    <p:sldId id="374" r:id="rId15"/>
    <p:sldId id="375" r:id="rId16"/>
    <p:sldId id="376" r:id="rId17"/>
    <p:sldId id="377" r:id="rId18"/>
    <p:sldId id="349"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206" autoAdjust="0"/>
  </p:normalViewPr>
  <p:slideViewPr>
    <p:cSldViewPr snapToGrid="0">
      <p:cViewPr varScale="1">
        <p:scale>
          <a:sx n="109" d="100"/>
          <a:sy n="109" d="100"/>
        </p:scale>
        <p:origin x="706" y="106"/>
      </p:cViewPr>
      <p:guideLst>
        <p:guide orient="horz" pos="588"/>
        <p:guide pos="144"/>
        <p:guide orient="horz" pos="8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12-01-2024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467299"/>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677656"/>
          </a:xfrm>
          <a:prstGeom prst="rect">
            <a:avLst/>
          </a:prstGeom>
          <a:noFill/>
        </p:spPr>
        <p:txBody>
          <a:bodyPr wrap="square">
            <a:spAutoFit/>
          </a:bodyPr>
          <a:lstStyle/>
          <a:p>
            <a:pPr algn="ctr"/>
            <a:r>
              <a:rPr lang="en-US" sz="2800" dirty="0"/>
              <a:t>BOOKBREEZE-EMPORIUM </a:t>
            </a:r>
            <a:endParaRPr lang="en-US" dirty="0"/>
          </a:p>
          <a:p>
            <a:endParaRPr lang="en-US" sz="1400" dirty="0"/>
          </a:p>
          <a:p>
            <a:r>
              <a:rPr lang="en-US" sz="1400" dirty="0"/>
              <a:t>Team Members:                                                        Team Guide:                       </a:t>
            </a:r>
          </a:p>
          <a:p>
            <a:r>
              <a:rPr lang="en-US" dirty="0"/>
              <a:t>   </a:t>
            </a:r>
            <a:r>
              <a:rPr lang="en-US" dirty="0" err="1"/>
              <a:t>Abarna</a:t>
            </a:r>
            <a:r>
              <a:rPr lang="en-US" dirty="0"/>
              <a:t> R                                                                  Mrs. </a:t>
            </a:r>
            <a:r>
              <a:rPr lang="en-US" dirty="0" err="1"/>
              <a:t>R.Umamaheshwari</a:t>
            </a:r>
            <a:r>
              <a:rPr lang="en-US" dirty="0"/>
              <a:t> </a:t>
            </a:r>
          </a:p>
          <a:p>
            <a:r>
              <a:rPr lang="en-US" sz="1400" dirty="0"/>
              <a:t>   Athirshdalakshmi S</a:t>
            </a:r>
          </a:p>
          <a:p>
            <a:r>
              <a:rPr lang="en-US" dirty="0"/>
              <a:t>   </a:t>
            </a:r>
            <a:r>
              <a:rPr lang="en-US" dirty="0" err="1"/>
              <a:t>Sathyapriya</a:t>
            </a:r>
            <a:r>
              <a:rPr lang="en-US" dirty="0"/>
              <a:t> K</a:t>
            </a:r>
          </a:p>
          <a:p>
            <a:r>
              <a:rPr lang="en-US" sz="1400" dirty="0"/>
              <a:t>   </a:t>
            </a:r>
            <a:r>
              <a:rPr lang="en-US" sz="1400" dirty="0" err="1"/>
              <a:t>Vinisha</a:t>
            </a:r>
            <a:r>
              <a:rPr lang="en-US" sz="1400" dirty="0"/>
              <a:t> </a:t>
            </a:r>
            <a:r>
              <a:rPr lang="en-US" dirty="0"/>
              <a:t>B</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0" y="444500"/>
            <a:ext cx="9144000" cy="452431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Overview:</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endParaRPr lang="en-US"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C955A6-0AF5-EC62-2CE7-857BE25F09CE}"/>
              </a:ext>
            </a:extLst>
          </p:cNvPr>
          <p:cNvSpPr txBox="1"/>
          <p:nvPr/>
        </p:nvSpPr>
        <p:spPr>
          <a:xfrm>
            <a:off x="970672" y="0"/>
            <a:ext cx="2933114" cy="307777"/>
          </a:xfrm>
          <a:prstGeom prst="rect">
            <a:avLst/>
          </a:prstGeom>
          <a:noFill/>
        </p:spPr>
        <p:txBody>
          <a:bodyPr wrap="square" rtlCol="0">
            <a:spAutoFit/>
          </a:bodyPr>
          <a:lstStyle/>
          <a:p>
            <a:r>
              <a:rPr lang="en-IN" dirty="0">
                <a:solidFill>
                  <a:schemeClr val="bg1"/>
                </a:solidFill>
              </a:rPr>
              <a:t>-BOOKBREEZE-EMPORIUM</a:t>
            </a:r>
          </a:p>
        </p:txBody>
      </p:sp>
      <p:pic>
        <p:nvPicPr>
          <p:cNvPr id="8" name="Picture 7">
            <a:extLst>
              <a:ext uri="{FF2B5EF4-FFF2-40B4-BE49-F238E27FC236}">
                <a16:creationId xmlns:a16="http://schemas.microsoft.com/office/drawing/2014/main" id="{6454AF3C-3FD7-B69A-40A3-A8A077FBB576}"/>
              </a:ext>
            </a:extLst>
          </p:cNvPr>
          <p:cNvPicPr>
            <a:picLocks noChangeAspect="1"/>
          </p:cNvPicPr>
          <p:nvPr/>
        </p:nvPicPr>
        <p:blipFill>
          <a:blip r:embed="rId2"/>
          <a:stretch>
            <a:fillRect/>
          </a:stretch>
        </p:blipFill>
        <p:spPr>
          <a:xfrm>
            <a:off x="0" y="480329"/>
            <a:ext cx="9144000" cy="4182842"/>
          </a:xfrm>
          <a:prstGeom prst="rect">
            <a:avLst/>
          </a:prstGeom>
        </p:spPr>
      </p:pic>
    </p:spTree>
    <p:extLst>
      <p:ext uri="{BB962C8B-B14F-4D97-AF65-F5344CB8AC3E}">
        <p14:creationId xmlns:p14="http://schemas.microsoft.com/office/powerpoint/2010/main" val="65469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0" y="448091"/>
            <a:ext cx="8520600" cy="424731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Development Approach</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●Front-End Development:</a:t>
            </a:r>
            <a:br>
              <a:rPr lang="en-US" sz="2400" b="1" dirty="0">
                <a:solidFill>
                  <a:srgbClr val="002060"/>
                </a:solidFill>
                <a:latin typeface="Arial" panose="020B0604020202020204" pitchFamily="34" charset="0"/>
                <a:cs typeface="Arial" panose="020B0604020202020204" pitchFamily="34" charset="0"/>
              </a:rPr>
            </a:br>
            <a:r>
              <a:rPr lang="en-US" sz="18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HTML</a:t>
            </a:r>
            <a:br>
              <a:rPr lang="en-US" sz="1800" dirty="0">
                <a:solidFill>
                  <a:srgbClr val="002060"/>
                </a:solidFill>
                <a:latin typeface="Arial" panose="020B0604020202020204" pitchFamily="34" charset="0"/>
                <a:cs typeface="Arial" panose="020B0604020202020204" pitchFamily="34" charset="0"/>
              </a:rPr>
            </a:br>
            <a:r>
              <a:rPr lang="en-US" sz="1800" dirty="0">
                <a:solidFill>
                  <a:srgbClr val="002060"/>
                </a:solidFill>
                <a:latin typeface="Arial" panose="020B0604020202020204" pitchFamily="34" charset="0"/>
                <a:cs typeface="Arial" panose="020B0604020202020204" pitchFamily="34" charset="0"/>
              </a:rPr>
              <a:t>         CSS</a:t>
            </a:r>
            <a:br>
              <a:rPr lang="en-US" sz="1800" dirty="0">
                <a:solidFill>
                  <a:srgbClr val="002060"/>
                </a:solidFill>
                <a:latin typeface="Arial" panose="020B0604020202020204" pitchFamily="34" charset="0"/>
                <a:cs typeface="Arial" panose="020B0604020202020204" pitchFamily="34" charset="0"/>
              </a:rPr>
            </a:br>
            <a:r>
              <a:rPr lang="en-US" sz="1800" dirty="0">
                <a:solidFill>
                  <a:srgbClr val="002060"/>
                </a:solidFill>
                <a:latin typeface="Arial" panose="020B0604020202020204" pitchFamily="34" charset="0"/>
                <a:cs typeface="Arial" panose="020B0604020202020204" pitchFamily="34" charset="0"/>
              </a:rPr>
              <a:t>         JavaScript</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Back-End Development: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Java</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Database: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err="1">
                <a:solidFill>
                  <a:srgbClr val="002060"/>
                </a:solidFill>
                <a:latin typeface="Arial" panose="020B0604020202020204" pitchFamily="34" charset="0"/>
                <a:cs typeface="Arial" panose="020B0604020202020204" pitchFamily="34" charset="0"/>
              </a:rPr>
              <a:t>MySql</a:t>
            </a:r>
            <a:endParaRPr lang="en-IN" sz="1800"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F325C7E-8F1B-3C6E-797A-8C5FBB5B78ED}"/>
              </a:ext>
            </a:extLst>
          </p:cNvPr>
          <p:cNvSpPr txBox="1"/>
          <p:nvPr/>
        </p:nvSpPr>
        <p:spPr>
          <a:xfrm>
            <a:off x="996595" y="0"/>
            <a:ext cx="3200400"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276198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206210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a:t>
            </a:r>
            <a:br>
              <a:rPr lang="en-US" sz="3200" b="1" i="0" dirty="0">
                <a:effectLst/>
                <a:latin typeface="Söhne"/>
              </a:rPr>
            </a:br>
            <a:r>
              <a:rPr lang="en-US" sz="3200" b="1" i="0" dirty="0">
                <a:effectLst/>
                <a:latin typeface="Söhne"/>
              </a:rPr>
              <a:t>  </a:t>
            </a:r>
            <a:r>
              <a:rPr lang="en-US" sz="1800" i="0" dirty="0">
                <a:effectLst/>
                <a:latin typeface="+mj-lt"/>
              </a:rPr>
              <a:t>Collaborative Filtering</a:t>
            </a:r>
            <a:r>
              <a:rPr lang="en-US" sz="1800" b="0" i="0" dirty="0">
                <a:solidFill>
                  <a:srgbClr val="374151"/>
                </a:solidFill>
                <a:effectLst/>
                <a:latin typeface="+mj-lt"/>
              </a:rPr>
              <a:t>: Analyze user behavior (purchases, views) to suggest books based on similar user preferences.</a:t>
            </a:r>
            <a:br>
              <a:rPr lang="en-US" sz="1800" b="0" i="0" dirty="0">
                <a:solidFill>
                  <a:srgbClr val="374151"/>
                </a:solidFill>
                <a:effectLst/>
                <a:latin typeface="+mj-lt"/>
              </a:rPr>
            </a:br>
            <a:br>
              <a:rPr lang="en-US" sz="1800" b="0" i="0" dirty="0">
                <a:solidFill>
                  <a:srgbClr val="374151"/>
                </a:solidFill>
                <a:effectLst/>
                <a:latin typeface="+mj-lt"/>
              </a:rPr>
            </a:br>
            <a:br>
              <a:rPr lang="en-US" sz="1800" b="0" i="0" dirty="0">
                <a:solidFill>
                  <a:srgbClr val="374151"/>
                </a:solidFill>
                <a:effectLst/>
                <a:latin typeface="+mj-lt"/>
              </a:rPr>
            </a:br>
            <a:endParaRPr lang="en-IN" sz="1800" b="1" dirty="0">
              <a:solidFill>
                <a:srgbClr val="002060"/>
              </a:solidFill>
              <a:latin typeface="+mj-lt"/>
              <a:cs typeface="Arial" panose="020B0604020202020204" pitchFamily="34" charset="0"/>
            </a:endParaRPr>
          </a:p>
        </p:txBody>
      </p:sp>
      <p:sp>
        <p:nvSpPr>
          <p:cNvPr id="4" name="TextBox 3">
            <a:extLst>
              <a:ext uri="{FF2B5EF4-FFF2-40B4-BE49-F238E27FC236}">
                <a16:creationId xmlns:a16="http://schemas.microsoft.com/office/drawing/2014/main" id="{BDCE39BF-AAD8-F668-76DA-C4731EC376B6}"/>
              </a:ext>
            </a:extLst>
          </p:cNvPr>
          <p:cNvSpPr txBox="1"/>
          <p:nvPr/>
        </p:nvSpPr>
        <p:spPr>
          <a:xfrm>
            <a:off x="963636" y="0"/>
            <a:ext cx="2954215"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197968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77372" y="445025"/>
            <a:ext cx="8754928" cy="406265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800" b="0" i="0" dirty="0">
                <a:solidFill>
                  <a:srgbClr val="374151"/>
                </a:solidFill>
                <a:effectLst/>
                <a:latin typeface="+mj-lt"/>
              </a:rPr>
            </a:br>
            <a:r>
              <a:rPr lang="en-US" sz="1800" b="1" dirty="0">
                <a:solidFill>
                  <a:srgbClr val="002060"/>
                </a:solidFill>
                <a:latin typeface="Arial" panose="020B0604020202020204" pitchFamily="34" charset="0"/>
                <a:cs typeface="Arial" panose="020B0604020202020204" pitchFamily="34" charset="0"/>
              </a:rPr>
              <a:t>Conclusion:</a:t>
            </a:r>
            <a:br>
              <a:rPr lang="en-US" sz="1800" b="0" i="0" dirty="0">
                <a:solidFill>
                  <a:srgbClr val="374151"/>
                </a:solidFill>
                <a:effectLst/>
                <a:latin typeface="+mj-lt"/>
              </a:rPr>
            </a:br>
            <a:br>
              <a:rPr lang="en-US" sz="1800" b="0" i="0" dirty="0">
                <a:solidFill>
                  <a:srgbClr val="374151"/>
                </a:solidFill>
                <a:effectLst/>
                <a:latin typeface="+mj-lt"/>
              </a:rPr>
            </a:br>
            <a:r>
              <a:rPr lang="en-US" sz="1800" b="0" i="0" dirty="0">
                <a:solidFill>
                  <a:srgbClr val="374151"/>
                </a:solidFill>
                <a:effectLst/>
                <a:latin typeface="+mj-lt"/>
              </a:rPr>
              <a:t>        </a:t>
            </a:r>
            <a:r>
              <a:rPr lang="en-US" sz="1800" b="0" i="0" dirty="0">
                <a:solidFill>
                  <a:srgbClr val="374151"/>
                </a:solidFill>
                <a:effectLst/>
                <a:latin typeface="Arial "/>
              </a:rPr>
              <a:t>The</a:t>
            </a:r>
            <a:r>
              <a:rPr lang="en-US" sz="1800" b="0" i="0" dirty="0">
                <a:solidFill>
                  <a:srgbClr val="374151"/>
                </a:solidFill>
                <a:effectLst/>
                <a:latin typeface="+mj-lt"/>
              </a:rPr>
              <a:t> online bookstore project  success relies heavily on meeting customer expectations and satisfaction. However, recent challenges with delayed deliveries, inaccurate recommendations, and order processing errors have negatively impacted user experiences, leading to increased complaints and lowered retention rates. To counter these issues, immediate attention to enhancing delivery efficiency, refining recommendation algorithms, and optimizing order processing is crucial. Implementing solutions for timely deliveries, upgrading recommendation systems for personalized and accurate suggestions, and streamlining backend processes are pivotal steps.</a:t>
            </a:r>
            <a:r>
              <a:rPr lang="en-US" sz="1800" b="0" i="0" dirty="0">
                <a:solidFill>
                  <a:srgbClr val="374151"/>
                </a:solidFill>
                <a:effectLst/>
                <a:latin typeface="Söhne"/>
              </a:rPr>
              <a:t> </a:t>
            </a:r>
            <a:r>
              <a:rPr lang="en-US" sz="1800" b="0" i="0" dirty="0">
                <a:solidFill>
                  <a:srgbClr val="374151"/>
                </a:solidFill>
                <a:effectLst/>
                <a:latin typeface="+mj-lt"/>
              </a:rPr>
              <a:t>By prioritizing these aspects, the bookstore can rectify current shortcomings, boost customer satisfaction, and foster loyalty in a competitive online market.</a:t>
            </a:r>
            <a:endParaRPr lang="en-IN" sz="1800" b="1" dirty="0">
              <a:solidFill>
                <a:srgbClr val="002060"/>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E7EED5FE-F969-EA08-3C4D-F40B794C7269}"/>
              </a:ext>
            </a:extLst>
          </p:cNvPr>
          <p:cNvSpPr txBox="1"/>
          <p:nvPr/>
        </p:nvSpPr>
        <p:spPr>
          <a:xfrm>
            <a:off x="970671" y="0"/>
            <a:ext cx="2764301"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217478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83877" y="541862"/>
            <a:ext cx="8976245" cy="360098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1" dirty="0">
                <a:solidFill>
                  <a:srgbClr val="002060"/>
                </a:solidFill>
                <a:latin typeface="Arial" panose="020B0604020202020204" pitchFamily="34" charset="0"/>
                <a:cs typeface="Arial" panose="020B0604020202020204" pitchFamily="34" charset="0"/>
              </a:rPr>
              <a:t>1.</a:t>
            </a:r>
            <a:r>
              <a:rPr lang="en-US" sz="1800" dirty="0">
                <a:solidFill>
                  <a:srgbClr val="002060"/>
                </a:solidFill>
                <a:latin typeface="Arial" panose="020B0604020202020204" pitchFamily="34" charset="0"/>
                <a:cs typeface="Arial" panose="020B0604020202020204" pitchFamily="34" charset="0"/>
              </a:rPr>
              <a:t>The future scope for an online Book Store project can involve several enhancements and expansions to meet evolving customer needs and technological advancements.</a:t>
            </a:r>
            <a:br>
              <a:rPr lang="en-US" sz="1800" dirty="0">
                <a:solidFill>
                  <a:srgbClr val="002060"/>
                </a:solidFill>
                <a:latin typeface="Arial" panose="020B0604020202020204" pitchFamily="34" charset="0"/>
                <a:cs typeface="Arial" panose="020B0604020202020204" pitchFamily="34" charset="0"/>
              </a:rPr>
            </a:br>
            <a:br>
              <a:rPr lang="en-US" sz="1800" dirty="0">
                <a:solidFill>
                  <a:srgbClr val="002060"/>
                </a:solidFill>
                <a:latin typeface="Arial" panose="020B0604020202020204" pitchFamily="34" charset="0"/>
                <a:cs typeface="Arial" panose="020B0604020202020204" pitchFamily="34" charset="0"/>
              </a:rPr>
            </a:br>
            <a:r>
              <a:rPr lang="en-US" sz="1800" dirty="0">
                <a:solidFill>
                  <a:srgbClr val="002060"/>
                </a:solidFill>
                <a:latin typeface="Arial" panose="020B0604020202020204" pitchFamily="34" charset="0"/>
                <a:cs typeface="Arial" panose="020B0604020202020204" pitchFamily="34" charset="0"/>
              </a:rPr>
              <a:t> </a:t>
            </a:r>
            <a:r>
              <a:rPr lang="en-US" sz="1800" b="1" dirty="0">
                <a:solidFill>
                  <a:srgbClr val="002060"/>
                </a:solidFill>
                <a:latin typeface="Arial" panose="020B0604020202020204" pitchFamily="34" charset="0"/>
                <a:cs typeface="Arial" panose="020B0604020202020204" pitchFamily="34" charset="0"/>
              </a:rPr>
              <a:t>2.</a:t>
            </a:r>
            <a:r>
              <a:rPr lang="en-US" sz="1800" dirty="0">
                <a:solidFill>
                  <a:srgbClr val="002060"/>
                </a:solidFill>
                <a:latin typeface="Arial" panose="020B0604020202020204" pitchFamily="34" charset="0"/>
                <a:cs typeface="Arial" panose="020B0604020202020204" pitchFamily="34" charset="0"/>
              </a:rPr>
              <a:t>Implementing blockchain technology can enhance security by ensuring secure transactions and protecting user data. </a:t>
            </a:r>
            <a:br>
              <a:rPr lang="en-US" sz="1800" dirty="0">
                <a:solidFill>
                  <a:srgbClr val="002060"/>
                </a:solidFill>
                <a:latin typeface="Arial" panose="020B0604020202020204" pitchFamily="34" charset="0"/>
                <a:cs typeface="Arial" panose="020B0604020202020204" pitchFamily="34" charset="0"/>
              </a:rPr>
            </a:br>
            <a:br>
              <a:rPr lang="en-US" sz="1800" dirty="0">
                <a:solidFill>
                  <a:srgbClr val="002060"/>
                </a:solidFill>
                <a:latin typeface="Arial" panose="020B0604020202020204" pitchFamily="34" charset="0"/>
                <a:cs typeface="Arial" panose="020B0604020202020204" pitchFamily="34" charset="0"/>
              </a:rPr>
            </a:br>
            <a:r>
              <a:rPr lang="en-US" sz="1800" b="1" dirty="0">
                <a:solidFill>
                  <a:srgbClr val="002060"/>
                </a:solidFill>
                <a:latin typeface="Arial" panose="020B0604020202020204" pitchFamily="34" charset="0"/>
                <a:cs typeface="Arial" panose="020B0604020202020204" pitchFamily="34" charset="0"/>
              </a:rPr>
              <a:t>3.</a:t>
            </a:r>
            <a:r>
              <a:rPr lang="en-US" sz="1800" dirty="0">
                <a:solidFill>
                  <a:srgbClr val="002060"/>
                </a:solidFill>
                <a:latin typeface="Arial" panose="020B0604020202020204" pitchFamily="34" charset="0"/>
                <a:cs typeface="Arial" panose="020B0604020202020204" pitchFamily="34" charset="0"/>
              </a:rPr>
              <a:t>Integrating AI-powered chatbots can significantly improve customer support. </a:t>
            </a:r>
            <a:br>
              <a:rPr lang="en-US" sz="1800" dirty="0">
                <a:solidFill>
                  <a:srgbClr val="002060"/>
                </a:solidFill>
                <a:latin typeface="Arial" panose="020B0604020202020204" pitchFamily="34" charset="0"/>
                <a:cs typeface="Arial" panose="020B0604020202020204" pitchFamily="34" charset="0"/>
              </a:rPr>
            </a:br>
            <a:br>
              <a:rPr lang="en-US" sz="1800" dirty="0">
                <a:solidFill>
                  <a:srgbClr val="002060"/>
                </a:solidFill>
                <a:latin typeface="Arial" panose="020B0604020202020204" pitchFamily="34" charset="0"/>
                <a:cs typeface="Arial" panose="020B0604020202020204" pitchFamily="34" charset="0"/>
              </a:rPr>
            </a:br>
            <a:r>
              <a:rPr lang="en-US" sz="1800" b="1" dirty="0">
                <a:solidFill>
                  <a:srgbClr val="002060"/>
                </a:solidFill>
                <a:latin typeface="Arial" panose="020B0604020202020204" pitchFamily="34" charset="0"/>
                <a:cs typeface="Arial" panose="020B0604020202020204" pitchFamily="34" charset="0"/>
              </a:rPr>
              <a:t>4.</a:t>
            </a:r>
            <a:r>
              <a:rPr lang="en-US" sz="1800" dirty="0">
                <a:solidFill>
                  <a:srgbClr val="002060"/>
                </a:solidFill>
                <a:latin typeface="Arial" panose="020B0604020202020204" pitchFamily="34" charset="0"/>
                <a:cs typeface="Arial" panose="020B0604020202020204" pitchFamily="34" charset="0"/>
              </a:rPr>
              <a:t>These chatbots can assist users in finding books, provide real-time order updates, and offer personalized recommendations.</a:t>
            </a:r>
            <a:endParaRPr lang="en-IN" sz="1800"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DB09BC1-F6B1-950B-DE37-5101518C7248}"/>
              </a:ext>
            </a:extLst>
          </p:cNvPr>
          <p:cNvSpPr txBox="1"/>
          <p:nvPr/>
        </p:nvSpPr>
        <p:spPr>
          <a:xfrm>
            <a:off x="963637" y="0"/>
            <a:ext cx="3073791"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70511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dirty="0"/>
              <a:t> Kun Qian. "Online Bookstore Management System Based on JSP." Science &amp; Technology Vision, 2015, vol. 18, pp.126-127.</a:t>
            </a:r>
            <a:endParaRPr lang="en-US" b="0" strike="noStrike" spc="-1" dirty="0">
              <a:solidFill>
                <a:srgbClr val="0000FF"/>
              </a:solidFill>
              <a:latin typeface="+mn-lt"/>
              <a:cs typeface="Times New Roman"/>
            </a:endParaRPr>
          </a:p>
        </p:txBody>
      </p:sp>
      <p:sp>
        <p:nvSpPr>
          <p:cNvPr id="4" name="TextBox 3">
            <a:extLst>
              <a:ext uri="{FF2B5EF4-FFF2-40B4-BE49-F238E27FC236}">
                <a16:creationId xmlns:a16="http://schemas.microsoft.com/office/drawing/2014/main" id="{F7DB7910-27F3-6F3C-47EF-51274866B946}"/>
              </a:ext>
            </a:extLst>
          </p:cNvPr>
          <p:cNvSpPr txBox="1"/>
          <p:nvPr/>
        </p:nvSpPr>
        <p:spPr>
          <a:xfrm>
            <a:off x="981222" y="0"/>
            <a:ext cx="3161713"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370919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TextBox 1">
            <a:extLst>
              <a:ext uri="{FF2B5EF4-FFF2-40B4-BE49-F238E27FC236}">
                <a16:creationId xmlns:a16="http://schemas.microsoft.com/office/drawing/2014/main" id="{640DE238-34BF-5D0D-D633-3906C0655282}"/>
              </a:ext>
            </a:extLst>
          </p:cNvPr>
          <p:cNvSpPr txBox="1"/>
          <p:nvPr/>
        </p:nvSpPr>
        <p:spPr>
          <a:xfrm>
            <a:off x="970672" y="0"/>
            <a:ext cx="3059723"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613821"/>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2" name="TextBox 1">
            <a:extLst>
              <a:ext uri="{FF2B5EF4-FFF2-40B4-BE49-F238E27FC236}">
                <a16:creationId xmlns:a16="http://schemas.microsoft.com/office/drawing/2014/main" id="{CBDBDD5E-DC49-ED08-E5A5-1602317E60C9}"/>
              </a:ext>
            </a:extLst>
          </p:cNvPr>
          <p:cNvSpPr txBox="1"/>
          <p:nvPr/>
        </p:nvSpPr>
        <p:spPr>
          <a:xfrm>
            <a:off x="949569" y="0"/>
            <a:ext cx="2813539"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56757" y="573354"/>
            <a:ext cx="8981735" cy="2769989"/>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This project introduces the technologies used in the building of an online bookshop website and describes the functional structure of the system using a function diagram. The front-end system handles user login and registration, commodity display, shopping cart management, and other module operations. The backend manages users, keeps track of book sales history, adds and manages books, handles orders, and performs other module activities. Through application of the Online-bookstores website, users can buy books online, which solves the problem that users are busy and have no time to shop in physical bookstores.</a:t>
            </a:r>
            <a:endParaRPr lang="en-IN" sz="1800"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BD91C0D-4DD0-2C54-A8C8-FA33D624B89C}"/>
              </a:ext>
            </a:extLst>
          </p:cNvPr>
          <p:cNvSpPr txBox="1"/>
          <p:nvPr/>
        </p:nvSpPr>
        <p:spPr>
          <a:xfrm>
            <a:off x="991772" y="0"/>
            <a:ext cx="2637693"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a:xfrm>
            <a:off x="0" y="364048"/>
            <a:ext cx="8750105" cy="1632739"/>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Customer complaints about delayed delivery, incorrect book recommendations, and improper order processing are on the rise at the online bookshop, which is having a negative impact on customer satisfaction and retention rates.</a:t>
            </a:r>
            <a:endParaRPr lang="en-IN" sz="1800"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491A934-4975-11E0-BF4F-FC0508D9C387}"/>
              </a:ext>
            </a:extLst>
          </p:cNvPr>
          <p:cNvSpPr txBox="1"/>
          <p:nvPr/>
        </p:nvSpPr>
        <p:spPr>
          <a:xfrm>
            <a:off x="1005841" y="0"/>
            <a:ext cx="2778370"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0" y="543494"/>
            <a:ext cx="9144000" cy="350865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The aim of the online Book Store project is to create a user-friendly and efficient platform that provides a seamless experience for customers to browse, search, and purchase a wide range of books online</a:t>
            </a:r>
            <a:r>
              <a:rPr lang="en-US" sz="2400" dirty="0">
                <a:solidFill>
                  <a:srgbClr val="002060"/>
                </a:solidFill>
                <a:latin typeface="Arial" panose="020B0604020202020204" pitchFamily="34" charset="0"/>
                <a:cs typeface="Arial" panose="020B0604020202020204" pitchFamily="34" charset="0"/>
              </a:rPr>
              <a:t>.</a:t>
            </a: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Objective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The goal of this online bookstore project is to create a platform that is user-centric and transforms the way people interact with books. The main goal is to create a shopping and browsing experience that is easy to use and accessible on a variety of devices</a:t>
            </a:r>
            <a:r>
              <a:rPr lang="en-US" sz="2400" dirty="0">
                <a:solidFill>
                  <a:srgbClr val="002060"/>
                </a:solidFill>
                <a:latin typeface="Arial" panose="020B0604020202020204" pitchFamily="34" charset="0"/>
                <a:cs typeface="Arial" panose="020B0604020202020204" pitchFamily="34" charset="0"/>
              </a:rPr>
              <a:t>. </a:t>
            </a:r>
            <a:endParaRPr lang="en-IN" sz="2400"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0FF59B7-9684-9B6F-13A4-9B213F5FB2A5}"/>
              </a:ext>
            </a:extLst>
          </p:cNvPr>
          <p:cNvSpPr txBox="1"/>
          <p:nvPr/>
        </p:nvSpPr>
        <p:spPr>
          <a:xfrm>
            <a:off x="970671" y="0"/>
            <a:ext cx="3038621"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172732" y="458272"/>
            <a:ext cx="8971268" cy="369331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chemeClr val="tx1"/>
                </a:solidFill>
              </a:rPr>
              <a:t>   Our website design is user friendly interface and easy to access .Both buyers and bookstore managers can achieve their own needs</a:t>
            </a:r>
            <a:r>
              <a:rPr lang="en-US" sz="1800" dirty="0">
                <a:solidFill>
                  <a:schemeClr val="tx1"/>
                </a:solidFill>
                <a:latin typeface="Arial" panose="020B0604020202020204" pitchFamily="34" charset="0"/>
                <a:cs typeface="Arial" panose="020B0604020202020204" pitchFamily="34" charset="0"/>
              </a:rPr>
              <a:t> .</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By using </a:t>
            </a:r>
            <a:r>
              <a:rPr lang="en-US" sz="1800" dirty="0" err="1">
                <a:solidFill>
                  <a:schemeClr val="tx1"/>
                </a:solidFill>
                <a:latin typeface="Arial" panose="020B0604020202020204" pitchFamily="34" charset="0"/>
                <a:cs typeface="Arial" panose="020B0604020202020204" pitchFamily="34" charset="0"/>
              </a:rPr>
              <a:t>html,css,java</a:t>
            </a:r>
            <a:r>
              <a:rPr lang="en-US" sz="1800" dirty="0">
                <a:solidFill>
                  <a:schemeClr val="tx1"/>
                </a:solidFill>
                <a:latin typeface="Arial" panose="020B0604020202020204" pitchFamily="34" charset="0"/>
                <a:cs typeface="Arial" panose="020B0604020202020204" pitchFamily="34" charset="0"/>
              </a:rPr>
              <a:t> servlets </a:t>
            </a:r>
            <a:r>
              <a:rPr lang="en-US" sz="1800" dirty="0" err="1">
                <a:solidFill>
                  <a:schemeClr val="tx1"/>
                </a:solidFill>
                <a:latin typeface="Arial" panose="020B0604020202020204" pitchFamily="34" charset="0"/>
                <a:cs typeface="Arial" panose="020B0604020202020204" pitchFamily="34" charset="0"/>
              </a:rPr>
              <a:t>pages,mysql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db</a:t>
            </a:r>
            <a:r>
              <a:rPr lang="en-US" sz="1800" dirty="0">
                <a:solidFill>
                  <a:schemeClr val="tx1"/>
                </a:solidFill>
                <a:latin typeface="Arial" panose="020B0604020202020204" pitchFamily="34" charset="0"/>
                <a:cs typeface="Arial" panose="020B0604020202020204" pitchFamily="34" charset="0"/>
              </a:rPr>
              <a:t> and eclipse ide , the Website provides user login and registration, commodity display, shopping cart, library management, order management, information management and other modules functions. </a:t>
            </a:r>
            <a:br>
              <a:rPr lang="en-US" sz="2400" dirty="0">
                <a:solidFill>
                  <a:schemeClr val="tx1"/>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br>
              <a:rPr lang="en-US" sz="2400" dirty="0">
                <a:solidFill>
                  <a:srgbClr val="002060"/>
                </a:solidFill>
                <a:latin typeface="Arial" panose="020B0604020202020204" pitchFamily="34" charset="0"/>
                <a:cs typeface="Arial" panose="020B0604020202020204" pitchFamily="34" charset="0"/>
              </a:rPr>
            </a:br>
            <a:endParaRPr lang="en-IN" sz="2400"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70DEF35-D9FC-F842-42B5-2926E9D87858}"/>
              </a:ext>
            </a:extLst>
          </p:cNvPr>
          <p:cNvSpPr txBox="1"/>
          <p:nvPr/>
        </p:nvSpPr>
        <p:spPr>
          <a:xfrm>
            <a:off x="991772" y="0"/>
            <a:ext cx="3108961" cy="307777"/>
          </a:xfrm>
          <a:prstGeom prst="rect">
            <a:avLst/>
          </a:prstGeom>
          <a:noFill/>
        </p:spPr>
        <p:txBody>
          <a:bodyPr wrap="square" rtlCol="0">
            <a:spAutoFit/>
          </a:bodyPr>
          <a:lstStyle/>
          <a:p>
            <a:r>
              <a:rPr lang="en-IN" dirty="0">
                <a:solidFill>
                  <a:schemeClr val="bg1"/>
                </a:solidFill>
              </a:rPr>
              <a:t>-BOOKBREEZE-EMPORIUM</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Box 3">
            <a:extLst>
              <a:ext uri="{FF2B5EF4-FFF2-40B4-BE49-F238E27FC236}">
                <a16:creationId xmlns:a16="http://schemas.microsoft.com/office/drawing/2014/main" id="{17F5C7B9-0C28-35EB-2D2B-7A525A689909}"/>
              </a:ext>
            </a:extLst>
          </p:cNvPr>
          <p:cNvSpPr txBox="1"/>
          <p:nvPr/>
        </p:nvSpPr>
        <p:spPr>
          <a:xfrm>
            <a:off x="998806" y="0"/>
            <a:ext cx="2785403" cy="307777"/>
          </a:xfrm>
          <a:prstGeom prst="rect">
            <a:avLst/>
          </a:prstGeom>
          <a:noFill/>
        </p:spPr>
        <p:txBody>
          <a:bodyPr wrap="square" rtlCol="0">
            <a:spAutoFit/>
          </a:bodyPr>
          <a:lstStyle/>
          <a:p>
            <a:r>
              <a:rPr lang="en-IN" dirty="0">
                <a:solidFill>
                  <a:schemeClr val="bg1"/>
                </a:solidFill>
              </a:rPr>
              <a:t>-BOOKBREEZE-EMPORIUM</a:t>
            </a:r>
          </a:p>
        </p:txBody>
      </p:sp>
      <p:pic>
        <p:nvPicPr>
          <p:cNvPr id="14" name="Picture 13">
            <a:extLst>
              <a:ext uri="{FF2B5EF4-FFF2-40B4-BE49-F238E27FC236}">
                <a16:creationId xmlns:a16="http://schemas.microsoft.com/office/drawing/2014/main" id="{A4BB32EA-D4C1-5182-4493-35C3EC9D4E27}"/>
              </a:ext>
            </a:extLst>
          </p:cNvPr>
          <p:cNvPicPr>
            <a:picLocks noChangeAspect="1"/>
          </p:cNvPicPr>
          <p:nvPr/>
        </p:nvPicPr>
        <p:blipFill>
          <a:blip r:embed="rId2"/>
          <a:stretch>
            <a:fillRect/>
          </a:stretch>
        </p:blipFill>
        <p:spPr>
          <a:xfrm>
            <a:off x="2331000" y="780757"/>
            <a:ext cx="4482000" cy="4065564"/>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0" y="444500"/>
            <a:ext cx="9144000" cy="452431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Overview:</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endParaRPr lang="en-US" sz="24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1D89972-1327-0E03-B15A-F14FB73FFE92}"/>
              </a:ext>
            </a:extLst>
          </p:cNvPr>
          <p:cNvSpPr txBox="1"/>
          <p:nvPr/>
        </p:nvSpPr>
        <p:spPr>
          <a:xfrm>
            <a:off x="984739" y="0"/>
            <a:ext cx="3151162" cy="307777"/>
          </a:xfrm>
          <a:prstGeom prst="rect">
            <a:avLst/>
          </a:prstGeom>
          <a:noFill/>
        </p:spPr>
        <p:txBody>
          <a:bodyPr wrap="square" rtlCol="0">
            <a:spAutoFit/>
          </a:bodyPr>
          <a:lstStyle/>
          <a:p>
            <a:r>
              <a:rPr lang="en-IN" dirty="0">
                <a:solidFill>
                  <a:schemeClr val="bg1"/>
                </a:solidFill>
              </a:rPr>
              <a:t>-BOOKBREEZE-EMPORIUM</a:t>
            </a:r>
          </a:p>
        </p:txBody>
      </p:sp>
      <p:pic>
        <p:nvPicPr>
          <p:cNvPr id="8" name="Picture 7">
            <a:extLst>
              <a:ext uri="{FF2B5EF4-FFF2-40B4-BE49-F238E27FC236}">
                <a16:creationId xmlns:a16="http://schemas.microsoft.com/office/drawing/2014/main" id="{00CB783A-70A7-A589-18E1-C6C2C23861A7}"/>
              </a:ext>
            </a:extLst>
          </p:cNvPr>
          <p:cNvPicPr>
            <a:picLocks noChangeAspect="1"/>
          </p:cNvPicPr>
          <p:nvPr/>
        </p:nvPicPr>
        <p:blipFill>
          <a:blip r:embed="rId2"/>
          <a:stretch>
            <a:fillRect/>
          </a:stretch>
        </p:blipFill>
        <p:spPr>
          <a:xfrm>
            <a:off x="0" y="808037"/>
            <a:ext cx="9144000" cy="3890963"/>
          </a:xfrm>
          <a:prstGeom prst="rect">
            <a:avLst/>
          </a:prstGeom>
        </p:spPr>
      </p:pic>
    </p:spTree>
    <p:extLst>
      <p:ext uri="{BB962C8B-B14F-4D97-AF65-F5344CB8AC3E}">
        <p14:creationId xmlns:p14="http://schemas.microsoft.com/office/powerpoint/2010/main" val="233061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0" y="444500"/>
            <a:ext cx="9144000" cy="452431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Overview:</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endParaRPr lang="en-US" sz="2400" b="1" dirty="0">
              <a:solidFill>
                <a:srgbClr val="00206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8D1FFD3-DEFE-E094-5351-F18E0D2C6D3D}"/>
              </a:ext>
            </a:extLst>
          </p:cNvPr>
          <p:cNvSpPr txBox="1"/>
          <p:nvPr/>
        </p:nvSpPr>
        <p:spPr>
          <a:xfrm>
            <a:off x="970671" y="0"/>
            <a:ext cx="2919047" cy="523220"/>
          </a:xfrm>
          <a:prstGeom prst="rect">
            <a:avLst/>
          </a:prstGeom>
          <a:noFill/>
        </p:spPr>
        <p:txBody>
          <a:bodyPr wrap="square" rtlCol="0">
            <a:spAutoFit/>
          </a:bodyPr>
          <a:lstStyle/>
          <a:p>
            <a:r>
              <a:rPr lang="en-IN" dirty="0">
                <a:solidFill>
                  <a:schemeClr val="bg1"/>
                </a:solidFill>
              </a:rPr>
              <a:t>-BOOKBREEZE-EMPORIUM</a:t>
            </a:r>
          </a:p>
          <a:p>
            <a:endParaRPr lang="en-IN" dirty="0"/>
          </a:p>
        </p:txBody>
      </p:sp>
      <p:pic>
        <p:nvPicPr>
          <p:cNvPr id="5" name="Picture 4">
            <a:extLst>
              <a:ext uri="{FF2B5EF4-FFF2-40B4-BE49-F238E27FC236}">
                <a16:creationId xmlns:a16="http://schemas.microsoft.com/office/drawing/2014/main" id="{D801A9E4-455E-D13F-5001-3B749154C08E}"/>
              </a:ext>
            </a:extLst>
          </p:cNvPr>
          <p:cNvPicPr>
            <a:picLocks noChangeAspect="1"/>
          </p:cNvPicPr>
          <p:nvPr/>
        </p:nvPicPr>
        <p:blipFill>
          <a:blip r:embed="rId2"/>
          <a:stretch>
            <a:fillRect/>
          </a:stretch>
        </p:blipFill>
        <p:spPr>
          <a:xfrm>
            <a:off x="0" y="502443"/>
            <a:ext cx="9144000" cy="4138613"/>
          </a:xfrm>
          <a:prstGeom prst="rect">
            <a:avLst/>
          </a:prstGeom>
        </p:spPr>
      </p:pic>
    </p:spTree>
    <p:extLst>
      <p:ext uri="{BB962C8B-B14F-4D97-AF65-F5344CB8AC3E}">
        <p14:creationId xmlns:p14="http://schemas.microsoft.com/office/powerpoint/2010/main" val="13020769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236</TotalTime>
  <Words>832</Words>
  <Application>Microsoft Office PowerPoint</Application>
  <PresentationFormat>On-screen Show (16:9)</PresentationFormat>
  <Paragraphs>60</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vt:lpstr>
      <vt:lpstr>Calibri</vt:lpstr>
      <vt:lpstr>Söhne</vt:lpstr>
      <vt:lpstr>Times New Roman</vt:lpstr>
      <vt:lpstr>Simple Light</vt:lpstr>
      <vt:lpstr>PowerPoint Presentation</vt:lpstr>
      <vt:lpstr>PowerPoint Presentation</vt:lpstr>
      <vt:lpstr>Abstract              This project introduces the technologies used in the building of an online bookshop website and describes the functional structure of the system using a function diagram. The front-end system handles user login and registration, commodity display, shopping cart management, and other module operations. The backend manages users, keeps track of book sales history, adds and manages books, handles orders, and performs other module activities. Through application of the Online-bookstores website, users can buy books online, which solves the problem that users are busy and have no time to shop in physical bookstores.</vt:lpstr>
      <vt:lpstr>Problem Statement              Customer complaints about delayed delivery, incorrect book recommendations, and improper order processing are on the rise at the online bookshop, which is having a negative impact on customer satisfaction and retention rates.</vt:lpstr>
      <vt:lpstr>Aim        The aim of the online Book Store project is to create a user-friendly and efficient platform that provides a seamless experience for customers to browse, search, and purchase a wide range of books online.  Objective        The goal of this online bookstore project is to create a platform that is user-centric and transforms the way people interact with books. The main goal is to create a shopping and browsing experience that is easy to use and accessible on a variety of devices. </vt:lpstr>
      <vt:lpstr>Proposed Solution           Our website design is user friendly interface and easy to access .Both buyers and bookstore managers can achieve their own needs .             By using html,css,java servlets pages,mysql db and eclipse ide , the Website provides user login and registration, commodity display, shopping cart, library management, order management, information management and other modules functions.    </vt:lpstr>
      <vt:lpstr>System Architecture</vt:lpstr>
      <vt:lpstr>Overview:           </vt:lpstr>
      <vt:lpstr>Overview:           </vt:lpstr>
      <vt:lpstr>Overview:           </vt:lpstr>
      <vt:lpstr>System Development Approach      ●Front-End Development:          HTML          CSS          JavaScript      ●Back-End Development:        Java      ●Database:        MySql</vt:lpstr>
      <vt:lpstr>Algorithm:   Collaborative Filtering: Analyze user behavior (purchases, views) to suggest books based on similar user preferences.   </vt:lpstr>
      <vt:lpstr> Conclusion:          The online bookstore project  success relies heavily on meeting customer expectations and satisfaction. However, recent challenges with delayed deliveries, inaccurate recommendations, and order processing errors have negatively impacted user experiences, leading to increased complaints and lowered retention rates. To counter these issues, immediate attention to enhancing delivery efficiency, refining recommendation algorithms, and optimizing order processing is crucial. Implementing solutions for timely deliveries, upgrading recommendation systems for personalized and accurate suggestions, and streamlining backend processes are pivotal steps. By prioritizing these aspects, the bookstore can rectify current shortcomings, boost customer satisfaction, and foster loyalty in a competitive online market.</vt:lpstr>
      <vt:lpstr>Future Scope  1.The future scope for an online Book Store project can involve several enhancements and expansions to meet evolving customer needs and technological advancements.   2.Implementing blockchain technology can enhance security by ensuring secure transactions and protecting user data.   3.Integrating AI-powered chatbots can significantly improve customer support.   4.These chatbots can assist users in finding books, provide real-time order updates, and offer personalized 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Athirshdalakshmi S</cp:lastModifiedBy>
  <cp:revision>143</cp:revision>
  <dcterms:modified xsi:type="dcterms:W3CDTF">2024-01-12T10:20:19Z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