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95C5BB-962B-44E8-8EBE-ECEA1FAF5721}">
          <p14:sldIdLst>
            <p14:sldId id="256"/>
            <p14:sldId id="257"/>
            <p14:sldId id="258"/>
          </p14:sldIdLst>
        </p14:section>
        <p14:section name="Untitled Section" id="{ADF0E35B-40E1-4A96-BB01-2124D2D7493F}">
          <p14:sldIdLst>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90F9C-F3D0-4266-8492-0EA3F1A6E85F}" v="4" dt="2021-11-22T15:25:17.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25CE-D352-4C96-A4B1-4CFD68C1F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19363F-6BA5-41C3-96D4-26FCFF850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5D3C55-A2BE-4989-982D-AA62B2A85406}"/>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5" name="Footer Placeholder 4">
            <a:extLst>
              <a:ext uri="{FF2B5EF4-FFF2-40B4-BE49-F238E27FC236}">
                <a16:creationId xmlns:a16="http://schemas.microsoft.com/office/drawing/2014/main" id="{BF5CD847-6BE2-4666-B917-977702910C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83CEEE-531E-431A-B20F-A0390AFC36B6}"/>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173901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9052-CC6D-4C80-989B-160BCE3ED2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BD9A4-D3E8-4D1C-AE23-2D5DAD7DF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C6D16B-ADC0-4FC5-94F1-FE2E6916656D}"/>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5" name="Footer Placeholder 4">
            <a:extLst>
              <a:ext uri="{FF2B5EF4-FFF2-40B4-BE49-F238E27FC236}">
                <a16:creationId xmlns:a16="http://schemas.microsoft.com/office/drawing/2014/main" id="{91DE1968-DDD1-4338-B081-D9EB296CB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04AA07-AF62-4FDD-8EDD-170900C78D38}"/>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386788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35081-FA79-4CBB-BB35-32F7BD381E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A53B63-0488-4370-B18C-5956E201D2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E0DF2-326C-4C45-9CCF-8B3B309E5EFC}"/>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5" name="Footer Placeholder 4">
            <a:extLst>
              <a:ext uri="{FF2B5EF4-FFF2-40B4-BE49-F238E27FC236}">
                <a16:creationId xmlns:a16="http://schemas.microsoft.com/office/drawing/2014/main" id="{68E1AEB6-36A2-4400-A4EB-85476D771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2382F8-D5D4-41E0-B8F8-30EB6BCC7994}"/>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117248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00E0-D2EB-4C95-92D2-5C05166558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2A5984-B9C9-4496-8A79-E4F345BF7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D10CE9-A603-48D6-A87D-FBC949F3F720}"/>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5" name="Footer Placeholder 4">
            <a:extLst>
              <a:ext uri="{FF2B5EF4-FFF2-40B4-BE49-F238E27FC236}">
                <a16:creationId xmlns:a16="http://schemas.microsoft.com/office/drawing/2014/main" id="{22B235B6-49B9-4A1D-9551-51EADCFC5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D8394-D6B4-4EE8-BFC2-1783ECED1538}"/>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102671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4730-87DE-4B67-BB48-A0479F5F2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C483F9-47C1-470F-9C4D-C2F37DC62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11B80-F9C9-4675-BFE7-995DBB1947C5}"/>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5" name="Footer Placeholder 4">
            <a:extLst>
              <a:ext uri="{FF2B5EF4-FFF2-40B4-BE49-F238E27FC236}">
                <a16:creationId xmlns:a16="http://schemas.microsoft.com/office/drawing/2014/main" id="{0E3FBF7A-831E-4BFF-BF24-A6A5762B5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59F762-A4EC-4B95-8A99-E16F8FE4CAA1}"/>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251502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4CE2-E8B0-4AD1-84DB-6FD2F2AE73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AA1F45-EB91-4FEC-B48E-9196DE8E2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D2CB9D-5D9F-4AE5-A5E9-5C9A8B725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4A7579-2265-48BE-9D9D-0844DF27C302}"/>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6" name="Footer Placeholder 5">
            <a:extLst>
              <a:ext uri="{FF2B5EF4-FFF2-40B4-BE49-F238E27FC236}">
                <a16:creationId xmlns:a16="http://schemas.microsoft.com/office/drawing/2014/main" id="{D797334F-D759-4646-9B5C-703103A5FC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583216-536A-4297-939F-FFAB4FDF50A8}"/>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338224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CE4B-FEF3-464D-90B4-B024CAE767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8A6A9-3300-45E1-8ECB-8AB8C1B551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6110F5-16DE-43E9-B4B7-4DC1A00EB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2F93CD-22E4-472A-88C1-228A7D9D2E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C33D9-44E8-4C99-8458-7C3F94DBA9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4BF4B-4EB7-4437-B3C7-7054D75CB848}"/>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8" name="Footer Placeholder 7">
            <a:extLst>
              <a:ext uri="{FF2B5EF4-FFF2-40B4-BE49-F238E27FC236}">
                <a16:creationId xmlns:a16="http://schemas.microsoft.com/office/drawing/2014/main" id="{F82EA506-F642-4D7B-AA76-20A91DC8B9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BCFA8E-8A4B-4295-A72F-405C8724746B}"/>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128965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2B3B-7761-4208-8560-E3CDBD9505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7AA75E-C7AC-4402-B35E-DE9BF5161165}"/>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4" name="Footer Placeholder 3">
            <a:extLst>
              <a:ext uri="{FF2B5EF4-FFF2-40B4-BE49-F238E27FC236}">
                <a16:creationId xmlns:a16="http://schemas.microsoft.com/office/drawing/2014/main" id="{FC12BE2E-B66B-4710-B11A-A1A69E8856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5FC72C-4D31-4165-A2B9-BE26CAAD687B}"/>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103818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0125E-3811-4407-9D9D-341D5D2A7FDB}"/>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3" name="Footer Placeholder 2">
            <a:extLst>
              <a:ext uri="{FF2B5EF4-FFF2-40B4-BE49-F238E27FC236}">
                <a16:creationId xmlns:a16="http://schemas.microsoft.com/office/drawing/2014/main" id="{F7A3B650-C012-4EE3-95C7-2F126A2F3C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D97805-E73B-4FCC-9579-F0998424BD44}"/>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90927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653C-6184-4AA5-886A-A9CD2925F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63B505-6B93-45A6-A9AB-68020F080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F45554-444B-45AA-BB75-92A549049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E4E2E-1FDB-4F86-AC2C-63E585375426}"/>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6" name="Footer Placeholder 5">
            <a:extLst>
              <a:ext uri="{FF2B5EF4-FFF2-40B4-BE49-F238E27FC236}">
                <a16:creationId xmlns:a16="http://schemas.microsoft.com/office/drawing/2014/main" id="{62B08EDF-5914-4010-8574-FB118C6263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2AFDFA-0F43-471E-97E3-64FB593DB374}"/>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317353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6DAC-D9B8-4B68-8DFD-DD514017B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B6D7FA-ACB3-4770-B70E-6974F565A2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18341C-C540-4921-A4A1-3E11FAF07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DF71A-DDF0-458D-863D-A19CCA5F47AC}"/>
              </a:ext>
            </a:extLst>
          </p:cNvPr>
          <p:cNvSpPr>
            <a:spLocks noGrp="1"/>
          </p:cNvSpPr>
          <p:nvPr>
            <p:ph type="dt" sz="half" idx="10"/>
          </p:nvPr>
        </p:nvSpPr>
        <p:spPr/>
        <p:txBody>
          <a:bodyPr/>
          <a:lstStyle/>
          <a:p>
            <a:fld id="{F64C736D-5EE2-4ABE-A233-2D08CF473DE1}" type="datetimeFigureOut">
              <a:rPr lang="en-IN" smtClean="0"/>
              <a:t>15-09-2022</a:t>
            </a:fld>
            <a:endParaRPr lang="en-IN"/>
          </a:p>
        </p:txBody>
      </p:sp>
      <p:sp>
        <p:nvSpPr>
          <p:cNvPr id="6" name="Footer Placeholder 5">
            <a:extLst>
              <a:ext uri="{FF2B5EF4-FFF2-40B4-BE49-F238E27FC236}">
                <a16:creationId xmlns:a16="http://schemas.microsoft.com/office/drawing/2014/main" id="{8745D18C-303F-4214-B05B-D9D8153758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C98B93-D71C-4F25-9D1F-EEF357A0325B}"/>
              </a:ext>
            </a:extLst>
          </p:cNvPr>
          <p:cNvSpPr>
            <a:spLocks noGrp="1"/>
          </p:cNvSpPr>
          <p:nvPr>
            <p:ph type="sldNum" sz="quarter" idx="12"/>
          </p:nvPr>
        </p:nvSpPr>
        <p:spPr/>
        <p:txBody>
          <a:bodyPr/>
          <a:lstStyle/>
          <a:p>
            <a:fld id="{2543B185-B03A-46EB-9A36-71E625D20749}" type="slidenum">
              <a:rPr lang="en-IN" smtClean="0"/>
              <a:t>‹#›</a:t>
            </a:fld>
            <a:endParaRPr lang="en-IN"/>
          </a:p>
        </p:txBody>
      </p:sp>
    </p:spTree>
    <p:extLst>
      <p:ext uri="{BB962C8B-B14F-4D97-AF65-F5344CB8AC3E}">
        <p14:creationId xmlns:p14="http://schemas.microsoft.com/office/powerpoint/2010/main" val="32724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93CE4-143C-4C87-BCAA-FC1193FC1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1AD131-F439-42B2-93CF-A7C0F3F14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78284-8DB8-46F4-B3CB-D081BD94A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C736D-5EE2-4ABE-A233-2D08CF473DE1}" type="datetimeFigureOut">
              <a:rPr lang="en-IN" smtClean="0"/>
              <a:t>15-09-2022</a:t>
            </a:fld>
            <a:endParaRPr lang="en-IN"/>
          </a:p>
        </p:txBody>
      </p:sp>
      <p:sp>
        <p:nvSpPr>
          <p:cNvPr id="5" name="Footer Placeholder 4">
            <a:extLst>
              <a:ext uri="{FF2B5EF4-FFF2-40B4-BE49-F238E27FC236}">
                <a16:creationId xmlns:a16="http://schemas.microsoft.com/office/drawing/2014/main" id="{FCE15FD1-04D9-4F9A-8719-750AA540B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A1625D-E536-40A5-BE62-641E74A92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3B185-B03A-46EB-9A36-71E625D20749}" type="slidenum">
              <a:rPr lang="en-IN" smtClean="0"/>
              <a:t>‹#›</a:t>
            </a:fld>
            <a:endParaRPr lang="en-IN"/>
          </a:p>
        </p:txBody>
      </p:sp>
    </p:spTree>
    <p:extLst>
      <p:ext uri="{BB962C8B-B14F-4D97-AF65-F5344CB8AC3E}">
        <p14:creationId xmlns:p14="http://schemas.microsoft.com/office/powerpoint/2010/main" val="3829780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3BB9-4106-4EAB-AC3F-E3B7B3DB7766}"/>
              </a:ext>
            </a:extLst>
          </p:cNvPr>
          <p:cNvSpPr>
            <a:spLocks noGrp="1"/>
          </p:cNvSpPr>
          <p:nvPr>
            <p:ph type="ctrTitle"/>
          </p:nvPr>
        </p:nvSpPr>
        <p:spPr/>
        <p:txBody>
          <a:bodyPr/>
          <a:lstStyle/>
          <a:p>
            <a:r>
              <a:rPr lang="en-IN" dirty="0"/>
              <a:t>proximity sensor</a:t>
            </a:r>
          </a:p>
        </p:txBody>
      </p:sp>
    </p:spTree>
    <p:extLst>
      <p:ext uri="{BB962C8B-B14F-4D97-AF65-F5344CB8AC3E}">
        <p14:creationId xmlns:p14="http://schemas.microsoft.com/office/powerpoint/2010/main" val="135391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B7D2-45BE-4610-9676-6544714D3A18}"/>
              </a:ext>
            </a:extLst>
          </p:cNvPr>
          <p:cNvSpPr>
            <a:spLocks noGrp="1"/>
          </p:cNvSpPr>
          <p:nvPr>
            <p:ph type="title"/>
          </p:nvPr>
        </p:nvSpPr>
        <p:spPr>
          <a:xfrm>
            <a:off x="838200" y="365125"/>
            <a:ext cx="10515600" cy="614589"/>
          </a:xfrm>
        </p:spPr>
        <p:txBody>
          <a:bodyPr>
            <a:normAutofit fontScale="90000"/>
          </a:bodyPr>
          <a:lstStyle/>
          <a:p>
            <a:r>
              <a:rPr lang="en-IN" b="1" dirty="0"/>
              <a:t>Working principle of inductive proximity sensor</a:t>
            </a:r>
          </a:p>
        </p:txBody>
      </p:sp>
      <p:sp>
        <p:nvSpPr>
          <p:cNvPr id="3" name="Content Placeholder 2">
            <a:extLst>
              <a:ext uri="{FF2B5EF4-FFF2-40B4-BE49-F238E27FC236}">
                <a16:creationId xmlns:a16="http://schemas.microsoft.com/office/drawing/2014/main" id="{7C3E380D-37D8-4D03-BA94-AD180BD28A7A}"/>
              </a:ext>
            </a:extLst>
          </p:cNvPr>
          <p:cNvSpPr>
            <a:spLocks noGrp="1"/>
          </p:cNvSpPr>
          <p:nvPr>
            <p:ph idx="1"/>
          </p:nvPr>
        </p:nvSpPr>
        <p:spPr>
          <a:xfrm>
            <a:off x="838200" y="1063690"/>
            <a:ext cx="10515600" cy="5113273"/>
          </a:xfrm>
        </p:spPr>
        <p:txBody>
          <a:bodyPr/>
          <a:lstStyle/>
          <a:p>
            <a:pPr marL="0" indent="0">
              <a:buNone/>
            </a:pPr>
            <a:r>
              <a:rPr lang="en-IN" dirty="0"/>
              <a:t>  </a:t>
            </a:r>
          </a:p>
          <a:p>
            <a:pPr marL="0" indent="0">
              <a:buNone/>
            </a:pPr>
            <a:r>
              <a:rPr lang="en-IN" dirty="0"/>
              <a:t> Inductive  proximity sensors </a:t>
            </a:r>
            <a:r>
              <a:rPr lang="en-IN" dirty="0" err="1"/>
              <a:t>operte</a:t>
            </a:r>
            <a:r>
              <a:rPr lang="en-IN" dirty="0"/>
              <a:t> on the basic of faraday’s  law of inductance.</a:t>
            </a:r>
          </a:p>
          <a:p>
            <a:pPr marL="0" indent="0">
              <a:buNone/>
            </a:pPr>
            <a:endParaRPr lang="en-IN" dirty="0"/>
          </a:p>
          <a:p>
            <a:pPr marL="0" indent="0">
              <a:buNone/>
            </a:pPr>
            <a:r>
              <a:rPr lang="en-IN" dirty="0"/>
              <a:t>   According to faradays law of inductance when an electrically conducting object is placed in a magnetic field then an Electric current called eddy current will be generated in the object.</a:t>
            </a:r>
          </a:p>
          <a:p>
            <a:pPr marL="0" indent="0">
              <a:buNone/>
            </a:pPr>
            <a:endParaRPr lang="en-IN" dirty="0"/>
          </a:p>
          <a:p>
            <a:pPr marL="0" indent="0">
              <a:buNone/>
            </a:pPr>
            <a:r>
              <a:rPr lang="en-IN" dirty="0"/>
              <a:t>    According to the </a:t>
            </a:r>
            <a:r>
              <a:rPr lang="en-IN" dirty="0" err="1"/>
              <a:t>lenz’s</a:t>
            </a:r>
            <a:r>
              <a:rPr lang="en-IN" dirty="0"/>
              <a:t> law the eddy current creates a </a:t>
            </a:r>
            <a:r>
              <a:rPr lang="en-IN" dirty="0" err="1"/>
              <a:t>magenetic</a:t>
            </a:r>
            <a:r>
              <a:rPr lang="en-IN" dirty="0"/>
              <a:t> field in a conductor and this eddy current </a:t>
            </a:r>
            <a:r>
              <a:rPr lang="en-IN" dirty="0" err="1"/>
              <a:t>mangenetic</a:t>
            </a:r>
            <a:r>
              <a:rPr lang="en-IN" dirty="0"/>
              <a:t> field opposes the magnetic field  which created it. </a:t>
            </a:r>
          </a:p>
        </p:txBody>
      </p:sp>
    </p:spTree>
    <p:extLst>
      <p:ext uri="{BB962C8B-B14F-4D97-AF65-F5344CB8AC3E}">
        <p14:creationId xmlns:p14="http://schemas.microsoft.com/office/powerpoint/2010/main" val="261566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6796-663E-4C90-8FD8-02DA8A4B49BC}"/>
              </a:ext>
            </a:extLst>
          </p:cNvPr>
          <p:cNvSpPr>
            <a:spLocks noGrp="1"/>
          </p:cNvSpPr>
          <p:nvPr>
            <p:ph type="title"/>
          </p:nvPr>
        </p:nvSpPr>
        <p:spPr>
          <a:xfrm>
            <a:off x="838200" y="365126"/>
            <a:ext cx="10515600" cy="689234"/>
          </a:xfrm>
        </p:spPr>
        <p:txBody>
          <a:bodyPr>
            <a:normAutofit fontScale="90000"/>
          </a:bodyPr>
          <a:lstStyle/>
          <a:p>
            <a:r>
              <a:rPr lang="en-IN" b="1" dirty="0"/>
              <a:t>Working of inductive proximity sensor</a:t>
            </a:r>
            <a:endParaRPr lang="en-IN" dirty="0"/>
          </a:p>
        </p:txBody>
      </p:sp>
      <p:sp>
        <p:nvSpPr>
          <p:cNvPr id="3" name="Content Placeholder 2">
            <a:extLst>
              <a:ext uri="{FF2B5EF4-FFF2-40B4-BE49-F238E27FC236}">
                <a16:creationId xmlns:a16="http://schemas.microsoft.com/office/drawing/2014/main" id="{2C977E93-0069-4B88-8841-8AA35344B812}"/>
              </a:ext>
            </a:extLst>
          </p:cNvPr>
          <p:cNvSpPr>
            <a:spLocks noGrp="1"/>
          </p:cNvSpPr>
          <p:nvPr>
            <p:ph idx="1"/>
          </p:nvPr>
        </p:nvSpPr>
        <p:spPr>
          <a:xfrm>
            <a:off x="838200" y="1194318"/>
            <a:ext cx="10515600" cy="5523723"/>
          </a:xfrm>
        </p:spPr>
        <p:txBody>
          <a:bodyPr>
            <a:normAutofit fontScale="92500" lnSpcReduction="10000"/>
          </a:bodyPr>
          <a:lstStyle/>
          <a:p>
            <a:pPr marL="0" indent="0">
              <a:buNone/>
            </a:pPr>
            <a:r>
              <a:rPr lang="en-IN" dirty="0"/>
              <a:t>  The </a:t>
            </a:r>
            <a:r>
              <a:rPr lang="en-IN" dirty="0" err="1"/>
              <a:t>proximit</a:t>
            </a:r>
            <a:r>
              <a:rPr lang="en-IN" dirty="0"/>
              <a:t> sensor is installed in </a:t>
            </a:r>
            <a:r>
              <a:rPr lang="en-IN" dirty="0" err="1"/>
              <a:t>athe</a:t>
            </a:r>
            <a:r>
              <a:rPr lang="en-IN" dirty="0"/>
              <a:t> area where we need to sense the presence of an electrically conductive target object. When the sensing coil in the oscillation circuit is supplied with an alternating current , a changing magnetic field is created around the coil.</a:t>
            </a:r>
          </a:p>
          <a:p>
            <a:pPr marL="0" indent="0">
              <a:buNone/>
            </a:pPr>
            <a:r>
              <a:rPr lang="en-IN" dirty="0"/>
              <a:t>When the target object </a:t>
            </a:r>
            <a:r>
              <a:rPr lang="en-IN" dirty="0" err="1"/>
              <a:t>entres</a:t>
            </a:r>
            <a:r>
              <a:rPr lang="en-IN" dirty="0"/>
              <a:t> this electromagnetic field some of the electromagnetic energy is </a:t>
            </a:r>
            <a:r>
              <a:rPr lang="en-IN" dirty="0" err="1"/>
              <a:t>transferred.According</a:t>
            </a:r>
            <a:r>
              <a:rPr lang="en-IN" dirty="0"/>
              <a:t> to the faradays law of induction an electric current called eddy current will be generated in the </a:t>
            </a:r>
            <a:r>
              <a:rPr lang="en-IN" dirty="0" err="1"/>
              <a:t>object.This</a:t>
            </a:r>
            <a:r>
              <a:rPr lang="en-IN" dirty="0"/>
              <a:t> eddy current produces another magnetic field called eddy  current magnetic field and it opposes the magnetic field which created </a:t>
            </a:r>
            <a:r>
              <a:rPr lang="en-IN" dirty="0" err="1"/>
              <a:t>it.As</a:t>
            </a:r>
            <a:r>
              <a:rPr lang="en-IN" dirty="0"/>
              <a:t> the eddy current magnetic field opposes the magnetic field of the coil, the intensity of the magnetic field of the coil reduces.</a:t>
            </a:r>
          </a:p>
          <a:p>
            <a:pPr marL="0" indent="0">
              <a:buNone/>
            </a:pPr>
            <a:r>
              <a:rPr lang="en-IN" dirty="0"/>
              <a:t>As the target comes very close to the sensor the eddy current increases, decreasing the amplitude of the electromagnetic field. </a:t>
            </a:r>
          </a:p>
          <a:p>
            <a:pPr marL="0" indent="0">
              <a:buNone/>
            </a:pPr>
            <a:r>
              <a:rPr lang="en-IN" dirty="0"/>
              <a:t> When amplitude of electromagnetic field increases above a predetermined level of the output state of the sensor switches back to its </a:t>
            </a:r>
            <a:r>
              <a:rPr lang="en-IN"/>
              <a:t>normal condition. </a:t>
            </a:r>
            <a:endParaRPr lang="en-IN" dirty="0"/>
          </a:p>
        </p:txBody>
      </p:sp>
    </p:spTree>
    <p:extLst>
      <p:ext uri="{BB962C8B-B14F-4D97-AF65-F5344CB8AC3E}">
        <p14:creationId xmlns:p14="http://schemas.microsoft.com/office/powerpoint/2010/main" val="316854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stethoscope&#10;&#10;Description automatically generated with medium confidence">
            <a:extLst>
              <a:ext uri="{FF2B5EF4-FFF2-40B4-BE49-F238E27FC236}">
                <a16:creationId xmlns:a16="http://schemas.microsoft.com/office/drawing/2014/main" id="{D8B54E83-238F-41F5-9865-1959AA853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0" y="295275"/>
            <a:ext cx="7581899" cy="6381750"/>
          </a:xfrm>
        </p:spPr>
      </p:pic>
    </p:spTree>
    <p:extLst>
      <p:ext uri="{BB962C8B-B14F-4D97-AF65-F5344CB8AC3E}">
        <p14:creationId xmlns:p14="http://schemas.microsoft.com/office/powerpoint/2010/main" val="206206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17AAD-F908-49BF-8926-413E9C691718}"/>
              </a:ext>
            </a:extLst>
          </p:cNvPr>
          <p:cNvSpPr>
            <a:spLocks noGrp="1"/>
          </p:cNvSpPr>
          <p:nvPr>
            <p:ph idx="1"/>
          </p:nvPr>
        </p:nvSpPr>
        <p:spPr>
          <a:xfrm>
            <a:off x="139959" y="93306"/>
            <a:ext cx="11952514" cy="6643395"/>
          </a:xfrm>
        </p:spPr>
        <p:txBody>
          <a:bodyPr/>
          <a:lstStyle/>
          <a:p>
            <a:endParaRPr lang="en-IN" dirty="0"/>
          </a:p>
          <a:p>
            <a:pPr marL="0" indent="0" algn="ctr">
              <a:buNone/>
            </a:pPr>
            <a:r>
              <a:rPr lang="en-IN" sz="3600" b="1" dirty="0"/>
              <a:t>proximity sensor</a:t>
            </a:r>
          </a:p>
          <a:p>
            <a:endParaRPr lang="en-IN" dirty="0"/>
          </a:p>
          <a:p>
            <a:r>
              <a:rPr lang="en-IN" dirty="0"/>
              <a:t>Proximity Sensors are sensors that detect movement or presence of an objects without making physical with the object and converts that information captured into an electrical signal.</a:t>
            </a:r>
          </a:p>
          <a:p>
            <a:pPr marL="0" indent="0">
              <a:buNone/>
            </a:pPr>
            <a:r>
              <a:rPr lang="en-IN" dirty="0"/>
              <a:t>                                   </a:t>
            </a:r>
          </a:p>
          <a:p>
            <a:pPr marL="0" indent="0" algn="ctr">
              <a:buNone/>
            </a:pPr>
            <a:r>
              <a:rPr lang="en-IN" dirty="0"/>
              <a:t>                                                 Proximity sensors detect the presence of an object,</a:t>
            </a:r>
          </a:p>
          <a:p>
            <a:pPr marL="0" indent="0" algn="ctr">
              <a:buNone/>
            </a:pPr>
            <a:r>
              <a:rPr lang="en-IN" dirty="0"/>
              <a:t>Without touching it.</a:t>
            </a:r>
          </a:p>
          <a:p>
            <a:pPr marL="0" indent="0" algn="ctr">
              <a:buNone/>
            </a:pPr>
            <a:r>
              <a:rPr lang="en-IN" dirty="0"/>
              <a:t>   </a:t>
            </a:r>
          </a:p>
          <a:p>
            <a:pPr marL="0" indent="0" algn="ctr">
              <a:buNone/>
            </a:pPr>
            <a:r>
              <a:rPr lang="en-IN" dirty="0"/>
              <a:t>                                                   As these sensors are non contact sensors they do</a:t>
            </a:r>
          </a:p>
          <a:p>
            <a:pPr marL="0" indent="0" algn="ctr">
              <a:buNone/>
            </a:pPr>
            <a:r>
              <a:rPr lang="en-IN" dirty="0"/>
              <a:t>                              Not cause any damage to the object.</a:t>
            </a:r>
          </a:p>
        </p:txBody>
      </p:sp>
      <p:pic>
        <p:nvPicPr>
          <p:cNvPr id="5" name="Picture 4">
            <a:extLst>
              <a:ext uri="{FF2B5EF4-FFF2-40B4-BE49-F238E27FC236}">
                <a16:creationId xmlns:a16="http://schemas.microsoft.com/office/drawing/2014/main" id="{F13DD62D-2343-40FB-B2EF-4F48E15AC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9" y="3360867"/>
            <a:ext cx="4445940" cy="3497133"/>
          </a:xfrm>
          <a:prstGeom prst="rect">
            <a:avLst/>
          </a:prstGeom>
        </p:spPr>
      </p:pic>
    </p:spTree>
    <p:extLst>
      <p:ext uri="{BB962C8B-B14F-4D97-AF65-F5344CB8AC3E}">
        <p14:creationId xmlns:p14="http://schemas.microsoft.com/office/powerpoint/2010/main" val="8209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B027B0-1194-45CA-AA6C-24AC055F978D}"/>
              </a:ext>
            </a:extLst>
          </p:cNvPr>
          <p:cNvSpPr>
            <a:spLocks noGrp="1"/>
          </p:cNvSpPr>
          <p:nvPr>
            <p:ph type="title"/>
          </p:nvPr>
        </p:nvSpPr>
        <p:spPr/>
        <p:txBody>
          <a:bodyPr/>
          <a:lstStyle/>
          <a:p>
            <a:r>
              <a:rPr lang="en-IN" dirty="0"/>
              <a:t>The most commonly used proximity sensors are :</a:t>
            </a:r>
          </a:p>
        </p:txBody>
      </p:sp>
      <p:sp>
        <p:nvSpPr>
          <p:cNvPr id="5" name="Content Placeholder 4">
            <a:extLst>
              <a:ext uri="{FF2B5EF4-FFF2-40B4-BE49-F238E27FC236}">
                <a16:creationId xmlns:a16="http://schemas.microsoft.com/office/drawing/2014/main" id="{E204D079-4877-4CF6-A505-8619D905C30F}"/>
              </a:ext>
            </a:extLst>
          </p:cNvPr>
          <p:cNvSpPr>
            <a:spLocks noGrp="1"/>
          </p:cNvSpPr>
          <p:nvPr>
            <p:ph idx="1"/>
          </p:nvPr>
        </p:nvSpPr>
        <p:spPr>
          <a:xfrm>
            <a:off x="838200" y="1853616"/>
            <a:ext cx="10515600" cy="5032375"/>
          </a:xfrm>
        </p:spPr>
        <p:txBody>
          <a:bodyPr/>
          <a:lstStyle/>
          <a:p>
            <a:pPr marL="514350" indent="-514350">
              <a:buFont typeface="+mj-lt"/>
              <a:buAutoNum type="arabicPeriod"/>
            </a:pPr>
            <a:r>
              <a:rPr lang="en-IN" dirty="0"/>
              <a:t>Capacitive proximity sensor</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Inductive proximity sensor</a:t>
            </a:r>
          </a:p>
          <a:p>
            <a:pPr marL="0" indent="0">
              <a:buNone/>
            </a:pPr>
            <a:endParaRPr lang="en-IN" dirty="0"/>
          </a:p>
        </p:txBody>
      </p:sp>
      <p:pic>
        <p:nvPicPr>
          <p:cNvPr id="7" name="Picture 6" descr="A close-up of a flashlight&#10;&#10;Description automatically generated with low confidence">
            <a:extLst>
              <a:ext uri="{FF2B5EF4-FFF2-40B4-BE49-F238E27FC236}">
                <a16:creationId xmlns:a16="http://schemas.microsoft.com/office/drawing/2014/main" id="{D4D059E0-B9F0-4C01-A0A7-70A92BAF6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350" y="2362492"/>
            <a:ext cx="2975300" cy="1629163"/>
          </a:xfrm>
          <a:prstGeom prst="rect">
            <a:avLst/>
          </a:prstGeom>
        </p:spPr>
      </p:pic>
      <p:pic>
        <p:nvPicPr>
          <p:cNvPr id="9" name="Picture 8" descr="A close-up of a flashlight&#10;&#10;Description automatically generated with medium confidence">
            <a:extLst>
              <a:ext uri="{FF2B5EF4-FFF2-40B4-BE49-F238E27FC236}">
                <a16:creationId xmlns:a16="http://schemas.microsoft.com/office/drawing/2014/main" id="{823790F3-83B7-4062-905B-ECB772859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001" y="4940000"/>
            <a:ext cx="3182174" cy="1796702"/>
          </a:xfrm>
          <a:prstGeom prst="rect">
            <a:avLst/>
          </a:prstGeom>
        </p:spPr>
      </p:pic>
    </p:spTree>
    <p:extLst>
      <p:ext uri="{BB962C8B-B14F-4D97-AF65-F5344CB8AC3E}">
        <p14:creationId xmlns:p14="http://schemas.microsoft.com/office/powerpoint/2010/main" val="112143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0F75-8C3F-47E2-B03B-F455BBBA27AA}"/>
              </a:ext>
            </a:extLst>
          </p:cNvPr>
          <p:cNvSpPr>
            <a:spLocks noGrp="1"/>
          </p:cNvSpPr>
          <p:nvPr>
            <p:ph type="title"/>
          </p:nvPr>
        </p:nvSpPr>
        <p:spPr>
          <a:xfrm>
            <a:off x="838200" y="130629"/>
            <a:ext cx="10515600" cy="1045029"/>
          </a:xfrm>
        </p:spPr>
        <p:txBody>
          <a:bodyPr/>
          <a:lstStyle/>
          <a:p>
            <a:pPr algn="ctr"/>
            <a:r>
              <a:rPr lang="en-IN" b="1" dirty="0"/>
              <a:t>Capacitive proximity sensor</a:t>
            </a:r>
          </a:p>
        </p:txBody>
      </p:sp>
      <p:sp>
        <p:nvSpPr>
          <p:cNvPr id="3" name="Content Placeholder 2">
            <a:extLst>
              <a:ext uri="{FF2B5EF4-FFF2-40B4-BE49-F238E27FC236}">
                <a16:creationId xmlns:a16="http://schemas.microsoft.com/office/drawing/2014/main" id="{E2F92F57-0ECC-44B5-BA2B-F37916083BDA}"/>
              </a:ext>
            </a:extLst>
          </p:cNvPr>
          <p:cNvSpPr>
            <a:spLocks noGrp="1"/>
          </p:cNvSpPr>
          <p:nvPr>
            <p:ph idx="1"/>
          </p:nvPr>
        </p:nvSpPr>
        <p:spPr>
          <a:xfrm>
            <a:off x="838200" y="1390261"/>
            <a:ext cx="10515600" cy="4786702"/>
          </a:xfrm>
        </p:spPr>
        <p:txBody>
          <a:bodyPr>
            <a:normAutofit/>
          </a:bodyPr>
          <a:lstStyle/>
          <a:p>
            <a:pPr marL="0" indent="0">
              <a:buNone/>
            </a:pPr>
            <a:r>
              <a:rPr lang="en-IN" b="1" i="1" dirty="0"/>
              <a:t>Working principle of capacitive proximity sensors :</a:t>
            </a:r>
          </a:p>
          <a:p>
            <a:pPr marL="0" indent="0">
              <a:buNone/>
            </a:pPr>
            <a:r>
              <a:rPr lang="en-IN" dirty="0"/>
              <a:t>            capacitive proximity sensor is based on the principle of parallel plate capacitor. It consist of two parallel plates that are separated by a dielectric material which is a poor conductor of electricity which is a poor conductor of electricity such as </a:t>
            </a:r>
            <a:r>
              <a:rPr lang="en-IN" dirty="0" err="1"/>
              <a:t>plastic,glass</a:t>
            </a:r>
            <a:r>
              <a:rPr lang="en-IN" dirty="0"/>
              <a:t> or </a:t>
            </a:r>
            <a:r>
              <a:rPr lang="en-IN" dirty="0" err="1"/>
              <a:t>porcelain.The</a:t>
            </a:r>
            <a:r>
              <a:rPr lang="en-IN" dirty="0"/>
              <a:t> two parallel plates are conductive and they are usually made of </a:t>
            </a:r>
            <a:r>
              <a:rPr lang="en-IN" dirty="0" err="1"/>
              <a:t>Aluminum,Tantalum</a:t>
            </a:r>
            <a:r>
              <a:rPr lang="en-IN" dirty="0"/>
              <a:t> or other metals.      </a:t>
            </a:r>
          </a:p>
          <a:p>
            <a:pPr marL="0" indent="0">
              <a:buNone/>
            </a:pPr>
            <a:r>
              <a:rPr lang="en-IN" dirty="0"/>
              <a:t>The ability of a capacitor to store electric charge when a voltage is applied is called </a:t>
            </a:r>
            <a:r>
              <a:rPr lang="en-IN" dirty="0" err="1"/>
              <a:t>capacitace</a:t>
            </a:r>
            <a:r>
              <a:rPr lang="en-IN" dirty="0"/>
              <a:t>.</a:t>
            </a:r>
          </a:p>
          <a:p>
            <a:pPr marL="0" indent="0">
              <a:buNone/>
            </a:pPr>
            <a:r>
              <a:rPr lang="en-IN" dirty="0"/>
              <a:t>Quantity measuring the ability of a dielectric material to store charge is called Dielectric constant.</a:t>
            </a:r>
          </a:p>
        </p:txBody>
      </p:sp>
    </p:spTree>
    <p:extLst>
      <p:ext uri="{BB962C8B-B14F-4D97-AF65-F5344CB8AC3E}">
        <p14:creationId xmlns:p14="http://schemas.microsoft.com/office/powerpoint/2010/main" val="266001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E83F-BBB0-4D49-ACCF-E6AF0853F27E}"/>
              </a:ext>
            </a:extLst>
          </p:cNvPr>
          <p:cNvSpPr>
            <a:spLocks noGrp="1"/>
          </p:cNvSpPr>
          <p:nvPr>
            <p:ph type="title"/>
          </p:nvPr>
        </p:nvSpPr>
        <p:spPr>
          <a:xfrm>
            <a:off x="838200" y="365125"/>
            <a:ext cx="10515600" cy="698565"/>
          </a:xfrm>
        </p:spPr>
        <p:txBody>
          <a:bodyPr/>
          <a:lstStyle/>
          <a:p>
            <a:pPr algn="ctr"/>
            <a:r>
              <a:rPr lang="en-IN" dirty="0"/>
              <a:t>Capacitance of a capacitor</a:t>
            </a:r>
          </a:p>
        </p:txBody>
      </p:sp>
      <p:sp>
        <p:nvSpPr>
          <p:cNvPr id="3" name="Content Placeholder 2">
            <a:extLst>
              <a:ext uri="{FF2B5EF4-FFF2-40B4-BE49-F238E27FC236}">
                <a16:creationId xmlns:a16="http://schemas.microsoft.com/office/drawing/2014/main" id="{74E85397-01E7-4127-9278-497A3A655FA6}"/>
              </a:ext>
            </a:extLst>
          </p:cNvPr>
          <p:cNvSpPr>
            <a:spLocks noGrp="1"/>
          </p:cNvSpPr>
          <p:nvPr>
            <p:ph idx="1"/>
          </p:nvPr>
        </p:nvSpPr>
        <p:spPr>
          <a:xfrm>
            <a:off x="838200" y="1175657"/>
            <a:ext cx="10515600" cy="5001306"/>
          </a:xfrm>
        </p:spPr>
        <p:txBody>
          <a:bodyPr/>
          <a:lstStyle/>
          <a:p>
            <a:pPr marL="0" indent="0">
              <a:buNone/>
            </a:pPr>
            <a:r>
              <a:rPr lang="en-IN" dirty="0"/>
              <a:t>    The capacitance of a capacitor is directly proportional to the dielectric </a:t>
            </a:r>
            <a:r>
              <a:rPr lang="en-IN" dirty="0" err="1"/>
              <a:t>contant</a:t>
            </a:r>
            <a:r>
              <a:rPr lang="en-IN" dirty="0"/>
              <a:t> between the two plate and inversely proportional to the distance between the two plates.</a:t>
            </a:r>
          </a:p>
          <a:p>
            <a:pPr marL="0" indent="0">
              <a:buNone/>
            </a:pPr>
            <a:endParaRPr lang="en-IN" dirty="0"/>
          </a:p>
          <a:p>
            <a:pPr marL="0" indent="0">
              <a:buNone/>
            </a:pPr>
            <a:r>
              <a:rPr lang="en-IN" dirty="0"/>
              <a:t>                                             C = </a:t>
            </a:r>
            <a:r>
              <a:rPr lang="el-GR" dirty="0"/>
              <a:t>ε0ε</a:t>
            </a:r>
            <a:r>
              <a:rPr lang="en-IN" dirty="0"/>
              <a:t>r(A/d)</a:t>
            </a:r>
          </a:p>
          <a:p>
            <a:pPr marL="0" indent="0">
              <a:buNone/>
            </a:pPr>
            <a:r>
              <a:rPr lang="en-US" dirty="0"/>
              <a:t>                Where,</a:t>
            </a:r>
          </a:p>
          <a:p>
            <a:pPr marL="0" indent="0">
              <a:buNone/>
            </a:pPr>
            <a:r>
              <a:rPr lang="en-US" dirty="0"/>
              <a:t>                       A = Area of the parallel plate.</a:t>
            </a:r>
          </a:p>
          <a:p>
            <a:pPr marL="0" indent="0">
              <a:buNone/>
            </a:pPr>
            <a:r>
              <a:rPr lang="en-US" dirty="0"/>
              <a:t>                       d = Distance between the plates.</a:t>
            </a:r>
          </a:p>
          <a:p>
            <a:pPr marL="0" indent="0">
              <a:buNone/>
            </a:pPr>
            <a:r>
              <a:rPr lang="en-US" dirty="0"/>
              <a:t>                       ε0 = The permittivity of free space</a:t>
            </a:r>
          </a:p>
          <a:p>
            <a:pPr marL="0" indent="0">
              <a:buNone/>
            </a:pPr>
            <a:r>
              <a:rPr lang="en-US" dirty="0"/>
              <a:t>                       </a:t>
            </a:r>
            <a:r>
              <a:rPr lang="en-US" dirty="0" err="1"/>
              <a:t>εr</a:t>
            </a:r>
            <a:r>
              <a:rPr lang="en-US" dirty="0"/>
              <a:t> = The relative permittivity of the medium</a:t>
            </a:r>
            <a:endParaRPr lang="en-IN" dirty="0"/>
          </a:p>
        </p:txBody>
      </p:sp>
    </p:spTree>
    <p:extLst>
      <p:ext uri="{BB962C8B-B14F-4D97-AF65-F5344CB8AC3E}">
        <p14:creationId xmlns:p14="http://schemas.microsoft.com/office/powerpoint/2010/main" val="236261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3D7E2-81F7-4C44-87A1-06F5C9024980}"/>
              </a:ext>
            </a:extLst>
          </p:cNvPr>
          <p:cNvSpPr>
            <a:spLocks noGrp="1"/>
          </p:cNvSpPr>
          <p:nvPr>
            <p:ph idx="1"/>
          </p:nvPr>
        </p:nvSpPr>
        <p:spPr>
          <a:xfrm>
            <a:off x="838200" y="111967"/>
            <a:ext cx="10515600" cy="6064996"/>
          </a:xfrm>
        </p:spPr>
        <p:txBody>
          <a:bodyPr>
            <a:normAutofit lnSpcReduction="10000"/>
          </a:bodyPr>
          <a:lstStyle/>
          <a:p>
            <a:pPr marL="0" indent="0">
              <a:buNone/>
            </a:pPr>
            <a:r>
              <a:rPr lang="en-IN" b="1" dirty="0"/>
              <a:t>Types of capacitive proximity sensors :</a:t>
            </a:r>
          </a:p>
          <a:p>
            <a:pPr marL="0" indent="0">
              <a:buNone/>
            </a:pPr>
            <a:r>
              <a:rPr lang="en-IN" dirty="0"/>
              <a:t>  1. Dielectric type :</a:t>
            </a:r>
          </a:p>
          <a:p>
            <a:pPr marL="0" indent="0" algn="just">
              <a:buNone/>
            </a:pPr>
            <a:r>
              <a:rPr lang="en-IN" dirty="0"/>
              <a:t>                     Dielectric type of capacitive sensor can detect any target                  that has a dielectric constant greater than air. It has two parallel plates inside the sensing head which operates like an open capacitor .</a:t>
            </a:r>
          </a:p>
          <a:p>
            <a:pPr marL="0" indent="0" algn="just">
              <a:buNone/>
            </a:pPr>
            <a:r>
              <a:rPr lang="en-IN" dirty="0"/>
              <a:t>Here air acts as the </a:t>
            </a:r>
            <a:r>
              <a:rPr lang="en-IN" dirty="0" err="1"/>
              <a:t>dielectric.When</a:t>
            </a:r>
            <a:r>
              <a:rPr lang="en-IN" dirty="0"/>
              <a:t> no target is </a:t>
            </a:r>
            <a:r>
              <a:rPr lang="en-IN" dirty="0" err="1"/>
              <a:t>present,the</a:t>
            </a:r>
            <a:r>
              <a:rPr lang="en-IN" dirty="0"/>
              <a:t> capacitance between the plate will be very </a:t>
            </a:r>
            <a:r>
              <a:rPr lang="en-IN" dirty="0" err="1"/>
              <a:t>less.These</a:t>
            </a:r>
            <a:r>
              <a:rPr lang="en-IN" dirty="0"/>
              <a:t> plates are linked to an oscillator and a detector circuit. As the target which has dielectric constant more than air comes near to the sensor the capacitance between the plate </a:t>
            </a:r>
            <a:r>
              <a:rPr lang="en-IN" dirty="0" err="1"/>
              <a:t>increases.Increasing</a:t>
            </a:r>
            <a:r>
              <a:rPr lang="en-IN" dirty="0"/>
              <a:t> capacitance increases the amplitude of the oscillation of the </a:t>
            </a:r>
            <a:r>
              <a:rPr lang="en-IN" dirty="0" err="1"/>
              <a:t>oscillator.When</a:t>
            </a:r>
            <a:r>
              <a:rPr lang="en-IN" dirty="0"/>
              <a:t> the oscillation </a:t>
            </a:r>
            <a:r>
              <a:rPr lang="en-IN" dirty="0" err="1"/>
              <a:t>exeeds</a:t>
            </a:r>
            <a:r>
              <a:rPr lang="en-IN" dirty="0"/>
              <a:t> a specific value, the detector turns on the output of the </a:t>
            </a:r>
            <a:r>
              <a:rPr lang="en-IN" dirty="0" err="1"/>
              <a:t>sensor.When</a:t>
            </a:r>
            <a:r>
              <a:rPr lang="en-IN" dirty="0"/>
              <a:t> the target object moves away from the sensor the oscillation amplitude decreases and when it falls below a threshold value the sensor returns to the initial </a:t>
            </a:r>
            <a:r>
              <a:rPr lang="en-IN" dirty="0" err="1"/>
              <a:t>state.This</a:t>
            </a:r>
            <a:r>
              <a:rPr lang="en-IN" dirty="0"/>
              <a:t> type of sensor </a:t>
            </a:r>
            <a:r>
              <a:rPr lang="en-IN" dirty="0" err="1"/>
              <a:t>sence</a:t>
            </a:r>
            <a:r>
              <a:rPr lang="en-IN" dirty="0"/>
              <a:t> both metallic and non metallic objects.</a:t>
            </a:r>
          </a:p>
          <a:p>
            <a:pPr marL="0" indent="0">
              <a:buNone/>
            </a:pPr>
            <a:endParaRPr lang="en-IN" dirty="0"/>
          </a:p>
        </p:txBody>
      </p:sp>
    </p:spTree>
    <p:extLst>
      <p:ext uri="{BB962C8B-B14F-4D97-AF65-F5344CB8AC3E}">
        <p14:creationId xmlns:p14="http://schemas.microsoft.com/office/powerpoint/2010/main" val="329687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30A52-ED23-4D68-A1D9-EAB6F9AFD89B}"/>
              </a:ext>
            </a:extLst>
          </p:cNvPr>
          <p:cNvSpPr>
            <a:spLocks noGrp="1"/>
          </p:cNvSpPr>
          <p:nvPr>
            <p:ph idx="1"/>
          </p:nvPr>
        </p:nvSpPr>
        <p:spPr>
          <a:xfrm>
            <a:off x="838200" y="158620"/>
            <a:ext cx="10515600" cy="6018343"/>
          </a:xfrm>
        </p:spPr>
        <p:txBody>
          <a:bodyPr/>
          <a:lstStyle/>
          <a:p>
            <a:pPr marL="0" indent="0">
              <a:buNone/>
            </a:pPr>
            <a:r>
              <a:rPr lang="en-IN" dirty="0"/>
              <a:t>2. Conductive type : </a:t>
            </a:r>
          </a:p>
          <a:p>
            <a:pPr marL="0" indent="0">
              <a:buNone/>
            </a:pPr>
            <a:r>
              <a:rPr lang="en-IN" dirty="0"/>
              <a:t>      In this type of sensor is only one capacitor plate inside the sensor, the target itself becomes the other plate of the parallel plate capacitor.</a:t>
            </a:r>
          </a:p>
          <a:p>
            <a:pPr marL="0" indent="0">
              <a:buNone/>
            </a:pPr>
            <a:r>
              <a:rPr lang="en-IN" dirty="0"/>
              <a:t>The plate of a parallel plate capacitor should be conductive, so this type of sensor is used if the target is electrically </a:t>
            </a:r>
            <a:r>
              <a:rPr lang="en-IN" dirty="0" err="1"/>
              <a:t>conductivr</a:t>
            </a:r>
            <a:r>
              <a:rPr lang="en-IN" dirty="0"/>
              <a:t> </a:t>
            </a:r>
            <a:r>
              <a:rPr lang="en-IN" dirty="0" err="1"/>
              <a:t>material.The</a:t>
            </a:r>
            <a:r>
              <a:rPr lang="en-IN" dirty="0"/>
              <a:t> air gap between the sensor and the target functions as the dielectric .The plate inside the sensor is connected to an oscillator circuit that is used to generate an electrostatic field . As the conductive target approaches the </a:t>
            </a:r>
            <a:r>
              <a:rPr lang="en-IN" dirty="0" err="1"/>
              <a:t>sensor,the</a:t>
            </a:r>
            <a:r>
              <a:rPr lang="en-IN" dirty="0"/>
              <a:t> distance between the  two plates decreases ,due to which the capacitance increases and results in increases of oscillation </a:t>
            </a:r>
            <a:r>
              <a:rPr lang="en-IN" dirty="0" err="1"/>
              <a:t>amplitude.Once</a:t>
            </a:r>
            <a:r>
              <a:rPr lang="en-IN" dirty="0"/>
              <a:t> the oscillations exceeds a </a:t>
            </a:r>
            <a:r>
              <a:rPr lang="en-IN" dirty="0" err="1"/>
              <a:t>predetermind</a:t>
            </a:r>
            <a:r>
              <a:rPr lang="en-IN" dirty="0"/>
              <a:t> value ,output signal from the sensor is generated which indicates that the target has reached near the sensor.</a:t>
            </a:r>
          </a:p>
        </p:txBody>
      </p:sp>
    </p:spTree>
    <p:extLst>
      <p:ext uri="{BB962C8B-B14F-4D97-AF65-F5344CB8AC3E}">
        <p14:creationId xmlns:p14="http://schemas.microsoft.com/office/powerpoint/2010/main" val="53522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1AE3-A20B-42C3-8EC7-943F1934F249}"/>
              </a:ext>
            </a:extLst>
          </p:cNvPr>
          <p:cNvSpPr>
            <a:spLocks noGrp="1"/>
          </p:cNvSpPr>
          <p:nvPr>
            <p:ph type="title"/>
          </p:nvPr>
        </p:nvSpPr>
        <p:spPr>
          <a:xfrm>
            <a:off x="838200" y="-205273"/>
            <a:ext cx="10515600" cy="1184987"/>
          </a:xfrm>
        </p:spPr>
        <p:txBody>
          <a:bodyPr/>
          <a:lstStyle/>
          <a:p>
            <a:pPr algn="ctr"/>
            <a:r>
              <a:rPr lang="en-IN" b="1" dirty="0"/>
              <a:t>Inductive proximity sensor</a:t>
            </a:r>
          </a:p>
        </p:txBody>
      </p:sp>
      <p:sp>
        <p:nvSpPr>
          <p:cNvPr id="3" name="Content Placeholder 2">
            <a:extLst>
              <a:ext uri="{FF2B5EF4-FFF2-40B4-BE49-F238E27FC236}">
                <a16:creationId xmlns:a16="http://schemas.microsoft.com/office/drawing/2014/main" id="{ADAB54A5-5C9A-48BC-AE6F-659C5B93F570}"/>
              </a:ext>
            </a:extLst>
          </p:cNvPr>
          <p:cNvSpPr>
            <a:spLocks noGrp="1"/>
          </p:cNvSpPr>
          <p:nvPr>
            <p:ph idx="1"/>
          </p:nvPr>
        </p:nvSpPr>
        <p:spPr>
          <a:xfrm>
            <a:off x="186613" y="681135"/>
            <a:ext cx="11691256" cy="6027576"/>
          </a:xfrm>
        </p:spPr>
        <p:txBody>
          <a:bodyPr>
            <a:normAutofit fontScale="92500" lnSpcReduction="10000"/>
          </a:bodyPr>
          <a:lstStyle/>
          <a:p>
            <a:pPr marL="0" indent="0">
              <a:buNone/>
            </a:pPr>
            <a:r>
              <a:rPr lang="en-IN" dirty="0"/>
              <a:t>      Inductive proximity sensor are used to detect metal objects.</a:t>
            </a:r>
          </a:p>
          <a:p>
            <a:pPr marL="0" indent="0">
              <a:buNone/>
            </a:pPr>
            <a:r>
              <a:rPr lang="en-IN" dirty="0"/>
              <a:t>An inductive proximity sensors has four main components.</a:t>
            </a:r>
          </a:p>
          <a:p>
            <a:pPr marL="0" indent="0">
              <a:buNone/>
            </a:pPr>
            <a:r>
              <a:rPr lang="en-IN" dirty="0"/>
              <a:t>1 . Coil : </a:t>
            </a:r>
          </a:p>
          <a:p>
            <a:pPr marL="0" indent="0">
              <a:buNone/>
            </a:pPr>
            <a:r>
              <a:rPr lang="en-IN" dirty="0"/>
              <a:t>              The coil generate necessary electromagnetic field a cup shaped magnetic core holds the </a:t>
            </a:r>
            <a:r>
              <a:rPr lang="en-IN" dirty="0" err="1"/>
              <a:t>coil.This</a:t>
            </a:r>
            <a:r>
              <a:rPr lang="en-IN" dirty="0"/>
              <a:t> core is necessary to concentrate the coil’s magnetic filed on the front area of the sensor.</a:t>
            </a:r>
          </a:p>
          <a:p>
            <a:pPr marL="0" indent="0">
              <a:buNone/>
            </a:pPr>
            <a:r>
              <a:rPr lang="en-IN" dirty="0"/>
              <a:t>2 . Oscillator : </a:t>
            </a:r>
          </a:p>
          <a:p>
            <a:pPr marL="0" indent="0">
              <a:buNone/>
            </a:pPr>
            <a:r>
              <a:rPr lang="en-IN" dirty="0"/>
              <a:t>               The oscillator is generally an LC </a:t>
            </a:r>
            <a:r>
              <a:rPr lang="en-IN" dirty="0" err="1"/>
              <a:t>oscillator.It</a:t>
            </a:r>
            <a:r>
              <a:rPr lang="en-IN" dirty="0"/>
              <a:t> produces radio frequency which help to generate an electromagnetic field.</a:t>
            </a:r>
          </a:p>
          <a:p>
            <a:pPr marL="0" indent="0">
              <a:buNone/>
            </a:pPr>
            <a:r>
              <a:rPr lang="en-IN" dirty="0"/>
              <a:t>3 . Trigger circuit : </a:t>
            </a:r>
          </a:p>
          <a:p>
            <a:pPr marL="0" indent="0">
              <a:buNone/>
            </a:pPr>
            <a:r>
              <a:rPr lang="en-IN" dirty="0"/>
              <a:t>              The trigger circuit senses the change in amplitude of oscillation and gives the signal to the output circuit.</a:t>
            </a:r>
          </a:p>
          <a:p>
            <a:pPr marL="0" indent="0">
              <a:buNone/>
            </a:pPr>
            <a:r>
              <a:rPr lang="en-IN" dirty="0"/>
              <a:t>4 . Output circuit : </a:t>
            </a:r>
          </a:p>
          <a:p>
            <a:pPr marL="0" indent="0">
              <a:buNone/>
            </a:pPr>
            <a:r>
              <a:rPr lang="en-IN" dirty="0"/>
              <a:t>                 The out put circuit has a transistor after receiving the signal the transistor switches on and gives an output.</a:t>
            </a:r>
          </a:p>
        </p:txBody>
      </p:sp>
    </p:spTree>
    <p:extLst>
      <p:ext uri="{BB962C8B-B14F-4D97-AF65-F5344CB8AC3E}">
        <p14:creationId xmlns:p14="http://schemas.microsoft.com/office/powerpoint/2010/main" val="1331054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1001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proximity sensor</vt:lpstr>
      <vt:lpstr>PowerPoint Presentation</vt:lpstr>
      <vt:lpstr>PowerPoint Presentation</vt:lpstr>
      <vt:lpstr>The most commonly used proximity sensors are :</vt:lpstr>
      <vt:lpstr>Capacitive proximity sensor</vt:lpstr>
      <vt:lpstr>Capacitance of a capacitor</vt:lpstr>
      <vt:lpstr>PowerPoint Presentation</vt:lpstr>
      <vt:lpstr>PowerPoint Presentation</vt:lpstr>
      <vt:lpstr>Inductive proximity sensor</vt:lpstr>
      <vt:lpstr>Working principle of inductive proximity sensor</vt:lpstr>
      <vt:lpstr>Working of inductive proximity sensor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athish ulleri</dc:creator>
  <cp:lastModifiedBy>athish ulleri</cp:lastModifiedBy>
  <cp:revision>2</cp:revision>
  <dcterms:created xsi:type="dcterms:W3CDTF">2021-11-22T14:57:16Z</dcterms:created>
  <dcterms:modified xsi:type="dcterms:W3CDTF">2022-09-15T12:51:09Z</dcterms:modified>
</cp:coreProperties>
</file>