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B20D-7E6F-4AC7-A5AC-9BD6E95D7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71B2B4-6D61-4743-AE28-3587EACB2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E352FD-83E7-437B-A98D-73D6C1427B8B}"/>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5" name="Footer Placeholder 4">
            <a:extLst>
              <a:ext uri="{FF2B5EF4-FFF2-40B4-BE49-F238E27FC236}">
                <a16:creationId xmlns:a16="http://schemas.microsoft.com/office/drawing/2014/main" id="{8E0423DB-81D8-4A71-9B1C-418F3B9A7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F24D6-FD61-4BE4-99FB-C0E1144436F5}"/>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25772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3613-256E-4E78-BC75-4F490CC8C0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C1CEC5-2AD2-4844-B57B-C19E25A983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29A18-961C-455C-BD2B-C9ACF3C2F0FC}"/>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5" name="Footer Placeholder 4">
            <a:extLst>
              <a:ext uri="{FF2B5EF4-FFF2-40B4-BE49-F238E27FC236}">
                <a16:creationId xmlns:a16="http://schemas.microsoft.com/office/drawing/2014/main" id="{8A3F25AC-E8A0-4F5E-8685-6DF61C169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E70EC-A42D-4CAF-B23D-504337AAC844}"/>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392094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A5816-63F4-4669-9155-66113409C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34B1DC-0473-4BD6-85BC-8302F9212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78383-0F9F-47BB-A9EB-04861089015E}"/>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5" name="Footer Placeholder 4">
            <a:extLst>
              <a:ext uri="{FF2B5EF4-FFF2-40B4-BE49-F238E27FC236}">
                <a16:creationId xmlns:a16="http://schemas.microsoft.com/office/drawing/2014/main" id="{585E133E-8799-4D48-9139-CA045214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075EC-0EB2-410F-9F3E-A821EDD00AEA}"/>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264361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36AC-09F9-4010-8823-48A9A8A6E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B9310-8F80-4E26-8CCB-58155D413C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C6816-1EA2-46EB-8D45-2518949FD40B}"/>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5" name="Footer Placeholder 4">
            <a:extLst>
              <a:ext uri="{FF2B5EF4-FFF2-40B4-BE49-F238E27FC236}">
                <a16:creationId xmlns:a16="http://schemas.microsoft.com/office/drawing/2014/main" id="{68AE6EE6-43B7-4CF4-A601-A6151E4F0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594C7-9768-4FDA-932F-82B9C6CBE37E}"/>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251497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DF2D-745C-4CAA-98A5-989199813A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0123B-7A7A-4A65-8AFB-7232C0BE6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56D3C-6E95-4556-BD75-0BA9B638BC9F}"/>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5" name="Footer Placeholder 4">
            <a:extLst>
              <a:ext uri="{FF2B5EF4-FFF2-40B4-BE49-F238E27FC236}">
                <a16:creationId xmlns:a16="http://schemas.microsoft.com/office/drawing/2014/main" id="{CC9DE1FB-8FDD-4F1A-B465-D1B8A4B56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F04E9-2EAF-42E1-88A7-0F8E69095492}"/>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238152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37EA-BC50-4C58-B3B4-62B73B51E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7C8A5-7F32-4577-8A14-D5B754C580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ED620C-D810-4B39-826D-B5A3A209FF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F49F8A-0167-4892-9E23-EA33A953E8B7}"/>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6" name="Footer Placeholder 5">
            <a:extLst>
              <a:ext uri="{FF2B5EF4-FFF2-40B4-BE49-F238E27FC236}">
                <a16:creationId xmlns:a16="http://schemas.microsoft.com/office/drawing/2014/main" id="{0979D8C1-1419-4485-BBC9-61D5365D6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E4D05-E417-4166-A739-E37C2B9A69CD}"/>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303079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3913-ECA9-4F66-94FD-CDEF1587D1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6461F2-96FE-4408-A18D-DDDF6A8E6C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A9296F-2DE7-4A96-AF67-6074B43B3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635B17-E2D2-4667-8D30-FDA3D49E1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4DB5A5-E178-47F9-AD3E-CC217D52C8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144FA2-D038-4C40-B349-21048827D331}"/>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8" name="Footer Placeholder 7">
            <a:extLst>
              <a:ext uri="{FF2B5EF4-FFF2-40B4-BE49-F238E27FC236}">
                <a16:creationId xmlns:a16="http://schemas.microsoft.com/office/drawing/2014/main" id="{171AF37D-CCEE-49BC-AAA0-85B6B0DCDF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B04566-92B4-4B0F-B0B2-4915C63DE28B}"/>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125213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C6C6-5C9D-444E-BCA2-28C14390EC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22493D-6DC1-42A4-AE02-7E6AF2A4F146}"/>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4" name="Footer Placeholder 3">
            <a:extLst>
              <a:ext uri="{FF2B5EF4-FFF2-40B4-BE49-F238E27FC236}">
                <a16:creationId xmlns:a16="http://schemas.microsoft.com/office/drawing/2014/main" id="{BC840F25-22BD-40BF-B231-FE238A29BF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A6FE2A-57FB-4881-9A6E-81E17DBA891C}"/>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123068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7CEF8-D542-4509-A99D-EF983F588121}"/>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3" name="Footer Placeholder 2">
            <a:extLst>
              <a:ext uri="{FF2B5EF4-FFF2-40B4-BE49-F238E27FC236}">
                <a16:creationId xmlns:a16="http://schemas.microsoft.com/office/drawing/2014/main" id="{37C3BBF3-8A27-427A-875F-2F378BADAF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21D364-8605-4CBA-90E0-D729CAD0F433}"/>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152148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BF27-7A06-449D-B299-B1579ECB6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65BE8C-B396-434C-9101-9BD315B45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1E1BFF-7EF4-44D9-96E1-0CF6C63E5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078F1-CA8B-4955-BB1C-57FF9C096BC5}"/>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6" name="Footer Placeholder 5">
            <a:extLst>
              <a:ext uri="{FF2B5EF4-FFF2-40B4-BE49-F238E27FC236}">
                <a16:creationId xmlns:a16="http://schemas.microsoft.com/office/drawing/2014/main" id="{A24B697D-BB19-44C3-A8D7-FB404AAF7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CF8E49-AEB0-42F6-A6C6-F8176B70016D}"/>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322614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D71A-F23C-4B08-96B4-C07E5D846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A6B16E-5E84-4AD0-939E-5CEBF48CB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CC7F6D-C739-4C55-BC44-04183246F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B8FBE-CAB3-4E2E-899F-4887851E1BBE}"/>
              </a:ext>
            </a:extLst>
          </p:cNvPr>
          <p:cNvSpPr>
            <a:spLocks noGrp="1"/>
          </p:cNvSpPr>
          <p:nvPr>
            <p:ph type="dt" sz="half" idx="10"/>
          </p:nvPr>
        </p:nvSpPr>
        <p:spPr/>
        <p:txBody>
          <a:bodyPr/>
          <a:lstStyle/>
          <a:p>
            <a:fld id="{3563D72B-F333-4463-A69F-4E6FEFA6CA55}" type="datetimeFigureOut">
              <a:rPr lang="en-US" smtClean="0"/>
              <a:t>10/19/2022</a:t>
            </a:fld>
            <a:endParaRPr lang="en-US"/>
          </a:p>
        </p:txBody>
      </p:sp>
      <p:sp>
        <p:nvSpPr>
          <p:cNvPr id="6" name="Footer Placeholder 5">
            <a:extLst>
              <a:ext uri="{FF2B5EF4-FFF2-40B4-BE49-F238E27FC236}">
                <a16:creationId xmlns:a16="http://schemas.microsoft.com/office/drawing/2014/main" id="{D4D7D03E-91C5-48AE-AEDC-0620E5385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0933C-315C-4E82-AB81-F66F92E3E2B6}"/>
              </a:ext>
            </a:extLst>
          </p:cNvPr>
          <p:cNvSpPr>
            <a:spLocks noGrp="1"/>
          </p:cNvSpPr>
          <p:nvPr>
            <p:ph type="sldNum" sz="quarter" idx="12"/>
          </p:nvPr>
        </p:nvSpPr>
        <p:spPr/>
        <p:txBody>
          <a:bodyPr/>
          <a:lstStyle/>
          <a:p>
            <a:fld id="{9F705127-D778-4EA1-A598-A1F24C845FE0}" type="slidenum">
              <a:rPr lang="en-US" smtClean="0"/>
              <a:t>‹#›</a:t>
            </a:fld>
            <a:endParaRPr lang="en-US"/>
          </a:p>
        </p:txBody>
      </p:sp>
    </p:spTree>
    <p:extLst>
      <p:ext uri="{BB962C8B-B14F-4D97-AF65-F5344CB8AC3E}">
        <p14:creationId xmlns:p14="http://schemas.microsoft.com/office/powerpoint/2010/main" val="124861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8E072-C587-40E5-8C1C-1FC34CCDE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174941-7975-46A1-90BF-F1DA57E2B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ACADD-0CDB-4059-9895-AE3DFD10F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3D72B-F333-4463-A69F-4E6FEFA6CA55}" type="datetimeFigureOut">
              <a:rPr lang="en-US" smtClean="0"/>
              <a:t>10/19/2022</a:t>
            </a:fld>
            <a:endParaRPr lang="en-US"/>
          </a:p>
        </p:txBody>
      </p:sp>
      <p:sp>
        <p:nvSpPr>
          <p:cNvPr id="5" name="Footer Placeholder 4">
            <a:extLst>
              <a:ext uri="{FF2B5EF4-FFF2-40B4-BE49-F238E27FC236}">
                <a16:creationId xmlns:a16="http://schemas.microsoft.com/office/drawing/2014/main" id="{C5D4B891-E863-4B00-BDD8-5BE64E7D52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055A91-7838-4E90-8667-57A4F026A1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05127-D778-4EA1-A598-A1F24C845FE0}" type="slidenum">
              <a:rPr lang="en-US" smtClean="0"/>
              <a:t>‹#›</a:t>
            </a:fld>
            <a:endParaRPr lang="en-US"/>
          </a:p>
        </p:txBody>
      </p:sp>
    </p:spTree>
    <p:extLst>
      <p:ext uri="{BB962C8B-B14F-4D97-AF65-F5344CB8AC3E}">
        <p14:creationId xmlns:p14="http://schemas.microsoft.com/office/powerpoint/2010/main" val="71124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blazor-components/blazor-datagrid" TargetMode="External"/><Relationship Id="rId13" Type="http://schemas.openxmlformats.org/officeDocument/2006/relationships/hyperlink" Target="https://www.syncfusion.com/jquery/aspnet-web-forms-ui-controls/datagrid" TargetMode="External"/><Relationship Id="rId3" Type="http://schemas.openxmlformats.org/officeDocument/2006/relationships/image" Target="../media/image2.png"/><Relationship Id="rId7" Type="http://schemas.openxmlformats.org/officeDocument/2006/relationships/hyperlink" Target="https://www.syncfusion.com/vue-components/vue-grid" TargetMode="External"/><Relationship Id="rId12" Type="http://schemas.openxmlformats.org/officeDocument/2006/relationships/hyperlink" Target="https://www.syncfusion.com/aspnet-core-ui-controls/grid" TargetMode="External"/><Relationship Id="rId17" Type="http://schemas.openxmlformats.org/officeDocument/2006/relationships/hyperlink" Target="https://www.syncfusion.com/uwp-ui-controls/datagrid" TargetMode="External"/><Relationship Id="rId2" Type="http://schemas.openxmlformats.org/officeDocument/2006/relationships/image" Target="../media/image1.png"/><Relationship Id="rId16" Type="http://schemas.openxmlformats.org/officeDocument/2006/relationships/hyperlink" Target="https://www.syncfusion.com/xamarin-ui-controls/xamarin-datagrid" TargetMode="External"/><Relationship Id="rId1" Type="http://schemas.openxmlformats.org/officeDocument/2006/relationships/slideLayout" Target="../slideLayouts/slideLayout2.xml"/><Relationship Id="rId6" Type="http://schemas.openxmlformats.org/officeDocument/2006/relationships/hyperlink" Target="https://www.syncfusion.com/react-components/react-data-grid" TargetMode="External"/><Relationship Id="rId11" Type="http://schemas.openxmlformats.org/officeDocument/2006/relationships/hyperlink" Target="https://www.syncfusion.com/aspnet-mvc-ui-controls/grid" TargetMode="External"/><Relationship Id="rId5" Type="http://schemas.openxmlformats.org/officeDocument/2006/relationships/hyperlink" Target="https://www.syncfusion.com/angular-components/angular-grid" TargetMode="External"/><Relationship Id="rId15" Type="http://schemas.openxmlformats.org/officeDocument/2006/relationships/image" Target="../media/image4.png"/><Relationship Id="rId10" Type="http://schemas.openxmlformats.org/officeDocument/2006/relationships/hyperlink" Target="https://www.syncfusion.com/jquery-ui-widgets/datagrid" TargetMode="External"/><Relationship Id="rId4" Type="http://schemas.openxmlformats.org/officeDocument/2006/relationships/hyperlink" Target="https://www.syncfusion.com/javascript-ui-controls/js-data-grid" TargetMode="External"/><Relationship Id="rId9" Type="http://schemas.openxmlformats.org/officeDocument/2006/relationships/hyperlink" Target="https://www.syncfusion.com/flutter-widgets/flutter-datagrid" TargetMode="External"/><Relationship Id="rId1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vue-components/vue-grid" TargetMode="External"/><Relationship Id="rId3" Type="http://schemas.openxmlformats.org/officeDocument/2006/relationships/hyperlink" Target="https://www.syncfusion.com/xamarin-ui-controls/xamarin-datagrid" TargetMode="External"/><Relationship Id="rId7" Type="http://schemas.openxmlformats.org/officeDocument/2006/relationships/hyperlink" Target="https://www.syncfusion.com/jquery-ui-widgets/datagrid" TargetMode="External"/><Relationship Id="rId12" Type="http://schemas.openxmlformats.org/officeDocument/2006/relationships/hyperlink" Target="https://www.syncfusion.com/react-components/react-data-grid" TargetMode="External"/><Relationship Id="rId17" Type="http://schemas.openxmlformats.org/officeDocument/2006/relationships/image" Target="../media/image4.png"/><Relationship Id="rId2" Type="http://schemas.openxmlformats.org/officeDocument/2006/relationships/image" Target="../media/image5.png"/><Relationship Id="rId16"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syncfusion.com/jquery/aspnet-web-forms-ui-controls/datagrid" TargetMode="External"/><Relationship Id="rId11" Type="http://schemas.openxmlformats.org/officeDocument/2006/relationships/hyperlink" Target="https://www.syncfusion.com/angular-components/angular-grid" TargetMode="External"/><Relationship Id="rId5" Type="http://schemas.openxmlformats.org/officeDocument/2006/relationships/hyperlink" Target="https://www.syncfusion.com/uwp-ui-controls/datagrid" TargetMode="External"/><Relationship Id="rId15" Type="http://schemas.openxmlformats.org/officeDocument/2006/relationships/image" Target="../media/image2.png"/><Relationship Id="rId10" Type="http://schemas.openxmlformats.org/officeDocument/2006/relationships/hyperlink" Target="https://www.syncfusion.com/javascript-ui-controls/js-data-grid" TargetMode="External"/><Relationship Id="rId4" Type="http://schemas.openxmlformats.org/officeDocument/2006/relationships/hyperlink" Target="https://www.syncfusion.com/flutter-widgets/flutter-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blazor-components/blazor-datagri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javascript-ui-controls/js-data-grid" TargetMode="External"/><Relationship Id="rId13" Type="http://schemas.openxmlformats.org/officeDocument/2006/relationships/hyperlink" Target="https://www.syncfusion.com/jquery-ui-widgets/datagrid" TargetMode="External"/><Relationship Id="rId3" Type="http://schemas.openxmlformats.org/officeDocument/2006/relationships/hyperlink" Target="https://www.syncfusion.com/xamarin-ui-controls/xamarin-datagrid" TargetMode="External"/><Relationship Id="rId7" Type="http://schemas.openxmlformats.org/officeDocument/2006/relationships/hyperlink" Target="https://www.syncfusion.com/jquery/aspnet-web-forms-ui-controls/datagrid" TargetMode="External"/><Relationship Id="rId12" Type="http://schemas.openxmlformats.org/officeDocument/2006/relationships/hyperlink" Target="https://www.syncfusion.com/blazor-components/blazor-datagrid" TargetMode="External"/><Relationship Id="rId17" Type="http://schemas.openxmlformats.org/officeDocument/2006/relationships/image" Target="../media/image4.png"/><Relationship Id="rId2" Type="http://schemas.openxmlformats.org/officeDocument/2006/relationships/image" Target="../media/image6.png"/><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hyperlink" Target="https://www.syncfusion.com/vue-components/vue-grid" TargetMode="External"/><Relationship Id="rId5" Type="http://schemas.openxmlformats.org/officeDocument/2006/relationships/hyperlink" Target="https://www.syncfusion.com/uwp-ui-controls/datagrid" TargetMode="External"/><Relationship Id="rId15" Type="http://schemas.openxmlformats.org/officeDocument/2006/relationships/hyperlink" Target="https://www.syncfusion.com/aspnet-core-ui-controls/grid" TargetMode="External"/><Relationship Id="rId10" Type="http://schemas.openxmlformats.org/officeDocument/2006/relationships/hyperlink" Target="https://www.syncfusion.com/react-components/react-data-grid" TargetMode="External"/><Relationship Id="rId4" Type="http://schemas.openxmlformats.org/officeDocument/2006/relationships/hyperlink" Target="https://www.syncfusion.com/flutter-widgets/flutter-datagrid" TargetMode="External"/><Relationship Id="rId9" Type="http://schemas.openxmlformats.org/officeDocument/2006/relationships/hyperlink" Target="https://www.syncfusion.com/angular-components/angular-grid" TargetMode="External"/><Relationship Id="rId14" Type="http://schemas.openxmlformats.org/officeDocument/2006/relationships/hyperlink" Target="https://www.syncfusion.com/aspnet-mvc-ui-controls/grid"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syncfusion.com/javascript-ui-controls/js-data-grid" TargetMode="External"/><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hyperlink" Target="https://www.syncfusion.com/uwp-ui-controls/datagrid" TargetMode="External"/><Relationship Id="rId12" Type="http://schemas.openxmlformats.org/officeDocument/2006/relationships/hyperlink" Target="https://www.syncfusion.com/blazor-components/blazor-datagrid" TargetMode="External"/><Relationship Id="rId17" Type="http://schemas.openxmlformats.org/officeDocument/2006/relationships/hyperlink" Target="https://www.syncfusion.com/aspnet-core-ui-controls/grid" TargetMode="External"/><Relationship Id="rId2" Type="http://schemas.openxmlformats.org/officeDocument/2006/relationships/image" Target="../media/image8.png"/><Relationship Id="rId16" Type="http://schemas.openxmlformats.org/officeDocument/2006/relationships/hyperlink" Target="https://www.syncfusion.com/aspnet-mvc-ui-controls/grid" TargetMode="External"/><Relationship Id="rId1" Type="http://schemas.openxmlformats.org/officeDocument/2006/relationships/slideLayout" Target="../slideLayouts/slideLayout7.xml"/><Relationship Id="rId6" Type="http://schemas.openxmlformats.org/officeDocument/2006/relationships/hyperlink" Target="https://www.syncfusion.com/flutter-widgets/flutter-datagrid" TargetMode="External"/><Relationship Id="rId11" Type="http://schemas.openxmlformats.org/officeDocument/2006/relationships/hyperlink" Target="https://www.syncfusion.com/vue-components/vue-grid" TargetMode="External"/><Relationship Id="rId5" Type="http://schemas.openxmlformats.org/officeDocument/2006/relationships/hyperlink" Target="https://www.syncfusion.com/xamarin-ui-controls/xamarin-datagrid" TargetMode="External"/><Relationship Id="rId15" Type="http://schemas.openxmlformats.org/officeDocument/2006/relationships/hyperlink" Target="https://www.syncfusion.com/jquery-ui-widgets/datagrid" TargetMode="External"/><Relationship Id="rId10" Type="http://schemas.openxmlformats.org/officeDocument/2006/relationships/hyperlink" Target="https://www.syncfusion.com/react-components/react-data-grid" TargetMode="External"/><Relationship Id="rId4" Type="http://schemas.openxmlformats.org/officeDocument/2006/relationships/hyperlink" Target="https://www.syncfusion.com/jquery/aspnet-web-forms-ui-controls/datagrid" TargetMode="External"/><Relationship Id="rId9" Type="http://schemas.openxmlformats.org/officeDocument/2006/relationships/hyperlink" Target="https://www.syncfusion.com/angular-components/angular-grid" TargetMode="Externa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EA35-6300-4F14-BC31-D9424001F8F8}"/>
              </a:ext>
            </a:extLst>
          </p:cNvPr>
          <p:cNvSpPr>
            <a:spLocks noGrp="1"/>
          </p:cNvSpPr>
          <p:nvPr>
            <p:ph type="ctrTitle"/>
          </p:nvPr>
        </p:nvSpPr>
        <p:spPr/>
        <p:txBody>
          <a:bodyPr/>
          <a:lstStyle/>
          <a:p>
            <a:r>
              <a:rPr lang="en-US" dirty="0">
                <a:latin typeface="Abadi" panose="020B0604020104020204" pitchFamily="34" charset="0"/>
              </a:rPr>
              <a:t>Most popular components</a:t>
            </a:r>
          </a:p>
        </p:txBody>
      </p:sp>
      <p:sp>
        <p:nvSpPr>
          <p:cNvPr id="3" name="Subtitle 2">
            <a:extLst>
              <a:ext uri="{FF2B5EF4-FFF2-40B4-BE49-F238E27FC236}">
                <a16:creationId xmlns:a16="http://schemas.microsoft.com/office/drawing/2014/main" id="{B770088C-FF7F-4227-959B-517CBFAC9D13}"/>
              </a:ext>
            </a:extLst>
          </p:cNvPr>
          <p:cNvSpPr>
            <a:spLocks noGrp="1"/>
          </p:cNvSpPr>
          <p:nvPr>
            <p:ph type="subTitle" idx="1"/>
          </p:nvPr>
        </p:nvSpPr>
        <p:spPr/>
        <p:txBody>
          <a:bodyPr/>
          <a:lstStyle/>
          <a:p>
            <a:r>
              <a:rPr lang="en-US" dirty="0" err="1"/>
              <a:t>Athiswaran.v</a:t>
            </a:r>
            <a:endParaRPr lang="en-US" dirty="0"/>
          </a:p>
        </p:txBody>
      </p:sp>
    </p:spTree>
    <p:extLst>
      <p:ext uri="{BB962C8B-B14F-4D97-AF65-F5344CB8AC3E}">
        <p14:creationId xmlns:p14="http://schemas.microsoft.com/office/powerpoint/2010/main" val="387206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B17820-DAD5-4449-9DDB-8A4C9AC57823}"/>
              </a:ext>
            </a:extLst>
          </p:cNvPr>
          <p:cNvSpPr txBox="1"/>
          <p:nvPr/>
        </p:nvSpPr>
        <p:spPr>
          <a:xfrm>
            <a:off x="666747" y="438834"/>
            <a:ext cx="11039477" cy="461665"/>
          </a:xfrm>
          <a:prstGeom prst="rect">
            <a:avLst/>
          </a:prstGeom>
          <a:noFill/>
        </p:spPr>
        <p:txBody>
          <a:bodyPr wrap="square">
            <a:spAutoFit/>
          </a:bodyPr>
          <a:lstStyle/>
          <a:p>
            <a:r>
              <a:rPr lang="en-US" sz="2400" dirty="0"/>
              <a:t>DataGrid      charts       </a:t>
            </a:r>
            <a:r>
              <a:rPr lang="en-US" sz="2400" dirty="0" err="1"/>
              <a:t>Listview</a:t>
            </a:r>
            <a:r>
              <a:rPr lang="en-US" sz="2400" dirty="0"/>
              <a:t>      scheduler    Diagram     PDF Viewer      Excel Library</a:t>
            </a:r>
          </a:p>
        </p:txBody>
      </p:sp>
    </p:spTree>
    <p:extLst>
      <p:ext uri="{BB962C8B-B14F-4D97-AF65-F5344CB8AC3E}">
        <p14:creationId xmlns:p14="http://schemas.microsoft.com/office/powerpoint/2010/main" val="375487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53DFF-A723-4EB7-99D5-B599197EC49D}"/>
              </a:ext>
            </a:extLst>
          </p:cNvPr>
          <p:cNvSpPr>
            <a:spLocks noGrp="1"/>
          </p:cNvSpPr>
          <p:nvPr>
            <p:ph idx="1"/>
          </p:nvPr>
        </p:nvSpPr>
        <p:spPr>
          <a:xfrm>
            <a:off x="282804" y="1074264"/>
            <a:ext cx="6270625" cy="2790825"/>
          </a:xfrm>
        </p:spPr>
        <p:txBody>
          <a:bodyPr>
            <a:normAutofit fontScale="92500"/>
          </a:bodyPr>
          <a:lstStyle/>
          <a:p>
            <a:pPr marL="0" indent="0">
              <a:lnSpc>
                <a:spcPct val="150000"/>
              </a:lnSpc>
              <a:spcAft>
                <a:spcPts val="600"/>
              </a:spcAft>
              <a:buNone/>
            </a:pPr>
            <a:r>
              <a:rPr lang="en-US" sz="2000" dirty="0"/>
              <a:t>The DataGrid control is a high-performance grid component That </a:t>
            </a:r>
            <a:r>
              <a:rPr lang="en-US" sz="2000" dirty="0" err="1"/>
              <a:t>helpsdisplay</a:t>
            </a:r>
            <a:r>
              <a:rPr lang="en-US" sz="2000" dirty="0"/>
              <a:t> and manipulate large amounts of data in a tabular </a:t>
            </a:r>
            <a:r>
              <a:rPr lang="en-US" sz="2000" dirty="0" err="1"/>
              <a:t>format.Its</a:t>
            </a:r>
            <a:r>
              <a:rPr lang="en-US" sz="2000" dirty="0"/>
              <a:t> </a:t>
            </a:r>
            <a:r>
              <a:rPr lang="en-US" sz="2000" dirty="0" err="1"/>
              <a:t>rrich</a:t>
            </a:r>
            <a:r>
              <a:rPr lang="en-US" sz="2000" dirty="0"/>
              <a:t> feature sets includes functionalities like data binding, sorting, grouping, editing, filtering, </a:t>
            </a:r>
            <a:r>
              <a:rPr lang="en-US" sz="2000" dirty="0" err="1"/>
              <a:t>swipping</a:t>
            </a:r>
            <a:r>
              <a:rPr lang="en-US" sz="2000" dirty="0"/>
              <a:t>, dragging, resizing, loading more items, pull-to-refresh, </a:t>
            </a:r>
            <a:r>
              <a:rPr lang="en-US" sz="2000" dirty="0" err="1"/>
              <a:t>andexporting</a:t>
            </a:r>
            <a:r>
              <a:rPr lang="en-US" sz="2000" dirty="0"/>
              <a:t> to EXCEL and PDF formats.</a:t>
            </a:r>
          </a:p>
        </p:txBody>
      </p:sp>
      <p:pic>
        <p:nvPicPr>
          <p:cNvPr id="1026" name="Picture 2" descr="Syncfusion Essential DataGrid">
            <a:extLst>
              <a:ext uri="{FF2B5EF4-FFF2-40B4-BE49-F238E27FC236}">
                <a16:creationId xmlns:a16="http://schemas.microsoft.com/office/drawing/2014/main" id="{6973FBBB-CFC0-4E27-A684-1C6A5E6AF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7319" y="170001"/>
            <a:ext cx="5684520" cy="5149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52233B-E3A1-4452-AE44-C13B8CD9E3F3}"/>
              </a:ext>
            </a:extLst>
          </p:cNvPr>
          <p:cNvSpPr txBox="1"/>
          <p:nvPr/>
        </p:nvSpPr>
        <p:spPr>
          <a:xfrm>
            <a:off x="297386" y="3638622"/>
            <a:ext cx="6922770" cy="1846659"/>
          </a:xfrm>
          <a:prstGeom prst="rect">
            <a:avLst/>
          </a:prstGeom>
          <a:noFill/>
        </p:spPr>
        <p:txBody>
          <a:bodyPr wrap="square" rtlCol="0">
            <a:spAutoFit/>
          </a:bodyPr>
          <a:lstStyle/>
          <a:p>
            <a:endParaRPr lang="en-US" spc="300" dirty="0"/>
          </a:p>
          <a:p>
            <a:endParaRPr lang="en-US" spc="300" dirty="0"/>
          </a:p>
          <a:p>
            <a:r>
              <a:rPr lang="en-US" b="1" spc="300" dirty="0">
                <a:latin typeface="+mj-lt"/>
              </a:rPr>
              <a:t>SUPPORTED PLATFORMS</a:t>
            </a:r>
          </a:p>
          <a:p>
            <a:r>
              <a:rPr lang="en-US" b="1" spc="300" dirty="0">
                <a:latin typeface="+mj-lt"/>
              </a:rPr>
              <a:t>         </a:t>
            </a:r>
            <a:endParaRPr lang="en-US" dirty="0">
              <a:solidFill>
                <a:schemeClr val="accent1"/>
              </a:solidFill>
              <a:latin typeface="Abadi" panose="020B0604020104020204" pitchFamily="34" charset="0"/>
            </a:endParaRPr>
          </a:p>
          <a:p>
            <a:r>
              <a:rPr lang="en-US" b="1" spc="300" dirty="0">
                <a:solidFill>
                  <a:schemeClr val="accent1"/>
                </a:solidFill>
                <a:latin typeface="Abadi" panose="020B0604020104020204" pitchFamily="34" charset="0"/>
              </a:rPr>
              <a:t>       </a:t>
            </a:r>
          </a:p>
          <a:p>
            <a:r>
              <a:rPr lang="en-US" b="1" spc="300" dirty="0">
                <a:solidFill>
                  <a:schemeClr val="accent1"/>
                </a:solidFill>
                <a:latin typeface="Abadi" panose="020B0604020104020204" pitchFamily="34" charset="0"/>
              </a:rPr>
              <a:t>       </a:t>
            </a:r>
            <a:r>
              <a:rPr lang="en-US" sz="2400" b="1" spc="300" dirty="0">
                <a:latin typeface="+mj-lt"/>
              </a:rPr>
              <a:t>        </a:t>
            </a:r>
          </a:p>
        </p:txBody>
      </p:sp>
      <p:pic>
        <p:nvPicPr>
          <p:cNvPr id="1028" name="Picture 4" descr="Web Internet Symbol - Free vector graphic on Pixabay">
            <a:extLst>
              <a:ext uri="{FF2B5EF4-FFF2-40B4-BE49-F238E27FC236}">
                <a16:creationId xmlns:a16="http://schemas.microsoft.com/office/drawing/2014/main" id="{FDCB42E0-F316-4D9A-824B-75EC61476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04" y="5082565"/>
            <a:ext cx="237248" cy="2372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9300AF4-455E-4407-9D5E-BB8BD7DB5F0F}"/>
              </a:ext>
            </a:extLst>
          </p:cNvPr>
          <p:cNvCxnSpPr>
            <a:cxnSpLocks/>
          </p:cNvCxnSpPr>
          <p:nvPr/>
        </p:nvCxnSpPr>
        <p:spPr>
          <a:xfrm>
            <a:off x="705677" y="4914354"/>
            <a:ext cx="0" cy="573670"/>
          </a:xfrm>
          <a:prstGeom prst="line">
            <a:avLst/>
          </a:prstGeom>
        </p:spPr>
        <p:style>
          <a:lnRef idx="3">
            <a:schemeClr val="dk1"/>
          </a:lnRef>
          <a:fillRef idx="0">
            <a:schemeClr val="dk1"/>
          </a:fillRef>
          <a:effectRef idx="2">
            <a:schemeClr val="dk1"/>
          </a:effectRef>
          <a:fontRef idx="minor">
            <a:schemeClr val="tx1"/>
          </a:fontRef>
        </p:style>
      </p:cxnSp>
      <p:sp>
        <p:nvSpPr>
          <p:cNvPr id="24" name="Title 23">
            <a:extLst>
              <a:ext uri="{FF2B5EF4-FFF2-40B4-BE49-F238E27FC236}">
                <a16:creationId xmlns:a16="http://schemas.microsoft.com/office/drawing/2014/main" id="{E89C72E9-4A1F-46AA-80E4-76EAA283769E}"/>
              </a:ext>
            </a:extLst>
          </p:cNvPr>
          <p:cNvSpPr>
            <a:spLocks noGrp="1"/>
          </p:cNvSpPr>
          <p:nvPr>
            <p:ph type="title"/>
          </p:nvPr>
        </p:nvSpPr>
        <p:spPr>
          <a:xfrm flipH="1">
            <a:off x="12992099" y="-419099"/>
            <a:ext cx="962024" cy="1619249"/>
          </a:xfrm>
        </p:spPr>
        <p:txBody>
          <a:bodyPr/>
          <a:lstStyle/>
          <a:p>
            <a:endParaRPr lang="en-US" dirty="0"/>
          </a:p>
        </p:txBody>
      </p:sp>
      <p:graphicFrame>
        <p:nvGraphicFramePr>
          <p:cNvPr id="28" name="Table 28">
            <a:extLst>
              <a:ext uri="{FF2B5EF4-FFF2-40B4-BE49-F238E27FC236}">
                <a16:creationId xmlns:a16="http://schemas.microsoft.com/office/drawing/2014/main" id="{D6D6C4E2-3B35-4695-B63B-2C286D95912D}"/>
              </a:ext>
            </a:extLst>
          </p:cNvPr>
          <p:cNvGraphicFramePr>
            <a:graphicFrameLocks noGrp="1"/>
          </p:cNvGraphicFramePr>
          <p:nvPr>
            <p:extLst>
              <p:ext uri="{D42A27DB-BD31-4B8C-83A1-F6EECF244321}">
                <p14:modId xmlns:p14="http://schemas.microsoft.com/office/powerpoint/2010/main" val="1537723738"/>
              </p:ext>
            </p:extLst>
          </p:nvPr>
        </p:nvGraphicFramePr>
        <p:xfrm>
          <a:off x="994325" y="4865675"/>
          <a:ext cx="4507049" cy="405460"/>
        </p:xfrm>
        <a:graphic>
          <a:graphicData uri="http://schemas.openxmlformats.org/drawingml/2006/table">
            <a:tbl>
              <a:tblPr firstRow="1" bandRow="1">
                <a:tableStyleId>{5C22544A-7EE6-4342-B048-85BDC9FD1C3A}</a:tableStyleId>
              </a:tblPr>
              <a:tblGrid>
                <a:gridCol w="1186374">
                  <a:extLst>
                    <a:ext uri="{9D8B030D-6E8A-4147-A177-3AD203B41FA5}">
                      <a16:colId xmlns:a16="http://schemas.microsoft.com/office/drawing/2014/main" val="3551065099"/>
                    </a:ext>
                  </a:extLst>
                </a:gridCol>
                <a:gridCol w="1019143">
                  <a:extLst>
                    <a:ext uri="{9D8B030D-6E8A-4147-A177-3AD203B41FA5}">
                      <a16:colId xmlns:a16="http://schemas.microsoft.com/office/drawing/2014/main" val="1287510979"/>
                    </a:ext>
                  </a:extLst>
                </a:gridCol>
                <a:gridCol w="834638">
                  <a:extLst>
                    <a:ext uri="{9D8B030D-6E8A-4147-A177-3AD203B41FA5}">
                      <a16:colId xmlns:a16="http://schemas.microsoft.com/office/drawing/2014/main" val="1959180414"/>
                    </a:ext>
                  </a:extLst>
                </a:gridCol>
                <a:gridCol w="609567">
                  <a:extLst>
                    <a:ext uri="{9D8B030D-6E8A-4147-A177-3AD203B41FA5}">
                      <a16:colId xmlns:a16="http://schemas.microsoft.com/office/drawing/2014/main" val="3551971534"/>
                    </a:ext>
                  </a:extLst>
                </a:gridCol>
                <a:gridCol w="857327">
                  <a:extLst>
                    <a:ext uri="{9D8B030D-6E8A-4147-A177-3AD203B41FA5}">
                      <a16:colId xmlns:a16="http://schemas.microsoft.com/office/drawing/2014/main" val="2594836694"/>
                    </a:ext>
                  </a:extLst>
                </a:gridCol>
              </a:tblGrid>
              <a:tr h="405460">
                <a:tc>
                  <a:txBody>
                    <a:bodyPr/>
                    <a:lstStyle/>
                    <a:p>
                      <a:pPr marL="0" indent="0">
                        <a:buFont typeface="Arial" panose="020B0604020202020204" pitchFamily="34" charset="0"/>
                        <a:buNone/>
                      </a:pPr>
                      <a:r>
                        <a:rPr lang="en-US" sz="1800" b="0" i="0" u="sng" kern="1200" dirty="0">
                          <a:solidFill>
                            <a:schemeClr val="lt1"/>
                          </a:solidFill>
                          <a:effectLst/>
                          <a:latin typeface="+mn-lt"/>
                          <a:ea typeface="+mn-ea"/>
                          <a:cs typeface="+mn-cs"/>
                          <a:hlinkClick r:id="rId4"/>
                        </a:rPr>
                        <a:t>JavaScript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5"/>
                        </a:rPr>
                        <a:t>Angular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6"/>
                        </a:rPr>
                        <a:t>React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7"/>
                        </a:rPr>
                        <a:t>Vue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err="1">
                          <a:solidFill>
                            <a:schemeClr val="lt1"/>
                          </a:solidFill>
                          <a:effectLst/>
                          <a:latin typeface="+mn-lt"/>
                          <a:ea typeface="+mn-ea"/>
                          <a:cs typeface="+mn-cs"/>
                          <a:hlinkClick r:id="rId8"/>
                        </a:rPr>
                        <a:t>Blazor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0286227"/>
                  </a:ext>
                </a:extLst>
              </a:tr>
            </a:tbl>
          </a:graphicData>
        </a:graphic>
      </p:graphicFrame>
      <p:graphicFrame>
        <p:nvGraphicFramePr>
          <p:cNvPr id="30" name="Table 30">
            <a:extLst>
              <a:ext uri="{FF2B5EF4-FFF2-40B4-BE49-F238E27FC236}">
                <a16:creationId xmlns:a16="http://schemas.microsoft.com/office/drawing/2014/main" id="{BC2C52DA-952D-4F42-8DF4-CE2EE5158E85}"/>
              </a:ext>
            </a:extLst>
          </p:cNvPr>
          <p:cNvGraphicFramePr>
            <a:graphicFrameLocks noGrp="1"/>
          </p:cNvGraphicFramePr>
          <p:nvPr>
            <p:extLst>
              <p:ext uri="{D42A27DB-BD31-4B8C-83A1-F6EECF244321}">
                <p14:modId xmlns:p14="http://schemas.microsoft.com/office/powerpoint/2010/main" val="132041695"/>
              </p:ext>
            </p:extLst>
          </p:nvPr>
        </p:nvGraphicFramePr>
        <p:xfrm>
          <a:off x="988874" y="5160991"/>
          <a:ext cx="4945200" cy="365760"/>
        </p:xfrm>
        <a:graphic>
          <a:graphicData uri="http://schemas.openxmlformats.org/drawingml/2006/table">
            <a:tbl>
              <a:tblPr firstRow="1" bandRow="1">
                <a:tableStyleId>{5C22544A-7EE6-4342-B048-85BDC9FD1C3A}</a:tableStyleId>
              </a:tblPr>
              <a:tblGrid>
                <a:gridCol w="914248">
                  <a:extLst>
                    <a:ext uri="{9D8B030D-6E8A-4147-A177-3AD203B41FA5}">
                      <a16:colId xmlns:a16="http://schemas.microsoft.com/office/drawing/2014/main" val="89538363"/>
                    </a:ext>
                  </a:extLst>
                </a:gridCol>
                <a:gridCol w="1026592">
                  <a:extLst>
                    <a:ext uri="{9D8B030D-6E8A-4147-A177-3AD203B41FA5}">
                      <a16:colId xmlns:a16="http://schemas.microsoft.com/office/drawing/2014/main" val="3252481246"/>
                    </a:ext>
                  </a:extLst>
                </a:gridCol>
                <a:gridCol w="1530384">
                  <a:extLst>
                    <a:ext uri="{9D8B030D-6E8A-4147-A177-3AD203B41FA5}">
                      <a16:colId xmlns:a16="http://schemas.microsoft.com/office/drawing/2014/main" val="2687748331"/>
                    </a:ext>
                  </a:extLst>
                </a:gridCol>
                <a:gridCol w="1473976">
                  <a:extLst>
                    <a:ext uri="{9D8B030D-6E8A-4147-A177-3AD203B41FA5}">
                      <a16:colId xmlns:a16="http://schemas.microsoft.com/office/drawing/2014/main" val="42029974"/>
                    </a:ext>
                  </a:extLst>
                </a:gridCol>
              </a:tblGrid>
              <a:tr h="312670">
                <a:tc>
                  <a:txBody>
                    <a:bodyPr/>
                    <a:lstStyle/>
                    <a:p>
                      <a:r>
                        <a:rPr lang="en-US" sz="1800" b="0" i="0" u="sng" kern="1200" dirty="0">
                          <a:solidFill>
                            <a:schemeClr val="lt1"/>
                          </a:solidFill>
                          <a:effectLst/>
                          <a:latin typeface="+mn-lt"/>
                          <a:ea typeface="+mn-ea"/>
                          <a:cs typeface="+mn-cs"/>
                          <a:hlinkClick r:id="rId9"/>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0"/>
                        </a:rPr>
                        <a:t>jQuery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1"/>
                        </a:rPr>
                        <a:t>ASP.NET MVC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12"/>
                        </a:rPr>
                        <a:t>ASP.NET Core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9343686"/>
                  </a:ext>
                </a:extLst>
              </a:tr>
            </a:tbl>
          </a:graphicData>
        </a:graphic>
      </p:graphicFrame>
      <p:graphicFrame>
        <p:nvGraphicFramePr>
          <p:cNvPr id="31" name="Table 31">
            <a:extLst>
              <a:ext uri="{FF2B5EF4-FFF2-40B4-BE49-F238E27FC236}">
                <a16:creationId xmlns:a16="http://schemas.microsoft.com/office/drawing/2014/main" id="{FB7BB7CE-9437-4E84-AD8C-61E1DD10ED2E}"/>
              </a:ext>
            </a:extLst>
          </p:cNvPr>
          <p:cNvGraphicFramePr>
            <a:graphicFrameLocks noGrp="1"/>
          </p:cNvGraphicFramePr>
          <p:nvPr>
            <p:extLst>
              <p:ext uri="{D42A27DB-BD31-4B8C-83A1-F6EECF244321}">
                <p14:modId xmlns:p14="http://schemas.microsoft.com/office/powerpoint/2010/main" val="2441995858"/>
              </p:ext>
            </p:extLst>
          </p:nvPr>
        </p:nvGraphicFramePr>
        <p:xfrm>
          <a:off x="988874" y="5417976"/>
          <a:ext cx="2173410" cy="365760"/>
        </p:xfrm>
        <a:graphic>
          <a:graphicData uri="http://schemas.openxmlformats.org/drawingml/2006/table">
            <a:tbl>
              <a:tblPr firstRow="1" bandRow="1">
                <a:tableStyleId>{5C22544A-7EE6-4342-B048-85BDC9FD1C3A}</a:tableStyleId>
              </a:tblPr>
              <a:tblGrid>
                <a:gridCol w="2173410">
                  <a:extLst>
                    <a:ext uri="{9D8B030D-6E8A-4147-A177-3AD203B41FA5}">
                      <a16:colId xmlns:a16="http://schemas.microsoft.com/office/drawing/2014/main" val="4047326365"/>
                    </a:ext>
                  </a:extLst>
                </a:gridCol>
              </a:tblGrid>
              <a:tr h="335095">
                <a:tc>
                  <a:txBody>
                    <a:bodyPr/>
                    <a:lstStyle/>
                    <a:p>
                      <a:r>
                        <a:rPr lang="en-US" sz="1800" b="0" i="0" u="sng" kern="1200" dirty="0">
                          <a:solidFill>
                            <a:schemeClr val="lt1"/>
                          </a:solidFill>
                          <a:effectLst/>
                          <a:latin typeface="+mn-lt"/>
                          <a:ea typeface="+mn-ea"/>
                          <a:cs typeface="+mn-cs"/>
                          <a:hlinkClick r:id="rId13"/>
                        </a:rPr>
                        <a:t>ASP.NET Web Forms</a:t>
                      </a:r>
                      <a:endParaRPr lang="en-US" dirty="0"/>
                    </a:p>
                  </a:txBody>
                  <a:tcPr>
                    <a:solidFill>
                      <a:schemeClr val="bg1"/>
                    </a:solidFill>
                  </a:tcPr>
                </a:tc>
                <a:extLst>
                  <a:ext uri="{0D108BD9-81ED-4DB2-BD59-A6C34878D82A}">
                    <a16:rowId xmlns:a16="http://schemas.microsoft.com/office/drawing/2014/main" val="1961735065"/>
                  </a:ext>
                </a:extLst>
              </a:tr>
            </a:tbl>
          </a:graphicData>
        </a:graphic>
      </p:graphicFrame>
      <p:pic>
        <p:nvPicPr>
          <p:cNvPr id="1032" name="Picture 8" descr="Computer icon pc icon monitor icon Royalty Free Vector Image">
            <a:extLst>
              <a:ext uri="{FF2B5EF4-FFF2-40B4-BE49-F238E27FC236}">
                <a16:creationId xmlns:a16="http://schemas.microsoft.com/office/drawing/2014/main" id="{7A12DE12-7663-4640-B196-3188FFC368E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2804" y="5910264"/>
            <a:ext cx="352131" cy="30875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68BA6632-858E-4B83-98AE-632E52479A3E}"/>
              </a:ext>
            </a:extLst>
          </p:cNvPr>
          <p:cNvCxnSpPr>
            <a:cxnSpLocks/>
          </p:cNvCxnSpPr>
          <p:nvPr/>
        </p:nvCxnSpPr>
        <p:spPr>
          <a:xfrm>
            <a:off x="705677" y="5933982"/>
            <a:ext cx="0" cy="28503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5" name="Table 36">
            <a:extLst>
              <a:ext uri="{FF2B5EF4-FFF2-40B4-BE49-F238E27FC236}">
                <a16:creationId xmlns:a16="http://schemas.microsoft.com/office/drawing/2014/main" id="{AEC053C7-9928-4FA3-9A6D-07A186335899}"/>
              </a:ext>
            </a:extLst>
          </p:cNvPr>
          <p:cNvGraphicFramePr>
            <a:graphicFrameLocks noGrp="1"/>
          </p:cNvGraphicFramePr>
          <p:nvPr>
            <p:extLst>
              <p:ext uri="{D42A27DB-BD31-4B8C-83A1-F6EECF244321}">
                <p14:modId xmlns:p14="http://schemas.microsoft.com/office/powerpoint/2010/main" val="2732753663"/>
              </p:ext>
            </p:extLst>
          </p:nvPr>
        </p:nvGraphicFramePr>
        <p:xfrm>
          <a:off x="988874" y="5933982"/>
          <a:ext cx="5069023" cy="365760"/>
        </p:xfrm>
        <a:graphic>
          <a:graphicData uri="http://schemas.openxmlformats.org/drawingml/2006/table">
            <a:tbl>
              <a:tblPr firstRow="1" bandRow="1">
                <a:tableStyleId>{5940675A-B579-460E-94D1-54222C63F5DA}</a:tableStyleId>
              </a:tblPr>
              <a:tblGrid>
                <a:gridCol w="1135852">
                  <a:extLst>
                    <a:ext uri="{9D8B030D-6E8A-4147-A177-3AD203B41FA5}">
                      <a16:colId xmlns:a16="http://schemas.microsoft.com/office/drawing/2014/main" val="3048504513"/>
                    </a:ext>
                  </a:extLst>
                </a:gridCol>
                <a:gridCol w="637376">
                  <a:extLst>
                    <a:ext uri="{9D8B030D-6E8A-4147-A177-3AD203B41FA5}">
                      <a16:colId xmlns:a16="http://schemas.microsoft.com/office/drawing/2014/main" val="4263686947"/>
                    </a:ext>
                  </a:extLst>
                </a:gridCol>
                <a:gridCol w="788597">
                  <a:extLst>
                    <a:ext uri="{9D8B030D-6E8A-4147-A177-3AD203B41FA5}">
                      <a16:colId xmlns:a16="http://schemas.microsoft.com/office/drawing/2014/main" val="1398130822"/>
                    </a:ext>
                  </a:extLst>
                </a:gridCol>
                <a:gridCol w="879829">
                  <a:extLst>
                    <a:ext uri="{9D8B030D-6E8A-4147-A177-3AD203B41FA5}">
                      <a16:colId xmlns:a16="http://schemas.microsoft.com/office/drawing/2014/main" val="2385502531"/>
                    </a:ext>
                  </a:extLst>
                </a:gridCol>
                <a:gridCol w="970144">
                  <a:extLst>
                    <a:ext uri="{9D8B030D-6E8A-4147-A177-3AD203B41FA5}">
                      <a16:colId xmlns:a16="http://schemas.microsoft.com/office/drawing/2014/main" val="58746248"/>
                    </a:ext>
                  </a:extLst>
                </a:gridCol>
                <a:gridCol w="657225">
                  <a:extLst>
                    <a:ext uri="{9D8B030D-6E8A-4147-A177-3AD203B41FA5}">
                      <a16:colId xmlns:a16="http://schemas.microsoft.com/office/drawing/2014/main" val="239575359"/>
                    </a:ext>
                  </a:extLst>
                </a:gridCol>
              </a:tblGrid>
              <a:tr h="281506">
                <a:tc>
                  <a:txBody>
                    <a:bodyPr/>
                    <a:lstStyle/>
                    <a:p>
                      <a:r>
                        <a:rPr lang="en-US" dirty="0">
                          <a:solidFill>
                            <a:schemeClr val="accent1">
                              <a:lumMod val="75000"/>
                            </a:schemeClr>
                          </a:solidFill>
                        </a:rPr>
                        <a:t>WinForms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WPF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solidFill>
                            <a:schemeClr val="accent1">
                              <a:lumMod val="75000"/>
                            </a:schemeClr>
                          </a:solidFill>
                        </a:rPr>
                        <a:t>WinUI</a:t>
                      </a:r>
                      <a:endParaRPr lang="en-US" dirty="0">
                        <a:solidFill>
                          <a:schemeClr val="accent1">
                            <a:lumMod val="7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Flutter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Xamarin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UWP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894741"/>
                  </a:ext>
                </a:extLst>
              </a:tr>
            </a:tbl>
          </a:graphicData>
        </a:graphic>
      </p:graphicFrame>
      <p:pic>
        <p:nvPicPr>
          <p:cNvPr id="37" name="Picture 36">
            <a:extLst>
              <a:ext uri="{FF2B5EF4-FFF2-40B4-BE49-F238E27FC236}">
                <a16:creationId xmlns:a16="http://schemas.microsoft.com/office/drawing/2014/main" id="{940C99E5-BCFC-45C5-A756-18AB3D039206}"/>
              </a:ext>
            </a:extLst>
          </p:cNvPr>
          <p:cNvPicPr>
            <a:picLocks noChangeAspect="1"/>
          </p:cNvPicPr>
          <p:nvPr/>
        </p:nvPicPr>
        <p:blipFill>
          <a:blip r:embed="rId15"/>
          <a:stretch>
            <a:fillRect/>
          </a:stretch>
        </p:blipFill>
        <p:spPr>
          <a:xfrm>
            <a:off x="297386" y="6549953"/>
            <a:ext cx="222666" cy="222666"/>
          </a:xfrm>
          <a:prstGeom prst="rect">
            <a:avLst/>
          </a:prstGeom>
        </p:spPr>
      </p:pic>
      <p:cxnSp>
        <p:nvCxnSpPr>
          <p:cNvPr id="42" name="Straight Connector 41">
            <a:extLst>
              <a:ext uri="{FF2B5EF4-FFF2-40B4-BE49-F238E27FC236}">
                <a16:creationId xmlns:a16="http://schemas.microsoft.com/office/drawing/2014/main" id="{1A5F0C95-4DBD-4F4D-9B21-AF1A86CBBDBA}"/>
              </a:ext>
            </a:extLst>
          </p:cNvPr>
          <p:cNvCxnSpPr>
            <a:cxnSpLocks/>
          </p:cNvCxnSpPr>
          <p:nvPr/>
        </p:nvCxnSpPr>
        <p:spPr>
          <a:xfrm>
            <a:off x="705677" y="6518318"/>
            <a:ext cx="0" cy="28503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8" name="Table 38">
            <a:extLst>
              <a:ext uri="{FF2B5EF4-FFF2-40B4-BE49-F238E27FC236}">
                <a16:creationId xmlns:a16="http://schemas.microsoft.com/office/drawing/2014/main" id="{1ABAEC8B-8708-4621-8A94-1D3B82CE3035}"/>
              </a:ext>
            </a:extLst>
          </p:cNvPr>
          <p:cNvGraphicFramePr>
            <a:graphicFrameLocks noGrp="1"/>
          </p:cNvGraphicFramePr>
          <p:nvPr>
            <p:extLst>
              <p:ext uri="{D42A27DB-BD31-4B8C-83A1-F6EECF244321}">
                <p14:modId xmlns:p14="http://schemas.microsoft.com/office/powerpoint/2010/main" val="1797290539"/>
              </p:ext>
            </p:extLst>
          </p:nvPr>
        </p:nvGraphicFramePr>
        <p:xfrm>
          <a:off x="1023879" y="6449988"/>
          <a:ext cx="2674361" cy="365760"/>
        </p:xfrm>
        <a:graphic>
          <a:graphicData uri="http://schemas.openxmlformats.org/drawingml/2006/table">
            <a:tbl>
              <a:tblPr firstRow="1" bandRow="1">
                <a:tableStyleId>{2D5ABB26-0587-4C30-8999-92F81FD0307C}</a:tableStyleId>
              </a:tblPr>
              <a:tblGrid>
                <a:gridCol w="1026541">
                  <a:extLst>
                    <a:ext uri="{9D8B030D-6E8A-4147-A177-3AD203B41FA5}">
                      <a16:colId xmlns:a16="http://schemas.microsoft.com/office/drawing/2014/main" val="3630976128"/>
                    </a:ext>
                  </a:extLst>
                </a:gridCol>
                <a:gridCol w="928435">
                  <a:extLst>
                    <a:ext uri="{9D8B030D-6E8A-4147-A177-3AD203B41FA5}">
                      <a16:colId xmlns:a16="http://schemas.microsoft.com/office/drawing/2014/main" val="2394241949"/>
                    </a:ext>
                  </a:extLst>
                </a:gridCol>
                <a:gridCol w="719385">
                  <a:extLst>
                    <a:ext uri="{9D8B030D-6E8A-4147-A177-3AD203B41FA5}">
                      <a16:colId xmlns:a16="http://schemas.microsoft.com/office/drawing/2014/main" val="2746300780"/>
                    </a:ext>
                  </a:extLst>
                </a:gridCol>
              </a:tblGrid>
              <a:tr h="285034">
                <a:tc>
                  <a:txBody>
                    <a:bodyPr/>
                    <a:lstStyle/>
                    <a:p>
                      <a:r>
                        <a:rPr lang="en-US" sz="1800" b="0" i="0" u="sng" kern="1200" dirty="0">
                          <a:solidFill>
                            <a:schemeClr val="tx1"/>
                          </a:solidFill>
                          <a:effectLst/>
                          <a:latin typeface="+mn-lt"/>
                          <a:ea typeface="+mn-ea"/>
                          <a:cs typeface="+mn-cs"/>
                          <a:hlinkClick r:id="rId16"/>
                        </a:rPr>
                        <a:t>Xamarin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sng" kern="1200" dirty="0">
                          <a:solidFill>
                            <a:schemeClr val="tx1"/>
                          </a:solidFill>
                          <a:effectLst/>
                          <a:latin typeface="+mn-lt"/>
                          <a:ea typeface="+mn-ea"/>
                          <a:cs typeface="+mn-cs"/>
                          <a:hlinkClick r:id="rId9"/>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effectLst/>
                          <a:latin typeface="+mn-lt"/>
                          <a:ea typeface="+mn-ea"/>
                          <a:cs typeface="+mn-cs"/>
                        </a:rPr>
                        <a:t> </a:t>
                      </a:r>
                      <a:r>
                        <a:rPr lang="en-US" sz="1800" b="0" i="0" u="sng" kern="1200" dirty="0">
                          <a:solidFill>
                            <a:schemeClr val="tx1"/>
                          </a:solidFill>
                          <a:effectLst/>
                          <a:latin typeface="+mn-lt"/>
                          <a:ea typeface="+mn-ea"/>
                          <a:cs typeface="+mn-cs"/>
                          <a:hlinkClick r:id="rId17"/>
                        </a:rPr>
                        <a:t>UWP</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2857302"/>
                  </a:ext>
                </a:extLst>
              </a:tr>
            </a:tbl>
          </a:graphicData>
        </a:graphic>
      </p:graphicFrame>
    </p:spTree>
    <p:extLst>
      <p:ext uri="{BB962C8B-B14F-4D97-AF65-F5344CB8AC3E}">
        <p14:creationId xmlns:p14="http://schemas.microsoft.com/office/powerpoint/2010/main" val="60043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FAF7C-0BC5-4E41-9AF4-FC1A6074562D}"/>
              </a:ext>
            </a:extLst>
          </p:cNvPr>
          <p:cNvSpPr txBox="1"/>
          <p:nvPr/>
        </p:nvSpPr>
        <p:spPr>
          <a:xfrm>
            <a:off x="688339" y="1028472"/>
            <a:ext cx="6905625" cy="2833468"/>
          </a:xfrm>
          <a:prstGeom prst="rect">
            <a:avLst/>
          </a:prstGeom>
          <a:noFill/>
        </p:spPr>
        <p:txBody>
          <a:bodyPr wrap="square">
            <a:spAutoFit/>
          </a:bodyPr>
          <a:lstStyle/>
          <a:p>
            <a:pPr algn="l"/>
            <a:r>
              <a:rPr lang="en-US" sz="2800" b="1" i="0" dirty="0">
                <a:solidFill>
                  <a:srgbClr val="1A1A1A"/>
                </a:solidFill>
                <a:effectLst/>
                <a:latin typeface="Open Sans" panose="020B0606030504020204" pitchFamily="34" charset="0"/>
              </a:rPr>
              <a:t>Charts</a:t>
            </a:r>
          </a:p>
          <a:p>
            <a:pPr algn="l"/>
            <a:endParaRPr lang="en-US" b="1" i="0" dirty="0">
              <a:solidFill>
                <a:srgbClr val="1A1A1A"/>
              </a:solidFill>
              <a:effectLst/>
              <a:latin typeface="Open Sans" panose="020B0606030504020204" pitchFamily="34" charset="0"/>
            </a:endParaRPr>
          </a:p>
          <a:p>
            <a:pPr algn="l">
              <a:lnSpc>
                <a:spcPct val="150000"/>
              </a:lnSpc>
            </a:pPr>
            <a:r>
              <a:rPr lang="en-US"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pic>
        <p:nvPicPr>
          <p:cNvPr id="4" name="Picture 3">
            <a:extLst>
              <a:ext uri="{FF2B5EF4-FFF2-40B4-BE49-F238E27FC236}">
                <a16:creationId xmlns:a16="http://schemas.microsoft.com/office/drawing/2014/main" id="{0F4C70D1-A51E-4BC5-9452-924BE8EBAE05}"/>
              </a:ext>
            </a:extLst>
          </p:cNvPr>
          <p:cNvPicPr>
            <a:picLocks noChangeAspect="1"/>
          </p:cNvPicPr>
          <p:nvPr/>
        </p:nvPicPr>
        <p:blipFill>
          <a:blip r:embed="rId2"/>
          <a:stretch>
            <a:fillRect/>
          </a:stretch>
        </p:blipFill>
        <p:spPr>
          <a:xfrm>
            <a:off x="6934197" y="727074"/>
            <a:ext cx="5269667" cy="4711701"/>
          </a:xfrm>
          <a:prstGeom prst="rect">
            <a:avLst/>
          </a:prstGeom>
        </p:spPr>
      </p:pic>
      <p:graphicFrame>
        <p:nvGraphicFramePr>
          <p:cNvPr id="5" name="Table 36">
            <a:extLst>
              <a:ext uri="{FF2B5EF4-FFF2-40B4-BE49-F238E27FC236}">
                <a16:creationId xmlns:a16="http://schemas.microsoft.com/office/drawing/2014/main" id="{BC671AE8-7FE0-4606-A9D1-D0DE0B6EF616}"/>
              </a:ext>
            </a:extLst>
          </p:cNvPr>
          <p:cNvGraphicFramePr>
            <a:graphicFrameLocks noGrp="1"/>
          </p:cNvGraphicFramePr>
          <p:nvPr>
            <p:extLst>
              <p:ext uri="{D42A27DB-BD31-4B8C-83A1-F6EECF244321}">
                <p14:modId xmlns:p14="http://schemas.microsoft.com/office/powerpoint/2010/main" val="2161881395"/>
              </p:ext>
            </p:extLst>
          </p:nvPr>
        </p:nvGraphicFramePr>
        <p:xfrm>
          <a:off x="988874" y="5804867"/>
          <a:ext cx="5069023" cy="365760"/>
        </p:xfrm>
        <a:graphic>
          <a:graphicData uri="http://schemas.openxmlformats.org/drawingml/2006/table">
            <a:tbl>
              <a:tblPr firstRow="1" bandRow="1">
                <a:tableStyleId>{5940675A-B579-460E-94D1-54222C63F5DA}</a:tableStyleId>
              </a:tblPr>
              <a:tblGrid>
                <a:gridCol w="1135852">
                  <a:extLst>
                    <a:ext uri="{9D8B030D-6E8A-4147-A177-3AD203B41FA5}">
                      <a16:colId xmlns:a16="http://schemas.microsoft.com/office/drawing/2014/main" val="3048504513"/>
                    </a:ext>
                  </a:extLst>
                </a:gridCol>
                <a:gridCol w="637376">
                  <a:extLst>
                    <a:ext uri="{9D8B030D-6E8A-4147-A177-3AD203B41FA5}">
                      <a16:colId xmlns:a16="http://schemas.microsoft.com/office/drawing/2014/main" val="4263686947"/>
                    </a:ext>
                  </a:extLst>
                </a:gridCol>
                <a:gridCol w="788597">
                  <a:extLst>
                    <a:ext uri="{9D8B030D-6E8A-4147-A177-3AD203B41FA5}">
                      <a16:colId xmlns:a16="http://schemas.microsoft.com/office/drawing/2014/main" val="1398130822"/>
                    </a:ext>
                  </a:extLst>
                </a:gridCol>
                <a:gridCol w="879829">
                  <a:extLst>
                    <a:ext uri="{9D8B030D-6E8A-4147-A177-3AD203B41FA5}">
                      <a16:colId xmlns:a16="http://schemas.microsoft.com/office/drawing/2014/main" val="2385502531"/>
                    </a:ext>
                  </a:extLst>
                </a:gridCol>
                <a:gridCol w="970144">
                  <a:extLst>
                    <a:ext uri="{9D8B030D-6E8A-4147-A177-3AD203B41FA5}">
                      <a16:colId xmlns:a16="http://schemas.microsoft.com/office/drawing/2014/main" val="58746248"/>
                    </a:ext>
                  </a:extLst>
                </a:gridCol>
                <a:gridCol w="657225">
                  <a:extLst>
                    <a:ext uri="{9D8B030D-6E8A-4147-A177-3AD203B41FA5}">
                      <a16:colId xmlns:a16="http://schemas.microsoft.com/office/drawing/2014/main" val="239575359"/>
                    </a:ext>
                  </a:extLst>
                </a:gridCol>
              </a:tblGrid>
              <a:tr h="281506">
                <a:tc>
                  <a:txBody>
                    <a:bodyPr/>
                    <a:lstStyle/>
                    <a:p>
                      <a:r>
                        <a:rPr lang="en-US" dirty="0">
                          <a:solidFill>
                            <a:schemeClr val="accent1">
                              <a:lumMod val="75000"/>
                            </a:schemeClr>
                          </a:solidFill>
                        </a:rPr>
                        <a:t>WinForms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WPF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solidFill>
                            <a:schemeClr val="accent1">
                              <a:lumMod val="75000"/>
                            </a:schemeClr>
                          </a:solidFill>
                        </a:rPr>
                        <a:t>WinUI</a:t>
                      </a:r>
                      <a:endParaRPr lang="en-US" dirty="0">
                        <a:solidFill>
                          <a:schemeClr val="accent1">
                            <a:lumMod val="7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Flutter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Xamarin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UWP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894741"/>
                  </a:ext>
                </a:extLst>
              </a:tr>
            </a:tbl>
          </a:graphicData>
        </a:graphic>
      </p:graphicFrame>
      <p:graphicFrame>
        <p:nvGraphicFramePr>
          <p:cNvPr id="6" name="Table 5">
            <a:extLst>
              <a:ext uri="{FF2B5EF4-FFF2-40B4-BE49-F238E27FC236}">
                <a16:creationId xmlns:a16="http://schemas.microsoft.com/office/drawing/2014/main" id="{7E43FF2B-4AB7-4BC0-B1D2-5BB4D455AEB1}"/>
              </a:ext>
            </a:extLst>
          </p:cNvPr>
          <p:cNvGraphicFramePr>
            <a:graphicFrameLocks noGrp="1"/>
          </p:cNvGraphicFramePr>
          <p:nvPr>
            <p:extLst>
              <p:ext uri="{D42A27DB-BD31-4B8C-83A1-F6EECF244321}">
                <p14:modId xmlns:p14="http://schemas.microsoft.com/office/powerpoint/2010/main" val="2384146220"/>
              </p:ext>
            </p:extLst>
          </p:nvPr>
        </p:nvGraphicFramePr>
        <p:xfrm>
          <a:off x="988874" y="6216650"/>
          <a:ext cx="2674361" cy="365760"/>
        </p:xfrm>
        <a:graphic>
          <a:graphicData uri="http://schemas.openxmlformats.org/drawingml/2006/table">
            <a:tbl>
              <a:tblPr firstRow="1" bandRow="1">
                <a:tableStyleId>{2D5ABB26-0587-4C30-8999-92F81FD0307C}</a:tableStyleId>
              </a:tblPr>
              <a:tblGrid>
                <a:gridCol w="1026541">
                  <a:extLst>
                    <a:ext uri="{9D8B030D-6E8A-4147-A177-3AD203B41FA5}">
                      <a16:colId xmlns:a16="http://schemas.microsoft.com/office/drawing/2014/main" val="1125251605"/>
                    </a:ext>
                  </a:extLst>
                </a:gridCol>
                <a:gridCol w="928435">
                  <a:extLst>
                    <a:ext uri="{9D8B030D-6E8A-4147-A177-3AD203B41FA5}">
                      <a16:colId xmlns:a16="http://schemas.microsoft.com/office/drawing/2014/main" val="3721910067"/>
                    </a:ext>
                  </a:extLst>
                </a:gridCol>
                <a:gridCol w="719385">
                  <a:extLst>
                    <a:ext uri="{9D8B030D-6E8A-4147-A177-3AD203B41FA5}">
                      <a16:colId xmlns:a16="http://schemas.microsoft.com/office/drawing/2014/main" val="2653224674"/>
                    </a:ext>
                  </a:extLst>
                </a:gridCol>
              </a:tblGrid>
              <a:tr h="285034">
                <a:tc>
                  <a:txBody>
                    <a:bodyPr/>
                    <a:lstStyle/>
                    <a:p>
                      <a:r>
                        <a:rPr lang="en-US" sz="1800" b="0" i="0" u="sng" kern="1200" dirty="0">
                          <a:solidFill>
                            <a:schemeClr val="tx1"/>
                          </a:solidFill>
                          <a:effectLst/>
                          <a:latin typeface="+mn-lt"/>
                          <a:ea typeface="+mn-ea"/>
                          <a:cs typeface="+mn-cs"/>
                          <a:hlinkClick r:id="rId3"/>
                        </a:rPr>
                        <a:t>Xamarin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sng" kern="1200" dirty="0">
                          <a:solidFill>
                            <a:schemeClr val="tx1"/>
                          </a:solidFill>
                          <a:effectLst/>
                          <a:latin typeface="+mn-lt"/>
                          <a:ea typeface="+mn-ea"/>
                          <a:cs typeface="+mn-cs"/>
                          <a:hlinkClick r:id="rId4"/>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effectLst/>
                          <a:latin typeface="+mn-lt"/>
                          <a:ea typeface="+mn-ea"/>
                          <a:cs typeface="+mn-cs"/>
                        </a:rPr>
                        <a:t> </a:t>
                      </a:r>
                      <a:r>
                        <a:rPr lang="en-US" sz="1800" b="0" i="0" u="sng" kern="1200" dirty="0">
                          <a:solidFill>
                            <a:schemeClr val="tx1"/>
                          </a:solidFill>
                          <a:effectLst/>
                          <a:latin typeface="+mn-lt"/>
                          <a:ea typeface="+mn-ea"/>
                          <a:cs typeface="+mn-cs"/>
                          <a:hlinkClick r:id="rId5"/>
                        </a:rPr>
                        <a:t>UWP</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9128307"/>
                  </a:ext>
                </a:extLst>
              </a:tr>
            </a:tbl>
          </a:graphicData>
        </a:graphic>
      </p:graphicFrame>
      <p:sp>
        <p:nvSpPr>
          <p:cNvPr id="8" name="TextBox 7">
            <a:extLst>
              <a:ext uri="{FF2B5EF4-FFF2-40B4-BE49-F238E27FC236}">
                <a16:creationId xmlns:a16="http://schemas.microsoft.com/office/drawing/2014/main" id="{5A4DDC62-1AA1-443E-AE7C-8DF2A60456AD}"/>
              </a:ext>
            </a:extLst>
          </p:cNvPr>
          <p:cNvSpPr txBox="1"/>
          <p:nvPr/>
        </p:nvSpPr>
        <p:spPr>
          <a:xfrm>
            <a:off x="988874" y="5395443"/>
            <a:ext cx="6100762" cy="369332"/>
          </a:xfrm>
          <a:prstGeom prst="rect">
            <a:avLst/>
          </a:prstGeom>
          <a:noFill/>
        </p:spPr>
        <p:txBody>
          <a:bodyPr wrap="square">
            <a:spAutoFit/>
          </a:bodyPr>
          <a:lstStyle/>
          <a:p>
            <a:r>
              <a:rPr lang="en-US" sz="1800" b="0" i="0" u="sng" kern="1200" dirty="0">
                <a:solidFill>
                  <a:schemeClr val="lt1"/>
                </a:solidFill>
                <a:effectLst/>
                <a:latin typeface="+mn-lt"/>
                <a:ea typeface="+mn-ea"/>
                <a:cs typeface="+mn-cs"/>
                <a:hlinkClick r:id="rId6"/>
              </a:rPr>
              <a:t>ASP.NET Web Forms</a:t>
            </a:r>
            <a:endParaRPr lang="en-US" dirty="0"/>
          </a:p>
        </p:txBody>
      </p:sp>
      <p:graphicFrame>
        <p:nvGraphicFramePr>
          <p:cNvPr id="9" name="Table 8">
            <a:extLst>
              <a:ext uri="{FF2B5EF4-FFF2-40B4-BE49-F238E27FC236}">
                <a16:creationId xmlns:a16="http://schemas.microsoft.com/office/drawing/2014/main" id="{F445C482-1522-4BA5-9FC4-FE01B4C20D28}"/>
              </a:ext>
            </a:extLst>
          </p:cNvPr>
          <p:cNvGraphicFramePr>
            <a:graphicFrameLocks noGrp="1"/>
          </p:cNvGraphicFramePr>
          <p:nvPr>
            <p:extLst>
              <p:ext uri="{D42A27DB-BD31-4B8C-83A1-F6EECF244321}">
                <p14:modId xmlns:p14="http://schemas.microsoft.com/office/powerpoint/2010/main" val="965838682"/>
              </p:ext>
            </p:extLst>
          </p:nvPr>
        </p:nvGraphicFramePr>
        <p:xfrm>
          <a:off x="973195" y="5009833"/>
          <a:ext cx="4945200" cy="365760"/>
        </p:xfrm>
        <a:graphic>
          <a:graphicData uri="http://schemas.openxmlformats.org/drawingml/2006/table">
            <a:tbl>
              <a:tblPr firstRow="1" bandRow="1">
                <a:tableStyleId>{5C22544A-7EE6-4342-B048-85BDC9FD1C3A}</a:tableStyleId>
              </a:tblPr>
              <a:tblGrid>
                <a:gridCol w="914248">
                  <a:extLst>
                    <a:ext uri="{9D8B030D-6E8A-4147-A177-3AD203B41FA5}">
                      <a16:colId xmlns:a16="http://schemas.microsoft.com/office/drawing/2014/main" val="1040868281"/>
                    </a:ext>
                  </a:extLst>
                </a:gridCol>
                <a:gridCol w="1026592">
                  <a:extLst>
                    <a:ext uri="{9D8B030D-6E8A-4147-A177-3AD203B41FA5}">
                      <a16:colId xmlns:a16="http://schemas.microsoft.com/office/drawing/2014/main" val="4037113358"/>
                    </a:ext>
                  </a:extLst>
                </a:gridCol>
                <a:gridCol w="1530384">
                  <a:extLst>
                    <a:ext uri="{9D8B030D-6E8A-4147-A177-3AD203B41FA5}">
                      <a16:colId xmlns:a16="http://schemas.microsoft.com/office/drawing/2014/main" val="3776544966"/>
                    </a:ext>
                  </a:extLst>
                </a:gridCol>
                <a:gridCol w="1473976">
                  <a:extLst>
                    <a:ext uri="{9D8B030D-6E8A-4147-A177-3AD203B41FA5}">
                      <a16:colId xmlns:a16="http://schemas.microsoft.com/office/drawing/2014/main" val="471131873"/>
                    </a:ext>
                  </a:extLst>
                </a:gridCol>
              </a:tblGrid>
              <a:tr h="0">
                <a:tc>
                  <a:txBody>
                    <a:bodyPr/>
                    <a:lstStyle/>
                    <a:p>
                      <a:r>
                        <a:rPr lang="en-US" sz="1800" b="0" i="0" u="sng" kern="1200" dirty="0">
                          <a:solidFill>
                            <a:schemeClr val="lt1"/>
                          </a:solidFill>
                          <a:effectLst/>
                          <a:latin typeface="+mn-lt"/>
                          <a:ea typeface="+mn-ea"/>
                          <a:cs typeface="+mn-cs"/>
                          <a:hlinkClick r:id="rId4"/>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7"/>
                        </a:rPr>
                        <a:t>jQuery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8"/>
                        </a:rPr>
                        <a:t>ASP.NET MVC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9"/>
                        </a:rPr>
                        <a:t>ASP.NET Core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899754"/>
                  </a:ext>
                </a:extLst>
              </a:tr>
            </a:tbl>
          </a:graphicData>
        </a:graphic>
      </p:graphicFrame>
      <p:graphicFrame>
        <p:nvGraphicFramePr>
          <p:cNvPr id="10" name="Table 9">
            <a:extLst>
              <a:ext uri="{FF2B5EF4-FFF2-40B4-BE49-F238E27FC236}">
                <a16:creationId xmlns:a16="http://schemas.microsoft.com/office/drawing/2014/main" id="{4B4A7690-B159-453F-8053-15C20D86580F}"/>
              </a:ext>
            </a:extLst>
          </p:cNvPr>
          <p:cNvGraphicFramePr>
            <a:graphicFrameLocks noGrp="1"/>
          </p:cNvGraphicFramePr>
          <p:nvPr>
            <p:extLst>
              <p:ext uri="{D42A27DB-BD31-4B8C-83A1-F6EECF244321}">
                <p14:modId xmlns:p14="http://schemas.microsoft.com/office/powerpoint/2010/main" val="2438556612"/>
              </p:ext>
            </p:extLst>
          </p:nvPr>
        </p:nvGraphicFramePr>
        <p:xfrm>
          <a:off x="988874" y="4584523"/>
          <a:ext cx="4507049" cy="405460"/>
        </p:xfrm>
        <a:graphic>
          <a:graphicData uri="http://schemas.openxmlformats.org/drawingml/2006/table">
            <a:tbl>
              <a:tblPr firstRow="1" bandRow="1">
                <a:tableStyleId>{5C22544A-7EE6-4342-B048-85BDC9FD1C3A}</a:tableStyleId>
              </a:tblPr>
              <a:tblGrid>
                <a:gridCol w="1186374">
                  <a:extLst>
                    <a:ext uri="{9D8B030D-6E8A-4147-A177-3AD203B41FA5}">
                      <a16:colId xmlns:a16="http://schemas.microsoft.com/office/drawing/2014/main" val="3115978195"/>
                    </a:ext>
                  </a:extLst>
                </a:gridCol>
                <a:gridCol w="1019143">
                  <a:extLst>
                    <a:ext uri="{9D8B030D-6E8A-4147-A177-3AD203B41FA5}">
                      <a16:colId xmlns:a16="http://schemas.microsoft.com/office/drawing/2014/main" val="1982471128"/>
                    </a:ext>
                  </a:extLst>
                </a:gridCol>
                <a:gridCol w="834638">
                  <a:extLst>
                    <a:ext uri="{9D8B030D-6E8A-4147-A177-3AD203B41FA5}">
                      <a16:colId xmlns:a16="http://schemas.microsoft.com/office/drawing/2014/main" val="1904109119"/>
                    </a:ext>
                  </a:extLst>
                </a:gridCol>
                <a:gridCol w="609567">
                  <a:extLst>
                    <a:ext uri="{9D8B030D-6E8A-4147-A177-3AD203B41FA5}">
                      <a16:colId xmlns:a16="http://schemas.microsoft.com/office/drawing/2014/main" val="1740996602"/>
                    </a:ext>
                  </a:extLst>
                </a:gridCol>
                <a:gridCol w="857327">
                  <a:extLst>
                    <a:ext uri="{9D8B030D-6E8A-4147-A177-3AD203B41FA5}">
                      <a16:colId xmlns:a16="http://schemas.microsoft.com/office/drawing/2014/main" val="1523609453"/>
                    </a:ext>
                  </a:extLst>
                </a:gridCol>
              </a:tblGrid>
              <a:tr h="405460">
                <a:tc>
                  <a:txBody>
                    <a:bodyPr/>
                    <a:lstStyle/>
                    <a:p>
                      <a:pPr marL="0" indent="0">
                        <a:buFont typeface="Arial" panose="020B0604020202020204" pitchFamily="34" charset="0"/>
                        <a:buNone/>
                      </a:pPr>
                      <a:r>
                        <a:rPr lang="en-US" sz="1800" b="0" i="0" u="sng" kern="1200" dirty="0">
                          <a:solidFill>
                            <a:schemeClr val="lt1"/>
                          </a:solidFill>
                          <a:effectLst/>
                          <a:latin typeface="+mn-lt"/>
                          <a:ea typeface="+mn-ea"/>
                          <a:cs typeface="+mn-cs"/>
                          <a:hlinkClick r:id="rId10"/>
                        </a:rPr>
                        <a:t>JavaScript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1"/>
                        </a:rPr>
                        <a:t>Angular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12"/>
                        </a:rPr>
                        <a:t>React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3"/>
                        </a:rPr>
                        <a:t>Vue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err="1">
                          <a:solidFill>
                            <a:schemeClr val="lt1"/>
                          </a:solidFill>
                          <a:effectLst/>
                          <a:latin typeface="+mn-lt"/>
                          <a:ea typeface="+mn-ea"/>
                          <a:cs typeface="+mn-cs"/>
                          <a:hlinkClick r:id="rId14"/>
                        </a:rPr>
                        <a:t>Blazor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3444582"/>
                  </a:ext>
                </a:extLst>
              </a:tr>
            </a:tbl>
          </a:graphicData>
        </a:graphic>
      </p:graphicFrame>
      <p:pic>
        <p:nvPicPr>
          <p:cNvPr id="11" name="Picture 4" descr="Web Internet Symbol - Free vector graphic on Pixabay">
            <a:extLst>
              <a:ext uri="{FF2B5EF4-FFF2-40B4-BE49-F238E27FC236}">
                <a16:creationId xmlns:a16="http://schemas.microsoft.com/office/drawing/2014/main" id="{26B09104-F241-4743-B821-CB526A7ABC6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0462" y="4911059"/>
            <a:ext cx="237248" cy="23724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49913ABD-C9FC-4916-9DE8-61D8DF1C1DC8}"/>
              </a:ext>
            </a:extLst>
          </p:cNvPr>
          <p:cNvCxnSpPr>
            <a:cxnSpLocks/>
          </p:cNvCxnSpPr>
          <p:nvPr/>
        </p:nvCxnSpPr>
        <p:spPr>
          <a:xfrm>
            <a:off x="810452" y="4742848"/>
            <a:ext cx="0" cy="573670"/>
          </a:xfrm>
          <a:prstGeom prst="line">
            <a:avLst/>
          </a:prstGeom>
        </p:spPr>
        <p:style>
          <a:lnRef idx="3">
            <a:schemeClr val="dk1"/>
          </a:lnRef>
          <a:fillRef idx="0">
            <a:schemeClr val="dk1"/>
          </a:fillRef>
          <a:effectRef idx="2">
            <a:schemeClr val="dk1"/>
          </a:effectRef>
          <a:fontRef idx="minor">
            <a:schemeClr val="tx1"/>
          </a:fontRef>
        </p:style>
      </p:cxnSp>
      <p:pic>
        <p:nvPicPr>
          <p:cNvPr id="13" name="Picture 8" descr="Computer icon pc icon monitor icon Royalty Free Vector Image">
            <a:extLst>
              <a:ext uri="{FF2B5EF4-FFF2-40B4-BE49-F238E27FC236}">
                <a16:creationId xmlns:a16="http://schemas.microsoft.com/office/drawing/2014/main" id="{B2123388-F92D-42D7-A23B-5979684B2F4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248" y="5833371"/>
            <a:ext cx="352131" cy="3087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427F0F1-1189-4E0D-995A-ACF7C37876A1}"/>
              </a:ext>
            </a:extLst>
          </p:cNvPr>
          <p:cNvPicPr>
            <a:picLocks noChangeAspect="1"/>
          </p:cNvPicPr>
          <p:nvPr/>
        </p:nvPicPr>
        <p:blipFill>
          <a:blip r:embed="rId17"/>
          <a:stretch>
            <a:fillRect/>
          </a:stretch>
        </p:blipFill>
        <p:spPr>
          <a:xfrm>
            <a:off x="347536" y="6288197"/>
            <a:ext cx="222666" cy="222666"/>
          </a:xfrm>
          <a:prstGeom prst="rect">
            <a:avLst/>
          </a:prstGeom>
        </p:spPr>
      </p:pic>
      <p:sp>
        <p:nvSpPr>
          <p:cNvPr id="15" name="TextBox 14">
            <a:extLst>
              <a:ext uri="{FF2B5EF4-FFF2-40B4-BE49-F238E27FC236}">
                <a16:creationId xmlns:a16="http://schemas.microsoft.com/office/drawing/2014/main" id="{1B813B47-427A-4699-B861-8AA9BA68DE89}"/>
              </a:ext>
            </a:extLst>
          </p:cNvPr>
          <p:cNvSpPr txBox="1"/>
          <p:nvPr/>
        </p:nvSpPr>
        <p:spPr>
          <a:xfrm>
            <a:off x="347536" y="2803698"/>
            <a:ext cx="6922770" cy="1846659"/>
          </a:xfrm>
          <a:prstGeom prst="rect">
            <a:avLst/>
          </a:prstGeom>
          <a:noFill/>
        </p:spPr>
        <p:txBody>
          <a:bodyPr wrap="square" rtlCol="0">
            <a:spAutoFit/>
          </a:bodyPr>
          <a:lstStyle/>
          <a:p>
            <a:endParaRPr lang="en-US" spc="300" dirty="0"/>
          </a:p>
          <a:p>
            <a:endParaRPr lang="en-US" spc="300" dirty="0"/>
          </a:p>
          <a:p>
            <a:r>
              <a:rPr lang="en-US" b="1" spc="300" dirty="0">
                <a:latin typeface="+mj-lt"/>
              </a:rPr>
              <a:t>SUPPORTED PLATFORMS</a:t>
            </a:r>
          </a:p>
          <a:p>
            <a:r>
              <a:rPr lang="en-US" b="1" spc="300" dirty="0">
                <a:latin typeface="+mj-lt"/>
              </a:rPr>
              <a:t>         </a:t>
            </a:r>
            <a:endParaRPr lang="en-US" dirty="0">
              <a:solidFill>
                <a:schemeClr val="accent1"/>
              </a:solidFill>
              <a:latin typeface="Abadi" panose="020B0604020104020204" pitchFamily="34" charset="0"/>
            </a:endParaRPr>
          </a:p>
          <a:p>
            <a:r>
              <a:rPr lang="en-US" b="1" spc="300" dirty="0">
                <a:solidFill>
                  <a:schemeClr val="accent1"/>
                </a:solidFill>
                <a:latin typeface="Abadi" panose="020B0604020104020204" pitchFamily="34" charset="0"/>
              </a:rPr>
              <a:t>       </a:t>
            </a:r>
          </a:p>
          <a:p>
            <a:r>
              <a:rPr lang="en-US" b="1" spc="300" dirty="0">
                <a:solidFill>
                  <a:schemeClr val="accent1"/>
                </a:solidFill>
                <a:latin typeface="Abadi" panose="020B0604020104020204" pitchFamily="34" charset="0"/>
              </a:rPr>
              <a:t>       </a:t>
            </a:r>
            <a:r>
              <a:rPr lang="en-US" sz="2400" b="1" spc="300" dirty="0">
                <a:latin typeface="+mj-lt"/>
              </a:rPr>
              <a:t>        </a:t>
            </a:r>
          </a:p>
        </p:txBody>
      </p:sp>
    </p:spTree>
    <p:extLst>
      <p:ext uri="{BB962C8B-B14F-4D97-AF65-F5344CB8AC3E}">
        <p14:creationId xmlns:p14="http://schemas.microsoft.com/office/powerpoint/2010/main" val="286274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32DB1-BC55-456E-B660-44C579B40429}"/>
              </a:ext>
            </a:extLst>
          </p:cNvPr>
          <p:cNvSpPr txBox="1"/>
          <p:nvPr/>
        </p:nvSpPr>
        <p:spPr>
          <a:xfrm>
            <a:off x="347345" y="536575"/>
            <a:ext cx="5850255" cy="3187411"/>
          </a:xfrm>
          <a:prstGeom prst="rect">
            <a:avLst/>
          </a:prstGeom>
          <a:noFill/>
        </p:spPr>
        <p:txBody>
          <a:bodyPr wrap="square">
            <a:spAutoFit/>
          </a:bodyPr>
          <a:lstStyle/>
          <a:p>
            <a:pPr algn="l">
              <a:lnSpc>
                <a:spcPct val="150000"/>
              </a:lnSpc>
            </a:pPr>
            <a:r>
              <a:rPr lang="en-US" sz="2800" b="1" i="0" dirty="0" err="1">
                <a:solidFill>
                  <a:srgbClr val="1A1A1A"/>
                </a:solidFill>
                <a:effectLst/>
                <a:latin typeface="Open Sans" panose="020B0606030504020204" pitchFamily="34" charset="0"/>
              </a:rPr>
              <a:t>ListView</a:t>
            </a:r>
            <a:endParaRPr lang="en-US" sz="2800" b="1" i="0" dirty="0">
              <a:solidFill>
                <a:srgbClr val="1A1A1A"/>
              </a:solidFill>
              <a:effectLst/>
              <a:latin typeface="Open Sans" panose="020B0606030504020204" pitchFamily="34" charset="0"/>
            </a:endParaRPr>
          </a:p>
          <a:p>
            <a:pPr algn="l">
              <a:lnSpc>
                <a:spcPct val="150000"/>
              </a:lnSpc>
            </a:pPr>
            <a:r>
              <a:rPr lang="en-US" b="0" i="0" dirty="0">
                <a:solidFill>
                  <a:srgbClr val="1A1A1A"/>
                </a:solidFill>
                <a:effectLst/>
                <a:latin typeface="Open Sans" panose="020B0606030504020204" pitchFamily="34" charset="0"/>
              </a:rPr>
              <a:t>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b="0" i="0" dirty="0" err="1">
                <a:solidFill>
                  <a:srgbClr val="1A1A1A"/>
                </a:solidFill>
                <a:effectLst/>
                <a:latin typeface="Open Sans" panose="020B0606030504020204" pitchFamily="34" charset="0"/>
              </a:rPr>
              <a:t>ListView</a:t>
            </a:r>
            <a:r>
              <a:rPr lang="en-US" b="0" i="0" dirty="0">
                <a:solidFill>
                  <a:srgbClr val="1A1A1A"/>
                </a:solidFill>
                <a:effectLst/>
                <a:latin typeface="Open Sans" panose="020B0606030504020204" pitchFamily="34" charset="0"/>
              </a:rPr>
              <a:t> control has been optimized to work with large amounts of data.</a:t>
            </a:r>
          </a:p>
        </p:txBody>
      </p:sp>
      <p:pic>
        <p:nvPicPr>
          <p:cNvPr id="4" name="Picture 3">
            <a:extLst>
              <a:ext uri="{FF2B5EF4-FFF2-40B4-BE49-F238E27FC236}">
                <a16:creationId xmlns:a16="http://schemas.microsoft.com/office/drawing/2014/main" id="{CD924389-0CEB-4C56-BCC1-80784FEC0331}"/>
              </a:ext>
            </a:extLst>
          </p:cNvPr>
          <p:cNvPicPr>
            <a:picLocks noChangeAspect="1"/>
          </p:cNvPicPr>
          <p:nvPr/>
        </p:nvPicPr>
        <p:blipFill>
          <a:blip r:embed="rId2"/>
          <a:stretch>
            <a:fillRect/>
          </a:stretch>
        </p:blipFill>
        <p:spPr>
          <a:xfrm>
            <a:off x="6024879" y="148071"/>
            <a:ext cx="6240225" cy="5287529"/>
          </a:xfrm>
          <a:prstGeom prst="rect">
            <a:avLst/>
          </a:prstGeom>
        </p:spPr>
      </p:pic>
      <p:sp>
        <p:nvSpPr>
          <p:cNvPr id="5" name="TextBox 4">
            <a:extLst>
              <a:ext uri="{FF2B5EF4-FFF2-40B4-BE49-F238E27FC236}">
                <a16:creationId xmlns:a16="http://schemas.microsoft.com/office/drawing/2014/main" id="{8D280288-064E-4D90-BF41-2CD21B8FFCB9}"/>
              </a:ext>
            </a:extLst>
          </p:cNvPr>
          <p:cNvSpPr txBox="1"/>
          <p:nvPr/>
        </p:nvSpPr>
        <p:spPr>
          <a:xfrm>
            <a:off x="347345" y="3656464"/>
            <a:ext cx="6922770" cy="1846659"/>
          </a:xfrm>
          <a:prstGeom prst="rect">
            <a:avLst/>
          </a:prstGeom>
          <a:noFill/>
        </p:spPr>
        <p:txBody>
          <a:bodyPr wrap="square" rtlCol="0">
            <a:spAutoFit/>
          </a:bodyPr>
          <a:lstStyle/>
          <a:p>
            <a:endParaRPr lang="en-US" spc="300" dirty="0"/>
          </a:p>
          <a:p>
            <a:endParaRPr lang="en-US" spc="300" dirty="0"/>
          </a:p>
          <a:p>
            <a:r>
              <a:rPr lang="en-US" b="1" spc="300" dirty="0">
                <a:latin typeface="+mj-lt"/>
              </a:rPr>
              <a:t>SUPPORTED PLATFORMS</a:t>
            </a:r>
          </a:p>
          <a:p>
            <a:r>
              <a:rPr lang="en-US" b="1" spc="300" dirty="0">
                <a:latin typeface="+mj-lt"/>
              </a:rPr>
              <a:t>         </a:t>
            </a:r>
            <a:endParaRPr lang="en-US" dirty="0">
              <a:solidFill>
                <a:schemeClr val="accent1"/>
              </a:solidFill>
              <a:latin typeface="Abadi" panose="020B0604020104020204" pitchFamily="34" charset="0"/>
            </a:endParaRPr>
          </a:p>
          <a:p>
            <a:r>
              <a:rPr lang="en-US" b="1" spc="300" dirty="0">
                <a:solidFill>
                  <a:schemeClr val="accent1"/>
                </a:solidFill>
                <a:latin typeface="Abadi" panose="020B0604020104020204" pitchFamily="34" charset="0"/>
              </a:rPr>
              <a:t>       </a:t>
            </a:r>
          </a:p>
          <a:p>
            <a:r>
              <a:rPr lang="en-US" b="1" spc="300" dirty="0">
                <a:solidFill>
                  <a:schemeClr val="accent1"/>
                </a:solidFill>
                <a:latin typeface="Abadi" panose="020B0604020104020204" pitchFamily="34" charset="0"/>
              </a:rPr>
              <a:t>       </a:t>
            </a:r>
            <a:r>
              <a:rPr lang="en-US" sz="2400" b="1" spc="300" dirty="0">
                <a:latin typeface="+mj-lt"/>
              </a:rPr>
              <a:t>        </a:t>
            </a:r>
          </a:p>
        </p:txBody>
      </p:sp>
      <p:graphicFrame>
        <p:nvGraphicFramePr>
          <p:cNvPr id="6" name="Table 5">
            <a:extLst>
              <a:ext uri="{FF2B5EF4-FFF2-40B4-BE49-F238E27FC236}">
                <a16:creationId xmlns:a16="http://schemas.microsoft.com/office/drawing/2014/main" id="{8E1E5360-8756-4A9A-BEB8-876387A6F239}"/>
              </a:ext>
            </a:extLst>
          </p:cNvPr>
          <p:cNvGraphicFramePr>
            <a:graphicFrameLocks noGrp="1"/>
          </p:cNvGraphicFramePr>
          <p:nvPr>
            <p:extLst>
              <p:ext uri="{D42A27DB-BD31-4B8C-83A1-F6EECF244321}">
                <p14:modId xmlns:p14="http://schemas.microsoft.com/office/powerpoint/2010/main" val="368400"/>
              </p:ext>
            </p:extLst>
          </p:nvPr>
        </p:nvGraphicFramePr>
        <p:xfrm>
          <a:off x="933450" y="6138545"/>
          <a:ext cx="2674361" cy="365760"/>
        </p:xfrm>
        <a:graphic>
          <a:graphicData uri="http://schemas.openxmlformats.org/drawingml/2006/table">
            <a:tbl>
              <a:tblPr firstRow="1" bandRow="1">
                <a:tableStyleId>{2D5ABB26-0587-4C30-8999-92F81FD0307C}</a:tableStyleId>
              </a:tblPr>
              <a:tblGrid>
                <a:gridCol w="1026541">
                  <a:extLst>
                    <a:ext uri="{9D8B030D-6E8A-4147-A177-3AD203B41FA5}">
                      <a16:colId xmlns:a16="http://schemas.microsoft.com/office/drawing/2014/main" val="1504127948"/>
                    </a:ext>
                  </a:extLst>
                </a:gridCol>
                <a:gridCol w="928435">
                  <a:extLst>
                    <a:ext uri="{9D8B030D-6E8A-4147-A177-3AD203B41FA5}">
                      <a16:colId xmlns:a16="http://schemas.microsoft.com/office/drawing/2014/main" val="1834004627"/>
                    </a:ext>
                  </a:extLst>
                </a:gridCol>
                <a:gridCol w="719385">
                  <a:extLst>
                    <a:ext uri="{9D8B030D-6E8A-4147-A177-3AD203B41FA5}">
                      <a16:colId xmlns:a16="http://schemas.microsoft.com/office/drawing/2014/main" val="3962675743"/>
                    </a:ext>
                  </a:extLst>
                </a:gridCol>
              </a:tblGrid>
              <a:tr h="285034">
                <a:tc>
                  <a:txBody>
                    <a:bodyPr/>
                    <a:lstStyle/>
                    <a:p>
                      <a:r>
                        <a:rPr lang="en-US" sz="1800" b="0" i="0" u="sng" kern="1200" dirty="0">
                          <a:solidFill>
                            <a:schemeClr val="tx1"/>
                          </a:solidFill>
                          <a:effectLst/>
                          <a:latin typeface="+mn-lt"/>
                          <a:ea typeface="+mn-ea"/>
                          <a:cs typeface="+mn-cs"/>
                          <a:hlinkClick r:id="rId3"/>
                        </a:rPr>
                        <a:t>Xamarin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sng" kern="1200" dirty="0">
                          <a:solidFill>
                            <a:schemeClr val="tx1"/>
                          </a:solidFill>
                          <a:effectLst/>
                          <a:latin typeface="+mn-lt"/>
                          <a:ea typeface="+mn-ea"/>
                          <a:cs typeface="+mn-cs"/>
                          <a:hlinkClick r:id="rId4"/>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effectLst/>
                          <a:latin typeface="+mn-lt"/>
                          <a:ea typeface="+mn-ea"/>
                          <a:cs typeface="+mn-cs"/>
                        </a:rPr>
                        <a:t> </a:t>
                      </a:r>
                      <a:r>
                        <a:rPr lang="en-US" sz="1800" b="0" i="0" u="sng" kern="1200" dirty="0">
                          <a:solidFill>
                            <a:schemeClr val="tx1"/>
                          </a:solidFill>
                          <a:effectLst/>
                          <a:latin typeface="+mn-lt"/>
                          <a:ea typeface="+mn-ea"/>
                          <a:cs typeface="+mn-cs"/>
                          <a:hlinkClick r:id="rId5"/>
                        </a:rPr>
                        <a:t>UWP</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799601"/>
                  </a:ext>
                </a:extLst>
              </a:tr>
            </a:tbl>
          </a:graphicData>
        </a:graphic>
      </p:graphicFrame>
      <p:pic>
        <p:nvPicPr>
          <p:cNvPr id="7" name="Picture 4" descr="Web Internet Symbol - Free vector graphic on Pixabay">
            <a:extLst>
              <a:ext uri="{FF2B5EF4-FFF2-40B4-BE49-F238E27FC236}">
                <a16:creationId xmlns:a16="http://schemas.microsoft.com/office/drawing/2014/main" id="{D529E46B-05AA-408F-BA74-8A2FBA5E2E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640" y="4939690"/>
            <a:ext cx="237248" cy="2372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39C1257-B625-484B-B030-8231BD856E3F}"/>
              </a:ext>
            </a:extLst>
          </p:cNvPr>
          <p:cNvCxnSpPr>
            <a:cxnSpLocks/>
          </p:cNvCxnSpPr>
          <p:nvPr/>
        </p:nvCxnSpPr>
        <p:spPr>
          <a:xfrm>
            <a:off x="734252" y="4843017"/>
            <a:ext cx="0" cy="433833"/>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736E5FD1-10AE-4070-BF70-108371FB15EC}"/>
              </a:ext>
            </a:extLst>
          </p:cNvPr>
          <p:cNvSpPr txBox="1"/>
          <p:nvPr/>
        </p:nvSpPr>
        <p:spPr>
          <a:xfrm>
            <a:off x="961457" y="5276850"/>
            <a:ext cx="6134100" cy="369332"/>
          </a:xfrm>
          <a:prstGeom prst="rect">
            <a:avLst/>
          </a:prstGeom>
          <a:noFill/>
        </p:spPr>
        <p:txBody>
          <a:bodyPr wrap="square">
            <a:spAutoFit/>
          </a:bodyPr>
          <a:lstStyle/>
          <a:p>
            <a:r>
              <a:rPr lang="en-US" sz="1800" b="0" i="0" u="sng" kern="1200" dirty="0">
                <a:solidFill>
                  <a:schemeClr val="lt1"/>
                </a:solidFill>
                <a:effectLst/>
                <a:latin typeface="+mn-lt"/>
                <a:ea typeface="+mn-ea"/>
                <a:cs typeface="+mn-cs"/>
                <a:hlinkClick r:id="rId7"/>
              </a:rPr>
              <a:t>ASP.NET Web Forms</a:t>
            </a:r>
            <a:endParaRPr lang="en-US" dirty="0"/>
          </a:p>
        </p:txBody>
      </p:sp>
      <p:graphicFrame>
        <p:nvGraphicFramePr>
          <p:cNvPr id="13" name="Table 12">
            <a:extLst>
              <a:ext uri="{FF2B5EF4-FFF2-40B4-BE49-F238E27FC236}">
                <a16:creationId xmlns:a16="http://schemas.microsoft.com/office/drawing/2014/main" id="{C3C66349-59D9-4FA2-B4A7-8628EFA12DB6}"/>
              </a:ext>
            </a:extLst>
          </p:cNvPr>
          <p:cNvGraphicFramePr>
            <a:graphicFrameLocks noGrp="1"/>
          </p:cNvGraphicFramePr>
          <p:nvPr>
            <p:extLst>
              <p:ext uri="{D42A27DB-BD31-4B8C-83A1-F6EECF244321}">
                <p14:modId xmlns:p14="http://schemas.microsoft.com/office/powerpoint/2010/main" val="1423303917"/>
              </p:ext>
            </p:extLst>
          </p:nvPr>
        </p:nvGraphicFramePr>
        <p:xfrm>
          <a:off x="933450" y="5686229"/>
          <a:ext cx="5069023" cy="365760"/>
        </p:xfrm>
        <a:graphic>
          <a:graphicData uri="http://schemas.openxmlformats.org/drawingml/2006/table">
            <a:tbl>
              <a:tblPr firstRow="1" bandRow="1">
                <a:tableStyleId>{5940675A-B579-460E-94D1-54222C63F5DA}</a:tableStyleId>
              </a:tblPr>
              <a:tblGrid>
                <a:gridCol w="1135852">
                  <a:extLst>
                    <a:ext uri="{9D8B030D-6E8A-4147-A177-3AD203B41FA5}">
                      <a16:colId xmlns:a16="http://schemas.microsoft.com/office/drawing/2014/main" val="1674479560"/>
                    </a:ext>
                  </a:extLst>
                </a:gridCol>
                <a:gridCol w="637376">
                  <a:extLst>
                    <a:ext uri="{9D8B030D-6E8A-4147-A177-3AD203B41FA5}">
                      <a16:colId xmlns:a16="http://schemas.microsoft.com/office/drawing/2014/main" val="3771771667"/>
                    </a:ext>
                  </a:extLst>
                </a:gridCol>
                <a:gridCol w="788597">
                  <a:extLst>
                    <a:ext uri="{9D8B030D-6E8A-4147-A177-3AD203B41FA5}">
                      <a16:colId xmlns:a16="http://schemas.microsoft.com/office/drawing/2014/main" val="3034197705"/>
                    </a:ext>
                  </a:extLst>
                </a:gridCol>
                <a:gridCol w="879829">
                  <a:extLst>
                    <a:ext uri="{9D8B030D-6E8A-4147-A177-3AD203B41FA5}">
                      <a16:colId xmlns:a16="http://schemas.microsoft.com/office/drawing/2014/main" val="4041682073"/>
                    </a:ext>
                  </a:extLst>
                </a:gridCol>
                <a:gridCol w="970144">
                  <a:extLst>
                    <a:ext uri="{9D8B030D-6E8A-4147-A177-3AD203B41FA5}">
                      <a16:colId xmlns:a16="http://schemas.microsoft.com/office/drawing/2014/main" val="1501269490"/>
                    </a:ext>
                  </a:extLst>
                </a:gridCol>
                <a:gridCol w="657225">
                  <a:extLst>
                    <a:ext uri="{9D8B030D-6E8A-4147-A177-3AD203B41FA5}">
                      <a16:colId xmlns:a16="http://schemas.microsoft.com/office/drawing/2014/main" val="2349715244"/>
                    </a:ext>
                  </a:extLst>
                </a:gridCol>
              </a:tblGrid>
              <a:tr h="281506">
                <a:tc>
                  <a:txBody>
                    <a:bodyPr/>
                    <a:lstStyle/>
                    <a:p>
                      <a:r>
                        <a:rPr lang="en-US" dirty="0">
                          <a:solidFill>
                            <a:schemeClr val="accent1">
                              <a:lumMod val="75000"/>
                            </a:schemeClr>
                          </a:solidFill>
                        </a:rPr>
                        <a:t>WinForms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WPF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solidFill>
                            <a:schemeClr val="accent1">
                              <a:lumMod val="75000"/>
                            </a:schemeClr>
                          </a:solidFill>
                        </a:rPr>
                        <a:t>WinUI</a:t>
                      </a:r>
                      <a:endParaRPr lang="en-US" dirty="0">
                        <a:solidFill>
                          <a:schemeClr val="accent1">
                            <a:lumMod val="7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Flutter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Xamarin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UWP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6752021"/>
                  </a:ext>
                </a:extLst>
              </a:tr>
            </a:tbl>
          </a:graphicData>
        </a:graphic>
      </p:graphicFrame>
      <p:graphicFrame>
        <p:nvGraphicFramePr>
          <p:cNvPr id="14" name="Table 13">
            <a:extLst>
              <a:ext uri="{FF2B5EF4-FFF2-40B4-BE49-F238E27FC236}">
                <a16:creationId xmlns:a16="http://schemas.microsoft.com/office/drawing/2014/main" id="{D40A03EB-0431-49F0-BEBA-CC3C77D873A9}"/>
              </a:ext>
            </a:extLst>
          </p:cNvPr>
          <p:cNvGraphicFramePr>
            <a:graphicFrameLocks noGrp="1"/>
          </p:cNvGraphicFramePr>
          <p:nvPr>
            <p:extLst>
              <p:ext uri="{D42A27DB-BD31-4B8C-83A1-F6EECF244321}">
                <p14:modId xmlns:p14="http://schemas.microsoft.com/office/powerpoint/2010/main" val="1304118684"/>
              </p:ext>
            </p:extLst>
          </p:nvPr>
        </p:nvGraphicFramePr>
        <p:xfrm>
          <a:off x="961457" y="4694778"/>
          <a:ext cx="4507049" cy="405460"/>
        </p:xfrm>
        <a:graphic>
          <a:graphicData uri="http://schemas.openxmlformats.org/drawingml/2006/table">
            <a:tbl>
              <a:tblPr firstRow="1" bandRow="1">
                <a:tableStyleId>{5C22544A-7EE6-4342-B048-85BDC9FD1C3A}</a:tableStyleId>
              </a:tblPr>
              <a:tblGrid>
                <a:gridCol w="1186374">
                  <a:extLst>
                    <a:ext uri="{9D8B030D-6E8A-4147-A177-3AD203B41FA5}">
                      <a16:colId xmlns:a16="http://schemas.microsoft.com/office/drawing/2014/main" val="2496894900"/>
                    </a:ext>
                  </a:extLst>
                </a:gridCol>
                <a:gridCol w="1019143">
                  <a:extLst>
                    <a:ext uri="{9D8B030D-6E8A-4147-A177-3AD203B41FA5}">
                      <a16:colId xmlns:a16="http://schemas.microsoft.com/office/drawing/2014/main" val="2640714338"/>
                    </a:ext>
                  </a:extLst>
                </a:gridCol>
                <a:gridCol w="834638">
                  <a:extLst>
                    <a:ext uri="{9D8B030D-6E8A-4147-A177-3AD203B41FA5}">
                      <a16:colId xmlns:a16="http://schemas.microsoft.com/office/drawing/2014/main" val="2502068696"/>
                    </a:ext>
                  </a:extLst>
                </a:gridCol>
                <a:gridCol w="609567">
                  <a:extLst>
                    <a:ext uri="{9D8B030D-6E8A-4147-A177-3AD203B41FA5}">
                      <a16:colId xmlns:a16="http://schemas.microsoft.com/office/drawing/2014/main" val="4127016598"/>
                    </a:ext>
                  </a:extLst>
                </a:gridCol>
                <a:gridCol w="857327">
                  <a:extLst>
                    <a:ext uri="{9D8B030D-6E8A-4147-A177-3AD203B41FA5}">
                      <a16:colId xmlns:a16="http://schemas.microsoft.com/office/drawing/2014/main" val="310784081"/>
                    </a:ext>
                  </a:extLst>
                </a:gridCol>
              </a:tblGrid>
              <a:tr h="405460">
                <a:tc>
                  <a:txBody>
                    <a:bodyPr/>
                    <a:lstStyle/>
                    <a:p>
                      <a:pPr marL="0" indent="0">
                        <a:buFont typeface="Arial" panose="020B0604020202020204" pitchFamily="34" charset="0"/>
                        <a:buNone/>
                      </a:pPr>
                      <a:r>
                        <a:rPr lang="en-US" sz="1800" b="0" i="0" u="sng" kern="1200" dirty="0">
                          <a:solidFill>
                            <a:schemeClr val="lt1"/>
                          </a:solidFill>
                          <a:effectLst/>
                          <a:latin typeface="+mn-lt"/>
                          <a:ea typeface="+mn-ea"/>
                          <a:cs typeface="+mn-cs"/>
                          <a:hlinkClick r:id="rId8"/>
                        </a:rPr>
                        <a:t>JavaScript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9"/>
                        </a:rPr>
                        <a:t>Angular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10"/>
                        </a:rPr>
                        <a:t>React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1"/>
                        </a:rPr>
                        <a:t>Vue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err="1">
                          <a:solidFill>
                            <a:schemeClr val="lt1"/>
                          </a:solidFill>
                          <a:effectLst/>
                          <a:latin typeface="+mn-lt"/>
                          <a:ea typeface="+mn-ea"/>
                          <a:cs typeface="+mn-cs"/>
                          <a:hlinkClick r:id="rId12"/>
                        </a:rPr>
                        <a:t>Blazor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5439307"/>
                  </a:ext>
                </a:extLst>
              </a:tr>
            </a:tbl>
          </a:graphicData>
        </a:graphic>
      </p:graphicFrame>
      <p:graphicFrame>
        <p:nvGraphicFramePr>
          <p:cNvPr id="15" name="Table 14">
            <a:extLst>
              <a:ext uri="{FF2B5EF4-FFF2-40B4-BE49-F238E27FC236}">
                <a16:creationId xmlns:a16="http://schemas.microsoft.com/office/drawing/2014/main" id="{FCEF1475-48CE-44D2-BD90-4D92B64B28CC}"/>
              </a:ext>
            </a:extLst>
          </p:cNvPr>
          <p:cNvGraphicFramePr>
            <a:graphicFrameLocks noGrp="1"/>
          </p:cNvGraphicFramePr>
          <p:nvPr>
            <p:extLst>
              <p:ext uri="{D42A27DB-BD31-4B8C-83A1-F6EECF244321}">
                <p14:modId xmlns:p14="http://schemas.microsoft.com/office/powerpoint/2010/main" val="2303123153"/>
              </p:ext>
            </p:extLst>
          </p:nvPr>
        </p:nvGraphicFramePr>
        <p:xfrm>
          <a:off x="967576" y="5008911"/>
          <a:ext cx="4810686" cy="365760"/>
        </p:xfrm>
        <a:graphic>
          <a:graphicData uri="http://schemas.openxmlformats.org/drawingml/2006/table">
            <a:tbl>
              <a:tblPr firstRow="1" bandRow="1">
                <a:tableStyleId>{5C22544A-7EE6-4342-B048-85BDC9FD1C3A}</a:tableStyleId>
              </a:tblPr>
              <a:tblGrid>
                <a:gridCol w="889379">
                  <a:extLst>
                    <a:ext uri="{9D8B030D-6E8A-4147-A177-3AD203B41FA5}">
                      <a16:colId xmlns:a16="http://schemas.microsoft.com/office/drawing/2014/main" val="2496292834"/>
                    </a:ext>
                  </a:extLst>
                </a:gridCol>
                <a:gridCol w="998668">
                  <a:extLst>
                    <a:ext uri="{9D8B030D-6E8A-4147-A177-3AD203B41FA5}">
                      <a16:colId xmlns:a16="http://schemas.microsoft.com/office/drawing/2014/main" val="3878211085"/>
                    </a:ext>
                  </a:extLst>
                </a:gridCol>
                <a:gridCol w="1488756">
                  <a:extLst>
                    <a:ext uri="{9D8B030D-6E8A-4147-A177-3AD203B41FA5}">
                      <a16:colId xmlns:a16="http://schemas.microsoft.com/office/drawing/2014/main" val="592628779"/>
                    </a:ext>
                  </a:extLst>
                </a:gridCol>
                <a:gridCol w="1433883">
                  <a:extLst>
                    <a:ext uri="{9D8B030D-6E8A-4147-A177-3AD203B41FA5}">
                      <a16:colId xmlns:a16="http://schemas.microsoft.com/office/drawing/2014/main" val="3400780504"/>
                    </a:ext>
                  </a:extLst>
                </a:gridCol>
              </a:tblGrid>
              <a:tr h="303805">
                <a:tc>
                  <a:txBody>
                    <a:bodyPr/>
                    <a:lstStyle/>
                    <a:p>
                      <a:r>
                        <a:rPr lang="en-US" sz="1800" b="0" i="0" u="sng" kern="1200" dirty="0">
                          <a:solidFill>
                            <a:schemeClr val="lt1"/>
                          </a:solidFill>
                          <a:effectLst/>
                          <a:latin typeface="+mn-lt"/>
                          <a:ea typeface="+mn-ea"/>
                          <a:cs typeface="+mn-cs"/>
                          <a:hlinkClick r:id="rId4"/>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3"/>
                        </a:rPr>
                        <a:t>jQuery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4"/>
                        </a:rPr>
                        <a:t>ASP.NET MVC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15"/>
                        </a:rPr>
                        <a:t>ASP.NET Core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8981514"/>
                  </a:ext>
                </a:extLst>
              </a:tr>
            </a:tbl>
          </a:graphicData>
        </a:graphic>
      </p:graphicFrame>
      <p:pic>
        <p:nvPicPr>
          <p:cNvPr id="16" name="Picture 15">
            <a:extLst>
              <a:ext uri="{FF2B5EF4-FFF2-40B4-BE49-F238E27FC236}">
                <a16:creationId xmlns:a16="http://schemas.microsoft.com/office/drawing/2014/main" id="{903B66DE-61E2-48E1-A8E1-DDF2C5EC76C8}"/>
              </a:ext>
            </a:extLst>
          </p:cNvPr>
          <p:cNvPicPr>
            <a:picLocks noChangeAspect="1"/>
          </p:cNvPicPr>
          <p:nvPr/>
        </p:nvPicPr>
        <p:blipFill>
          <a:blip r:embed="rId16"/>
          <a:stretch>
            <a:fillRect/>
          </a:stretch>
        </p:blipFill>
        <p:spPr>
          <a:xfrm>
            <a:off x="294640" y="5741066"/>
            <a:ext cx="353599" cy="310923"/>
          </a:xfrm>
          <a:prstGeom prst="rect">
            <a:avLst/>
          </a:prstGeom>
        </p:spPr>
      </p:pic>
      <p:pic>
        <p:nvPicPr>
          <p:cNvPr id="17" name="Picture 16">
            <a:extLst>
              <a:ext uri="{FF2B5EF4-FFF2-40B4-BE49-F238E27FC236}">
                <a16:creationId xmlns:a16="http://schemas.microsoft.com/office/drawing/2014/main" id="{3A688826-BE8C-459F-AA02-A90CAE44E165}"/>
              </a:ext>
            </a:extLst>
          </p:cNvPr>
          <p:cNvPicPr>
            <a:picLocks noChangeAspect="1"/>
          </p:cNvPicPr>
          <p:nvPr/>
        </p:nvPicPr>
        <p:blipFill>
          <a:blip r:embed="rId17"/>
          <a:stretch>
            <a:fillRect/>
          </a:stretch>
        </p:blipFill>
        <p:spPr>
          <a:xfrm>
            <a:off x="340753" y="6237498"/>
            <a:ext cx="222666" cy="222666"/>
          </a:xfrm>
          <a:prstGeom prst="rect">
            <a:avLst/>
          </a:prstGeom>
        </p:spPr>
      </p:pic>
    </p:spTree>
    <p:extLst>
      <p:ext uri="{BB962C8B-B14F-4D97-AF65-F5344CB8AC3E}">
        <p14:creationId xmlns:p14="http://schemas.microsoft.com/office/powerpoint/2010/main" val="142992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2EF13-BF23-4A09-99DF-00744A7C1701}"/>
              </a:ext>
            </a:extLst>
          </p:cNvPr>
          <p:cNvSpPr txBox="1"/>
          <p:nvPr/>
        </p:nvSpPr>
        <p:spPr>
          <a:xfrm>
            <a:off x="495300" y="456337"/>
            <a:ext cx="5915520" cy="2556469"/>
          </a:xfrm>
          <a:prstGeom prst="rect">
            <a:avLst/>
          </a:prstGeom>
          <a:noFill/>
        </p:spPr>
        <p:txBody>
          <a:bodyPr wrap="square">
            <a:spAutoFit/>
          </a:bodyPr>
          <a:lstStyle/>
          <a:p>
            <a:pPr algn="l"/>
            <a:r>
              <a:rPr lang="en-US" sz="2800" b="1" i="0" dirty="0">
                <a:solidFill>
                  <a:srgbClr val="1A1A1A"/>
                </a:solidFill>
                <a:effectLst/>
                <a:latin typeface="Open Sans" panose="020B0606030504020204" pitchFamily="34" charset="0"/>
              </a:rPr>
              <a:t>Scheduler</a:t>
            </a:r>
          </a:p>
          <a:p>
            <a:pPr algn="l">
              <a:lnSpc>
                <a:spcPct val="150000"/>
              </a:lnSpc>
            </a:pPr>
            <a:r>
              <a:rPr lang="en-US" b="0" i="0" dirty="0">
                <a:solidFill>
                  <a:srgbClr val="1A1A1A"/>
                </a:solidFill>
                <a:effectLst/>
                <a:latin typeface="Open Sans" panose="020B0606030504020204" pitchFamily="34" charset="0"/>
              </a:rPr>
              <a:t>The Scheduler is a fully featured calendar component that allows you to manage your time efficiently. It facilitates easy resource scheduling, appointment rescheduling, drag and drop, resizing actions, and more.</a:t>
            </a:r>
          </a:p>
        </p:txBody>
      </p:sp>
      <p:pic>
        <p:nvPicPr>
          <p:cNvPr id="4" name="Picture 3">
            <a:extLst>
              <a:ext uri="{FF2B5EF4-FFF2-40B4-BE49-F238E27FC236}">
                <a16:creationId xmlns:a16="http://schemas.microsoft.com/office/drawing/2014/main" id="{C5F0AC89-85FB-425B-A9CF-30E4558C4DF4}"/>
              </a:ext>
            </a:extLst>
          </p:cNvPr>
          <p:cNvPicPr>
            <a:picLocks noChangeAspect="1"/>
          </p:cNvPicPr>
          <p:nvPr/>
        </p:nvPicPr>
        <p:blipFill>
          <a:blip r:embed="rId2"/>
          <a:stretch>
            <a:fillRect/>
          </a:stretch>
        </p:blipFill>
        <p:spPr>
          <a:xfrm>
            <a:off x="6309360" y="311265"/>
            <a:ext cx="6085841" cy="5183704"/>
          </a:xfrm>
          <a:prstGeom prst="rect">
            <a:avLst/>
          </a:prstGeom>
        </p:spPr>
      </p:pic>
      <p:sp>
        <p:nvSpPr>
          <p:cNvPr id="6" name="TextBox 5">
            <a:extLst>
              <a:ext uri="{FF2B5EF4-FFF2-40B4-BE49-F238E27FC236}">
                <a16:creationId xmlns:a16="http://schemas.microsoft.com/office/drawing/2014/main" id="{76C7B0E5-63B8-413A-82C2-5CB5704ECB0F}"/>
              </a:ext>
            </a:extLst>
          </p:cNvPr>
          <p:cNvSpPr txBox="1"/>
          <p:nvPr/>
        </p:nvSpPr>
        <p:spPr>
          <a:xfrm>
            <a:off x="303530" y="3647933"/>
            <a:ext cx="6197600" cy="369332"/>
          </a:xfrm>
          <a:prstGeom prst="rect">
            <a:avLst/>
          </a:prstGeom>
          <a:noFill/>
        </p:spPr>
        <p:txBody>
          <a:bodyPr wrap="square">
            <a:spAutoFit/>
          </a:bodyPr>
          <a:lstStyle/>
          <a:p>
            <a:r>
              <a:rPr lang="en-US" b="1" spc="300" dirty="0">
                <a:latin typeface="+mj-lt"/>
              </a:rPr>
              <a:t>SUPPORTED PLATFORMS</a:t>
            </a:r>
          </a:p>
        </p:txBody>
      </p:sp>
      <p:pic>
        <p:nvPicPr>
          <p:cNvPr id="7" name="Picture 4" descr="Web Internet Symbol - Free vector graphic on Pixabay">
            <a:extLst>
              <a:ext uri="{FF2B5EF4-FFF2-40B4-BE49-F238E27FC236}">
                <a16:creationId xmlns:a16="http://schemas.microsoft.com/office/drawing/2014/main" id="{262E60DA-7D24-4781-AFCB-E3E19D8DB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76" y="4558960"/>
            <a:ext cx="237248" cy="23724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8F73C5F-6F12-43F5-98C3-5460ADBD6CCA}"/>
              </a:ext>
            </a:extLst>
          </p:cNvPr>
          <p:cNvCxnSpPr>
            <a:cxnSpLocks/>
          </p:cNvCxnSpPr>
          <p:nvPr/>
        </p:nvCxnSpPr>
        <p:spPr>
          <a:xfrm>
            <a:off x="839027" y="4510789"/>
            <a:ext cx="0" cy="367629"/>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83F2E74B-620B-4958-A5F5-6CA4805B70E8}"/>
              </a:ext>
            </a:extLst>
          </p:cNvPr>
          <p:cNvSpPr txBox="1"/>
          <p:nvPr/>
        </p:nvSpPr>
        <p:spPr>
          <a:xfrm>
            <a:off x="945356" y="4878418"/>
            <a:ext cx="6196012" cy="369332"/>
          </a:xfrm>
          <a:prstGeom prst="rect">
            <a:avLst/>
          </a:prstGeom>
          <a:noFill/>
        </p:spPr>
        <p:txBody>
          <a:bodyPr wrap="square">
            <a:spAutoFit/>
          </a:bodyPr>
          <a:lstStyle/>
          <a:p>
            <a:r>
              <a:rPr lang="en-US" sz="1800" b="0" i="0" u="sng" kern="1200" dirty="0">
                <a:solidFill>
                  <a:schemeClr val="lt1"/>
                </a:solidFill>
                <a:effectLst/>
                <a:latin typeface="+mn-lt"/>
                <a:ea typeface="+mn-ea"/>
                <a:cs typeface="+mn-cs"/>
                <a:hlinkClick r:id="rId4"/>
              </a:rPr>
              <a:t>ASP.NET Web Forms</a:t>
            </a:r>
            <a:endParaRPr lang="en-US" dirty="0"/>
          </a:p>
        </p:txBody>
      </p:sp>
      <p:graphicFrame>
        <p:nvGraphicFramePr>
          <p:cNvPr id="13" name="Table 12">
            <a:extLst>
              <a:ext uri="{FF2B5EF4-FFF2-40B4-BE49-F238E27FC236}">
                <a16:creationId xmlns:a16="http://schemas.microsoft.com/office/drawing/2014/main" id="{BA1B8226-47BC-4F79-8904-71FE360B4633}"/>
              </a:ext>
            </a:extLst>
          </p:cNvPr>
          <p:cNvGraphicFramePr>
            <a:graphicFrameLocks noGrp="1"/>
          </p:cNvGraphicFramePr>
          <p:nvPr>
            <p:extLst>
              <p:ext uri="{D42A27DB-BD31-4B8C-83A1-F6EECF244321}">
                <p14:modId xmlns:p14="http://schemas.microsoft.com/office/powerpoint/2010/main" val="2455038767"/>
              </p:ext>
            </p:extLst>
          </p:nvPr>
        </p:nvGraphicFramePr>
        <p:xfrm>
          <a:off x="933450" y="6138545"/>
          <a:ext cx="2674361" cy="365760"/>
        </p:xfrm>
        <a:graphic>
          <a:graphicData uri="http://schemas.openxmlformats.org/drawingml/2006/table">
            <a:tbl>
              <a:tblPr firstRow="1" bandRow="1">
                <a:tableStyleId>{2D5ABB26-0587-4C30-8999-92F81FD0307C}</a:tableStyleId>
              </a:tblPr>
              <a:tblGrid>
                <a:gridCol w="1026541">
                  <a:extLst>
                    <a:ext uri="{9D8B030D-6E8A-4147-A177-3AD203B41FA5}">
                      <a16:colId xmlns:a16="http://schemas.microsoft.com/office/drawing/2014/main" val="1504127948"/>
                    </a:ext>
                  </a:extLst>
                </a:gridCol>
                <a:gridCol w="928435">
                  <a:extLst>
                    <a:ext uri="{9D8B030D-6E8A-4147-A177-3AD203B41FA5}">
                      <a16:colId xmlns:a16="http://schemas.microsoft.com/office/drawing/2014/main" val="1834004627"/>
                    </a:ext>
                  </a:extLst>
                </a:gridCol>
                <a:gridCol w="719385">
                  <a:extLst>
                    <a:ext uri="{9D8B030D-6E8A-4147-A177-3AD203B41FA5}">
                      <a16:colId xmlns:a16="http://schemas.microsoft.com/office/drawing/2014/main" val="3962675743"/>
                    </a:ext>
                  </a:extLst>
                </a:gridCol>
              </a:tblGrid>
              <a:tr h="285034">
                <a:tc>
                  <a:txBody>
                    <a:bodyPr/>
                    <a:lstStyle/>
                    <a:p>
                      <a:r>
                        <a:rPr lang="en-US" sz="1800" b="0" i="0" u="sng" kern="1200" dirty="0">
                          <a:solidFill>
                            <a:schemeClr val="tx1"/>
                          </a:solidFill>
                          <a:effectLst/>
                          <a:latin typeface="+mn-lt"/>
                          <a:ea typeface="+mn-ea"/>
                          <a:cs typeface="+mn-cs"/>
                          <a:hlinkClick r:id="rId5"/>
                        </a:rPr>
                        <a:t>Xamarin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u="sng" kern="1200" dirty="0">
                          <a:solidFill>
                            <a:schemeClr val="tx1"/>
                          </a:solidFill>
                          <a:effectLst/>
                          <a:latin typeface="+mn-lt"/>
                          <a:ea typeface="+mn-ea"/>
                          <a:cs typeface="+mn-cs"/>
                          <a:hlinkClick r:id="rId6"/>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0" i="0" kern="1200" dirty="0">
                          <a:solidFill>
                            <a:schemeClr val="tx1"/>
                          </a:solidFill>
                          <a:effectLst/>
                          <a:latin typeface="+mn-lt"/>
                          <a:ea typeface="+mn-ea"/>
                          <a:cs typeface="+mn-cs"/>
                        </a:rPr>
                        <a:t> </a:t>
                      </a:r>
                      <a:r>
                        <a:rPr lang="en-US" sz="1800" b="0" i="0" u="sng" kern="1200" dirty="0">
                          <a:solidFill>
                            <a:schemeClr val="tx1"/>
                          </a:solidFill>
                          <a:effectLst/>
                          <a:latin typeface="+mn-lt"/>
                          <a:ea typeface="+mn-ea"/>
                          <a:cs typeface="+mn-cs"/>
                          <a:hlinkClick r:id="rId7"/>
                        </a:rPr>
                        <a:t>UWP</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799601"/>
                  </a:ext>
                </a:extLst>
              </a:tr>
            </a:tbl>
          </a:graphicData>
        </a:graphic>
      </p:graphicFrame>
      <p:graphicFrame>
        <p:nvGraphicFramePr>
          <p:cNvPr id="14" name="Table 13">
            <a:extLst>
              <a:ext uri="{FF2B5EF4-FFF2-40B4-BE49-F238E27FC236}">
                <a16:creationId xmlns:a16="http://schemas.microsoft.com/office/drawing/2014/main" id="{C99EC7FA-B0F7-4409-A916-3B07D869D734}"/>
              </a:ext>
            </a:extLst>
          </p:cNvPr>
          <p:cNvGraphicFramePr>
            <a:graphicFrameLocks noGrp="1"/>
          </p:cNvGraphicFramePr>
          <p:nvPr>
            <p:extLst>
              <p:ext uri="{D42A27DB-BD31-4B8C-83A1-F6EECF244321}">
                <p14:modId xmlns:p14="http://schemas.microsoft.com/office/powerpoint/2010/main" val="3370817235"/>
              </p:ext>
            </p:extLst>
          </p:nvPr>
        </p:nvGraphicFramePr>
        <p:xfrm>
          <a:off x="918548" y="5510267"/>
          <a:ext cx="5069023" cy="365760"/>
        </p:xfrm>
        <a:graphic>
          <a:graphicData uri="http://schemas.openxmlformats.org/drawingml/2006/table">
            <a:tbl>
              <a:tblPr firstRow="1" bandRow="1">
                <a:tableStyleId>{5940675A-B579-460E-94D1-54222C63F5DA}</a:tableStyleId>
              </a:tblPr>
              <a:tblGrid>
                <a:gridCol w="1135852">
                  <a:extLst>
                    <a:ext uri="{9D8B030D-6E8A-4147-A177-3AD203B41FA5}">
                      <a16:colId xmlns:a16="http://schemas.microsoft.com/office/drawing/2014/main" val="1674479560"/>
                    </a:ext>
                  </a:extLst>
                </a:gridCol>
                <a:gridCol w="637376">
                  <a:extLst>
                    <a:ext uri="{9D8B030D-6E8A-4147-A177-3AD203B41FA5}">
                      <a16:colId xmlns:a16="http://schemas.microsoft.com/office/drawing/2014/main" val="3771771667"/>
                    </a:ext>
                  </a:extLst>
                </a:gridCol>
                <a:gridCol w="788597">
                  <a:extLst>
                    <a:ext uri="{9D8B030D-6E8A-4147-A177-3AD203B41FA5}">
                      <a16:colId xmlns:a16="http://schemas.microsoft.com/office/drawing/2014/main" val="3034197705"/>
                    </a:ext>
                  </a:extLst>
                </a:gridCol>
                <a:gridCol w="879829">
                  <a:extLst>
                    <a:ext uri="{9D8B030D-6E8A-4147-A177-3AD203B41FA5}">
                      <a16:colId xmlns:a16="http://schemas.microsoft.com/office/drawing/2014/main" val="4041682073"/>
                    </a:ext>
                  </a:extLst>
                </a:gridCol>
                <a:gridCol w="970144">
                  <a:extLst>
                    <a:ext uri="{9D8B030D-6E8A-4147-A177-3AD203B41FA5}">
                      <a16:colId xmlns:a16="http://schemas.microsoft.com/office/drawing/2014/main" val="1501269490"/>
                    </a:ext>
                  </a:extLst>
                </a:gridCol>
                <a:gridCol w="657225">
                  <a:extLst>
                    <a:ext uri="{9D8B030D-6E8A-4147-A177-3AD203B41FA5}">
                      <a16:colId xmlns:a16="http://schemas.microsoft.com/office/drawing/2014/main" val="2349715244"/>
                    </a:ext>
                  </a:extLst>
                </a:gridCol>
              </a:tblGrid>
              <a:tr h="281506">
                <a:tc>
                  <a:txBody>
                    <a:bodyPr/>
                    <a:lstStyle/>
                    <a:p>
                      <a:r>
                        <a:rPr lang="en-US" dirty="0">
                          <a:solidFill>
                            <a:schemeClr val="accent1">
                              <a:lumMod val="75000"/>
                            </a:schemeClr>
                          </a:solidFill>
                        </a:rPr>
                        <a:t>WinForms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WPF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err="1">
                          <a:solidFill>
                            <a:schemeClr val="accent1">
                              <a:lumMod val="75000"/>
                            </a:schemeClr>
                          </a:solidFill>
                        </a:rPr>
                        <a:t>WinUI</a:t>
                      </a:r>
                      <a:endParaRPr lang="en-US" dirty="0">
                        <a:solidFill>
                          <a:schemeClr val="accent1">
                            <a:lumMod val="7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Flutter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Xamarin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accent1">
                              <a:lumMod val="75000"/>
                            </a:schemeClr>
                          </a:solidFill>
                        </a:rPr>
                        <a:t>UWP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6752021"/>
                  </a:ext>
                </a:extLst>
              </a:tr>
            </a:tbl>
          </a:graphicData>
        </a:graphic>
      </p:graphicFrame>
      <p:graphicFrame>
        <p:nvGraphicFramePr>
          <p:cNvPr id="15" name="Table 14">
            <a:extLst>
              <a:ext uri="{FF2B5EF4-FFF2-40B4-BE49-F238E27FC236}">
                <a16:creationId xmlns:a16="http://schemas.microsoft.com/office/drawing/2014/main" id="{6C3253E8-459F-4984-BA75-8E00613AF6BB}"/>
              </a:ext>
            </a:extLst>
          </p:cNvPr>
          <p:cNvGraphicFramePr>
            <a:graphicFrameLocks noGrp="1"/>
          </p:cNvGraphicFramePr>
          <p:nvPr>
            <p:extLst>
              <p:ext uri="{D42A27DB-BD31-4B8C-83A1-F6EECF244321}">
                <p14:modId xmlns:p14="http://schemas.microsoft.com/office/powerpoint/2010/main" val="1443903524"/>
              </p:ext>
            </p:extLst>
          </p:nvPr>
        </p:nvGraphicFramePr>
        <p:xfrm>
          <a:off x="918548" y="4235003"/>
          <a:ext cx="4507049" cy="405460"/>
        </p:xfrm>
        <a:graphic>
          <a:graphicData uri="http://schemas.openxmlformats.org/drawingml/2006/table">
            <a:tbl>
              <a:tblPr firstRow="1" bandRow="1">
                <a:tableStyleId>{5C22544A-7EE6-4342-B048-85BDC9FD1C3A}</a:tableStyleId>
              </a:tblPr>
              <a:tblGrid>
                <a:gridCol w="1186374">
                  <a:extLst>
                    <a:ext uri="{9D8B030D-6E8A-4147-A177-3AD203B41FA5}">
                      <a16:colId xmlns:a16="http://schemas.microsoft.com/office/drawing/2014/main" val="2496894900"/>
                    </a:ext>
                  </a:extLst>
                </a:gridCol>
                <a:gridCol w="1019143">
                  <a:extLst>
                    <a:ext uri="{9D8B030D-6E8A-4147-A177-3AD203B41FA5}">
                      <a16:colId xmlns:a16="http://schemas.microsoft.com/office/drawing/2014/main" val="2640714338"/>
                    </a:ext>
                  </a:extLst>
                </a:gridCol>
                <a:gridCol w="834638">
                  <a:extLst>
                    <a:ext uri="{9D8B030D-6E8A-4147-A177-3AD203B41FA5}">
                      <a16:colId xmlns:a16="http://schemas.microsoft.com/office/drawing/2014/main" val="2502068696"/>
                    </a:ext>
                  </a:extLst>
                </a:gridCol>
                <a:gridCol w="609567">
                  <a:extLst>
                    <a:ext uri="{9D8B030D-6E8A-4147-A177-3AD203B41FA5}">
                      <a16:colId xmlns:a16="http://schemas.microsoft.com/office/drawing/2014/main" val="4127016598"/>
                    </a:ext>
                  </a:extLst>
                </a:gridCol>
                <a:gridCol w="857327">
                  <a:extLst>
                    <a:ext uri="{9D8B030D-6E8A-4147-A177-3AD203B41FA5}">
                      <a16:colId xmlns:a16="http://schemas.microsoft.com/office/drawing/2014/main" val="310784081"/>
                    </a:ext>
                  </a:extLst>
                </a:gridCol>
              </a:tblGrid>
              <a:tr h="405460">
                <a:tc>
                  <a:txBody>
                    <a:bodyPr/>
                    <a:lstStyle/>
                    <a:p>
                      <a:pPr marL="0" indent="0">
                        <a:buFont typeface="Arial" panose="020B0604020202020204" pitchFamily="34" charset="0"/>
                        <a:buNone/>
                      </a:pPr>
                      <a:r>
                        <a:rPr lang="en-US" sz="1800" b="0" i="0" u="sng" kern="1200" dirty="0">
                          <a:solidFill>
                            <a:schemeClr val="lt1"/>
                          </a:solidFill>
                          <a:effectLst/>
                          <a:latin typeface="+mn-lt"/>
                          <a:ea typeface="+mn-ea"/>
                          <a:cs typeface="+mn-cs"/>
                          <a:hlinkClick r:id="rId8"/>
                        </a:rPr>
                        <a:t>JavaScript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9"/>
                        </a:rPr>
                        <a:t>Angular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10"/>
                        </a:rPr>
                        <a:t>React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1"/>
                        </a:rPr>
                        <a:t>Vue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err="1">
                          <a:solidFill>
                            <a:schemeClr val="lt1"/>
                          </a:solidFill>
                          <a:effectLst/>
                          <a:latin typeface="+mn-lt"/>
                          <a:ea typeface="+mn-ea"/>
                          <a:cs typeface="+mn-cs"/>
                          <a:hlinkClick r:id="rId12"/>
                        </a:rPr>
                        <a:t>Blazor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5439307"/>
                  </a:ext>
                </a:extLst>
              </a:tr>
            </a:tbl>
          </a:graphicData>
        </a:graphic>
      </p:graphicFrame>
      <p:pic>
        <p:nvPicPr>
          <p:cNvPr id="16" name="Picture 8" descr="Computer icon pc icon monitor icon Royalty Free Vector Image">
            <a:extLst>
              <a:ext uri="{FF2B5EF4-FFF2-40B4-BE49-F238E27FC236}">
                <a16:creationId xmlns:a16="http://schemas.microsoft.com/office/drawing/2014/main" id="{4A98B390-AD8F-4403-B01C-077BC3278FA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234" y="5510267"/>
            <a:ext cx="352131" cy="3087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7A97A6F3-38B3-4DFB-B583-B3FFFB3656E4}"/>
              </a:ext>
            </a:extLst>
          </p:cNvPr>
          <p:cNvPicPr>
            <a:picLocks noChangeAspect="1"/>
          </p:cNvPicPr>
          <p:nvPr/>
        </p:nvPicPr>
        <p:blipFill>
          <a:blip r:embed="rId14"/>
          <a:stretch>
            <a:fillRect/>
          </a:stretch>
        </p:blipFill>
        <p:spPr>
          <a:xfrm>
            <a:off x="391258" y="6210092"/>
            <a:ext cx="222666" cy="222666"/>
          </a:xfrm>
          <a:prstGeom prst="rect">
            <a:avLst/>
          </a:prstGeom>
        </p:spPr>
      </p:pic>
      <p:graphicFrame>
        <p:nvGraphicFramePr>
          <p:cNvPr id="19" name="Table 18">
            <a:extLst>
              <a:ext uri="{FF2B5EF4-FFF2-40B4-BE49-F238E27FC236}">
                <a16:creationId xmlns:a16="http://schemas.microsoft.com/office/drawing/2014/main" id="{BB21897B-556D-43F6-BB8B-161E11DBB839}"/>
              </a:ext>
            </a:extLst>
          </p:cNvPr>
          <p:cNvGraphicFramePr>
            <a:graphicFrameLocks noGrp="1"/>
          </p:cNvGraphicFramePr>
          <p:nvPr>
            <p:extLst>
              <p:ext uri="{D42A27DB-BD31-4B8C-83A1-F6EECF244321}">
                <p14:modId xmlns:p14="http://schemas.microsoft.com/office/powerpoint/2010/main" val="1770724675"/>
              </p:ext>
            </p:extLst>
          </p:nvPr>
        </p:nvGraphicFramePr>
        <p:xfrm>
          <a:off x="945356" y="4558960"/>
          <a:ext cx="4945200" cy="365760"/>
        </p:xfrm>
        <a:graphic>
          <a:graphicData uri="http://schemas.openxmlformats.org/drawingml/2006/table">
            <a:tbl>
              <a:tblPr firstRow="1" bandRow="1">
                <a:tableStyleId>{5C22544A-7EE6-4342-B048-85BDC9FD1C3A}</a:tableStyleId>
              </a:tblPr>
              <a:tblGrid>
                <a:gridCol w="914248">
                  <a:extLst>
                    <a:ext uri="{9D8B030D-6E8A-4147-A177-3AD203B41FA5}">
                      <a16:colId xmlns:a16="http://schemas.microsoft.com/office/drawing/2014/main" val="3877993522"/>
                    </a:ext>
                  </a:extLst>
                </a:gridCol>
                <a:gridCol w="1026592">
                  <a:extLst>
                    <a:ext uri="{9D8B030D-6E8A-4147-A177-3AD203B41FA5}">
                      <a16:colId xmlns:a16="http://schemas.microsoft.com/office/drawing/2014/main" val="3471575107"/>
                    </a:ext>
                  </a:extLst>
                </a:gridCol>
                <a:gridCol w="1530384">
                  <a:extLst>
                    <a:ext uri="{9D8B030D-6E8A-4147-A177-3AD203B41FA5}">
                      <a16:colId xmlns:a16="http://schemas.microsoft.com/office/drawing/2014/main" val="3181211918"/>
                    </a:ext>
                  </a:extLst>
                </a:gridCol>
                <a:gridCol w="1473976">
                  <a:extLst>
                    <a:ext uri="{9D8B030D-6E8A-4147-A177-3AD203B41FA5}">
                      <a16:colId xmlns:a16="http://schemas.microsoft.com/office/drawing/2014/main" val="283302004"/>
                    </a:ext>
                  </a:extLst>
                </a:gridCol>
              </a:tblGrid>
              <a:tr h="0">
                <a:tc>
                  <a:txBody>
                    <a:bodyPr/>
                    <a:lstStyle/>
                    <a:p>
                      <a:r>
                        <a:rPr lang="en-US" sz="1800" b="0" i="0" u="sng" kern="1200" dirty="0">
                          <a:solidFill>
                            <a:schemeClr val="lt1"/>
                          </a:solidFill>
                          <a:effectLst/>
                          <a:latin typeface="+mn-lt"/>
                          <a:ea typeface="+mn-ea"/>
                          <a:cs typeface="+mn-cs"/>
                          <a:hlinkClick r:id="rId6"/>
                        </a:rPr>
                        <a:t>Flutter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5"/>
                        </a:rPr>
                        <a:t>jQuery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sng" kern="1200" dirty="0">
                          <a:solidFill>
                            <a:schemeClr val="lt1"/>
                          </a:solidFill>
                          <a:effectLst/>
                          <a:latin typeface="+mn-lt"/>
                          <a:ea typeface="+mn-ea"/>
                          <a:cs typeface="+mn-cs"/>
                          <a:hlinkClick r:id="rId16"/>
                        </a:rPr>
                        <a:t>ASP.NET MVC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dirty="0">
                          <a:solidFill>
                            <a:schemeClr val="lt1"/>
                          </a:solidFill>
                          <a:effectLst/>
                          <a:latin typeface="+mn-lt"/>
                          <a:ea typeface="+mn-ea"/>
                          <a:cs typeface="+mn-cs"/>
                          <a:hlinkClick r:id="rId17"/>
                        </a:rPr>
                        <a:t>ASP.NET Core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86558"/>
                  </a:ext>
                </a:extLst>
              </a:tr>
            </a:tbl>
          </a:graphicData>
        </a:graphic>
      </p:graphicFrame>
    </p:spTree>
    <p:extLst>
      <p:ext uri="{BB962C8B-B14F-4D97-AF65-F5344CB8AC3E}">
        <p14:creationId xmlns:p14="http://schemas.microsoft.com/office/powerpoint/2010/main" val="11086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355</Words>
  <Application>Microsoft Office PowerPoint</Application>
  <PresentationFormat>Widescreen</PresentationFormat>
  <Paragraphs>106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vt:lpstr>
      <vt:lpstr>Arial</vt:lpstr>
      <vt:lpstr>Calibri</vt:lpstr>
      <vt:lpstr>Calibri Light</vt:lpstr>
      <vt:lpstr>Open Sans</vt:lpstr>
      <vt:lpstr>Office Theme</vt:lpstr>
      <vt:lpstr>Most popular components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dc:title>
  <dc:creator>Athiswaran Veerasekaran</dc:creator>
  <cp:lastModifiedBy>Athiswaran Veerasekaran</cp:lastModifiedBy>
  <cp:revision>16</cp:revision>
  <dcterms:created xsi:type="dcterms:W3CDTF">2022-10-19T05:04:29Z</dcterms:created>
  <dcterms:modified xsi:type="dcterms:W3CDTF">2022-10-19T17:48:06Z</dcterms:modified>
</cp:coreProperties>
</file>