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3" r:id="rId8"/>
    <p:sldId id="274" r:id="rId9"/>
    <p:sldId id="275" r:id="rId10"/>
    <p:sldId id="278" r:id="rId11"/>
    <p:sldId id="276" r:id="rId12"/>
    <p:sldId id="277" r:id="rId13"/>
    <p:sldId id="279" r:id="rId14"/>
    <p:sldId id="280" r:id="rId15"/>
    <p:sldId id="281" r:id="rId16"/>
    <p:sldId id="282" r:id="rId17"/>
    <p:sldId id="284" r:id="rId18"/>
    <p:sldId id="264" r:id="rId19"/>
    <p:sldId id="265" r:id="rId20"/>
    <p:sldId id="266" r:id="rId21"/>
    <p:sldId id="267" r:id="rId22"/>
    <p:sldId id="268" r:id="rId23"/>
    <p:sldId id="269" r:id="rId24"/>
    <p:sldId id="270" r:id="rId25"/>
    <p:sldId id="271" r:id="rId26"/>
    <p:sldId id="272" r:id="rId27"/>
    <p:sldId id="285"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thisya n" initials="an" lastIdx="1" clrIdx="0">
    <p:extLst>
      <p:ext uri="{19B8F6BF-5375-455C-9EA6-DF929625EA0E}">
        <p15:presenceInfo xmlns:p15="http://schemas.microsoft.com/office/powerpoint/2012/main" userId="9a674cef9b01b76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95D79A-9EA1-41F9-9019-36C1B8CFEE3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B3A9139D-4E18-4946-B878-4907E8CBBCA8}" type="pres">
      <dgm:prSet presAssocID="{4D95D79A-9EA1-41F9-9019-36C1B8CFEE3B}" presName="Name0" presStyleCnt="0">
        <dgm:presLayoutVars>
          <dgm:dir/>
          <dgm:animLvl val="lvl"/>
          <dgm:resizeHandles val="exact"/>
        </dgm:presLayoutVars>
      </dgm:prSet>
      <dgm:spPr/>
    </dgm:pt>
  </dgm:ptLst>
  <dgm:cxnLst>
    <dgm:cxn modelId="{4D3A88AC-92DD-4AE7-A063-D5B753C83B6C}" type="presOf" srcId="{4D95D79A-9EA1-41F9-9019-36C1B8CFEE3B}" destId="{B3A9139D-4E18-4946-B878-4907E8CBBCA8}" srcOrd="0"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A69379-3C5E-4A85-9B09-51B990127995}" type="doc">
      <dgm:prSet loTypeId="urn:microsoft.com/office/officeart/2005/8/layout/venn3" loCatId="relationship" qsTypeId="urn:microsoft.com/office/officeart/2005/8/quickstyle/simple1" qsCatId="simple" csTypeId="urn:microsoft.com/office/officeart/2005/8/colors/colorful1" csCatId="colorful" phldr="1"/>
      <dgm:spPr/>
      <dgm:t>
        <a:bodyPr/>
        <a:lstStyle/>
        <a:p>
          <a:endParaRPr lang="en-IN"/>
        </a:p>
      </dgm:t>
    </dgm:pt>
    <dgm:pt modelId="{25A2CAB7-1144-4CE0-A4D8-C1CA3FEFB736}">
      <dgm:prSet phldrT="[Text]"/>
      <dgm:spPr/>
      <dgm:t>
        <a:bodyPr/>
        <a:lstStyle/>
        <a:p>
          <a:r>
            <a:rPr lang="en-IN" b="1" i="0" dirty="0"/>
            <a:t>Champions</a:t>
          </a:r>
          <a:endParaRPr lang="en-IN" dirty="0"/>
        </a:p>
      </dgm:t>
    </dgm:pt>
    <dgm:pt modelId="{2FB36D3E-FB22-4F89-B5A0-37FDE22B9FC5}" type="parTrans" cxnId="{944AB6CE-9C37-4EA6-8D46-7DCE9BAAEF46}">
      <dgm:prSet/>
      <dgm:spPr/>
      <dgm:t>
        <a:bodyPr/>
        <a:lstStyle/>
        <a:p>
          <a:endParaRPr lang="en-IN"/>
        </a:p>
      </dgm:t>
    </dgm:pt>
    <dgm:pt modelId="{D53660A8-38B8-4EF9-AD3A-3AAB0B0E2DA7}" type="sibTrans" cxnId="{944AB6CE-9C37-4EA6-8D46-7DCE9BAAEF46}">
      <dgm:prSet/>
      <dgm:spPr/>
      <dgm:t>
        <a:bodyPr/>
        <a:lstStyle/>
        <a:p>
          <a:endParaRPr lang="en-IN"/>
        </a:p>
      </dgm:t>
    </dgm:pt>
    <dgm:pt modelId="{4B6A4394-D45A-4C44-BB2C-0BD7FFA411C1}">
      <dgm:prSet phldrT="[Text]"/>
      <dgm:spPr/>
      <dgm:t>
        <a:bodyPr/>
        <a:lstStyle/>
        <a:p>
          <a:r>
            <a:rPr lang="en-IN" b="1" i="0" dirty="0"/>
            <a:t>Loyal</a:t>
          </a:r>
          <a:endParaRPr lang="en-IN" dirty="0"/>
        </a:p>
      </dgm:t>
    </dgm:pt>
    <dgm:pt modelId="{8BAE770F-95A7-4385-97AB-E7A689EF0E65}" type="parTrans" cxnId="{91D0534F-9066-4891-AAF9-25D8AE584A23}">
      <dgm:prSet/>
      <dgm:spPr/>
      <dgm:t>
        <a:bodyPr/>
        <a:lstStyle/>
        <a:p>
          <a:endParaRPr lang="en-IN"/>
        </a:p>
      </dgm:t>
    </dgm:pt>
    <dgm:pt modelId="{84C74916-50BD-414C-B787-DEC1EB2B5C9B}" type="sibTrans" cxnId="{91D0534F-9066-4891-AAF9-25D8AE584A23}">
      <dgm:prSet/>
      <dgm:spPr/>
      <dgm:t>
        <a:bodyPr/>
        <a:lstStyle/>
        <a:p>
          <a:endParaRPr lang="en-IN"/>
        </a:p>
      </dgm:t>
    </dgm:pt>
    <dgm:pt modelId="{A2879C25-54D4-49BD-8AA6-8F0A75E226AC}">
      <dgm:prSet phldrT="[Text]"/>
      <dgm:spPr/>
      <dgm:t>
        <a:bodyPr/>
        <a:lstStyle/>
        <a:p>
          <a:r>
            <a:rPr lang="en-IN" dirty="0"/>
            <a:t>At Risk</a:t>
          </a:r>
        </a:p>
      </dgm:t>
    </dgm:pt>
    <dgm:pt modelId="{AD09C1CB-29BA-4DA7-8D87-7BD69E199113}" type="parTrans" cxnId="{10D18D80-FCC1-44CA-9767-D294C0D41C79}">
      <dgm:prSet/>
      <dgm:spPr/>
      <dgm:t>
        <a:bodyPr/>
        <a:lstStyle/>
        <a:p>
          <a:endParaRPr lang="en-IN"/>
        </a:p>
      </dgm:t>
    </dgm:pt>
    <dgm:pt modelId="{904D7B8C-8D63-40C3-8FE6-080228E308EC}" type="sibTrans" cxnId="{10D18D80-FCC1-44CA-9767-D294C0D41C79}">
      <dgm:prSet/>
      <dgm:spPr/>
      <dgm:t>
        <a:bodyPr/>
        <a:lstStyle/>
        <a:p>
          <a:endParaRPr lang="en-IN"/>
        </a:p>
      </dgm:t>
    </dgm:pt>
    <dgm:pt modelId="{DC2BB0E8-22A0-4ABF-9242-E2BA235C8242}">
      <dgm:prSet phldrT="[Text]"/>
      <dgm:spPr/>
      <dgm:t>
        <a:bodyPr/>
        <a:lstStyle/>
        <a:p>
          <a:r>
            <a:rPr lang="en-IN" dirty="0"/>
            <a:t>Inactive</a:t>
          </a:r>
        </a:p>
      </dgm:t>
    </dgm:pt>
    <dgm:pt modelId="{811E9460-6FBE-454F-9988-4D67A833E9A1}" type="parTrans" cxnId="{578DC56E-D22D-41EE-A547-7717DBDC8026}">
      <dgm:prSet/>
      <dgm:spPr/>
      <dgm:t>
        <a:bodyPr/>
        <a:lstStyle/>
        <a:p>
          <a:endParaRPr lang="en-IN"/>
        </a:p>
      </dgm:t>
    </dgm:pt>
    <dgm:pt modelId="{F535DBC5-B626-4AE7-99AD-DBF5D18E4A3B}" type="sibTrans" cxnId="{578DC56E-D22D-41EE-A547-7717DBDC8026}">
      <dgm:prSet/>
      <dgm:spPr/>
      <dgm:t>
        <a:bodyPr/>
        <a:lstStyle/>
        <a:p>
          <a:endParaRPr lang="en-IN"/>
        </a:p>
      </dgm:t>
    </dgm:pt>
    <dgm:pt modelId="{0A53827D-14AD-4932-A445-BE2AF023AE08}" type="pres">
      <dgm:prSet presAssocID="{E3A69379-3C5E-4A85-9B09-51B990127995}" presName="Name0" presStyleCnt="0">
        <dgm:presLayoutVars>
          <dgm:dir/>
          <dgm:resizeHandles val="exact"/>
        </dgm:presLayoutVars>
      </dgm:prSet>
      <dgm:spPr/>
    </dgm:pt>
    <dgm:pt modelId="{0A77BEEF-C314-4E80-B5C1-AF0B102AEA9A}" type="pres">
      <dgm:prSet presAssocID="{25A2CAB7-1144-4CE0-A4D8-C1CA3FEFB736}" presName="Name5" presStyleLbl="vennNode1" presStyleIdx="0" presStyleCnt="4">
        <dgm:presLayoutVars>
          <dgm:bulletEnabled val="1"/>
        </dgm:presLayoutVars>
      </dgm:prSet>
      <dgm:spPr/>
    </dgm:pt>
    <dgm:pt modelId="{825F915F-E36E-4278-BCC3-BC2CDA509F29}" type="pres">
      <dgm:prSet presAssocID="{D53660A8-38B8-4EF9-AD3A-3AAB0B0E2DA7}" presName="space" presStyleCnt="0"/>
      <dgm:spPr/>
    </dgm:pt>
    <dgm:pt modelId="{03C4AEC8-6E52-469D-944B-4C69E81A1FC5}" type="pres">
      <dgm:prSet presAssocID="{4B6A4394-D45A-4C44-BB2C-0BD7FFA411C1}" presName="Name5" presStyleLbl="vennNode1" presStyleIdx="1" presStyleCnt="4">
        <dgm:presLayoutVars>
          <dgm:bulletEnabled val="1"/>
        </dgm:presLayoutVars>
      </dgm:prSet>
      <dgm:spPr/>
    </dgm:pt>
    <dgm:pt modelId="{FD63D7BC-B53A-40A9-97E8-EC0BDB3BF38F}" type="pres">
      <dgm:prSet presAssocID="{84C74916-50BD-414C-B787-DEC1EB2B5C9B}" presName="space" presStyleCnt="0"/>
      <dgm:spPr/>
    </dgm:pt>
    <dgm:pt modelId="{1254E234-3398-4716-B5A7-735022709108}" type="pres">
      <dgm:prSet presAssocID="{A2879C25-54D4-49BD-8AA6-8F0A75E226AC}" presName="Name5" presStyleLbl="vennNode1" presStyleIdx="2" presStyleCnt="4">
        <dgm:presLayoutVars>
          <dgm:bulletEnabled val="1"/>
        </dgm:presLayoutVars>
      </dgm:prSet>
      <dgm:spPr/>
    </dgm:pt>
    <dgm:pt modelId="{21E7479F-D4D2-48C6-B4D8-65E6FB202E1D}" type="pres">
      <dgm:prSet presAssocID="{904D7B8C-8D63-40C3-8FE6-080228E308EC}" presName="space" presStyleCnt="0"/>
      <dgm:spPr/>
    </dgm:pt>
    <dgm:pt modelId="{A1D79150-5C2A-44D1-BDCA-714F2BD42B00}" type="pres">
      <dgm:prSet presAssocID="{DC2BB0E8-22A0-4ABF-9242-E2BA235C8242}" presName="Name5" presStyleLbl="vennNode1" presStyleIdx="3" presStyleCnt="4">
        <dgm:presLayoutVars>
          <dgm:bulletEnabled val="1"/>
        </dgm:presLayoutVars>
      </dgm:prSet>
      <dgm:spPr/>
    </dgm:pt>
  </dgm:ptLst>
  <dgm:cxnLst>
    <dgm:cxn modelId="{483F872D-7C1A-4DFB-9A39-17EE9EA4FC59}" type="presOf" srcId="{A2879C25-54D4-49BD-8AA6-8F0A75E226AC}" destId="{1254E234-3398-4716-B5A7-735022709108}" srcOrd="0" destOrd="0" presId="urn:microsoft.com/office/officeart/2005/8/layout/venn3"/>
    <dgm:cxn modelId="{1BE82E4B-583A-4129-BB9B-C5564AEC0A8C}" type="presOf" srcId="{DC2BB0E8-22A0-4ABF-9242-E2BA235C8242}" destId="{A1D79150-5C2A-44D1-BDCA-714F2BD42B00}" srcOrd="0" destOrd="0" presId="urn:microsoft.com/office/officeart/2005/8/layout/venn3"/>
    <dgm:cxn modelId="{578DC56E-D22D-41EE-A547-7717DBDC8026}" srcId="{E3A69379-3C5E-4A85-9B09-51B990127995}" destId="{DC2BB0E8-22A0-4ABF-9242-E2BA235C8242}" srcOrd="3" destOrd="0" parTransId="{811E9460-6FBE-454F-9988-4D67A833E9A1}" sibTransId="{F535DBC5-B626-4AE7-99AD-DBF5D18E4A3B}"/>
    <dgm:cxn modelId="{91D0534F-9066-4891-AAF9-25D8AE584A23}" srcId="{E3A69379-3C5E-4A85-9B09-51B990127995}" destId="{4B6A4394-D45A-4C44-BB2C-0BD7FFA411C1}" srcOrd="1" destOrd="0" parTransId="{8BAE770F-95A7-4385-97AB-E7A689EF0E65}" sibTransId="{84C74916-50BD-414C-B787-DEC1EB2B5C9B}"/>
    <dgm:cxn modelId="{10D18D80-FCC1-44CA-9767-D294C0D41C79}" srcId="{E3A69379-3C5E-4A85-9B09-51B990127995}" destId="{A2879C25-54D4-49BD-8AA6-8F0A75E226AC}" srcOrd="2" destOrd="0" parTransId="{AD09C1CB-29BA-4DA7-8D87-7BD69E199113}" sibTransId="{904D7B8C-8D63-40C3-8FE6-080228E308EC}"/>
    <dgm:cxn modelId="{F89BA782-65E2-4E39-AA28-AFEB5A476E95}" type="presOf" srcId="{E3A69379-3C5E-4A85-9B09-51B990127995}" destId="{0A53827D-14AD-4932-A445-BE2AF023AE08}" srcOrd="0" destOrd="0" presId="urn:microsoft.com/office/officeart/2005/8/layout/venn3"/>
    <dgm:cxn modelId="{27F371B7-B176-4304-8604-97A5264A684B}" type="presOf" srcId="{25A2CAB7-1144-4CE0-A4D8-C1CA3FEFB736}" destId="{0A77BEEF-C314-4E80-B5C1-AF0B102AEA9A}" srcOrd="0" destOrd="0" presId="urn:microsoft.com/office/officeart/2005/8/layout/venn3"/>
    <dgm:cxn modelId="{72DAC1B9-240A-4B52-8BBA-776D43307AD3}" type="presOf" srcId="{4B6A4394-D45A-4C44-BB2C-0BD7FFA411C1}" destId="{03C4AEC8-6E52-469D-944B-4C69E81A1FC5}" srcOrd="0" destOrd="0" presId="urn:microsoft.com/office/officeart/2005/8/layout/venn3"/>
    <dgm:cxn modelId="{944AB6CE-9C37-4EA6-8D46-7DCE9BAAEF46}" srcId="{E3A69379-3C5E-4A85-9B09-51B990127995}" destId="{25A2CAB7-1144-4CE0-A4D8-C1CA3FEFB736}" srcOrd="0" destOrd="0" parTransId="{2FB36D3E-FB22-4F89-B5A0-37FDE22B9FC5}" sibTransId="{D53660A8-38B8-4EF9-AD3A-3AAB0B0E2DA7}"/>
    <dgm:cxn modelId="{6C93F50C-4008-46A4-A6D2-F9FFC75C593A}" type="presParOf" srcId="{0A53827D-14AD-4932-A445-BE2AF023AE08}" destId="{0A77BEEF-C314-4E80-B5C1-AF0B102AEA9A}" srcOrd="0" destOrd="0" presId="urn:microsoft.com/office/officeart/2005/8/layout/venn3"/>
    <dgm:cxn modelId="{A6F6CB33-3CC4-44A3-9349-755E82F4ED80}" type="presParOf" srcId="{0A53827D-14AD-4932-A445-BE2AF023AE08}" destId="{825F915F-E36E-4278-BCC3-BC2CDA509F29}" srcOrd="1" destOrd="0" presId="urn:microsoft.com/office/officeart/2005/8/layout/venn3"/>
    <dgm:cxn modelId="{7BA64495-ABF4-4DA7-86FD-D337886A5618}" type="presParOf" srcId="{0A53827D-14AD-4932-A445-BE2AF023AE08}" destId="{03C4AEC8-6E52-469D-944B-4C69E81A1FC5}" srcOrd="2" destOrd="0" presId="urn:microsoft.com/office/officeart/2005/8/layout/venn3"/>
    <dgm:cxn modelId="{0B279388-E796-4F23-A2D6-FD1070E10D4D}" type="presParOf" srcId="{0A53827D-14AD-4932-A445-BE2AF023AE08}" destId="{FD63D7BC-B53A-40A9-97E8-EC0BDB3BF38F}" srcOrd="3" destOrd="0" presId="urn:microsoft.com/office/officeart/2005/8/layout/venn3"/>
    <dgm:cxn modelId="{878FB0FF-44C1-4070-A484-5B8BF0165873}" type="presParOf" srcId="{0A53827D-14AD-4932-A445-BE2AF023AE08}" destId="{1254E234-3398-4716-B5A7-735022709108}" srcOrd="4" destOrd="0" presId="urn:microsoft.com/office/officeart/2005/8/layout/venn3"/>
    <dgm:cxn modelId="{CC1BE126-09FE-4107-96F6-A9F38419AD53}" type="presParOf" srcId="{0A53827D-14AD-4932-A445-BE2AF023AE08}" destId="{21E7479F-D4D2-48C6-B4D8-65E6FB202E1D}" srcOrd="5" destOrd="0" presId="urn:microsoft.com/office/officeart/2005/8/layout/venn3"/>
    <dgm:cxn modelId="{57E9DF9D-0E8E-40CA-8244-C49CB45C3E7D}" type="presParOf" srcId="{0A53827D-14AD-4932-A445-BE2AF023AE08}" destId="{A1D79150-5C2A-44D1-BDCA-714F2BD42B00}" srcOrd="6" destOrd="0" presId="urn:microsoft.com/office/officeart/2005/8/layout/ven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2950CD-26F7-4D7E-A737-04CA34273183}" type="doc">
      <dgm:prSet loTypeId="urn:microsoft.com/office/officeart/2005/8/layout/vList5" loCatId="list" qsTypeId="urn:microsoft.com/office/officeart/2005/8/quickstyle/3d1" qsCatId="3D" csTypeId="urn:microsoft.com/office/officeart/2005/8/colors/accent2_5" csCatId="accent2" phldr="1"/>
      <dgm:spPr/>
      <dgm:t>
        <a:bodyPr/>
        <a:lstStyle/>
        <a:p>
          <a:endParaRPr lang="en-IN"/>
        </a:p>
      </dgm:t>
    </dgm:pt>
    <dgm:pt modelId="{463098D3-4A1F-4C79-9081-24CF4575E910}">
      <dgm:prSet phldrT="[Text]"/>
      <dgm:spPr/>
      <dgm:t>
        <a:bodyPr/>
        <a:lstStyle/>
        <a:p>
          <a:r>
            <a:rPr lang="en-IN" dirty="0"/>
            <a:t>High value</a:t>
          </a:r>
        </a:p>
      </dgm:t>
    </dgm:pt>
    <dgm:pt modelId="{658937DA-C55A-4F2D-9EC0-89A67008C789}" type="parTrans" cxnId="{7F1C5CF4-942C-413D-851B-43E2F3D1B546}">
      <dgm:prSet/>
      <dgm:spPr/>
      <dgm:t>
        <a:bodyPr/>
        <a:lstStyle/>
        <a:p>
          <a:endParaRPr lang="en-IN"/>
        </a:p>
      </dgm:t>
    </dgm:pt>
    <dgm:pt modelId="{1A025184-9022-4940-8B9D-B5F13C9D4C87}" type="sibTrans" cxnId="{7F1C5CF4-942C-413D-851B-43E2F3D1B546}">
      <dgm:prSet/>
      <dgm:spPr/>
      <dgm:t>
        <a:bodyPr/>
        <a:lstStyle/>
        <a:p>
          <a:endParaRPr lang="en-IN"/>
        </a:p>
      </dgm:t>
    </dgm:pt>
    <dgm:pt modelId="{E9417AA5-F7D6-4997-ABF2-B3302AFD292B}">
      <dgm:prSet phldrT="[Text]"/>
      <dgm:spPr/>
      <dgm:t>
        <a:bodyPr/>
        <a:lstStyle/>
        <a:p>
          <a:r>
            <a:rPr lang="en-IN" dirty="0"/>
            <a:t>We have identified 23 unique customers belonging to this segment</a:t>
          </a:r>
        </a:p>
      </dgm:t>
    </dgm:pt>
    <dgm:pt modelId="{58AA4A74-480D-423C-B333-222A3AF2BBA4}" type="parTrans" cxnId="{AFBBD481-D43F-4735-9D37-D3FE926C84CD}">
      <dgm:prSet/>
      <dgm:spPr/>
      <dgm:t>
        <a:bodyPr/>
        <a:lstStyle/>
        <a:p>
          <a:endParaRPr lang="en-IN"/>
        </a:p>
      </dgm:t>
    </dgm:pt>
    <dgm:pt modelId="{67386659-E546-4B28-8AB1-A1DB3E9B41AE}" type="sibTrans" cxnId="{AFBBD481-D43F-4735-9D37-D3FE926C84CD}">
      <dgm:prSet/>
      <dgm:spPr/>
      <dgm:t>
        <a:bodyPr/>
        <a:lstStyle/>
        <a:p>
          <a:endParaRPr lang="en-IN"/>
        </a:p>
      </dgm:t>
    </dgm:pt>
    <dgm:pt modelId="{C53B6FCE-4E11-409C-B55E-4ED5AE54A448}">
      <dgm:prSet phldrT="[Text]"/>
      <dgm:spPr/>
      <dgm:t>
        <a:bodyPr/>
        <a:lstStyle/>
        <a:p>
          <a:r>
            <a:rPr lang="en-IN" dirty="0"/>
            <a:t>moderate</a:t>
          </a:r>
        </a:p>
      </dgm:t>
    </dgm:pt>
    <dgm:pt modelId="{FFB5058A-8883-4382-BA97-5946EDF97681}" type="parTrans" cxnId="{8E82C5B6-423D-4D5C-A57E-BE016C2C7EC9}">
      <dgm:prSet/>
      <dgm:spPr/>
      <dgm:t>
        <a:bodyPr/>
        <a:lstStyle/>
        <a:p>
          <a:endParaRPr lang="en-IN"/>
        </a:p>
      </dgm:t>
    </dgm:pt>
    <dgm:pt modelId="{DFD49A56-0A3E-4C50-934F-787A1B2B1B48}" type="sibTrans" cxnId="{8E82C5B6-423D-4D5C-A57E-BE016C2C7EC9}">
      <dgm:prSet/>
      <dgm:spPr/>
      <dgm:t>
        <a:bodyPr/>
        <a:lstStyle/>
        <a:p>
          <a:endParaRPr lang="en-IN"/>
        </a:p>
      </dgm:t>
    </dgm:pt>
    <dgm:pt modelId="{0E0CD634-FFFD-4F82-B330-61F231E4D94F}">
      <dgm:prSet phldrT="[Text]"/>
      <dgm:spPr/>
      <dgm:t>
        <a:bodyPr/>
        <a:lstStyle/>
        <a:p>
          <a:r>
            <a:rPr lang="en-IN" dirty="0"/>
            <a:t>We have identified 22 unique customers belonging to this segment</a:t>
          </a:r>
        </a:p>
      </dgm:t>
    </dgm:pt>
    <dgm:pt modelId="{997EADCC-A670-4B52-8410-103D6EB47717}" type="parTrans" cxnId="{724B50D9-0B9F-43B3-B7AC-D9974E450BF4}">
      <dgm:prSet/>
      <dgm:spPr/>
      <dgm:t>
        <a:bodyPr/>
        <a:lstStyle/>
        <a:p>
          <a:endParaRPr lang="en-IN"/>
        </a:p>
      </dgm:t>
    </dgm:pt>
    <dgm:pt modelId="{31F043C3-7FFA-4631-9EB1-2227F1B37AD8}" type="sibTrans" cxnId="{724B50D9-0B9F-43B3-B7AC-D9974E450BF4}">
      <dgm:prSet/>
      <dgm:spPr/>
      <dgm:t>
        <a:bodyPr/>
        <a:lstStyle/>
        <a:p>
          <a:endParaRPr lang="en-IN"/>
        </a:p>
      </dgm:t>
    </dgm:pt>
    <dgm:pt modelId="{0B7FE40E-F059-4D5F-B348-08988B2E229A}">
      <dgm:prSet phldrT="[Text]"/>
      <dgm:spPr/>
      <dgm:t>
        <a:bodyPr/>
        <a:lstStyle/>
        <a:p>
          <a:r>
            <a:rPr lang="en-IN" dirty="0"/>
            <a:t>At risk</a:t>
          </a:r>
        </a:p>
      </dgm:t>
    </dgm:pt>
    <dgm:pt modelId="{9C35A19C-0472-450C-AB29-601D89CB3B56}" type="parTrans" cxnId="{AD91DBEA-5730-478E-82D3-5EBA2D0FC6CD}">
      <dgm:prSet/>
      <dgm:spPr/>
      <dgm:t>
        <a:bodyPr/>
        <a:lstStyle/>
        <a:p>
          <a:endParaRPr lang="en-IN"/>
        </a:p>
      </dgm:t>
    </dgm:pt>
    <dgm:pt modelId="{8F272D85-56C6-4D20-90AB-F32A7DBF7AAE}" type="sibTrans" cxnId="{AD91DBEA-5730-478E-82D3-5EBA2D0FC6CD}">
      <dgm:prSet/>
      <dgm:spPr/>
      <dgm:t>
        <a:bodyPr/>
        <a:lstStyle/>
        <a:p>
          <a:endParaRPr lang="en-IN"/>
        </a:p>
      </dgm:t>
    </dgm:pt>
    <dgm:pt modelId="{E8B61F22-7A25-48FA-A674-5FF37693F893}">
      <dgm:prSet phldrT="[Text]"/>
      <dgm:spPr/>
      <dgm:t>
        <a:bodyPr/>
        <a:lstStyle/>
        <a:p>
          <a:r>
            <a:rPr lang="en-IN" dirty="0"/>
            <a:t>We have identified 22 unique customers belonging to this segment</a:t>
          </a:r>
        </a:p>
      </dgm:t>
    </dgm:pt>
    <dgm:pt modelId="{7DE5E277-53EF-4CBE-A779-32791CA45838}" type="parTrans" cxnId="{8A5B24EC-8A60-4D7B-9AFF-065B3EC1CC44}">
      <dgm:prSet/>
      <dgm:spPr/>
      <dgm:t>
        <a:bodyPr/>
        <a:lstStyle/>
        <a:p>
          <a:endParaRPr lang="en-IN"/>
        </a:p>
      </dgm:t>
    </dgm:pt>
    <dgm:pt modelId="{4BFD8613-9EFF-43F5-9736-8DD35C903700}" type="sibTrans" cxnId="{8A5B24EC-8A60-4D7B-9AFF-065B3EC1CC44}">
      <dgm:prSet/>
      <dgm:spPr/>
      <dgm:t>
        <a:bodyPr/>
        <a:lstStyle/>
        <a:p>
          <a:endParaRPr lang="en-IN"/>
        </a:p>
      </dgm:t>
    </dgm:pt>
    <dgm:pt modelId="{3EC818FE-D037-40EE-B39D-0B76FD09C6FB}" type="pres">
      <dgm:prSet presAssocID="{652950CD-26F7-4D7E-A737-04CA34273183}" presName="Name0" presStyleCnt="0">
        <dgm:presLayoutVars>
          <dgm:dir/>
          <dgm:animLvl val="lvl"/>
          <dgm:resizeHandles val="exact"/>
        </dgm:presLayoutVars>
      </dgm:prSet>
      <dgm:spPr/>
    </dgm:pt>
    <dgm:pt modelId="{78A05694-0DCE-4028-AE13-D71E06012CBB}" type="pres">
      <dgm:prSet presAssocID="{463098D3-4A1F-4C79-9081-24CF4575E910}" presName="linNode" presStyleCnt="0"/>
      <dgm:spPr/>
    </dgm:pt>
    <dgm:pt modelId="{87D8A370-1989-4E92-ADEA-3780A712478C}" type="pres">
      <dgm:prSet presAssocID="{463098D3-4A1F-4C79-9081-24CF4575E910}" presName="parentText" presStyleLbl="node1" presStyleIdx="0" presStyleCnt="3" custLinFactNeighborX="297">
        <dgm:presLayoutVars>
          <dgm:chMax val="1"/>
          <dgm:bulletEnabled val="1"/>
        </dgm:presLayoutVars>
      </dgm:prSet>
      <dgm:spPr/>
    </dgm:pt>
    <dgm:pt modelId="{5781077A-2D2D-4252-AA0D-C46FB4EF870C}" type="pres">
      <dgm:prSet presAssocID="{463098D3-4A1F-4C79-9081-24CF4575E910}" presName="descendantText" presStyleLbl="alignAccFollowNode1" presStyleIdx="0" presStyleCnt="3">
        <dgm:presLayoutVars>
          <dgm:bulletEnabled val="1"/>
        </dgm:presLayoutVars>
      </dgm:prSet>
      <dgm:spPr/>
    </dgm:pt>
    <dgm:pt modelId="{8623BA5F-5944-4445-9FE1-D5B562E863E2}" type="pres">
      <dgm:prSet presAssocID="{1A025184-9022-4940-8B9D-B5F13C9D4C87}" presName="sp" presStyleCnt="0"/>
      <dgm:spPr/>
    </dgm:pt>
    <dgm:pt modelId="{7537F7F2-3414-42A3-BE8A-5E0D75887EB3}" type="pres">
      <dgm:prSet presAssocID="{C53B6FCE-4E11-409C-B55E-4ED5AE54A448}" presName="linNode" presStyleCnt="0"/>
      <dgm:spPr/>
    </dgm:pt>
    <dgm:pt modelId="{FC815F84-E5FD-42FB-8A73-3AAA4A273CAC}" type="pres">
      <dgm:prSet presAssocID="{C53B6FCE-4E11-409C-B55E-4ED5AE54A448}" presName="parentText" presStyleLbl="node1" presStyleIdx="1" presStyleCnt="3">
        <dgm:presLayoutVars>
          <dgm:chMax val="1"/>
          <dgm:bulletEnabled val="1"/>
        </dgm:presLayoutVars>
      </dgm:prSet>
      <dgm:spPr/>
    </dgm:pt>
    <dgm:pt modelId="{66E0A8F6-38CA-4080-8060-B060BFED6B25}" type="pres">
      <dgm:prSet presAssocID="{C53B6FCE-4E11-409C-B55E-4ED5AE54A448}" presName="descendantText" presStyleLbl="alignAccFollowNode1" presStyleIdx="1" presStyleCnt="3">
        <dgm:presLayoutVars>
          <dgm:bulletEnabled val="1"/>
        </dgm:presLayoutVars>
      </dgm:prSet>
      <dgm:spPr/>
    </dgm:pt>
    <dgm:pt modelId="{CF4F79B0-F26A-4F31-BA6F-A242CBD3B79D}" type="pres">
      <dgm:prSet presAssocID="{DFD49A56-0A3E-4C50-934F-787A1B2B1B48}" presName="sp" presStyleCnt="0"/>
      <dgm:spPr/>
    </dgm:pt>
    <dgm:pt modelId="{1419196F-BEE8-4ED1-82B4-FCD0036071F9}" type="pres">
      <dgm:prSet presAssocID="{0B7FE40E-F059-4D5F-B348-08988B2E229A}" presName="linNode" presStyleCnt="0"/>
      <dgm:spPr/>
    </dgm:pt>
    <dgm:pt modelId="{FB489133-B66F-474E-878B-383911D5A353}" type="pres">
      <dgm:prSet presAssocID="{0B7FE40E-F059-4D5F-B348-08988B2E229A}" presName="parentText" presStyleLbl="node1" presStyleIdx="2" presStyleCnt="3">
        <dgm:presLayoutVars>
          <dgm:chMax val="1"/>
          <dgm:bulletEnabled val="1"/>
        </dgm:presLayoutVars>
      </dgm:prSet>
      <dgm:spPr/>
    </dgm:pt>
    <dgm:pt modelId="{D3028C33-EC30-4FEA-A69F-918AC9530734}" type="pres">
      <dgm:prSet presAssocID="{0B7FE40E-F059-4D5F-B348-08988B2E229A}" presName="descendantText" presStyleLbl="alignAccFollowNode1" presStyleIdx="2" presStyleCnt="3">
        <dgm:presLayoutVars>
          <dgm:bulletEnabled val="1"/>
        </dgm:presLayoutVars>
      </dgm:prSet>
      <dgm:spPr/>
    </dgm:pt>
  </dgm:ptLst>
  <dgm:cxnLst>
    <dgm:cxn modelId="{C6838C0E-4D57-44F1-A75B-BB5321605DA2}" type="presOf" srcId="{E8B61F22-7A25-48FA-A674-5FF37693F893}" destId="{D3028C33-EC30-4FEA-A69F-918AC9530734}" srcOrd="0" destOrd="0" presId="urn:microsoft.com/office/officeart/2005/8/layout/vList5"/>
    <dgm:cxn modelId="{F15B917A-862B-4D15-9F01-19547394B0E7}" type="presOf" srcId="{E9417AA5-F7D6-4997-ABF2-B3302AFD292B}" destId="{5781077A-2D2D-4252-AA0D-C46FB4EF870C}" srcOrd="0" destOrd="0" presId="urn:microsoft.com/office/officeart/2005/8/layout/vList5"/>
    <dgm:cxn modelId="{AFBBD481-D43F-4735-9D37-D3FE926C84CD}" srcId="{463098D3-4A1F-4C79-9081-24CF4575E910}" destId="{E9417AA5-F7D6-4997-ABF2-B3302AFD292B}" srcOrd="0" destOrd="0" parTransId="{58AA4A74-480D-423C-B333-222A3AF2BBA4}" sibTransId="{67386659-E546-4B28-8AB1-A1DB3E9B41AE}"/>
    <dgm:cxn modelId="{D6807490-48D0-4940-83CB-FE7EAEBC6B98}" type="presOf" srcId="{0B7FE40E-F059-4D5F-B348-08988B2E229A}" destId="{FB489133-B66F-474E-878B-383911D5A353}" srcOrd="0" destOrd="0" presId="urn:microsoft.com/office/officeart/2005/8/layout/vList5"/>
    <dgm:cxn modelId="{2F35BE92-F611-4CED-936C-5A9EB5D25D97}" type="presOf" srcId="{652950CD-26F7-4D7E-A737-04CA34273183}" destId="{3EC818FE-D037-40EE-B39D-0B76FD09C6FB}" srcOrd="0" destOrd="0" presId="urn:microsoft.com/office/officeart/2005/8/layout/vList5"/>
    <dgm:cxn modelId="{8E82C5B6-423D-4D5C-A57E-BE016C2C7EC9}" srcId="{652950CD-26F7-4D7E-A737-04CA34273183}" destId="{C53B6FCE-4E11-409C-B55E-4ED5AE54A448}" srcOrd="1" destOrd="0" parTransId="{FFB5058A-8883-4382-BA97-5946EDF97681}" sibTransId="{DFD49A56-0A3E-4C50-934F-787A1B2B1B48}"/>
    <dgm:cxn modelId="{21B1C5D4-ABF4-42A9-BD52-78CF112442AE}" type="presOf" srcId="{463098D3-4A1F-4C79-9081-24CF4575E910}" destId="{87D8A370-1989-4E92-ADEA-3780A712478C}" srcOrd="0" destOrd="0" presId="urn:microsoft.com/office/officeart/2005/8/layout/vList5"/>
    <dgm:cxn modelId="{724B50D9-0B9F-43B3-B7AC-D9974E450BF4}" srcId="{C53B6FCE-4E11-409C-B55E-4ED5AE54A448}" destId="{0E0CD634-FFFD-4F82-B330-61F231E4D94F}" srcOrd="0" destOrd="0" parTransId="{997EADCC-A670-4B52-8410-103D6EB47717}" sibTransId="{31F043C3-7FFA-4631-9EB1-2227F1B37AD8}"/>
    <dgm:cxn modelId="{AD91DBEA-5730-478E-82D3-5EBA2D0FC6CD}" srcId="{652950CD-26F7-4D7E-A737-04CA34273183}" destId="{0B7FE40E-F059-4D5F-B348-08988B2E229A}" srcOrd="2" destOrd="0" parTransId="{9C35A19C-0472-450C-AB29-601D89CB3B56}" sibTransId="{8F272D85-56C6-4D20-90AB-F32A7DBF7AAE}"/>
    <dgm:cxn modelId="{8A5B24EC-8A60-4D7B-9AFF-065B3EC1CC44}" srcId="{0B7FE40E-F059-4D5F-B348-08988B2E229A}" destId="{E8B61F22-7A25-48FA-A674-5FF37693F893}" srcOrd="0" destOrd="0" parTransId="{7DE5E277-53EF-4CBE-A779-32791CA45838}" sibTransId="{4BFD8613-9EFF-43F5-9736-8DD35C903700}"/>
    <dgm:cxn modelId="{7F1C5CF4-942C-413D-851B-43E2F3D1B546}" srcId="{652950CD-26F7-4D7E-A737-04CA34273183}" destId="{463098D3-4A1F-4C79-9081-24CF4575E910}" srcOrd="0" destOrd="0" parTransId="{658937DA-C55A-4F2D-9EC0-89A67008C789}" sibTransId="{1A025184-9022-4940-8B9D-B5F13C9D4C87}"/>
    <dgm:cxn modelId="{C9E591F5-7BC0-41E2-B292-0C0448E103EC}" type="presOf" srcId="{0E0CD634-FFFD-4F82-B330-61F231E4D94F}" destId="{66E0A8F6-38CA-4080-8060-B060BFED6B25}" srcOrd="0" destOrd="0" presId="urn:microsoft.com/office/officeart/2005/8/layout/vList5"/>
    <dgm:cxn modelId="{9B3FD5FA-9ED5-4F4A-A937-AA05D7034CF4}" type="presOf" srcId="{C53B6FCE-4E11-409C-B55E-4ED5AE54A448}" destId="{FC815F84-E5FD-42FB-8A73-3AAA4A273CAC}" srcOrd="0" destOrd="0" presId="urn:microsoft.com/office/officeart/2005/8/layout/vList5"/>
    <dgm:cxn modelId="{09867468-7BB0-46D3-8FFC-DAA04A8AB016}" type="presParOf" srcId="{3EC818FE-D037-40EE-B39D-0B76FD09C6FB}" destId="{78A05694-0DCE-4028-AE13-D71E06012CBB}" srcOrd="0" destOrd="0" presId="urn:microsoft.com/office/officeart/2005/8/layout/vList5"/>
    <dgm:cxn modelId="{476B7B20-4E56-462E-8293-70B8E295E4AC}" type="presParOf" srcId="{78A05694-0DCE-4028-AE13-D71E06012CBB}" destId="{87D8A370-1989-4E92-ADEA-3780A712478C}" srcOrd="0" destOrd="0" presId="urn:microsoft.com/office/officeart/2005/8/layout/vList5"/>
    <dgm:cxn modelId="{C9A6BF89-94F7-4B59-9C4F-87E5793248CF}" type="presParOf" srcId="{78A05694-0DCE-4028-AE13-D71E06012CBB}" destId="{5781077A-2D2D-4252-AA0D-C46FB4EF870C}" srcOrd="1" destOrd="0" presId="urn:microsoft.com/office/officeart/2005/8/layout/vList5"/>
    <dgm:cxn modelId="{5509EF79-8686-41B6-BE59-78C7FDA36B52}" type="presParOf" srcId="{3EC818FE-D037-40EE-B39D-0B76FD09C6FB}" destId="{8623BA5F-5944-4445-9FE1-D5B562E863E2}" srcOrd="1" destOrd="0" presId="urn:microsoft.com/office/officeart/2005/8/layout/vList5"/>
    <dgm:cxn modelId="{ECDE08C5-4F02-49FC-83DF-06D48A6E81D7}" type="presParOf" srcId="{3EC818FE-D037-40EE-B39D-0B76FD09C6FB}" destId="{7537F7F2-3414-42A3-BE8A-5E0D75887EB3}" srcOrd="2" destOrd="0" presId="urn:microsoft.com/office/officeart/2005/8/layout/vList5"/>
    <dgm:cxn modelId="{87012BD1-7A5C-443F-ACA1-282AC271F3FB}" type="presParOf" srcId="{7537F7F2-3414-42A3-BE8A-5E0D75887EB3}" destId="{FC815F84-E5FD-42FB-8A73-3AAA4A273CAC}" srcOrd="0" destOrd="0" presId="urn:microsoft.com/office/officeart/2005/8/layout/vList5"/>
    <dgm:cxn modelId="{378EA94E-F383-4EB8-BC16-37C7AC7DC4EE}" type="presParOf" srcId="{7537F7F2-3414-42A3-BE8A-5E0D75887EB3}" destId="{66E0A8F6-38CA-4080-8060-B060BFED6B25}" srcOrd="1" destOrd="0" presId="urn:microsoft.com/office/officeart/2005/8/layout/vList5"/>
    <dgm:cxn modelId="{BAADD4BB-F4FC-445F-9EA0-9DF0C9BA3B06}" type="presParOf" srcId="{3EC818FE-D037-40EE-B39D-0B76FD09C6FB}" destId="{CF4F79B0-F26A-4F31-BA6F-A242CBD3B79D}" srcOrd="3" destOrd="0" presId="urn:microsoft.com/office/officeart/2005/8/layout/vList5"/>
    <dgm:cxn modelId="{F91E9BBF-044B-4929-9988-9E9EED752D84}" type="presParOf" srcId="{3EC818FE-D037-40EE-B39D-0B76FD09C6FB}" destId="{1419196F-BEE8-4ED1-82B4-FCD0036071F9}" srcOrd="4" destOrd="0" presId="urn:microsoft.com/office/officeart/2005/8/layout/vList5"/>
    <dgm:cxn modelId="{9EC41B92-7B87-4295-B1B1-136B34118849}" type="presParOf" srcId="{1419196F-BEE8-4ED1-82B4-FCD0036071F9}" destId="{FB489133-B66F-474E-878B-383911D5A353}" srcOrd="0" destOrd="0" presId="urn:microsoft.com/office/officeart/2005/8/layout/vList5"/>
    <dgm:cxn modelId="{D209E320-E730-4BCB-9067-B2EA749B0E07}" type="presParOf" srcId="{1419196F-BEE8-4ED1-82B4-FCD0036071F9}" destId="{D3028C33-EC30-4FEA-A69F-918AC953073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2950CD-26F7-4D7E-A737-04CA34273183}" type="doc">
      <dgm:prSet loTypeId="urn:microsoft.com/office/officeart/2005/8/layout/vList5" loCatId="list" qsTypeId="urn:microsoft.com/office/officeart/2005/8/quickstyle/3d1" qsCatId="3D" csTypeId="urn:microsoft.com/office/officeart/2005/8/colors/accent2_5" csCatId="accent2" phldr="1"/>
      <dgm:spPr/>
      <dgm:t>
        <a:bodyPr/>
        <a:lstStyle/>
        <a:p>
          <a:endParaRPr lang="en-IN"/>
        </a:p>
      </dgm:t>
    </dgm:pt>
    <dgm:pt modelId="{463098D3-4A1F-4C79-9081-24CF4575E910}">
      <dgm:prSet phldrT="[Text]"/>
      <dgm:spPr/>
      <dgm:t>
        <a:bodyPr/>
        <a:lstStyle/>
        <a:p>
          <a:r>
            <a:rPr lang="en-IN" b="1" i="0" dirty="0"/>
            <a:t>Champions</a:t>
          </a:r>
          <a:endParaRPr lang="en-IN" dirty="0"/>
        </a:p>
      </dgm:t>
    </dgm:pt>
    <dgm:pt modelId="{658937DA-C55A-4F2D-9EC0-89A67008C789}" type="parTrans" cxnId="{7F1C5CF4-942C-413D-851B-43E2F3D1B546}">
      <dgm:prSet/>
      <dgm:spPr/>
      <dgm:t>
        <a:bodyPr/>
        <a:lstStyle/>
        <a:p>
          <a:endParaRPr lang="en-IN"/>
        </a:p>
      </dgm:t>
    </dgm:pt>
    <dgm:pt modelId="{1A025184-9022-4940-8B9D-B5F13C9D4C87}" type="sibTrans" cxnId="{7F1C5CF4-942C-413D-851B-43E2F3D1B546}">
      <dgm:prSet/>
      <dgm:spPr/>
      <dgm:t>
        <a:bodyPr/>
        <a:lstStyle/>
        <a:p>
          <a:endParaRPr lang="en-IN"/>
        </a:p>
      </dgm:t>
    </dgm:pt>
    <dgm:pt modelId="{E9417AA5-F7D6-4997-ABF2-B3302AFD292B}">
      <dgm:prSet phldrT="[Text]"/>
      <dgm:spPr/>
      <dgm:t>
        <a:bodyPr/>
        <a:lstStyle/>
        <a:p>
          <a:r>
            <a:rPr lang="en-IN" dirty="0"/>
            <a:t>We have identified 23 unique customers belonging to this segment</a:t>
          </a:r>
        </a:p>
      </dgm:t>
    </dgm:pt>
    <dgm:pt modelId="{58AA4A74-480D-423C-B333-222A3AF2BBA4}" type="parTrans" cxnId="{AFBBD481-D43F-4735-9D37-D3FE926C84CD}">
      <dgm:prSet/>
      <dgm:spPr/>
      <dgm:t>
        <a:bodyPr/>
        <a:lstStyle/>
        <a:p>
          <a:endParaRPr lang="en-IN"/>
        </a:p>
      </dgm:t>
    </dgm:pt>
    <dgm:pt modelId="{67386659-E546-4B28-8AB1-A1DB3E9B41AE}" type="sibTrans" cxnId="{AFBBD481-D43F-4735-9D37-D3FE926C84CD}">
      <dgm:prSet/>
      <dgm:spPr/>
      <dgm:t>
        <a:bodyPr/>
        <a:lstStyle/>
        <a:p>
          <a:endParaRPr lang="en-IN"/>
        </a:p>
      </dgm:t>
    </dgm:pt>
    <dgm:pt modelId="{C53B6FCE-4E11-409C-B55E-4ED5AE54A448}">
      <dgm:prSet phldrT="[Text]"/>
      <dgm:spPr/>
      <dgm:t>
        <a:bodyPr/>
        <a:lstStyle/>
        <a:p>
          <a:r>
            <a:rPr lang="en-IN" b="1" i="0" dirty="0"/>
            <a:t>Loyal</a:t>
          </a:r>
          <a:endParaRPr lang="en-IN" dirty="0"/>
        </a:p>
      </dgm:t>
    </dgm:pt>
    <dgm:pt modelId="{FFB5058A-8883-4382-BA97-5946EDF97681}" type="parTrans" cxnId="{8E82C5B6-423D-4D5C-A57E-BE016C2C7EC9}">
      <dgm:prSet/>
      <dgm:spPr/>
      <dgm:t>
        <a:bodyPr/>
        <a:lstStyle/>
        <a:p>
          <a:endParaRPr lang="en-IN"/>
        </a:p>
      </dgm:t>
    </dgm:pt>
    <dgm:pt modelId="{DFD49A56-0A3E-4C50-934F-787A1B2B1B48}" type="sibTrans" cxnId="{8E82C5B6-423D-4D5C-A57E-BE016C2C7EC9}">
      <dgm:prSet/>
      <dgm:spPr/>
      <dgm:t>
        <a:bodyPr/>
        <a:lstStyle/>
        <a:p>
          <a:endParaRPr lang="en-IN"/>
        </a:p>
      </dgm:t>
    </dgm:pt>
    <dgm:pt modelId="{0E0CD634-FFFD-4F82-B330-61F231E4D94F}">
      <dgm:prSet phldrT="[Text]"/>
      <dgm:spPr/>
      <dgm:t>
        <a:bodyPr/>
        <a:lstStyle/>
        <a:p>
          <a:r>
            <a:rPr lang="en-IN" dirty="0"/>
            <a:t>We have identified 22 unique customers belonging to this segment</a:t>
          </a:r>
        </a:p>
      </dgm:t>
    </dgm:pt>
    <dgm:pt modelId="{997EADCC-A670-4B52-8410-103D6EB47717}" type="parTrans" cxnId="{724B50D9-0B9F-43B3-B7AC-D9974E450BF4}">
      <dgm:prSet/>
      <dgm:spPr/>
      <dgm:t>
        <a:bodyPr/>
        <a:lstStyle/>
        <a:p>
          <a:endParaRPr lang="en-IN"/>
        </a:p>
      </dgm:t>
    </dgm:pt>
    <dgm:pt modelId="{31F043C3-7FFA-4631-9EB1-2227F1B37AD8}" type="sibTrans" cxnId="{724B50D9-0B9F-43B3-B7AC-D9974E450BF4}">
      <dgm:prSet/>
      <dgm:spPr/>
      <dgm:t>
        <a:bodyPr/>
        <a:lstStyle/>
        <a:p>
          <a:endParaRPr lang="en-IN"/>
        </a:p>
      </dgm:t>
    </dgm:pt>
    <dgm:pt modelId="{0B7FE40E-F059-4D5F-B348-08988B2E229A}">
      <dgm:prSet phldrT="[Text]"/>
      <dgm:spPr/>
      <dgm:t>
        <a:bodyPr/>
        <a:lstStyle/>
        <a:p>
          <a:r>
            <a:rPr lang="en-IN" dirty="0"/>
            <a:t>At risk</a:t>
          </a:r>
        </a:p>
      </dgm:t>
    </dgm:pt>
    <dgm:pt modelId="{9C35A19C-0472-450C-AB29-601D89CB3B56}" type="parTrans" cxnId="{AD91DBEA-5730-478E-82D3-5EBA2D0FC6CD}">
      <dgm:prSet/>
      <dgm:spPr/>
      <dgm:t>
        <a:bodyPr/>
        <a:lstStyle/>
        <a:p>
          <a:endParaRPr lang="en-IN"/>
        </a:p>
      </dgm:t>
    </dgm:pt>
    <dgm:pt modelId="{8F272D85-56C6-4D20-90AB-F32A7DBF7AAE}" type="sibTrans" cxnId="{AD91DBEA-5730-478E-82D3-5EBA2D0FC6CD}">
      <dgm:prSet/>
      <dgm:spPr/>
      <dgm:t>
        <a:bodyPr/>
        <a:lstStyle/>
        <a:p>
          <a:endParaRPr lang="en-IN"/>
        </a:p>
      </dgm:t>
    </dgm:pt>
    <dgm:pt modelId="{E8B61F22-7A25-48FA-A674-5FF37693F893}">
      <dgm:prSet phldrT="[Text]"/>
      <dgm:spPr/>
      <dgm:t>
        <a:bodyPr/>
        <a:lstStyle/>
        <a:p>
          <a:r>
            <a:rPr lang="en-IN" dirty="0"/>
            <a:t>We have identified 22 unique customers belonging to this segment</a:t>
          </a:r>
        </a:p>
      </dgm:t>
    </dgm:pt>
    <dgm:pt modelId="{7DE5E277-53EF-4CBE-A779-32791CA45838}" type="parTrans" cxnId="{8A5B24EC-8A60-4D7B-9AFF-065B3EC1CC44}">
      <dgm:prSet/>
      <dgm:spPr/>
      <dgm:t>
        <a:bodyPr/>
        <a:lstStyle/>
        <a:p>
          <a:endParaRPr lang="en-IN"/>
        </a:p>
      </dgm:t>
    </dgm:pt>
    <dgm:pt modelId="{4BFD8613-9EFF-43F5-9736-8DD35C903700}" type="sibTrans" cxnId="{8A5B24EC-8A60-4D7B-9AFF-065B3EC1CC44}">
      <dgm:prSet/>
      <dgm:spPr/>
      <dgm:t>
        <a:bodyPr/>
        <a:lstStyle/>
        <a:p>
          <a:endParaRPr lang="en-IN"/>
        </a:p>
      </dgm:t>
    </dgm:pt>
    <dgm:pt modelId="{3EC818FE-D037-40EE-B39D-0B76FD09C6FB}" type="pres">
      <dgm:prSet presAssocID="{652950CD-26F7-4D7E-A737-04CA34273183}" presName="Name0" presStyleCnt="0">
        <dgm:presLayoutVars>
          <dgm:dir/>
          <dgm:animLvl val="lvl"/>
          <dgm:resizeHandles val="exact"/>
        </dgm:presLayoutVars>
      </dgm:prSet>
      <dgm:spPr/>
    </dgm:pt>
    <dgm:pt modelId="{78A05694-0DCE-4028-AE13-D71E06012CBB}" type="pres">
      <dgm:prSet presAssocID="{463098D3-4A1F-4C79-9081-24CF4575E910}" presName="linNode" presStyleCnt="0"/>
      <dgm:spPr/>
    </dgm:pt>
    <dgm:pt modelId="{87D8A370-1989-4E92-ADEA-3780A712478C}" type="pres">
      <dgm:prSet presAssocID="{463098D3-4A1F-4C79-9081-24CF4575E910}" presName="parentText" presStyleLbl="node1" presStyleIdx="0" presStyleCnt="3" custLinFactNeighborX="297">
        <dgm:presLayoutVars>
          <dgm:chMax val="1"/>
          <dgm:bulletEnabled val="1"/>
        </dgm:presLayoutVars>
      </dgm:prSet>
      <dgm:spPr/>
    </dgm:pt>
    <dgm:pt modelId="{5781077A-2D2D-4252-AA0D-C46FB4EF870C}" type="pres">
      <dgm:prSet presAssocID="{463098D3-4A1F-4C79-9081-24CF4575E910}" presName="descendantText" presStyleLbl="alignAccFollowNode1" presStyleIdx="0" presStyleCnt="3">
        <dgm:presLayoutVars>
          <dgm:bulletEnabled val="1"/>
        </dgm:presLayoutVars>
      </dgm:prSet>
      <dgm:spPr/>
    </dgm:pt>
    <dgm:pt modelId="{8623BA5F-5944-4445-9FE1-D5B562E863E2}" type="pres">
      <dgm:prSet presAssocID="{1A025184-9022-4940-8B9D-B5F13C9D4C87}" presName="sp" presStyleCnt="0"/>
      <dgm:spPr/>
    </dgm:pt>
    <dgm:pt modelId="{7537F7F2-3414-42A3-BE8A-5E0D75887EB3}" type="pres">
      <dgm:prSet presAssocID="{C53B6FCE-4E11-409C-B55E-4ED5AE54A448}" presName="linNode" presStyleCnt="0"/>
      <dgm:spPr/>
    </dgm:pt>
    <dgm:pt modelId="{FC815F84-E5FD-42FB-8A73-3AAA4A273CAC}" type="pres">
      <dgm:prSet presAssocID="{C53B6FCE-4E11-409C-B55E-4ED5AE54A448}" presName="parentText" presStyleLbl="node1" presStyleIdx="1" presStyleCnt="3">
        <dgm:presLayoutVars>
          <dgm:chMax val="1"/>
          <dgm:bulletEnabled val="1"/>
        </dgm:presLayoutVars>
      </dgm:prSet>
      <dgm:spPr/>
    </dgm:pt>
    <dgm:pt modelId="{66E0A8F6-38CA-4080-8060-B060BFED6B25}" type="pres">
      <dgm:prSet presAssocID="{C53B6FCE-4E11-409C-B55E-4ED5AE54A448}" presName="descendantText" presStyleLbl="alignAccFollowNode1" presStyleIdx="1" presStyleCnt="3">
        <dgm:presLayoutVars>
          <dgm:bulletEnabled val="1"/>
        </dgm:presLayoutVars>
      </dgm:prSet>
      <dgm:spPr/>
    </dgm:pt>
    <dgm:pt modelId="{CF4F79B0-F26A-4F31-BA6F-A242CBD3B79D}" type="pres">
      <dgm:prSet presAssocID="{DFD49A56-0A3E-4C50-934F-787A1B2B1B48}" presName="sp" presStyleCnt="0"/>
      <dgm:spPr/>
    </dgm:pt>
    <dgm:pt modelId="{1419196F-BEE8-4ED1-82B4-FCD0036071F9}" type="pres">
      <dgm:prSet presAssocID="{0B7FE40E-F059-4D5F-B348-08988B2E229A}" presName="linNode" presStyleCnt="0"/>
      <dgm:spPr/>
    </dgm:pt>
    <dgm:pt modelId="{FB489133-B66F-474E-878B-383911D5A353}" type="pres">
      <dgm:prSet presAssocID="{0B7FE40E-F059-4D5F-B348-08988B2E229A}" presName="parentText" presStyleLbl="node1" presStyleIdx="2" presStyleCnt="3">
        <dgm:presLayoutVars>
          <dgm:chMax val="1"/>
          <dgm:bulletEnabled val="1"/>
        </dgm:presLayoutVars>
      </dgm:prSet>
      <dgm:spPr/>
    </dgm:pt>
    <dgm:pt modelId="{D3028C33-EC30-4FEA-A69F-918AC9530734}" type="pres">
      <dgm:prSet presAssocID="{0B7FE40E-F059-4D5F-B348-08988B2E229A}" presName="descendantText" presStyleLbl="alignAccFollowNode1" presStyleIdx="2" presStyleCnt="3">
        <dgm:presLayoutVars>
          <dgm:bulletEnabled val="1"/>
        </dgm:presLayoutVars>
      </dgm:prSet>
      <dgm:spPr/>
    </dgm:pt>
  </dgm:ptLst>
  <dgm:cxnLst>
    <dgm:cxn modelId="{C6838C0E-4D57-44F1-A75B-BB5321605DA2}" type="presOf" srcId="{E8B61F22-7A25-48FA-A674-5FF37693F893}" destId="{D3028C33-EC30-4FEA-A69F-918AC9530734}" srcOrd="0" destOrd="0" presId="urn:microsoft.com/office/officeart/2005/8/layout/vList5"/>
    <dgm:cxn modelId="{F15B917A-862B-4D15-9F01-19547394B0E7}" type="presOf" srcId="{E9417AA5-F7D6-4997-ABF2-B3302AFD292B}" destId="{5781077A-2D2D-4252-AA0D-C46FB4EF870C}" srcOrd="0" destOrd="0" presId="urn:microsoft.com/office/officeart/2005/8/layout/vList5"/>
    <dgm:cxn modelId="{AFBBD481-D43F-4735-9D37-D3FE926C84CD}" srcId="{463098D3-4A1F-4C79-9081-24CF4575E910}" destId="{E9417AA5-F7D6-4997-ABF2-B3302AFD292B}" srcOrd="0" destOrd="0" parTransId="{58AA4A74-480D-423C-B333-222A3AF2BBA4}" sibTransId="{67386659-E546-4B28-8AB1-A1DB3E9B41AE}"/>
    <dgm:cxn modelId="{D6807490-48D0-4940-83CB-FE7EAEBC6B98}" type="presOf" srcId="{0B7FE40E-F059-4D5F-B348-08988B2E229A}" destId="{FB489133-B66F-474E-878B-383911D5A353}" srcOrd="0" destOrd="0" presId="urn:microsoft.com/office/officeart/2005/8/layout/vList5"/>
    <dgm:cxn modelId="{2F35BE92-F611-4CED-936C-5A9EB5D25D97}" type="presOf" srcId="{652950CD-26F7-4D7E-A737-04CA34273183}" destId="{3EC818FE-D037-40EE-B39D-0B76FD09C6FB}" srcOrd="0" destOrd="0" presId="urn:microsoft.com/office/officeart/2005/8/layout/vList5"/>
    <dgm:cxn modelId="{8E82C5B6-423D-4D5C-A57E-BE016C2C7EC9}" srcId="{652950CD-26F7-4D7E-A737-04CA34273183}" destId="{C53B6FCE-4E11-409C-B55E-4ED5AE54A448}" srcOrd="1" destOrd="0" parTransId="{FFB5058A-8883-4382-BA97-5946EDF97681}" sibTransId="{DFD49A56-0A3E-4C50-934F-787A1B2B1B48}"/>
    <dgm:cxn modelId="{21B1C5D4-ABF4-42A9-BD52-78CF112442AE}" type="presOf" srcId="{463098D3-4A1F-4C79-9081-24CF4575E910}" destId="{87D8A370-1989-4E92-ADEA-3780A712478C}" srcOrd="0" destOrd="0" presId="urn:microsoft.com/office/officeart/2005/8/layout/vList5"/>
    <dgm:cxn modelId="{724B50D9-0B9F-43B3-B7AC-D9974E450BF4}" srcId="{C53B6FCE-4E11-409C-B55E-4ED5AE54A448}" destId="{0E0CD634-FFFD-4F82-B330-61F231E4D94F}" srcOrd="0" destOrd="0" parTransId="{997EADCC-A670-4B52-8410-103D6EB47717}" sibTransId="{31F043C3-7FFA-4631-9EB1-2227F1B37AD8}"/>
    <dgm:cxn modelId="{AD91DBEA-5730-478E-82D3-5EBA2D0FC6CD}" srcId="{652950CD-26F7-4D7E-A737-04CA34273183}" destId="{0B7FE40E-F059-4D5F-B348-08988B2E229A}" srcOrd="2" destOrd="0" parTransId="{9C35A19C-0472-450C-AB29-601D89CB3B56}" sibTransId="{8F272D85-56C6-4D20-90AB-F32A7DBF7AAE}"/>
    <dgm:cxn modelId="{8A5B24EC-8A60-4D7B-9AFF-065B3EC1CC44}" srcId="{0B7FE40E-F059-4D5F-B348-08988B2E229A}" destId="{E8B61F22-7A25-48FA-A674-5FF37693F893}" srcOrd="0" destOrd="0" parTransId="{7DE5E277-53EF-4CBE-A779-32791CA45838}" sibTransId="{4BFD8613-9EFF-43F5-9736-8DD35C903700}"/>
    <dgm:cxn modelId="{7F1C5CF4-942C-413D-851B-43E2F3D1B546}" srcId="{652950CD-26F7-4D7E-A737-04CA34273183}" destId="{463098D3-4A1F-4C79-9081-24CF4575E910}" srcOrd="0" destOrd="0" parTransId="{658937DA-C55A-4F2D-9EC0-89A67008C789}" sibTransId="{1A025184-9022-4940-8B9D-B5F13C9D4C87}"/>
    <dgm:cxn modelId="{C9E591F5-7BC0-41E2-B292-0C0448E103EC}" type="presOf" srcId="{0E0CD634-FFFD-4F82-B330-61F231E4D94F}" destId="{66E0A8F6-38CA-4080-8060-B060BFED6B25}" srcOrd="0" destOrd="0" presId="urn:microsoft.com/office/officeart/2005/8/layout/vList5"/>
    <dgm:cxn modelId="{9B3FD5FA-9ED5-4F4A-A937-AA05D7034CF4}" type="presOf" srcId="{C53B6FCE-4E11-409C-B55E-4ED5AE54A448}" destId="{FC815F84-E5FD-42FB-8A73-3AAA4A273CAC}" srcOrd="0" destOrd="0" presId="urn:microsoft.com/office/officeart/2005/8/layout/vList5"/>
    <dgm:cxn modelId="{09867468-7BB0-46D3-8FFC-DAA04A8AB016}" type="presParOf" srcId="{3EC818FE-D037-40EE-B39D-0B76FD09C6FB}" destId="{78A05694-0DCE-4028-AE13-D71E06012CBB}" srcOrd="0" destOrd="0" presId="urn:microsoft.com/office/officeart/2005/8/layout/vList5"/>
    <dgm:cxn modelId="{476B7B20-4E56-462E-8293-70B8E295E4AC}" type="presParOf" srcId="{78A05694-0DCE-4028-AE13-D71E06012CBB}" destId="{87D8A370-1989-4E92-ADEA-3780A712478C}" srcOrd="0" destOrd="0" presId="urn:microsoft.com/office/officeart/2005/8/layout/vList5"/>
    <dgm:cxn modelId="{C9A6BF89-94F7-4B59-9C4F-87E5793248CF}" type="presParOf" srcId="{78A05694-0DCE-4028-AE13-D71E06012CBB}" destId="{5781077A-2D2D-4252-AA0D-C46FB4EF870C}" srcOrd="1" destOrd="0" presId="urn:microsoft.com/office/officeart/2005/8/layout/vList5"/>
    <dgm:cxn modelId="{5509EF79-8686-41B6-BE59-78C7FDA36B52}" type="presParOf" srcId="{3EC818FE-D037-40EE-B39D-0B76FD09C6FB}" destId="{8623BA5F-5944-4445-9FE1-D5B562E863E2}" srcOrd="1" destOrd="0" presId="urn:microsoft.com/office/officeart/2005/8/layout/vList5"/>
    <dgm:cxn modelId="{ECDE08C5-4F02-49FC-83DF-06D48A6E81D7}" type="presParOf" srcId="{3EC818FE-D037-40EE-B39D-0B76FD09C6FB}" destId="{7537F7F2-3414-42A3-BE8A-5E0D75887EB3}" srcOrd="2" destOrd="0" presId="urn:microsoft.com/office/officeart/2005/8/layout/vList5"/>
    <dgm:cxn modelId="{87012BD1-7A5C-443F-ACA1-282AC271F3FB}" type="presParOf" srcId="{7537F7F2-3414-42A3-BE8A-5E0D75887EB3}" destId="{FC815F84-E5FD-42FB-8A73-3AAA4A273CAC}" srcOrd="0" destOrd="0" presId="urn:microsoft.com/office/officeart/2005/8/layout/vList5"/>
    <dgm:cxn modelId="{378EA94E-F383-4EB8-BC16-37C7AC7DC4EE}" type="presParOf" srcId="{7537F7F2-3414-42A3-BE8A-5E0D75887EB3}" destId="{66E0A8F6-38CA-4080-8060-B060BFED6B25}" srcOrd="1" destOrd="0" presId="urn:microsoft.com/office/officeart/2005/8/layout/vList5"/>
    <dgm:cxn modelId="{BAADD4BB-F4FC-445F-9EA0-9DF0C9BA3B06}" type="presParOf" srcId="{3EC818FE-D037-40EE-B39D-0B76FD09C6FB}" destId="{CF4F79B0-F26A-4F31-BA6F-A242CBD3B79D}" srcOrd="3" destOrd="0" presId="urn:microsoft.com/office/officeart/2005/8/layout/vList5"/>
    <dgm:cxn modelId="{F91E9BBF-044B-4929-9988-9E9EED752D84}" type="presParOf" srcId="{3EC818FE-D037-40EE-B39D-0B76FD09C6FB}" destId="{1419196F-BEE8-4ED1-82B4-FCD0036071F9}" srcOrd="4" destOrd="0" presId="urn:microsoft.com/office/officeart/2005/8/layout/vList5"/>
    <dgm:cxn modelId="{9EC41B92-7B87-4295-B1B1-136B34118849}" type="presParOf" srcId="{1419196F-BEE8-4ED1-82B4-FCD0036071F9}" destId="{FB489133-B66F-474E-878B-383911D5A353}" srcOrd="0" destOrd="0" presId="urn:microsoft.com/office/officeart/2005/8/layout/vList5"/>
    <dgm:cxn modelId="{D209E320-E730-4BCB-9067-B2EA749B0E07}" type="presParOf" srcId="{1419196F-BEE8-4ED1-82B4-FCD0036071F9}" destId="{D3028C33-EC30-4FEA-A69F-918AC9530734}"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77BEEF-C314-4E80-B5C1-AF0B102AEA9A}">
      <dsp:nvSpPr>
        <dsp:cNvPr id="0" name=""/>
        <dsp:cNvSpPr/>
      </dsp:nvSpPr>
      <dsp:spPr>
        <a:xfrm>
          <a:off x="2539" y="1435362"/>
          <a:ext cx="2547942" cy="2547942"/>
        </a:xfrm>
        <a:prstGeom prst="ellipse">
          <a:avLst/>
        </a:prstGeom>
        <a:solidFill>
          <a:schemeClr val="accent2">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40222" tIns="31750" rIns="140222" bIns="31750" numCol="1" spcCol="1270" anchor="ctr" anchorCtr="0">
          <a:noAutofit/>
        </a:bodyPr>
        <a:lstStyle/>
        <a:p>
          <a:pPr marL="0" lvl="0" indent="0" algn="ctr" defTabSz="1111250">
            <a:lnSpc>
              <a:spcPct val="90000"/>
            </a:lnSpc>
            <a:spcBef>
              <a:spcPct val="0"/>
            </a:spcBef>
            <a:spcAft>
              <a:spcPct val="35000"/>
            </a:spcAft>
            <a:buNone/>
          </a:pPr>
          <a:r>
            <a:rPr lang="en-IN" sz="2500" b="1" i="0" kern="1200" dirty="0"/>
            <a:t>Champions</a:t>
          </a:r>
          <a:endParaRPr lang="en-IN" sz="2500" kern="1200" dirty="0"/>
        </a:p>
      </dsp:txBody>
      <dsp:txXfrm>
        <a:off x="375676" y="1808499"/>
        <a:ext cx="1801668" cy="1801668"/>
      </dsp:txXfrm>
    </dsp:sp>
    <dsp:sp modelId="{03C4AEC8-6E52-469D-944B-4C69E81A1FC5}">
      <dsp:nvSpPr>
        <dsp:cNvPr id="0" name=""/>
        <dsp:cNvSpPr/>
      </dsp:nvSpPr>
      <dsp:spPr>
        <a:xfrm>
          <a:off x="2040893" y="1435362"/>
          <a:ext cx="2547942" cy="2547942"/>
        </a:xfrm>
        <a:prstGeom prst="ellipse">
          <a:avLst/>
        </a:prstGeom>
        <a:solidFill>
          <a:schemeClr val="accent3">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40222" tIns="31750" rIns="140222" bIns="31750" numCol="1" spcCol="1270" anchor="ctr" anchorCtr="0">
          <a:noAutofit/>
        </a:bodyPr>
        <a:lstStyle/>
        <a:p>
          <a:pPr marL="0" lvl="0" indent="0" algn="ctr" defTabSz="1111250">
            <a:lnSpc>
              <a:spcPct val="90000"/>
            </a:lnSpc>
            <a:spcBef>
              <a:spcPct val="0"/>
            </a:spcBef>
            <a:spcAft>
              <a:spcPct val="35000"/>
            </a:spcAft>
            <a:buNone/>
          </a:pPr>
          <a:r>
            <a:rPr lang="en-IN" sz="2500" b="1" i="0" kern="1200" dirty="0"/>
            <a:t>Loyal</a:t>
          </a:r>
          <a:endParaRPr lang="en-IN" sz="2500" kern="1200" dirty="0"/>
        </a:p>
      </dsp:txBody>
      <dsp:txXfrm>
        <a:off x="2414030" y="1808499"/>
        <a:ext cx="1801668" cy="1801668"/>
      </dsp:txXfrm>
    </dsp:sp>
    <dsp:sp modelId="{1254E234-3398-4716-B5A7-735022709108}">
      <dsp:nvSpPr>
        <dsp:cNvPr id="0" name=""/>
        <dsp:cNvSpPr/>
      </dsp:nvSpPr>
      <dsp:spPr>
        <a:xfrm>
          <a:off x="4079247" y="1435362"/>
          <a:ext cx="2547942" cy="2547942"/>
        </a:xfrm>
        <a:prstGeom prst="ellipse">
          <a:avLst/>
        </a:prstGeom>
        <a:solidFill>
          <a:schemeClr val="accent4">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40222" tIns="31750" rIns="140222" bIns="31750" numCol="1" spcCol="1270" anchor="ctr" anchorCtr="0">
          <a:noAutofit/>
        </a:bodyPr>
        <a:lstStyle/>
        <a:p>
          <a:pPr marL="0" lvl="0" indent="0" algn="ctr" defTabSz="1111250">
            <a:lnSpc>
              <a:spcPct val="90000"/>
            </a:lnSpc>
            <a:spcBef>
              <a:spcPct val="0"/>
            </a:spcBef>
            <a:spcAft>
              <a:spcPct val="35000"/>
            </a:spcAft>
            <a:buNone/>
          </a:pPr>
          <a:r>
            <a:rPr lang="en-IN" sz="2500" kern="1200" dirty="0"/>
            <a:t>At Risk</a:t>
          </a:r>
        </a:p>
      </dsp:txBody>
      <dsp:txXfrm>
        <a:off x="4452384" y="1808499"/>
        <a:ext cx="1801668" cy="1801668"/>
      </dsp:txXfrm>
    </dsp:sp>
    <dsp:sp modelId="{A1D79150-5C2A-44D1-BDCA-714F2BD42B00}">
      <dsp:nvSpPr>
        <dsp:cNvPr id="0" name=""/>
        <dsp:cNvSpPr/>
      </dsp:nvSpPr>
      <dsp:spPr>
        <a:xfrm>
          <a:off x="6117601" y="1435362"/>
          <a:ext cx="2547942" cy="2547942"/>
        </a:xfrm>
        <a:prstGeom prst="ellipse">
          <a:avLst/>
        </a:prstGeom>
        <a:solidFill>
          <a:schemeClr val="accent5">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40222" tIns="31750" rIns="140222" bIns="31750" numCol="1" spcCol="1270" anchor="ctr" anchorCtr="0">
          <a:noAutofit/>
        </a:bodyPr>
        <a:lstStyle/>
        <a:p>
          <a:pPr marL="0" lvl="0" indent="0" algn="ctr" defTabSz="1111250">
            <a:lnSpc>
              <a:spcPct val="90000"/>
            </a:lnSpc>
            <a:spcBef>
              <a:spcPct val="0"/>
            </a:spcBef>
            <a:spcAft>
              <a:spcPct val="35000"/>
            </a:spcAft>
            <a:buNone/>
          </a:pPr>
          <a:r>
            <a:rPr lang="en-IN" sz="2500" kern="1200" dirty="0"/>
            <a:t>Inactive</a:t>
          </a:r>
        </a:p>
      </dsp:txBody>
      <dsp:txXfrm>
        <a:off x="6490738" y="1808499"/>
        <a:ext cx="1801668" cy="18016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81077A-2D2D-4252-AA0D-C46FB4EF870C}">
      <dsp:nvSpPr>
        <dsp:cNvPr id="0" name=""/>
        <dsp:cNvSpPr/>
      </dsp:nvSpPr>
      <dsp:spPr>
        <a:xfrm rot="5400000">
          <a:off x="6418904" y="-2652193"/>
          <a:ext cx="940928" cy="6484112"/>
        </a:xfrm>
        <a:prstGeom prst="round2SameRect">
          <a:avLst/>
        </a:prstGeom>
        <a:solidFill>
          <a:schemeClr val="accent2">
            <a:alpha val="90000"/>
            <a:tint val="40000"/>
            <a:hueOff val="0"/>
            <a:satOff val="0"/>
            <a:lumOff val="0"/>
            <a:alphaOff val="0"/>
          </a:schemeClr>
        </a:solidFill>
        <a:ln w="9525" cap="rnd" cmpd="sng" algn="ctr">
          <a:solidFill>
            <a:schemeClr val="accent2">
              <a:alpha val="90000"/>
              <a:tint val="4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n-IN" sz="2600" kern="1200" dirty="0"/>
            <a:t>We have identified 23 unique customers belonging to this segment</a:t>
          </a:r>
        </a:p>
      </dsp:txBody>
      <dsp:txXfrm rot="-5400000">
        <a:off x="3647312" y="165331"/>
        <a:ext cx="6438180" cy="849064"/>
      </dsp:txXfrm>
    </dsp:sp>
    <dsp:sp modelId="{87D8A370-1989-4E92-ADEA-3780A712478C}">
      <dsp:nvSpPr>
        <dsp:cNvPr id="0" name=""/>
        <dsp:cNvSpPr/>
      </dsp:nvSpPr>
      <dsp:spPr>
        <a:xfrm>
          <a:off x="19257" y="1782"/>
          <a:ext cx="3647313" cy="1176160"/>
        </a:xfrm>
        <a:prstGeom prst="roundRect">
          <a:avLst/>
        </a:prstGeom>
        <a:gradFill rotWithShape="0">
          <a:gsLst>
            <a:gs pos="0">
              <a:schemeClr val="accent2">
                <a:alpha val="90000"/>
                <a:hueOff val="0"/>
                <a:satOff val="0"/>
                <a:lumOff val="0"/>
                <a:alphaOff val="0"/>
                <a:tint val="98000"/>
                <a:lumMod val="100000"/>
              </a:schemeClr>
            </a:gs>
            <a:gs pos="100000">
              <a:schemeClr val="accent2">
                <a:alpha val="9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3360" tIns="106680" rIns="213360" bIns="106680" numCol="1" spcCol="1270" anchor="ctr" anchorCtr="0">
          <a:noAutofit/>
        </a:bodyPr>
        <a:lstStyle/>
        <a:p>
          <a:pPr marL="0" lvl="0" indent="0" algn="ctr" defTabSz="2489200">
            <a:lnSpc>
              <a:spcPct val="90000"/>
            </a:lnSpc>
            <a:spcBef>
              <a:spcPct val="0"/>
            </a:spcBef>
            <a:spcAft>
              <a:spcPct val="35000"/>
            </a:spcAft>
            <a:buNone/>
          </a:pPr>
          <a:r>
            <a:rPr lang="en-IN" sz="5600" kern="1200" dirty="0"/>
            <a:t>High value</a:t>
          </a:r>
        </a:p>
      </dsp:txBody>
      <dsp:txXfrm>
        <a:off x="76672" y="59197"/>
        <a:ext cx="3532483" cy="1061330"/>
      </dsp:txXfrm>
    </dsp:sp>
    <dsp:sp modelId="{66E0A8F6-38CA-4080-8060-B060BFED6B25}">
      <dsp:nvSpPr>
        <dsp:cNvPr id="0" name=""/>
        <dsp:cNvSpPr/>
      </dsp:nvSpPr>
      <dsp:spPr>
        <a:xfrm rot="5400000">
          <a:off x="6418904" y="-1417225"/>
          <a:ext cx="940928" cy="6484112"/>
        </a:xfrm>
        <a:prstGeom prst="round2SameRect">
          <a:avLst/>
        </a:prstGeom>
        <a:solidFill>
          <a:schemeClr val="accent2">
            <a:alpha val="90000"/>
            <a:tint val="40000"/>
            <a:hueOff val="0"/>
            <a:satOff val="0"/>
            <a:lumOff val="0"/>
            <a:alphaOff val="0"/>
          </a:schemeClr>
        </a:solidFill>
        <a:ln w="9525" cap="rnd" cmpd="sng" algn="ctr">
          <a:solidFill>
            <a:schemeClr val="accent2">
              <a:alpha val="90000"/>
              <a:tint val="4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n-IN" sz="2600" kern="1200" dirty="0"/>
            <a:t>We have identified 22 unique customers belonging to this segment</a:t>
          </a:r>
        </a:p>
      </dsp:txBody>
      <dsp:txXfrm rot="-5400000">
        <a:off x="3647312" y="1400299"/>
        <a:ext cx="6438180" cy="849064"/>
      </dsp:txXfrm>
    </dsp:sp>
    <dsp:sp modelId="{FC815F84-E5FD-42FB-8A73-3AAA4A273CAC}">
      <dsp:nvSpPr>
        <dsp:cNvPr id="0" name=""/>
        <dsp:cNvSpPr/>
      </dsp:nvSpPr>
      <dsp:spPr>
        <a:xfrm>
          <a:off x="0" y="1236750"/>
          <a:ext cx="3647313" cy="1176160"/>
        </a:xfrm>
        <a:prstGeom prst="roundRect">
          <a:avLst/>
        </a:prstGeom>
        <a:gradFill rotWithShape="0">
          <a:gsLst>
            <a:gs pos="0">
              <a:schemeClr val="accent2">
                <a:alpha val="90000"/>
                <a:hueOff val="0"/>
                <a:satOff val="0"/>
                <a:lumOff val="0"/>
                <a:alphaOff val="-20000"/>
                <a:tint val="98000"/>
                <a:lumMod val="100000"/>
              </a:schemeClr>
            </a:gs>
            <a:gs pos="100000">
              <a:schemeClr val="accent2">
                <a:alpha val="90000"/>
                <a:hueOff val="0"/>
                <a:satOff val="0"/>
                <a:lumOff val="0"/>
                <a:alphaOff val="-2000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3360" tIns="106680" rIns="213360" bIns="106680" numCol="1" spcCol="1270" anchor="ctr" anchorCtr="0">
          <a:noAutofit/>
        </a:bodyPr>
        <a:lstStyle/>
        <a:p>
          <a:pPr marL="0" lvl="0" indent="0" algn="ctr" defTabSz="2489200">
            <a:lnSpc>
              <a:spcPct val="90000"/>
            </a:lnSpc>
            <a:spcBef>
              <a:spcPct val="0"/>
            </a:spcBef>
            <a:spcAft>
              <a:spcPct val="35000"/>
            </a:spcAft>
            <a:buNone/>
          </a:pPr>
          <a:r>
            <a:rPr lang="en-IN" sz="5600" kern="1200" dirty="0"/>
            <a:t>moderate</a:t>
          </a:r>
        </a:p>
      </dsp:txBody>
      <dsp:txXfrm>
        <a:off x="57415" y="1294165"/>
        <a:ext cx="3532483" cy="1061330"/>
      </dsp:txXfrm>
    </dsp:sp>
    <dsp:sp modelId="{D3028C33-EC30-4FEA-A69F-918AC9530734}">
      <dsp:nvSpPr>
        <dsp:cNvPr id="0" name=""/>
        <dsp:cNvSpPr/>
      </dsp:nvSpPr>
      <dsp:spPr>
        <a:xfrm rot="5400000">
          <a:off x="6418904" y="-182256"/>
          <a:ext cx="940928" cy="6484112"/>
        </a:xfrm>
        <a:prstGeom prst="round2SameRect">
          <a:avLst/>
        </a:prstGeom>
        <a:solidFill>
          <a:schemeClr val="accent2">
            <a:alpha val="90000"/>
            <a:tint val="40000"/>
            <a:hueOff val="0"/>
            <a:satOff val="0"/>
            <a:lumOff val="0"/>
            <a:alphaOff val="0"/>
          </a:schemeClr>
        </a:solidFill>
        <a:ln w="9525" cap="rnd" cmpd="sng" algn="ctr">
          <a:solidFill>
            <a:schemeClr val="accent2">
              <a:alpha val="90000"/>
              <a:tint val="4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n-IN" sz="2600" kern="1200" dirty="0"/>
            <a:t>We have identified 22 unique customers belonging to this segment</a:t>
          </a:r>
        </a:p>
      </dsp:txBody>
      <dsp:txXfrm rot="-5400000">
        <a:off x="3647312" y="2635268"/>
        <a:ext cx="6438180" cy="849064"/>
      </dsp:txXfrm>
    </dsp:sp>
    <dsp:sp modelId="{FB489133-B66F-474E-878B-383911D5A353}">
      <dsp:nvSpPr>
        <dsp:cNvPr id="0" name=""/>
        <dsp:cNvSpPr/>
      </dsp:nvSpPr>
      <dsp:spPr>
        <a:xfrm>
          <a:off x="0" y="2471719"/>
          <a:ext cx="3647313" cy="1176160"/>
        </a:xfrm>
        <a:prstGeom prst="roundRect">
          <a:avLst/>
        </a:prstGeom>
        <a:gradFill rotWithShape="0">
          <a:gsLst>
            <a:gs pos="0">
              <a:schemeClr val="accent2">
                <a:alpha val="90000"/>
                <a:hueOff val="0"/>
                <a:satOff val="0"/>
                <a:lumOff val="0"/>
                <a:alphaOff val="-40000"/>
                <a:tint val="98000"/>
                <a:lumMod val="100000"/>
              </a:schemeClr>
            </a:gs>
            <a:gs pos="100000">
              <a:schemeClr val="accent2">
                <a:alpha val="90000"/>
                <a:hueOff val="0"/>
                <a:satOff val="0"/>
                <a:lumOff val="0"/>
                <a:alphaOff val="-4000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3360" tIns="106680" rIns="213360" bIns="106680" numCol="1" spcCol="1270" anchor="ctr" anchorCtr="0">
          <a:noAutofit/>
        </a:bodyPr>
        <a:lstStyle/>
        <a:p>
          <a:pPr marL="0" lvl="0" indent="0" algn="ctr" defTabSz="2489200">
            <a:lnSpc>
              <a:spcPct val="90000"/>
            </a:lnSpc>
            <a:spcBef>
              <a:spcPct val="0"/>
            </a:spcBef>
            <a:spcAft>
              <a:spcPct val="35000"/>
            </a:spcAft>
            <a:buNone/>
          </a:pPr>
          <a:r>
            <a:rPr lang="en-IN" sz="5600" kern="1200" dirty="0"/>
            <a:t>At risk</a:t>
          </a:r>
        </a:p>
      </dsp:txBody>
      <dsp:txXfrm>
        <a:off x="57415" y="2529134"/>
        <a:ext cx="3532483" cy="10613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81077A-2D2D-4252-AA0D-C46FB4EF870C}">
      <dsp:nvSpPr>
        <dsp:cNvPr id="0" name=""/>
        <dsp:cNvSpPr/>
      </dsp:nvSpPr>
      <dsp:spPr>
        <a:xfrm rot="5400000">
          <a:off x="6418904" y="-2652193"/>
          <a:ext cx="940928" cy="6484112"/>
        </a:xfrm>
        <a:prstGeom prst="round2SameRect">
          <a:avLst/>
        </a:prstGeom>
        <a:solidFill>
          <a:schemeClr val="accent2">
            <a:alpha val="90000"/>
            <a:tint val="40000"/>
            <a:hueOff val="0"/>
            <a:satOff val="0"/>
            <a:lumOff val="0"/>
            <a:alphaOff val="0"/>
          </a:schemeClr>
        </a:solidFill>
        <a:ln w="9525" cap="rnd" cmpd="sng" algn="ctr">
          <a:solidFill>
            <a:schemeClr val="accent2">
              <a:alpha val="90000"/>
              <a:tint val="4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n-IN" sz="2600" kern="1200" dirty="0"/>
            <a:t>We have identified 23 unique customers belonging to this segment</a:t>
          </a:r>
        </a:p>
      </dsp:txBody>
      <dsp:txXfrm rot="-5400000">
        <a:off x="3647312" y="165331"/>
        <a:ext cx="6438180" cy="849064"/>
      </dsp:txXfrm>
    </dsp:sp>
    <dsp:sp modelId="{87D8A370-1989-4E92-ADEA-3780A712478C}">
      <dsp:nvSpPr>
        <dsp:cNvPr id="0" name=""/>
        <dsp:cNvSpPr/>
      </dsp:nvSpPr>
      <dsp:spPr>
        <a:xfrm>
          <a:off x="19257" y="1782"/>
          <a:ext cx="3647313" cy="1176160"/>
        </a:xfrm>
        <a:prstGeom prst="roundRect">
          <a:avLst/>
        </a:prstGeom>
        <a:gradFill rotWithShape="0">
          <a:gsLst>
            <a:gs pos="0">
              <a:schemeClr val="accent2">
                <a:alpha val="90000"/>
                <a:hueOff val="0"/>
                <a:satOff val="0"/>
                <a:lumOff val="0"/>
                <a:alphaOff val="0"/>
                <a:tint val="98000"/>
                <a:lumMod val="100000"/>
              </a:schemeClr>
            </a:gs>
            <a:gs pos="100000">
              <a:schemeClr val="accent2">
                <a:alpha val="9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86690" tIns="93345" rIns="186690" bIns="93345" numCol="1" spcCol="1270" anchor="ctr" anchorCtr="0">
          <a:noAutofit/>
        </a:bodyPr>
        <a:lstStyle/>
        <a:p>
          <a:pPr marL="0" lvl="0" indent="0" algn="ctr" defTabSz="2178050">
            <a:lnSpc>
              <a:spcPct val="90000"/>
            </a:lnSpc>
            <a:spcBef>
              <a:spcPct val="0"/>
            </a:spcBef>
            <a:spcAft>
              <a:spcPct val="35000"/>
            </a:spcAft>
            <a:buNone/>
          </a:pPr>
          <a:r>
            <a:rPr lang="en-IN" sz="4900" b="1" i="0" kern="1200" dirty="0"/>
            <a:t>Champions</a:t>
          </a:r>
          <a:endParaRPr lang="en-IN" sz="4900" kern="1200" dirty="0"/>
        </a:p>
      </dsp:txBody>
      <dsp:txXfrm>
        <a:off x="76672" y="59197"/>
        <a:ext cx="3532483" cy="1061330"/>
      </dsp:txXfrm>
    </dsp:sp>
    <dsp:sp modelId="{66E0A8F6-38CA-4080-8060-B060BFED6B25}">
      <dsp:nvSpPr>
        <dsp:cNvPr id="0" name=""/>
        <dsp:cNvSpPr/>
      </dsp:nvSpPr>
      <dsp:spPr>
        <a:xfrm rot="5400000">
          <a:off x="6418904" y="-1417225"/>
          <a:ext cx="940928" cy="6484112"/>
        </a:xfrm>
        <a:prstGeom prst="round2SameRect">
          <a:avLst/>
        </a:prstGeom>
        <a:solidFill>
          <a:schemeClr val="accent2">
            <a:alpha val="90000"/>
            <a:tint val="40000"/>
            <a:hueOff val="0"/>
            <a:satOff val="0"/>
            <a:lumOff val="0"/>
            <a:alphaOff val="0"/>
          </a:schemeClr>
        </a:solidFill>
        <a:ln w="9525" cap="rnd" cmpd="sng" algn="ctr">
          <a:solidFill>
            <a:schemeClr val="accent2">
              <a:alpha val="90000"/>
              <a:tint val="4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n-IN" sz="2600" kern="1200" dirty="0"/>
            <a:t>We have identified 22 unique customers belonging to this segment</a:t>
          </a:r>
        </a:p>
      </dsp:txBody>
      <dsp:txXfrm rot="-5400000">
        <a:off x="3647312" y="1400299"/>
        <a:ext cx="6438180" cy="849064"/>
      </dsp:txXfrm>
    </dsp:sp>
    <dsp:sp modelId="{FC815F84-E5FD-42FB-8A73-3AAA4A273CAC}">
      <dsp:nvSpPr>
        <dsp:cNvPr id="0" name=""/>
        <dsp:cNvSpPr/>
      </dsp:nvSpPr>
      <dsp:spPr>
        <a:xfrm>
          <a:off x="0" y="1236750"/>
          <a:ext cx="3647313" cy="1176160"/>
        </a:xfrm>
        <a:prstGeom prst="roundRect">
          <a:avLst/>
        </a:prstGeom>
        <a:gradFill rotWithShape="0">
          <a:gsLst>
            <a:gs pos="0">
              <a:schemeClr val="accent2">
                <a:alpha val="90000"/>
                <a:hueOff val="0"/>
                <a:satOff val="0"/>
                <a:lumOff val="0"/>
                <a:alphaOff val="-20000"/>
                <a:tint val="98000"/>
                <a:lumMod val="100000"/>
              </a:schemeClr>
            </a:gs>
            <a:gs pos="100000">
              <a:schemeClr val="accent2">
                <a:alpha val="90000"/>
                <a:hueOff val="0"/>
                <a:satOff val="0"/>
                <a:lumOff val="0"/>
                <a:alphaOff val="-2000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86690" tIns="93345" rIns="186690" bIns="93345" numCol="1" spcCol="1270" anchor="ctr" anchorCtr="0">
          <a:noAutofit/>
        </a:bodyPr>
        <a:lstStyle/>
        <a:p>
          <a:pPr marL="0" lvl="0" indent="0" algn="ctr" defTabSz="2178050">
            <a:lnSpc>
              <a:spcPct val="90000"/>
            </a:lnSpc>
            <a:spcBef>
              <a:spcPct val="0"/>
            </a:spcBef>
            <a:spcAft>
              <a:spcPct val="35000"/>
            </a:spcAft>
            <a:buNone/>
          </a:pPr>
          <a:r>
            <a:rPr lang="en-IN" sz="4900" b="1" i="0" kern="1200" dirty="0"/>
            <a:t>Loyal</a:t>
          </a:r>
          <a:endParaRPr lang="en-IN" sz="4900" kern="1200" dirty="0"/>
        </a:p>
      </dsp:txBody>
      <dsp:txXfrm>
        <a:off x="57415" y="1294165"/>
        <a:ext cx="3532483" cy="1061330"/>
      </dsp:txXfrm>
    </dsp:sp>
    <dsp:sp modelId="{D3028C33-EC30-4FEA-A69F-918AC9530734}">
      <dsp:nvSpPr>
        <dsp:cNvPr id="0" name=""/>
        <dsp:cNvSpPr/>
      </dsp:nvSpPr>
      <dsp:spPr>
        <a:xfrm rot="5400000">
          <a:off x="6418904" y="-182256"/>
          <a:ext cx="940928" cy="6484112"/>
        </a:xfrm>
        <a:prstGeom prst="round2SameRect">
          <a:avLst/>
        </a:prstGeom>
        <a:solidFill>
          <a:schemeClr val="accent2">
            <a:alpha val="90000"/>
            <a:tint val="40000"/>
            <a:hueOff val="0"/>
            <a:satOff val="0"/>
            <a:lumOff val="0"/>
            <a:alphaOff val="0"/>
          </a:schemeClr>
        </a:solidFill>
        <a:ln w="9525" cap="rnd" cmpd="sng" algn="ctr">
          <a:solidFill>
            <a:schemeClr val="accent2">
              <a:alpha val="90000"/>
              <a:tint val="4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n-IN" sz="2600" kern="1200" dirty="0"/>
            <a:t>We have identified 22 unique customers belonging to this segment</a:t>
          </a:r>
        </a:p>
      </dsp:txBody>
      <dsp:txXfrm rot="-5400000">
        <a:off x="3647312" y="2635268"/>
        <a:ext cx="6438180" cy="849064"/>
      </dsp:txXfrm>
    </dsp:sp>
    <dsp:sp modelId="{FB489133-B66F-474E-878B-383911D5A353}">
      <dsp:nvSpPr>
        <dsp:cNvPr id="0" name=""/>
        <dsp:cNvSpPr/>
      </dsp:nvSpPr>
      <dsp:spPr>
        <a:xfrm>
          <a:off x="0" y="2471719"/>
          <a:ext cx="3647313" cy="1176160"/>
        </a:xfrm>
        <a:prstGeom prst="roundRect">
          <a:avLst/>
        </a:prstGeom>
        <a:gradFill rotWithShape="0">
          <a:gsLst>
            <a:gs pos="0">
              <a:schemeClr val="accent2">
                <a:alpha val="90000"/>
                <a:hueOff val="0"/>
                <a:satOff val="0"/>
                <a:lumOff val="0"/>
                <a:alphaOff val="-40000"/>
                <a:tint val="98000"/>
                <a:lumMod val="100000"/>
              </a:schemeClr>
            </a:gs>
            <a:gs pos="100000">
              <a:schemeClr val="accent2">
                <a:alpha val="90000"/>
                <a:hueOff val="0"/>
                <a:satOff val="0"/>
                <a:lumOff val="0"/>
                <a:alphaOff val="-4000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86690" tIns="93345" rIns="186690" bIns="93345" numCol="1" spcCol="1270" anchor="ctr" anchorCtr="0">
          <a:noAutofit/>
        </a:bodyPr>
        <a:lstStyle/>
        <a:p>
          <a:pPr marL="0" lvl="0" indent="0" algn="ctr" defTabSz="2178050">
            <a:lnSpc>
              <a:spcPct val="90000"/>
            </a:lnSpc>
            <a:spcBef>
              <a:spcPct val="0"/>
            </a:spcBef>
            <a:spcAft>
              <a:spcPct val="35000"/>
            </a:spcAft>
            <a:buNone/>
          </a:pPr>
          <a:r>
            <a:rPr lang="en-IN" sz="4900" kern="1200" dirty="0"/>
            <a:t>At risk</a:t>
          </a:r>
        </a:p>
      </dsp:txBody>
      <dsp:txXfrm>
        <a:off x="57415" y="2529134"/>
        <a:ext cx="3532483" cy="106133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3/19/2022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3/19/2022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Marketing &amp; Retail Analytics Project Milestone  1</a:t>
            </a:r>
          </a:p>
        </p:txBody>
      </p:sp>
      <p:pic>
        <p:nvPicPr>
          <p:cNvPr id="5" name="Picture 4">
            <a:extLst>
              <a:ext uri="{FF2B5EF4-FFF2-40B4-BE49-F238E27FC236}">
                <a16:creationId xmlns:a16="http://schemas.microsoft.com/office/drawing/2014/main" id="{F71A92EF-5B3C-4266-8166-3ED1C653AE23}"/>
              </a:ext>
            </a:extLst>
          </p:cNvPr>
          <p:cNvPicPr>
            <a:picLocks noChangeAspect="1"/>
          </p:cNvPicPr>
          <p:nvPr/>
        </p:nvPicPr>
        <p:blipFill>
          <a:blip r:embed="rId2"/>
          <a:srcRect/>
          <a:stretch/>
        </p:blipFill>
        <p:spPr>
          <a:xfrm>
            <a:off x="534858" y="555012"/>
            <a:ext cx="4752799" cy="3564601"/>
          </a:xfrm>
          <a:prstGeom prst="rect">
            <a:avLst/>
          </a:prstGeom>
        </p:spPr>
      </p:pic>
      <p:sp>
        <p:nvSpPr>
          <p:cNvPr id="3" name="Subtitle 2"/>
          <p:cNvSpPr>
            <a:spLocks noGrp="1"/>
          </p:cNvSpPr>
          <p:nvPr>
            <p:ph type="subTitle" idx="1"/>
          </p:nvPr>
        </p:nvSpPr>
        <p:spPr>
          <a:xfrm>
            <a:off x="3994483" y="4385732"/>
            <a:ext cx="7165641" cy="1405467"/>
          </a:xfrm>
        </p:spPr>
        <p:txBody>
          <a:bodyPr>
            <a:normAutofit/>
          </a:bodyPr>
          <a:lstStyle/>
          <a:p>
            <a:r>
              <a:rPr lang="en-IN" dirty="0"/>
              <a:t>Athisya Nadar </a:t>
            </a:r>
          </a:p>
          <a:p>
            <a:r>
              <a:rPr lang="en-IN" dirty="0"/>
              <a:t>Post Graduate Program in Data Science and Business Analytics </a:t>
            </a:r>
          </a:p>
          <a:p>
            <a:r>
              <a:rPr lang="en-IN" dirty="0"/>
              <a:t>athisya@gmail.com</a:t>
            </a:r>
          </a:p>
        </p:txBody>
      </p:sp>
    </p:spTree>
    <p:extLst>
      <p:ext uri="{BB962C8B-B14F-4D97-AF65-F5344CB8AC3E}">
        <p14:creationId xmlns:p14="http://schemas.microsoft.com/office/powerpoint/2010/main" val="2016520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8C30-1ECE-4BEA-A831-3AC4A4D87762}"/>
              </a:ext>
            </a:extLst>
          </p:cNvPr>
          <p:cNvSpPr>
            <a:spLocks noGrp="1"/>
          </p:cNvSpPr>
          <p:nvPr>
            <p:ph type="title"/>
          </p:nvPr>
        </p:nvSpPr>
        <p:spPr/>
        <p:txBody>
          <a:bodyPr/>
          <a:lstStyle/>
          <a:p>
            <a:r>
              <a:rPr lang="en-IN" dirty="0"/>
              <a:t>Manufacturer's Suggested Retail Price</a:t>
            </a:r>
          </a:p>
        </p:txBody>
      </p:sp>
      <p:pic>
        <p:nvPicPr>
          <p:cNvPr id="5" name="Content Placeholder 4">
            <a:extLst>
              <a:ext uri="{FF2B5EF4-FFF2-40B4-BE49-F238E27FC236}">
                <a16:creationId xmlns:a16="http://schemas.microsoft.com/office/drawing/2014/main" id="{0948B86D-ABF5-4DC2-8874-5335412F56D2}"/>
              </a:ext>
            </a:extLst>
          </p:cNvPr>
          <p:cNvPicPr>
            <a:picLocks noGrp="1" noChangeAspect="1"/>
          </p:cNvPicPr>
          <p:nvPr>
            <p:ph idx="1"/>
          </p:nvPr>
        </p:nvPicPr>
        <p:blipFill>
          <a:blip r:embed="rId2"/>
          <a:stretch>
            <a:fillRect/>
          </a:stretch>
        </p:blipFill>
        <p:spPr>
          <a:xfrm>
            <a:off x="685801" y="4838628"/>
            <a:ext cx="1797142" cy="1409772"/>
          </a:xfrm>
        </p:spPr>
      </p:pic>
      <p:pic>
        <p:nvPicPr>
          <p:cNvPr id="7" name="Picture 6">
            <a:extLst>
              <a:ext uri="{FF2B5EF4-FFF2-40B4-BE49-F238E27FC236}">
                <a16:creationId xmlns:a16="http://schemas.microsoft.com/office/drawing/2014/main" id="{315D07AA-32F1-4E14-A7CB-D794A533A3E5}"/>
              </a:ext>
            </a:extLst>
          </p:cNvPr>
          <p:cNvPicPr>
            <a:picLocks noChangeAspect="1"/>
          </p:cNvPicPr>
          <p:nvPr/>
        </p:nvPicPr>
        <p:blipFill>
          <a:blip r:embed="rId3"/>
          <a:stretch>
            <a:fillRect/>
          </a:stretch>
        </p:blipFill>
        <p:spPr>
          <a:xfrm>
            <a:off x="2832698" y="3429000"/>
            <a:ext cx="3810526" cy="2860593"/>
          </a:xfrm>
          <a:prstGeom prst="rect">
            <a:avLst/>
          </a:prstGeom>
        </p:spPr>
      </p:pic>
      <p:pic>
        <p:nvPicPr>
          <p:cNvPr id="9" name="Picture 8">
            <a:extLst>
              <a:ext uri="{FF2B5EF4-FFF2-40B4-BE49-F238E27FC236}">
                <a16:creationId xmlns:a16="http://schemas.microsoft.com/office/drawing/2014/main" id="{3476B957-4CC3-4984-B459-90DC6B6DF2A8}"/>
              </a:ext>
            </a:extLst>
          </p:cNvPr>
          <p:cNvPicPr>
            <a:picLocks noChangeAspect="1"/>
          </p:cNvPicPr>
          <p:nvPr/>
        </p:nvPicPr>
        <p:blipFill>
          <a:blip r:embed="rId4"/>
          <a:srcRect/>
          <a:stretch/>
        </p:blipFill>
        <p:spPr>
          <a:xfrm>
            <a:off x="6910939" y="3429001"/>
            <a:ext cx="4756962" cy="2819400"/>
          </a:xfrm>
          <a:prstGeom prst="rect">
            <a:avLst/>
          </a:prstGeom>
        </p:spPr>
      </p:pic>
      <p:sp>
        <p:nvSpPr>
          <p:cNvPr id="10" name="TextBox 9">
            <a:extLst>
              <a:ext uri="{FF2B5EF4-FFF2-40B4-BE49-F238E27FC236}">
                <a16:creationId xmlns:a16="http://schemas.microsoft.com/office/drawing/2014/main" id="{5C77E929-487B-4A99-9CD9-BE6B6AFC2DF8}"/>
              </a:ext>
            </a:extLst>
          </p:cNvPr>
          <p:cNvSpPr txBox="1"/>
          <p:nvPr/>
        </p:nvSpPr>
        <p:spPr>
          <a:xfrm>
            <a:off x="685801" y="1857676"/>
            <a:ext cx="10960767" cy="1200329"/>
          </a:xfrm>
          <a:prstGeom prst="rect">
            <a:avLst/>
          </a:prstGeom>
          <a:noFill/>
        </p:spPr>
        <p:txBody>
          <a:bodyPr wrap="square" rtlCol="0">
            <a:spAutoFit/>
          </a:bodyPr>
          <a:lstStyle/>
          <a:p>
            <a:r>
              <a:rPr lang="en-IN" dirty="0"/>
              <a:t>MSRP ranges from 33 to 214 with average being 100.69</a:t>
            </a:r>
          </a:p>
          <a:p>
            <a:r>
              <a:rPr lang="en-IN" dirty="0"/>
              <a:t>MSRP boxplot has outliers</a:t>
            </a:r>
          </a:p>
          <a:p>
            <a:r>
              <a:rPr lang="en-IN" dirty="0"/>
              <a:t>Histogram has skewness of 0.576 and kurtosis of -0.139</a:t>
            </a:r>
          </a:p>
          <a:p>
            <a:endParaRPr lang="en-IN" dirty="0"/>
          </a:p>
        </p:txBody>
      </p:sp>
    </p:spTree>
    <p:extLst>
      <p:ext uri="{BB962C8B-B14F-4D97-AF65-F5344CB8AC3E}">
        <p14:creationId xmlns:p14="http://schemas.microsoft.com/office/powerpoint/2010/main" val="559753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B0276-1F9D-449C-AAF5-CC96CD5AD4F8}"/>
              </a:ext>
            </a:extLst>
          </p:cNvPr>
          <p:cNvSpPr>
            <a:spLocks noGrp="1"/>
          </p:cNvSpPr>
          <p:nvPr>
            <p:ph type="title"/>
          </p:nvPr>
        </p:nvSpPr>
        <p:spPr>
          <a:xfrm>
            <a:off x="606677" y="47402"/>
            <a:ext cx="11299774" cy="1456267"/>
          </a:xfrm>
        </p:spPr>
        <p:txBody>
          <a:bodyPr/>
          <a:lstStyle/>
          <a:p>
            <a:r>
              <a:rPr lang="en-IN" dirty="0" err="1"/>
              <a:t>DealSIZE</a:t>
            </a:r>
            <a:r>
              <a:rPr lang="en-IN" dirty="0"/>
              <a:t>, city, country, order line number, </a:t>
            </a:r>
            <a:br>
              <a:rPr lang="en-IN" dirty="0"/>
            </a:br>
            <a:r>
              <a:rPr lang="en-IN" dirty="0"/>
              <a:t>product line, product code</a:t>
            </a:r>
          </a:p>
        </p:txBody>
      </p:sp>
      <p:pic>
        <p:nvPicPr>
          <p:cNvPr id="5" name="Content Placeholder 4">
            <a:extLst>
              <a:ext uri="{FF2B5EF4-FFF2-40B4-BE49-F238E27FC236}">
                <a16:creationId xmlns:a16="http://schemas.microsoft.com/office/drawing/2014/main" id="{D875D162-00B4-4F2A-A597-4030E3EE76C8}"/>
              </a:ext>
            </a:extLst>
          </p:cNvPr>
          <p:cNvPicPr>
            <a:picLocks noGrp="1" noChangeAspect="1"/>
          </p:cNvPicPr>
          <p:nvPr>
            <p:ph idx="1"/>
          </p:nvPr>
        </p:nvPicPr>
        <p:blipFill>
          <a:blip r:embed="rId2"/>
          <a:stretch>
            <a:fillRect/>
          </a:stretch>
        </p:blipFill>
        <p:spPr>
          <a:xfrm>
            <a:off x="399937" y="4470309"/>
            <a:ext cx="2463927" cy="1778091"/>
          </a:xfrm>
        </p:spPr>
      </p:pic>
      <p:pic>
        <p:nvPicPr>
          <p:cNvPr id="7" name="Picture 6">
            <a:extLst>
              <a:ext uri="{FF2B5EF4-FFF2-40B4-BE49-F238E27FC236}">
                <a16:creationId xmlns:a16="http://schemas.microsoft.com/office/drawing/2014/main" id="{B0C63894-AAEB-416A-B5FF-9EB83E7D6FB6}"/>
              </a:ext>
            </a:extLst>
          </p:cNvPr>
          <p:cNvPicPr>
            <a:picLocks noChangeAspect="1"/>
          </p:cNvPicPr>
          <p:nvPr/>
        </p:nvPicPr>
        <p:blipFill>
          <a:blip r:embed="rId3"/>
          <a:stretch>
            <a:fillRect/>
          </a:stretch>
        </p:blipFill>
        <p:spPr>
          <a:xfrm>
            <a:off x="3257698" y="3306157"/>
            <a:ext cx="2057506" cy="2971953"/>
          </a:xfrm>
          <a:prstGeom prst="rect">
            <a:avLst/>
          </a:prstGeom>
        </p:spPr>
      </p:pic>
      <p:pic>
        <p:nvPicPr>
          <p:cNvPr id="9" name="Picture 8">
            <a:extLst>
              <a:ext uri="{FF2B5EF4-FFF2-40B4-BE49-F238E27FC236}">
                <a16:creationId xmlns:a16="http://schemas.microsoft.com/office/drawing/2014/main" id="{9EF8E5C2-92F8-4DDC-B6D5-DA325D6D32A9}"/>
              </a:ext>
            </a:extLst>
          </p:cNvPr>
          <p:cNvPicPr>
            <a:picLocks noChangeAspect="1"/>
          </p:cNvPicPr>
          <p:nvPr/>
        </p:nvPicPr>
        <p:blipFill>
          <a:blip r:embed="rId4"/>
          <a:stretch>
            <a:fillRect/>
          </a:stretch>
        </p:blipFill>
        <p:spPr>
          <a:xfrm>
            <a:off x="606677" y="3358975"/>
            <a:ext cx="1892397" cy="673135"/>
          </a:xfrm>
          <a:prstGeom prst="rect">
            <a:avLst/>
          </a:prstGeom>
        </p:spPr>
      </p:pic>
      <p:pic>
        <p:nvPicPr>
          <p:cNvPr id="11" name="Picture 10">
            <a:extLst>
              <a:ext uri="{FF2B5EF4-FFF2-40B4-BE49-F238E27FC236}">
                <a16:creationId xmlns:a16="http://schemas.microsoft.com/office/drawing/2014/main" id="{3CF3BA17-D508-4502-89DB-8291BB392E4E}"/>
              </a:ext>
            </a:extLst>
          </p:cNvPr>
          <p:cNvPicPr>
            <a:picLocks noChangeAspect="1"/>
          </p:cNvPicPr>
          <p:nvPr/>
        </p:nvPicPr>
        <p:blipFill>
          <a:blip r:embed="rId5"/>
          <a:stretch>
            <a:fillRect/>
          </a:stretch>
        </p:blipFill>
        <p:spPr>
          <a:xfrm>
            <a:off x="5751513" y="3504753"/>
            <a:ext cx="2425825" cy="2806844"/>
          </a:xfrm>
          <a:prstGeom prst="rect">
            <a:avLst/>
          </a:prstGeom>
        </p:spPr>
      </p:pic>
      <p:pic>
        <p:nvPicPr>
          <p:cNvPr id="13" name="Picture 12">
            <a:extLst>
              <a:ext uri="{FF2B5EF4-FFF2-40B4-BE49-F238E27FC236}">
                <a16:creationId xmlns:a16="http://schemas.microsoft.com/office/drawing/2014/main" id="{9D42354D-0977-4823-97B7-A7FE00A983B6}"/>
              </a:ext>
            </a:extLst>
          </p:cNvPr>
          <p:cNvPicPr>
            <a:picLocks noChangeAspect="1"/>
          </p:cNvPicPr>
          <p:nvPr/>
        </p:nvPicPr>
        <p:blipFill>
          <a:blip r:embed="rId6"/>
          <a:stretch>
            <a:fillRect/>
          </a:stretch>
        </p:blipFill>
        <p:spPr>
          <a:xfrm>
            <a:off x="8613647" y="4532193"/>
            <a:ext cx="3054507" cy="1797142"/>
          </a:xfrm>
          <a:prstGeom prst="rect">
            <a:avLst/>
          </a:prstGeom>
        </p:spPr>
      </p:pic>
      <p:pic>
        <p:nvPicPr>
          <p:cNvPr id="15" name="Picture 14">
            <a:extLst>
              <a:ext uri="{FF2B5EF4-FFF2-40B4-BE49-F238E27FC236}">
                <a16:creationId xmlns:a16="http://schemas.microsoft.com/office/drawing/2014/main" id="{FE9132CF-FAC8-4F6F-AD33-6397FED3FCBA}"/>
              </a:ext>
            </a:extLst>
          </p:cNvPr>
          <p:cNvPicPr>
            <a:picLocks noChangeAspect="1"/>
          </p:cNvPicPr>
          <p:nvPr/>
        </p:nvPicPr>
        <p:blipFill>
          <a:blip r:embed="rId7"/>
          <a:stretch>
            <a:fillRect/>
          </a:stretch>
        </p:blipFill>
        <p:spPr>
          <a:xfrm>
            <a:off x="8985227" y="2915621"/>
            <a:ext cx="2152761" cy="1219263"/>
          </a:xfrm>
          <a:prstGeom prst="rect">
            <a:avLst/>
          </a:prstGeom>
        </p:spPr>
      </p:pic>
      <p:sp>
        <p:nvSpPr>
          <p:cNvPr id="16" name="TextBox 15">
            <a:extLst>
              <a:ext uri="{FF2B5EF4-FFF2-40B4-BE49-F238E27FC236}">
                <a16:creationId xmlns:a16="http://schemas.microsoft.com/office/drawing/2014/main" id="{CBA0F4E9-C648-4CA9-9418-614D90A7258D}"/>
              </a:ext>
            </a:extLst>
          </p:cNvPr>
          <p:cNvSpPr txBox="1"/>
          <p:nvPr/>
        </p:nvSpPr>
        <p:spPr>
          <a:xfrm>
            <a:off x="606677" y="1386038"/>
            <a:ext cx="11299774" cy="2031325"/>
          </a:xfrm>
          <a:prstGeom prst="rect">
            <a:avLst/>
          </a:prstGeom>
          <a:noFill/>
        </p:spPr>
        <p:txBody>
          <a:bodyPr wrap="square" rtlCol="0">
            <a:spAutoFit/>
          </a:bodyPr>
          <a:lstStyle/>
          <a:p>
            <a:pPr marL="285750" indent="-285750">
              <a:buFont typeface="Arial" panose="020B0604020202020204" pitchFamily="34" charset="0"/>
              <a:buChar char="•"/>
            </a:pPr>
            <a:r>
              <a:rPr lang="en-IN" dirty="0" err="1"/>
              <a:t>Dealsize</a:t>
            </a:r>
            <a:r>
              <a:rPr lang="en-IN" dirty="0"/>
              <a:t> has small, medium and large categories</a:t>
            </a:r>
          </a:p>
          <a:p>
            <a:pPr marL="285750" indent="-285750">
              <a:buFont typeface="Arial" panose="020B0604020202020204" pitchFamily="34" charset="0"/>
              <a:buChar char="•"/>
            </a:pPr>
            <a:r>
              <a:rPr lang="en-IN" dirty="0"/>
              <a:t>City column has 71 cities</a:t>
            </a:r>
          </a:p>
          <a:p>
            <a:pPr marL="285750" indent="-285750">
              <a:buFont typeface="Arial" panose="020B0604020202020204" pitchFamily="34" charset="0"/>
              <a:buChar char="•"/>
            </a:pPr>
            <a:r>
              <a:rPr lang="en-IN" dirty="0"/>
              <a:t>Country column has 19 countries</a:t>
            </a:r>
          </a:p>
          <a:p>
            <a:pPr marL="285750" indent="-285750">
              <a:buFont typeface="Arial" panose="020B0604020202020204" pitchFamily="34" charset="0"/>
              <a:buChar char="•"/>
            </a:pPr>
            <a:r>
              <a:rPr lang="en-IN" dirty="0"/>
              <a:t>Order Line number has 18 categories</a:t>
            </a:r>
          </a:p>
          <a:p>
            <a:pPr marL="285750" indent="-285750">
              <a:buFont typeface="Arial" panose="020B0604020202020204" pitchFamily="34" charset="0"/>
              <a:buChar char="•"/>
            </a:pPr>
            <a:r>
              <a:rPr lang="en-IN" dirty="0"/>
              <a:t>Product Line has ships, trains, planes, Motorcycles, vintage cars, classic cars, trucks and buses</a:t>
            </a:r>
          </a:p>
          <a:p>
            <a:pPr marL="285750" indent="-285750">
              <a:buFont typeface="Arial" panose="020B0604020202020204" pitchFamily="34" charset="0"/>
              <a:buChar char="•"/>
            </a:pPr>
            <a:r>
              <a:rPr lang="en-IN" dirty="0"/>
              <a:t>Product code has 109 categories</a:t>
            </a:r>
          </a:p>
          <a:p>
            <a:endParaRPr lang="en-IN" dirty="0"/>
          </a:p>
        </p:txBody>
      </p:sp>
    </p:spTree>
    <p:extLst>
      <p:ext uri="{BB962C8B-B14F-4D97-AF65-F5344CB8AC3E}">
        <p14:creationId xmlns:p14="http://schemas.microsoft.com/office/powerpoint/2010/main" val="555514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5C08B-B6D5-4350-ABA9-A5C5205EB173}"/>
              </a:ext>
            </a:extLst>
          </p:cNvPr>
          <p:cNvSpPr>
            <a:spLocks noGrp="1"/>
          </p:cNvSpPr>
          <p:nvPr>
            <p:ph type="title"/>
          </p:nvPr>
        </p:nvSpPr>
        <p:spPr/>
        <p:txBody>
          <a:bodyPr>
            <a:normAutofit fontScale="90000"/>
          </a:bodyPr>
          <a:lstStyle/>
          <a:p>
            <a:r>
              <a:rPr lang="en-IN" dirty="0"/>
              <a:t>Customer Name, PHONE , ADDRESSLINE1 , POSTALCODE , CONTACTLASTNAME, CONTACTFIRSTNAME, ORDERNUMBER, </a:t>
            </a:r>
            <a:r>
              <a:rPr lang="en-IN" dirty="0" err="1"/>
              <a:t>STatus</a:t>
            </a:r>
            <a:r>
              <a:rPr lang="en-IN" dirty="0"/>
              <a:t> , ORDERDATE </a:t>
            </a:r>
          </a:p>
        </p:txBody>
      </p:sp>
      <p:pic>
        <p:nvPicPr>
          <p:cNvPr id="5" name="Content Placeholder 4">
            <a:extLst>
              <a:ext uri="{FF2B5EF4-FFF2-40B4-BE49-F238E27FC236}">
                <a16:creationId xmlns:a16="http://schemas.microsoft.com/office/drawing/2014/main" id="{4619D596-701F-4935-8A3F-C90403F1E94E}"/>
              </a:ext>
            </a:extLst>
          </p:cNvPr>
          <p:cNvPicPr>
            <a:picLocks noGrp="1" noChangeAspect="1"/>
          </p:cNvPicPr>
          <p:nvPr>
            <p:ph idx="1"/>
          </p:nvPr>
        </p:nvPicPr>
        <p:blipFill>
          <a:blip r:embed="rId2"/>
          <a:stretch>
            <a:fillRect/>
          </a:stretch>
        </p:blipFill>
        <p:spPr>
          <a:xfrm>
            <a:off x="4641583" y="4970200"/>
            <a:ext cx="1873346" cy="1066855"/>
          </a:xfrm>
        </p:spPr>
      </p:pic>
      <p:pic>
        <p:nvPicPr>
          <p:cNvPr id="7" name="Picture 6">
            <a:extLst>
              <a:ext uri="{FF2B5EF4-FFF2-40B4-BE49-F238E27FC236}">
                <a16:creationId xmlns:a16="http://schemas.microsoft.com/office/drawing/2014/main" id="{F5A7DDD4-4D39-42C1-81A6-1453DDFC697D}"/>
              </a:ext>
            </a:extLst>
          </p:cNvPr>
          <p:cNvPicPr>
            <a:picLocks noChangeAspect="1"/>
          </p:cNvPicPr>
          <p:nvPr/>
        </p:nvPicPr>
        <p:blipFill>
          <a:blip r:embed="rId3"/>
          <a:stretch>
            <a:fillRect/>
          </a:stretch>
        </p:blipFill>
        <p:spPr>
          <a:xfrm>
            <a:off x="993809" y="4316915"/>
            <a:ext cx="3054507" cy="1797142"/>
          </a:xfrm>
          <a:prstGeom prst="rect">
            <a:avLst/>
          </a:prstGeom>
        </p:spPr>
      </p:pic>
      <p:sp>
        <p:nvSpPr>
          <p:cNvPr id="8" name="TextBox 7">
            <a:extLst>
              <a:ext uri="{FF2B5EF4-FFF2-40B4-BE49-F238E27FC236}">
                <a16:creationId xmlns:a16="http://schemas.microsoft.com/office/drawing/2014/main" id="{030150F3-2B29-4FA0-8E3A-B667DE336853}"/>
              </a:ext>
            </a:extLst>
          </p:cNvPr>
          <p:cNvSpPr txBox="1"/>
          <p:nvPr/>
        </p:nvSpPr>
        <p:spPr>
          <a:xfrm>
            <a:off x="856648" y="2502568"/>
            <a:ext cx="10481912" cy="646331"/>
          </a:xfrm>
          <a:prstGeom prst="rect">
            <a:avLst/>
          </a:prstGeom>
          <a:noFill/>
        </p:spPr>
        <p:txBody>
          <a:bodyPr wrap="square" rtlCol="0">
            <a:spAutoFit/>
          </a:bodyPr>
          <a:lstStyle/>
          <a:p>
            <a:pPr marL="285750" indent="-285750">
              <a:buFont typeface="Arial" panose="020B0604020202020204" pitchFamily="34" charset="0"/>
              <a:buChar char="•"/>
            </a:pPr>
            <a:r>
              <a:rPr lang="en-IN" dirty="0"/>
              <a:t>There are 89 unique customer names</a:t>
            </a:r>
          </a:p>
          <a:p>
            <a:pPr marL="285750" indent="-285750">
              <a:buFont typeface="Arial" panose="020B0604020202020204" pitchFamily="34" charset="0"/>
              <a:buChar char="•"/>
            </a:pPr>
            <a:r>
              <a:rPr lang="en-IN" dirty="0"/>
              <a:t>The status includes Shipped, Cancelled, Resolved, On Hold, In process, Disputed</a:t>
            </a:r>
          </a:p>
        </p:txBody>
      </p:sp>
    </p:spTree>
    <p:extLst>
      <p:ext uri="{BB962C8B-B14F-4D97-AF65-F5344CB8AC3E}">
        <p14:creationId xmlns:p14="http://schemas.microsoft.com/office/powerpoint/2010/main" val="4129009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5667C-332D-4974-B78A-8AD8EFF3668E}"/>
              </a:ext>
            </a:extLst>
          </p:cNvPr>
          <p:cNvSpPr>
            <a:spLocks noGrp="1"/>
          </p:cNvSpPr>
          <p:nvPr>
            <p:ph type="title"/>
          </p:nvPr>
        </p:nvSpPr>
        <p:spPr>
          <a:xfrm>
            <a:off x="685801" y="168624"/>
            <a:ext cx="10131425" cy="1456267"/>
          </a:xfrm>
        </p:spPr>
        <p:txBody>
          <a:bodyPr/>
          <a:lstStyle/>
          <a:p>
            <a:pPr algn="ctr"/>
            <a:r>
              <a:rPr lang="en-IN" dirty="0"/>
              <a:t>Weekly sales</a:t>
            </a:r>
          </a:p>
        </p:txBody>
      </p:sp>
      <p:pic>
        <p:nvPicPr>
          <p:cNvPr id="5" name="Content Placeholder 4">
            <a:extLst>
              <a:ext uri="{FF2B5EF4-FFF2-40B4-BE49-F238E27FC236}">
                <a16:creationId xmlns:a16="http://schemas.microsoft.com/office/drawing/2014/main" id="{D012A433-84EA-4012-91AF-B6673C38EEB2}"/>
              </a:ext>
            </a:extLst>
          </p:cNvPr>
          <p:cNvPicPr>
            <a:picLocks noGrp="1" noChangeAspect="1"/>
          </p:cNvPicPr>
          <p:nvPr>
            <p:ph idx="1"/>
          </p:nvPr>
        </p:nvPicPr>
        <p:blipFill>
          <a:blip r:embed="rId2"/>
          <a:stretch>
            <a:fillRect/>
          </a:stretch>
        </p:blipFill>
        <p:spPr>
          <a:xfrm>
            <a:off x="1374774" y="1220630"/>
            <a:ext cx="9375006" cy="4941078"/>
          </a:xfrm>
        </p:spPr>
      </p:pic>
    </p:spTree>
    <p:extLst>
      <p:ext uri="{BB962C8B-B14F-4D97-AF65-F5344CB8AC3E}">
        <p14:creationId xmlns:p14="http://schemas.microsoft.com/office/powerpoint/2010/main" val="3681336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3798-B394-43D3-AB00-9D6900F432FF}"/>
              </a:ext>
            </a:extLst>
          </p:cNvPr>
          <p:cNvSpPr>
            <a:spLocks noGrp="1"/>
          </p:cNvSpPr>
          <p:nvPr>
            <p:ph type="title"/>
          </p:nvPr>
        </p:nvSpPr>
        <p:spPr>
          <a:xfrm>
            <a:off x="676091" y="112650"/>
            <a:ext cx="10131425" cy="1456267"/>
          </a:xfrm>
        </p:spPr>
        <p:txBody>
          <a:bodyPr/>
          <a:lstStyle/>
          <a:p>
            <a:pPr algn="ctr"/>
            <a:r>
              <a:rPr lang="en-IN" dirty="0"/>
              <a:t>Monthly sales</a:t>
            </a:r>
          </a:p>
        </p:txBody>
      </p:sp>
      <p:pic>
        <p:nvPicPr>
          <p:cNvPr id="5" name="Content Placeholder 4">
            <a:extLst>
              <a:ext uri="{FF2B5EF4-FFF2-40B4-BE49-F238E27FC236}">
                <a16:creationId xmlns:a16="http://schemas.microsoft.com/office/drawing/2014/main" id="{2EC9CCFC-7D6D-438F-BA5D-CDEDE53032E3}"/>
              </a:ext>
            </a:extLst>
          </p:cNvPr>
          <p:cNvPicPr>
            <a:picLocks noGrp="1" noChangeAspect="1"/>
          </p:cNvPicPr>
          <p:nvPr>
            <p:ph idx="1"/>
          </p:nvPr>
        </p:nvPicPr>
        <p:blipFill>
          <a:blip r:embed="rId2"/>
          <a:stretch>
            <a:fillRect/>
          </a:stretch>
        </p:blipFill>
        <p:spPr>
          <a:xfrm>
            <a:off x="917942" y="1366786"/>
            <a:ext cx="9968230" cy="4984115"/>
          </a:xfrm>
        </p:spPr>
      </p:pic>
    </p:spTree>
    <p:extLst>
      <p:ext uri="{BB962C8B-B14F-4D97-AF65-F5344CB8AC3E}">
        <p14:creationId xmlns:p14="http://schemas.microsoft.com/office/powerpoint/2010/main" val="3069644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3E7B-40DD-437A-B355-58D47DA03B2B}"/>
              </a:ext>
            </a:extLst>
          </p:cNvPr>
          <p:cNvSpPr>
            <a:spLocks noGrp="1"/>
          </p:cNvSpPr>
          <p:nvPr>
            <p:ph type="title"/>
          </p:nvPr>
        </p:nvSpPr>
        <p:spPr/>
        <p:txBody>
          <a:bodyPr/>
          <a:lstStyle/>
          <a:p>
            <a:pPr algn="ctr"/>
            <a:r>
              <a:rPr lang="en-IN" dirty="0"/>
              <a:t>Quarterly sales</a:t>
            </a:r>
          </a:p>
        </p:txBody>
      </p:sp>
      <p:pic>
        <p:nvPicPr>
          <p:cNvPr id="5" name="Content Placeholder 4">
            <a:extLst>
              <a:ext uri="{FF2B5EF4-FFF2-40B4-BE49-F238E27FC236}">
                <a16:creationId xmlns:a16="http://schemas.microsoft.com/office/drawing/2014/main" id="{EB8CAFA7-D074-46F5-B972-1EA41E6B1FEF}"/>
              </a:ext>
            </a:extLst>
          </p:cNvPr>
          <p:cNvPicPr>
            <a:picLocks noGrp="1" noChangeAspect="1"/>
          </p:cNvPicPr>
          <p:nvPr>
            <p:ph idx="1"/>
          </p:nvPr>
        </p:nvPicPr>
        <p:blipFill>
          <a:blip r:embed="rId2"/>
          <a:stretch>
            <a:fillRect/>
          </a:stretch>
        </p:blipFill>
        <p:spPr>
          <a:xfrm>
            <a:off x="1468100" y="1708400"/>
            <a:ext cx="8566825" cy="4384391"/>
          </a:xfrm>
        </p:spPr>
      </p:pic>
    </p:spTree>
    <p:extLst>
      <p:ext uri="{BB962C8B-B14F-4D97-AF65-F5344CB8AC3E}">
        <p14:creationId xmlns:p14="http://schemas.microsoft.com/office/powerpoint/2010/main" val="1354631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5751-A98A-4DDA-B14D-9F3C8EBB209A}"/>
              </a:ext>
            </a:extLst>
          </p:cNvPr>
          <p:cNvSpPr>
            <a:spLocks noGrp="1"/>
          </p:cNvSpPr>
          <p:nvPr>
            <p:ph type="title"/>
          </p:nvPr>
        </p:nvSpPr>
        <p:spPr/>
        <p:txBody>
          <a:bodyPr/>
          <a:lstStyle/>
          <a:p>
            <a:r>
              <a:rPr lang="en-IN" dirty="0"/>
              <a:t>Yearly sales</a:t>
            </a:r>
          </a:p>
        </p:txBody>
      </p:sp>
      <p:pic>
        <p:nvPicPr>
          <p:cNvPr id="5" name="Content Placeholder 4">
            <a:extLst>
              <a:ext uri="{FF2B5EF4-FFF2-40B4-BE49-F238E27FC236}">
                <a16:creationId xmlns:a16="http://schemas.microsoft.com/office/drawing/2014/main" id="{15DBAAD3-D325-4864-82F5-43B997C3532F}"/>
              </a:ext>
            </a:extLst>
          </p:cNvPr>
          <p:cNvPicPr>
            <a:picLocks noGrp="1" noChangeAspect="1"/>
          </p:cNvPicPr>
          <p:nvPr>
            <p:ph idx="1"/>
          </p:nvPr>
        </p:nvPicPr>
        <p:blipFill>
          <a:blip r:embed="rId2"/>
          <a:stretch>
            <a:fillRect/>
          </a:stretch>
        </p:blipFill>
        <p:spPr>
          <a:xfrm>
            <a:off x="1014485" y="1862405"/>
            <a:ext cx="3759645" cy="4548020"/>
          </a:xfrm>
        </p:spPr>
      </p:pic>
    </p:spTree>
    <p:extLst>
      <p:ext uri="{BB962C8B-B14F-4D97-AF65-F5344CB8AC3E}">
        <p14:creationId xmlns:p14="http://schemas.microsoft.com/office/powerpoint/2010/main" val="4002814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4DEB3-594F-42BB-997C-6CD31AA743C7}"/>
              </a:ext>
            </a:extLst>
          </p:cNvPr>
          <p:cNvSpPr>
            <a:spLocks noGrp="1"/>
          </p:cNvSpPr>
          <p:nvPr>
            <p:ph type="title"/>
          </p:nvPr>
        </p:nvSpPr>
        <p:spPr>
          <a:xfrm>
            <a:off x="724302" y="88502"/>
            <a:ext cx="10131425" cy="1456267"/>
          </a:xfrm>
        </p:spPr>
        <p:txBody>
          <a:bodyPr/>
          <a:lstStyle/>
          <a:p>
            <a:pPr algn="ctr"/>
            <a:r>
              <a:rPr lang="en-IN" b="1" dirty="0">
                <a:solidFill>
                  <a:schemeClr val="bg1"/>
                </a:solidFill>
                <a:latin typeface="Arial Black" panose="020B0A04020102020204" pitchFamily="34" charset="0"/>
              </a:rPr>
              <a:t>Bi variate Analysis</a:t>
            </a:r>
          </a:p>
        </p:txBody>
      </p:sp>
      <p:pic>
        <p:nvPicPr>
          <p:cNvPr id="5" name="Content Placeholder 4">
            <a:extLst>
              <a:ext uri="{FF2B5EF4-FFF2-40B4-BE49-F238E27FC236}">
                <a16:creationId xmlns:a16="http://schemas.microsoft.com/office/drawing/2014/main" id="{C2E8B2A7-B3FC-419A-8003-D181DD56AB64}"/>
              </a:ext>
            </a:extLst>
          </p:cNvPr>
          <p:cNvPicPr>
            <a:picLocks noGrp="1" noChangeAspect="1"/>
          </p:cNvPicPr>
          <p:nvPr>
            <p:ph idx="1"/>
          </p:nvPr>
        </p:nvPicPr>
        <p:blipFill>
          <a:blip r:embed="rId2"/>
          <a:stretch>
            <a:fillRect/>
          </a:stretch>
        </p:blipFill>
        <p:spPr>
          <a:xfrm>
            <a:off x="2148133" y="1169386"/>
            <a:ext cx="7617772" cy="5337292"/>
          </a:xfrm>
        </p:spPr>
      </p:pic>
    </p:spTree>
    <p:extLst>
      <p:ext uri="{BB962C8B-B14F-4D97-AF65-F5344CB8AC3E}">
        <p14:creationId xmlns:p14="http://schemas.microsoft.com/office/powerpoint/2010/main" val="3383257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Eda</a:t>
            </a:r>
            <a:r>
              <a:rPr lang="en-IN" dirty="0"/>
              <a:t> SUMMARY [INFERENCES]</a:t>
            </a:r>
          </a:p>
        </p:txBody>
      </p:sp>
      <p:sp>
        <p:nvSpPr>
          <p:cNvPr id="3" name="Content Placeholder 2"/>
          <p:cNvSpPr>
            <a:spLocks noGrp="1"/>
          </p:cNvSpPr>
          <p:nvPr>
            <p:ph idx="1"/>
          </p:nvPr>
        </p:nvSpPr>
        <p:spPr/>
        <p:txBody>
          <a:bodyPr>
            <a:normAutofit lnSpcReduction="10000"/>
          </a:bodyPr>
          <a:lstStyle/>
          <a:p>
            <a:r>
              <a:rPr lang="en-IN" dirty="0"/>
              <a:t>When we look at the monthly sales data we can see that November 2018 and November 2019 the sales have doubled comparing with other months data</a:t>
            </a:r>
          </a:p>
          <a:p>
            <a:r>
              <a:rPr lang="en-IN" dirty="0"/>
              <a:t>Quarter wise data also shows sales spike every Q4 and 2019 shows highest sales followed by 2018 then 2020</a:t>
            </a:r>
          </a:p>
          <a:p>
            <a:r>
              <a:rPr lang="en-IN" dirty="0"/>
              <a:t>Heatmap shows high correlation for Sales and MSRP, Sales and price of each item, Sales and Quantity hence these are the key driving factors</a:t>
            </a:r>
          </a:p>
          <a:p>
            <a:r>
              <a:rPr lang="en-IN" dirty="0"/>
              <a:t>Most customers are from USA, Spain or France</a:t>
            </a:r>
          </a:p>
          <a:p>
            <a:r>
              <a:rPr lang="en-IN" dirty="0"/>
              <a:t>Classic cars and vintage cars customers  contribute most to sales when we look at the product line</a:t>
            </a:r>
          </a:p>
          <a:p>
            <a:r>
              <a:rPr lang="en-IN" dirty="0"/>
              <a:t>Customers from Madrid, San Rafael and NYC cities contribute to sales highly</a:t>
            </a:r>
          </a:p>
          <a:p>
            <a:r>
              <a:rPr lang="en-IN" dirty="0"/>
              <a:t>Euro shopping channel and Mini gift distributors are top customers who transact often </a:t>
            </a:r>
          </a:p>
          <a:p>
            <a:endParaRPr lang="en-IN" dirty="0"/>
          </a:p>
          <a:p>
            <a:endParaRPr lang="en-IN" dirty="0"/>
          </a:p>
          <a:p>
            <a:endParaRPr lang="en-IN" dirty="0"/>
          </a:p>
        </p:txBody>
      </p:sp>
    </p:spTree>
    <p:extLst>
      <p:ext uri="{BB962C8B-B14F-4D97-AF65-F5344CB8AC3E}">
        <p14:creationId xmlns:p14="http://schemas.microsoft.com/office/powerpoint/2010/main" val="731035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7F933-9881-4BD5-BA85-9942E7A49B18}"/>
              </a:ext>
            </a:extLst>
          </p:cNvPr>
          <p:cNvSpPr>
            <a:spLocks noGrp="1"/>
          </p:cNvSpPr>
          <p:nvPr>
            <p:ph type="title"/>
          </p:nvPr>
        </p:nvSpPr>
        <p:spPr/>
        <p:txBody>
          <a:bodyPr/>
          <a:lstStyle/>
          <a:p>
            <a:r>
              <a:rPr lang="en-IN" dirty="0"/>
              <a:t>RFM Analysis (KNIME)</a:t>
            </a:r>
          </a:p>
        </p:txBody>
      </p:sp>
      <p:pic>
        <p:nvPicPr>
          <p:cNvPr id="5" name="Content Placeholder 4">
            <a:extLst>
              <a:ext uri="{FF2B5EF4-FFF2-40B4-BE49-F238E27FC236}">
                <a16:creationId xmlns:a16="http://schemas.microsoft.com/office/drawing/2014/main" id="{DCCDFAA8-2796-4839-8FD8-A16B41514083}"/>
              </a:ext>
            </a:extLst>
          </p:cNvPr>
          <p:cNvPicPr>
            <a:picLocks noGrp="1" noChangeAspect="1"/>
          </p:cNvPicPr>
          <p:nvPr>
            <p:ph idx="1"/>
          </p:nvPr>
        </p:nvPicPr>
        <p:blipFill>
          <a:blip r:embed="rId2"/>
          <a:stretch>
            <a:fillRect/>
          </a:stretch>
        </p:blipFill>
        <p:spPr>
          <a:xfrm>
            <a:off x="798317" y="2364250"/>
            <a:ext cx="10455064" cy="3305029"/>
          </a:xfrm>
        </p:spPr>
      </p:pic>
    </p:spTree>
    <p:extLst>
      <p:ext uri="{BB962C8B-B14F-4D97-AF65-F5344CB8AC3E}">
        <p14:creationId xmlns:p14="http://schemas.microsoft.com/office/powerpoint/2010/main" val="3012920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Content Placeholder 2"/>
          <p:cNvSpPr>
            <a:spLocks noGrp="1"/>
          </p:cNvSpPr>
          <p:nvPr>
            <p:ph idx="1"/>
          </p:nvPr>
        </p:nvSpPr>
        <p:spPr/>
        <p:txBody>
          <a:bodyPr/>
          <a:lstStyle/>
          <a:p>
            <a:r>
              <a:rPr lang="en-IN" b="1" dirty="0"/>
              <a:t>Problem Statement</a:t>
            </a:r>
          </a:p>
          <a:p>
            <a:r>
              <a:rPr lang="en-IN" b="1" dirty="0"/>
              <a:t>Executive Summary of the data </a:t>
            </a:r>
          </a:p>
          <a:p>
            <a:r>
              <a:rPr lang="en-IN" b="1" dirty="0"/>
              <a:t>About Data </a:t>
            </a:r>
          </a:p>
          <a:p>
            <a:r>
              <a:rPr lang="en-IN" dirty="0"/>
              <a:t>EDA</a:t>
            </a:r>
          </a:p>
          <a:p>
            <a:r>
              <a:rPr lang="en-IN" b="1" dirty="0"/>
              <a:t>Customer Segmentation using RFM analysis</a:t>
            </a:r>
          </a:p>
          <a:p>
            <a:r>
              <a:rPr lang="en-IN" b="1" dirty="0"/>
              <a:t>Inferences from RFM Analysis</a:t>
            </a:r>
          </a:p>
          <a:p>
            <a:pPr marL="0" indent="0">
              <a:buNone/>
            </a:pPr>
            <a:endParaRPr lang="en-IN" dirty="0"/>
          </a:p>
        </p:txBody>
      </p:sp>
    </p:spTree>
    <p:extLst>
      <p:ext uri="{BB962C8B-B14F-4D97-AF65-F5344CB8AC3E}">
        <p14:creationId xmlns:p14="http://schemas.microsoft.com/office/powerpoint/2010/main" val="400977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69714-1224-4807-AFAC-E2ECBE7453A9}"/>
              </a:ext>
            </a:extLst>
          </p:cNvPr>
          <p:cNvSpPr>
            <a:spLocks noGrp="1"/>
          </p:cNvSpPr>
          <p:nvPr>
            <p:ph type="title"/>
          </p:nvPr>
        </p:nvSpPr>
        <p:spPr>
          <a:xfrm>
            <a:off x="390694" y="-179672"/>
            <a:ext cx="10131425" cy="997819"/>
          </a:xfrm>
        </p:spPr>
        <p:txBody>
          <a:bodyPr/>
          <a:lstStyle/>
          <a:p>
            <a:endParaRPr lang="en-IN" dirty="0"/>
          </a:p>
        </p:txBody>
      </p:sp>
      <p:graphicFrame>
        <p:nvGraphicFramePr>
          <p:cNvPr id="4" name="Table 4">
            <a:extLst>
              <a:ext uri="{FF2B5EF4-FFF2-40B4-BE49-F238E27FC236}">
                <a16:creationId xmlns:a16="http://schemas.microsoft.com/office/drawing/2014/main" id="{A51124FF-C419-4F35-80B3-75EE939A3694}"/>
              </a:ext>
            </a:extLst>
          </p:cNvPr>
          <p:cNvGraphicFramePr>
            <a:graphicFrameLocks noGrp="1"/>
          </p:cNvGraphicFramePr>
          <p:nvPr>
            <p:ph idx="1"/>
            <p:extLst>
              <p:ext uri="{D42A27DB-BD31-4B8C-83A1-F6EECF244321}">
                <p14:modId xmlns:p14="http://schemas.microsoft.com/office/powerpoint/2010/main" val="4137915403"/>
              </p:ext>
            </p:extLst>
          </p:nvPr>
        </p:nvGraphicFramePr>
        <p:xfrm>
          <a:off x="390694" y="72873"/>
          <a:ext cx="11486883" cy="6712254"/>
        </p:xfrm>
        <a:graphic>
          <a:graphicData uri="http://schemas.openxmlformats.org/drawingml/2006/table">
            <a:tbl>
              <a:tblPr firstRow="1" bandRow="1">
                <a:tableStyleId>{5C22544A-7EE6-4342-B048-85BDC9FD1C3A}</a:tableStyleId>
              </a:tblPr>
              <a:tblGrid>
                <a:gridCol w="2017321">
                  <a:extLst>
                    <a:ext uri="{9D8B030D-6E8A-4147-A177-3AD203B41FA5}">
                      <a16:colId xmlns:a16="http://schemas.microsoft.com/office/drawing/2014/main" val="3956201103"/>
                    </a:ext>
                  </a:extLst>
                </a:gridCol>
                <a:gridCol w="1400278">
                  <a:extLst>
                    <a:ext uri="{9D8B030D-6E8A-4147-A177-3AD203B41FA5}">
                      <a16:colId xmlns:a16="http://schemas.microsoft.com/office/drawing/2014/main" val="2556526137"/>
                    </a:ext>
                  </a:extLst>
                </a:gridCol>
                <a:gridCol w="2017321">
                  <a:extLst>
                    <a:ext uri="{9D8B030D-6E8A-4147-A177-3AD203B41FA5}">
                      <a16:colId xmlns:a16="http://schemas.microsoft.com/office/drawing/2014/main" val="4023826041"/>
                    </a:ext>
                  </a:extLst>
                </a:gridCol>
                <a:gridCol w="2017321">
                  <a:extLst>
                    <a:ext uri="{9D8B030D-6E8A-4147-A177-3AD203B41FA5}">
                      <a16:colId xmlns:a16="http://schemas.microsoft.com/office/drawing/2014/main" val="3765581598"/>
                    </a:ext>
                  </a:extLst>
                </a:gridCol>
                <a:gridCol w="2017321">
                  <a:extLst>
                    <a:ext uri="{9D8B030D-6E8A-4147-A177-3AD203B41FA5}">
                      <a16:colId xmlns:a16="http://schemas.microsoft.com/office/drawing/2014/main" val="2505517871"/>
                    </a:ext>
                  </a:extLst>
                </a:gridCol>
                <a:gridCol w="2017321">
                  <a:extLst>
                    <a:ext uri="{9D8B030D-6E8A-4147-A177-3AD203B41FA5}">
                      <a16:colId xmlns:a16="http://schemas.microsoft.com/office/drawing/2014/main" val="1533087547"/>
                    </a:ext>
                  </a:extLst>
                </a:gridCol>
              </a:tblGrid>
              <a:tr h="347356">
                <a:tc>
                  <a:txBody>
                    <a:bodyPr/>
                    <a:lstStyle/>
                    <a:p>
                      <a:endParaRPr lang="en-IN" b="1"/>
                    </a:p>
                  </a:txBody>
                  <a:tcPr/>
                </a:tc>
                <a:tc>
                  <a:txBody>
                    <a:bodyPr/>
                    <a:lstStyle/>
                    <a:p>
                      <a:endParaRPr lang="en-IN" b="1"/>
                    </a:p>
                  </a:txBody>
                  <a:tcPr/>
                </a:tc>
                <a:tc>
                  <a:txBody>
                    <a:bodyPr/>
                    <a:lstStyle/>
                    <a:p>
                      <a:endParaRPr lang="en-IN" b="1" dirty="0"/>
                    </a:p>
                  </a:txBody>
                  <a:tcPr/>
                </a:tc>
                <a:tc>
                  <a:txBody>
                    <a:bodyPr/>
                    <a:lstStyle/>
                    <a:p>
                      <a:r>
                        <a:rPr lang="en-IN" b="1" dirty="0"/>
                        <a:t>monetary</a:t>
                      </a:r>
                    </a:p>
                  </a:txBody>
                  <a:tcPr/>
                </a:tc>
                <a:tc>
                  <a:txBody>
                    <a:bodyPr/>
                    <a:lstStyle/>
                    <a:p>
                      <a:endParaRPr lang="en-IN" b="1"/>
                    </a:p>
                  </a:txBody>
                  <a:tcPr/>
                </a:tc>
                <a:tc>
                  <a:txBody>
                    <a:bodyPr/>
                    <a:lstStyle/>
                    <a:p>
                      <a:endParaRPr lang="en-IN" b="1"/>
                    </a:p>
                  </a:txBody>
                  <a:tcPr/>
                </a:tc>
                <a:extLst>
                  <a:ext uri="{0D108BD9-81ED-4DB2-BD59-A6C34878D82A}">
                    <a16:rowId xmlns:a16="http://schemas.microsoft.com/office/drawing/2014/main" val="2019293608"/>
                  </a:ext>
                </a:extLst>
              </a:tr>
              <a:tr h="494334">
                <a:tc>
                  <a:txBody>
                    <a:bodyPr/>
                    <a:lstStyle/>
                    <a:p>
                      <a:r>
                        <a:rPr lang="en-IN" b="1" dirty="0"/>
                        <a:t>recency</a:t>
                      </a:r>
                    </a:p>
                  </a:txBody>
                  <a:tcPr/>
                </a:tc>
                <a:tc>
                  <a:txBody>
                    <a:bodyPr/>
                    <a:lstStyle/>
                    <a:p>
                      <a:r>
                        <a:rPr lang="en-IN" b="1" dirty="0"/>
                        <a:t>frequency</a:t>
                      </a:r>
                    </a:p>
                  </a:txBody>
                  <a:tcPr/>
                </a:tc>
                <a:tc>
                  <a:txBody>
                    <a:bodyPr/>
                    <a:lstStyle/>
                    <a:p>
                      <a:r>
                        <a:rPr lang="en-IN" b="1" dirty="0"/>
                        <a:t>1</a:t>
                      </a:r>
                    </a:p>
                  </a:txBody>
                  <a:tcPr/>
                </a:tc>
                <a:tc>
                  <a:txBody>
                    <a:bodyPr/>
                    <a:lstStyle/>
                    <a:p>
                      <a:r>
                        <a:rPr lang="en-IN" b="1" dirty="0"/>
                        <a:t>2</a:t>
                      </a:r>
                    </a:p>
                  </a:txBody>
                  <a:tcPr/>
                </a:tc>
                <a:tc>
                  <a:txBody>
                    <a:bodyPr/>
                    <a:lstStyle/>
                    <a:p>
                      <a:r>
                        <a:rPr lang="en-IN" b="1" dirty="0"/>
                        <a:t>3</a:t>
                      </a:r>
                    </a:p>
                  </a:txBody>
                  <a:tcPr/>
                </a:tc>
                <a:tc>
                  <a:txBody>
                    <a:bodyPr/>
                    <a:lstStyle/>
                    <a:p>
                      <a:r>
                        <a:rPr lang="en-IN" b="1" dirty="0"/>
                        <a:t>4</a:t>
                      </a:r>
                    </a:p>
                  </a:txBody>
                  <a:tcPr/>
                </a:tc>
                <a:extLst>
                  <a:ext uri="{0D108BD9-81ED-4DB2-BD59-A6C34878D82A}">
                    <a16:rowId xmlns:a16="http://schemas.microsoft.com/office/drawing/2014/main" val="699449825"/>
                  </a:ext>
                </a:extLst>
              </a:tr>
              <a:tr h="347356">
                <a:tc>
                  <a:txBody>
                    <a:bodyPr/>
                    <a:lstStyle/>
                    <a:p>
                      <a:endParaRPr lang="en-IN" b="1" dirty="0"/>
                    </a:p>
                  </a:txBody>
                  <a:tcPr>
                    <a:solidFill>
                      <a:srgbClr val="92D050"/>
                    </a:solidFill>
                  </a:tcPr>
                </a:tc>
                <a:tc>
                  <a:txBody>
                    <a:bodyPr/>
                    <a:lstStyle/>
                    <a:p>
                      <a:r>
                        <a:rPr lang="en-IN" b="1" dirty="0"/>
                        <a:t>1</a:t>
                      </a:r>
                    </a:p>
                  </a:txBody>
                  <a:tcPr>
                    <a:solidFill>
                      <a:srgbClr val="92D050"/>
                    </a:solidFill>
                  </a:tcPr>
                </a:tc>
                <a:tc>
                  <a:txBody>
                    <a:bodyPr/>
                    <a:lstStyle/>
                    <a:p>
                      <a:r>
                        <a:rPr lang="en-IN" dirty="0"/>
                        <a:t>11</a:t>
                      </a:r>
                    </a:p>
                  </a:txBody>
                  <a:tcPr>
                    <a:solidFill>
                      <a:srgbClr val="92D050"/>
                    </a:solidFill>
                  </a:tcPr>
                </a:tc>
                <a:tc>
                  <a:txBody>
                    <a:bodyPr/>
                    <a:lstStyle/>
                    <a:p>
                      <a:r>
                        <a:rPr lang="en-IN" dirty="0"/>
                        <a:t>0</a:t>
                      </a:r>
                    </a:p>
                  </a:txBody>
                  <a:tcPr>
                    <a:solidFill>
                      <a:srgbClr val="92D050"/>
                    </a:solidFill>
                  </a:tcPr>
                </a:tc>
                <a:tc>
                  <a:txBody>
                    <a:bodyPr/>
                    <a:lstStyle/>
                    <a:p>
                      <a:r>
                        <a:rPr lang="en-IN" dirty="0"/>
                        <a:t>0</a:t>
                      </a:r>
                    </a:p>
                  </a:txBody>
                  <a:tcPr>
                    <a:solidFill>
                      <a:srgbClr val="92D050"/>
                    </a:solidFill>
                  </a:tcPr>
                </a:tc>
                <a:tc>
                  <a:txBody>
                    <a:bodyPr/>
                    <a:lstStyle/>
                    <a:p>
                      <a:r>
                        <a:rPr lang="en-IN" dirty="0"/>
                        <a:t>0</a:t>
                      </a:r>
                    </a:p>
                  </a:txBody>
                  <a:tcPr>
                    <a:solidFill>
                      <a:srgbClr val="92D050"/>
                    </a:solidFill>
                  </a:tcPr>
                </a:tc>
                <a:extLst>
                  <a:ext uri="{0D108BD9-81ED-4DB2-BD59-A6C34878D82A}">
                    <a16:rowId xmlns:a16="http://schemas.microsoft.com/office/drawing/2014/main" val="3018212356"/>
                  </a:ext>
                </a:extLst>
              </a:tr>
              <a:tr h="347356">
                <a:tc>
                  <a:txBody>
                    <a:bodyPr/>
                    <a:lstStyle/>
                    <a:p>
                      <a:r>
                        <a:rPr lang="en-IN" b="1" dirty="0"/>
                        <a:t>1</a:t>
                      </a:r>
                    </a:p>
                  </a:txBody>
                  <a:tcPr>
                    <a:solidFill>
                      <a:srgbClr val="92D050"/>
                    </a:solidFill>
                  </a:tcPr>
                </a:tc>
                <a:tc>
                  <a:txBody>
                    <a:bodyPr/>
                    <a:lstStyle/>
                    <a:p>
                      <a:r>
                        <a:rPr lang="en-IN" b="1" dirty="0"/>
                        <a:t>2</a:t>
                      </a:r>
                    </a:p>
                  </a:txBody>
                  <a:tcPr>
                    <a:solidFill>
                      <a:srgbClr val="92D050"/>
                    </a:solidFill>
                  </a:tcPr>
                </a:tc>
                <a:tc>
                  <a:txBody>
                    <a:bodyPr/>
                    <a:lstStyle/>
                    <a:p>
                      <a:r>
                        <a:rPr lang="en-IN" dirty="0"/>
                        <a:t>1</a:t>
                      </a:r>
                    </a:p>
                  </a:txBody>
                  <a:tcPr>
                    <a:solidFill>
                      <a:srgbClr val="92D050"/>
                    </a:solidFill>
                  </a:tcPr>
                </a:tc>
                <a:tc>
                  <a:txBody>
                    <a:bodyPr/>
                    <a:lstStyle/>
                    <a:p>
                      <a:r>
                        <a:rPr lang="en-IN" dirty="0"/>
                        <a:t>4</a:t>
                      </a:r>
                    </a:p>
                  </a:txBody>
                  <a:tcPr>
                    <a:solidFill>
                      <a:srgbClr val="92D050"/>
                    </a:solidFill>
                  </a:tcPr>
                </a:tc>
                <a:tc>
                  <a:txBody>
                    <a:bodyPr/>
                    <a:lstStyle/>
                    <a:p>
                      <a:r>
                        <a:rPr lang="en-IN" dirty="0"/>
                        <a:t>0</a:t>
                      </a:r>
                    </a:p>
                  </a:txBody>
                  <a:tcPr>
                    <a:solidFill>
                      <a:srgbClr val="92D050"/>
                    </a:solidFill>
                  </a:tcPr>
                </a:tc>
                <a:tc>
                  <a:txBody>
                    <a:bodyPr/>
                    <a:lstStyle/>
                    <a:p>
                      <a:r>
                        <a:rPr lang="en-IN" dirty="0"/>
                        <a:t>0</a:t>
                      </a:r>
                    </a:p>
                  </a:txBody>
                  <a:tcPr>
                    <a:solidFill>
                      <a:srgbClr val="92D050"/>
                    </a:solidFill>
                  </a:tcPr>
                </a:tc>
                <a:extLst>
                  <a:ext uri="{0D108BD9-81ED-4DB2-BD59-A6C34878D82A}">
                    <a16:rowId xmlns:a16="http://schemas.microsoft.com/office/drawing/2014/main" val="790140682"/>
                  </a:ext>
                </a:extLst>
              </a:tr>
              <a:tr h="347356">
                <a:tc>
                  <a:txBody>
                    <a:bodyPr/>
                    <a:lstStyle/>
                    <a:p>
                      <a:endParaRPr lang="en-IN" b="1" dirty="0"/>
                    </a:p>
                  </a:txBody>
                  <a:tcPr>
                    <a:solidFill>
                      <a:srgbClr val="92D050"/>
                    </a:solidFill>
                  </a:tcPr>
                </a:tc>
                <a:tc>
                  <a:txBody>
                    <a:bodyPr/>
                    <a:lstStyle/>
                    <a:p>
                      <a:r>
                        <a:rPr lang="en-IN" b="1" dirty="0"/>
                        <a:t>3</a:t>
                      </a:r>
                    </a:p>
                  </a:txBody>
                  <a:tcPr>
                    <a:solidFill>
                      <a:srgbClr val="92D050"/>
                    </a:solidFill>
                  </a:tcPr>
                </a:tc>
                <a:tc>
                  <a:txBody>
                    <a:bodyPr/>
                    <a:lstStyle/>
                    <a:p>
                      <a:r>
                        <a:rPr lang="en-IN" dirty="0"/>
                        <a:t>0</a:t>
                      </a:r>
                    </a:p>
                  </a:txBody>
                  <a:tcPr>
                    <a:solidFill>
                      <a:srgbClr val="92D050"/>
                    </a:solidFill>
                  </a:tcPr>
                </a:tc>
                <a:tc>
                  <a:txBody>
                    <a:bodyPr/>
                    <a:lstStyle/>
                    <a:p>
                      <a:r>
                        <a:rPr lang="en-IN" dirty="0"/>
                        <a:t>2</a:t>
                      </a:r>
                    </a:p>
                  </a:txBody>
                  <a:tcPr>
                    <a:solidFill>
                      <a:srgbClr val="92D050"/>
                    </a:solidFill>
                  </a:tcPr>
                </a:tc>
                <a:tc>
                  <a:txBody>
                    <a:bodyPr/>
                    <a:lstStyle/>
                    <a:p>
                      <a:r>
                        <a:rPr lang="en-IN" dirty="0"/>
                        <a:t>3</a:t>
                      </a:r>
                    </a:p>
                  </a:txBody>
                  <a:tcPr>
                    <a:solidFill>
                      <a:srgbClr val="92D050"/>
                    </a:solidFill>
                  </a:tcPr>
                </a:tc>
                <a:tc>
                  <a:txBody>
                    <a:bodyPr/>
                    <a:lstStyle/>
                    <a:p>
                      <a:r>
                        <a:rPr lang="en-IN" dirty="0"/>
                        <a:t>0</a:t>
                      </a:r>
                    </a:p>
                  </a:txBody>
                  <a:tcPr>
                    <a:solidFill>
                      <a:srgbClr val="92D050"/>
                    </a:solidFill>
                  </a:tcPr>
                </a:tc>
                <a:extLst>
                  <a:ext uri="{0D108BD9-81ED-4DB2-BD59-A6C34878D82A}">
                    <a16:rowId xmlns:a16="http://schemas.microsoft.com/office/drawing/2014/main" val="1929311077"/>
                  </a:ext>
                </a:extLst>
              </a:tr>
              <a:tr h="347356">
                <a:tc>
                  <a:txBody>
                    <a:bodyPr/>
                    <a:lstStyle/>
                    <a:p>
                      <a:endParaRPr lang="en-IN" b="1" dirty="0"/>
                    </a:p>
                  </a:txBody>
                  <a:tcPr>
                    <a:solidFill>
                      <a:srgbClr val="92D050"/>
                    </a:solidFill>
                  </a:tcPr>
                </a:tc>
                <a:tc>
                  <a:txBody>
                    <a:bodyPr/>
                    <a:lstStyle/>
                    <a:p>
                      <a:r>
                        <a:rPr lang="en-IN" b="1" dirty="0"/>
                        <a:t>4</a:t>
                      </a:r>
                    </a:p>
                  </a:txBody>
                  <a:tcPr>
                    <a:solidFill>
                      <a:srgbClr val="92D050"/>
                    </a:solidFill>
                  </a:tcPr>
                </a:tc>
                <a:tc>
                  <a:txBody>
                    <a:bodyPr/>
                    <a:lstStyle/>
                    <a:p>
                      <a:r>
                        <a:rPr lang="en-IN" dirty="0"/>
                        <a:t>0</a:t>
                      </a:r>
                    </a:p>
                  </a:txBody>
                  <a:tcPr>
                    <a:solidFill>
                      <a:srgbClr val="92D050"/>
                    </a:solidFill>
                  </a:tcPr>
                </a:tc>
                <a:tc>
                  <a:txBody>
                    <a:bodyPr/>
                    <a:lstStyle/>
                    <a:p>
                      <a:r>
                        <a:rPr lang="en-IN" dirty="0"/>
                        <a:t>0</a:t>
                      </a:r>
                    </a:p>
                  </a:txBody>
                  <a:tcPr>
                    <a:solidFill>
                      <a:srgbClr val="92D050"/>
                    </a:solidFill>
                  </a:tcPr>
                </a:tc>
                <a:tc>
                  <a:txBody>
                    <a:bodyPr/>
                    <a:lstStyle/>
                    <a:p>
                      <a:r>
                        <a:rPr lang="en-IN" dirty="0"/>
                        <a:t>1</a:t>
                      </a:r>
                    </a:p>
                  </a:txBody>
                  <a:tcPr>
                    <a:solidFill>
                      <a:srgbClr val="92D050"/>
                    </a:solidFill>
                  </a:tcPr>
                </a:tc>
                <a:tc>
                  <a:txBody>
                    <a:bodyPr/>
                    <a:lstStyle/>
                    <a:p>
                      <a:r>
                        <a:rPr lang="en-IN" dirty="0"/>
                        <a:t>1</a:t>
                      </a:r>
                    </a:p>
                  </a:txBody>
                  <a:tcPr>
                    <a:solidFill>
                      <a:srgbClr val="92D050"/>
                    </a:solidFill>
                  </a:tcPr>
                </a:tc>
                <a:extLst>
                  <a:ext uri="{0D108BD9-81ED-4DB2-BD59-A6C34878D82A}">
                    <a16:rowId xmlns:a16="http://schemas.microsoft.com/office/drawing/2014/main" val="2881468806"/>
                  </a:ext>
                </a:extLst>
              </a:tr>
              <a:tr h="347356">
                <a:tc>
                  <a:txBody>
                    <a:bodyPr/>
                    <a:lstStyle/>
                    <a:p>
                      <a:endParaRPr lang="en-IN" b="1" dirty="0"/>
                    </a:p>
                  </a:txBody>
                  <a:tcPr>
                    <a:solidFill>
                      <a:schemeClr val="tx1">
                        <a:lumMod val="85000"/>
                      </a:schemeClr>
                    </a:solidFill>
                  </a:tcPr>
                </a:tc>
                <a:tc>
                  <a:txBody>
                    <a:bodyPr/>
                    <a:lstStyle/>
                    <a:p>
                      <a:r>
                        <a:rPr lang="en-IN" b="1" dirty="0"/>
                        <a:t>1</a:t>
                      </a:r>
                    </a:p>
                  </a:txBody>
                  <a:tcPr>
                    <a:solidFill>
                      <a:schemeClr val="tx1">
                        <a:lumMod val="85000"/>
                      </a:schemeClr>
                    </a:solidFill>
                  </a:tcPr>
                </a:tc>
                <a:tc>
                  <a:txBody>
                    <a:bodyPr/>
                    <a:lstStyle/>
                    <a:p>
                      <a:r>
                        <a:rPr lang="en-IN" dirty="0"/>
                        <a:t>2</a:t>
                      </a:r>
                    </a:p>
                  </a:txBody>
                  <a:tcPr>
                    <a:solidFill>
                      <a:schemeClr val="tx1">
                        <a:lumMod val="85000"/>
                      </a:schemeClr>
                    </a:solidFill>
                  </a:tcPr>
                </a:tc>
                <a:tc>
                  <a:txBody>
                    <a:bodyPr/>
                    <a:lstStyle/>
                    <a:p>
                      <a:r>
                        <a:rPr lang="en-IN" dirty="0"/>
                        <a:t>0</a:t>
                      </a:r>
                    </a:p>
                  </a:txBody>
                  <a:tcPr>
                    <a:solidFill>
                      <a:schemeClr val="tx1">
                        <a:lumMod val="85000"/>
                      </a:schemeClr>
                    </a:solidFill>
                  </a:tcPr>
                </a:tc>
                <a:tc>
                  <a:txBody>
                    <a:bodyPr/>
                    <a:lstStyle/>
                    <a:p>
                      <a:r>
                        <a:rPr lang="en-IN" dirty="0"/>
                        <a:t>0</a:t>
                      </a:r>
                    </a:p>
                  </a:txBody>
                  <a:tcPr>
                    <a:solidFill>
                      <a:schemeClr val="tx1">
                        <a:lumMod val="85000"/>
                      </a:schemeClr>
                    </a:solidFill>
                  </a:tcPr>
                </a:tc>
                <a:tc>
                  <a:txBody>
                    <a:bodyPr/>
                    <a:lstStyle/>
                    <a:p>
                      <a:r>
                        <a:rPr lang="en-IN" dirty="0"/>
                        <a:t>0</a:t>
                      </a:r>
                    </a:p>
                  </a:txBody>
                  <a:tcPr>
                    <a:solidFill>
                      <a:schemeClr val="tx1">
                        <a:lumMod val="85000"/>
                      </a:schemeClr>
                    </a:solidFill>
                  </a:tcPr>
                </a:tc>
                <a:extLst>
                  <a:ext uri="{0D108BD9-81ED-4DB2-BD59-A6C34878D82A}">
                    <a16:rowId xmlns:a16="http://schemas.microsoft.com/office/drawing/2014/main" val="810936247"/>
                  </a:ext>
                </a:extLst>
              </a:tr>
              <a:tr h="347356">
                <a:tc>
                  <a:txBody>
                    <a:bodyPr/>
                    <a:lstStyle/>
                    <a:p>
                      <a:r>
                        <a:rPr lang="en-IN" b="1" dirty="0"/>
                        <a:t>2</a:t>
                      </a:r>
                    </a:p>
                  </a:txBody>
                  <a:tcPr>
                    <a:solidFill>
                      <a:schemeClr val="tx1">
                        <a:lumMod val="85000"/>
                      </a:schemeClr>
                    </a:solidFill>
                  </a:tcPr>
                </a:tc>
                <a:tc>
                  <a:txBody>
                    <a:bodyPr/>
                    <a:lstStyle/>
                    <a:p>
                      <a:r>
                        <a:rPr lang="en-IN" b="1" dirty="0"/>
                        <a:t>2</a:t>
                      </a:r>
                    </a:p>
                  </a:txBody>
                  <a:tcPr>
                    <a:solidFill>
                      <a:schemeClr val="tx1">
                        <a:lumMod val="85000"/>
                      </a:schemeClr>
                    </a:solidFill>
                  </a:tcPr>
                </a:tc>
                <a:tc>
                  <a:txBody>
                    <a:bodyPr/>
                    <a:lstStyle/>
                    <a:p>
                      <a:r>
                        <a:rPr lang="en-IN" dirty="0"/>
                        <a:t>1</a:t>
                      </a:r>
                    </a:p>
                  </a:txBody>
                  <a:tcPr>
                    <a:solidFill>
                      <a:schemeClr val="tx1">
                        <a:lumMod val="85000"/>
                      </a:schemeClr>
                    </a:solidFill>
                  </a:tcPr>
                </a:tc>
                <a:tc>
                  <a:txBody>
                    <a:bodyPr/>
                    <a:lstStyle/>
                    <a:p>
                      <a:r>
                        <a:rPr lang="en-IN" dirty="0"/>
                        <a:t>5</a:t>
                      </a:r>
                    </a:p>
                  </a:txBody>
                  <a:tcPr>
                    <a:solidFill>
                      <a:schemeClr val="tx1">
                        <a:lumMod val="85000"/>
                      </a:schemeClr>
                    </a:solidFill>
                  </a:tcPr>
                </a:tc>
                <a:tc>
                  <a:txBody>
                    <a:bodyPr/>
                    <a:lstStyle/>
                    <a:p>
                      <a:r>
                        <a:rPr lang="en-IN" dirty="0"/>
                        <a:t>0</a:t>
                      </a:r>
                    </a:p>
                  </a:txBody>
                  <a:tcPr>
                    <a:solidFill>
                      <a:schemeClr val="tx1">
                        <a:lumMod val="85000"/>
                      </a:schemeClr>
                    </a:solidFill>
                  </a:tcPr>
                </a:tc>
                <a:tc>
                  <a:txBody>
                    <a:bodyPr/>
                    <a:lstStyle/>
                    <a:p>
                      <a:r>
                        <a:rPr lang="en-IN" dirty="0"/>
                        <a:t>0</a:t>
                      </a:r>
                    </a:p>
                  </a:txBody>
                  <a:tcPr>
                    <a:solidFill>
                      <a:schemeClr val="tx1">
                        <a:lumMod val="85000"/>
                      </a:schemeClr>
                    </a:solidFill>
                  </a:tcPr>
                </a:tc>
                <a:extLst>
                  <a:ext uri="{0D108BD9-81ED-4DB2-BD59-A6C34878D82A}">
                    <a16:rowId xmlns:a16="http://schemas.microsoft.com/office/drawing/2014/main" val="2993394151"/>
                  </a:ext>
                </a:extLst>
              </a:tr>
              <a:tr h="347356">
                <a:tc>
                  <a:txBody>
                    <a:bodyPr/>
                    <a:lstStyle/>
                    <a:p>
                      <a:endParaRPr lang="en-IN" b="1" dirty="0"/>
                    </a:p>
                  </a:txBody>
                  <a:tcPr>
                    <a:solidFill>
                      <a:schemeClr val="tx1">
                        <a:lumMod val="85000"/>
                      </a:schemeClr>
                    </a:solidFill>
                  </a:tcPr>
                </a:tc>
                <a:tc>
                  <a:txBody>
                    <a:bodyPr/>
                    <a:lstStyle/>
                    <a:p>
                      <a:r>
                        <a:rPr lang="en-IN" b="1" dirty="0"/>
                        <a:t>3</a:t>
                      </a:r>
                    </a:p>
                  </a:txBody>
                  <a:tcPr>
                    <a:solidFill>
                      <a:schemeClr val="tx1">
                        <a:lumMod val="85000"/>
                      </a:schemeClr>
                    </a:solidFill>
                  </a:tcPr>
                </a:tc>
                <a:tc>
                  <a:txBody>
                    <a:bodyPr/>
                    <a:lstStyle/>
                    <a:p>
                      <a:r>
                        <a:rPr lang="en-IN" dirty="0"/>
                        <a:t>0</a:t>
                      </a:r>
                    </a:p>
                  </a:txBody>
                  <a:tcPr>
                    <a:solidFill>
                      <a:schemeClr val="tx1">
                        <a:lumMod val="85000"/>
                      </a:schemeClr>
                    </a:solidFill>
                  </a:tcPr>
                </a:tc>
                <a:tc>
                  <a:txBody>
                    <a:bodyPr/>
                    <a:lstStyle/>
                    <a:p>
                      <a:r>
                        <a:rPr lang="en-IN" dirty="0"/>
                        <a:t>3</a:t>
                      </a:r>
                    </a:p>
                  </a:txBody>
                  <a:tcPr>
                    <a:solidFill>
                      <a:schemeClr val="tx1">
                        <a:lumMod val="85000"/>
                      </a:schemeClr>
                    </a:solidFill>
                  </a:tcPr>
                </a:tc>
                <a:tc>
                  <a:txBody>
                    <a:bodyPr/>
                    <a:lstStyle/>
                    <a:p>
                      <a:r>
                        <a:rPr lang="en-IN" dirty="0"/>
                        <a:t>5</a:t>
                      </a:r>
                    </a:p>
                  </a:txBody>
                  <a:tcPr>
                    <a:solidFill>
                      <a:schemeClr val="tx1">
                        <a:lumMod val="85000"/>
                      </a:schemeClr>
                    </a:solidFill>
                  </a:tcPr>
                </a:tc>
                <a:tc>
                  <a:txBody>
                    <a:bodyPr/>
                    <a:lstStyle/>
                    <a:p>
                      <a:r>
                        <a:rPr lang="en-IN" dirty="0"/>
                        <a:t>1</a:t>
                      </a:r>
                    </a:p>
                  </a:txBody>
                  <a:tcPr>
                    <a:solidFill>
                      <a:schemeClr val="tx1">
                        <a:lumMod val="85000"/>
                      </a:schemeClr>
                    </a:solidFill>
                  </a:tcPr>
                </a:tc>
                <a:extLst>
                  <a:ext uri="{0D108BD9-81ED-4DB2-BD59-A6C34878D82A}">
                    <a16:rowId xmlns:a16="http://schemas.microsoft.com/office/drawing/2014/main" val="470452845"/>
                  </a:ext>
                </a:extLst>
              </a:tr>
              <a:tr h="347356">
                <a:tc>
                  <a:txBody>
                    <a:bodyPr/>
                    <a:lstStyle/>
                    <a:p>
                      <a:endParaRPr lang="en-IN" b="1" dirty="0"/>
                    </a:p>
                  </a:txBody>
                  <a:tcPr>
                    <a:solidFill>
                      <a:schemeClr val="tx1">
                        <a:lumMod val="85000"/>
                      </a:schemeClr>
                    </a:solidFill>
                  </a:tcPr>
                </a:tc>
                <a:tc>
                  <a:txBody>
                    <a:bodyPr/>
                    <a:lstStyle/>
                    <a:p>
                      <a:r>
                        <a:rPr lang="en-IN" b="1" dirty="0"/>
                        <a:t>4</a:t>
                      </a:r>
                    </a:p>
                  </a:txBody>
                  <a:tcPr>
                    <a:solidFill>
                      <a:schemeClr val="tx1">
                        <a:lumMod val="85000"/>
                      </a:schemeClr>
                    </a:solidFill>
                  </a:tcPr>
                </a:tc>
                <a:tc>
                  <a:txBody>
                    <a:bodyPr/>
                    <a:lstStyle/>
                    <a:p>
                      <a:r>
                        <a:rPr lang="en-IN" dirty="0"/>
                        <a:t>0</a:t>
                      </a:r>
                    </a:p>
                  </a:txBody>
                  <a:tcPr>
                    <a:solidFill>
                      <a:schemeClr val="tx1">
                        <a:lumMod val="85000"/>
                      </a:schemeClr>
                    </a:solidFill>
                  </a:tcPr>
                </a:tc>
                <a:tc>
                  <a:txBody>
                    <a:bodyPr/>
                    <a:lstStyle/>
                    <a:p>
                      <a:r>
                        <a:rPr lang="en-IN" dirty="0"/>
                        <a:t>0</a:t>
                      </a:r>
                    </a:p>
                  </a:txBody>
                  <a:tcPr>
                    <a:solidFill>
                      <a:schemeClr val="tx1">
                        <a:lumMod val="85000"/>
                      </a:schemeClr>
                    </a:solidFill>
                  </a:tcPr>
                </a:tc>
                <a:tc>
                  <a:txBody>
                    <a:bodyPr/>
                    <a:lstStyle/>
                    <a:p>
                      <a:r>
                        <a:rPr lang="en-IN" dirty="0"/>
                        <a:t>2</a:t>
                      </a:r>
                    </a:p>
                  </a:txBody>
                  <a:tcPr>
                    <a:solidFill>
                      <a:schemeClr val="tx1">
                        <a:lumMod val="85000"/>
                      </a:schemeClr>
                    </a:solidFill>
                  </a:tcPr>
                </a:tc>
                <a:tc>
                  <a:txBody>
                    <a:bodyPr/>
                    <a:lstStyle/>
                    <a:p>
                      <a:r>
                        <a:rPr lang="en-IN" dirty="0"/>
                        <a:t>3</a:t>
                      </a:r>
                    </a:p>
                  </a:txBody>
                  <a:tcPr>
                    <a:solidFill>
                      <a:schemeClr val="tx1">
                        <a:lumMod val="85000"/>
                      </a:schemeClr>
                    </a:solidFill>
                  </a:tcPr>
                </a:tc>
                <a:extLst>
                  <a:ext uri="{0D108BD9-81ED-4DB2-BD59-A6C34878D82A}">
                    <a16:rowId xmlns:a16="http://schemas.microsoft.com/office/drawing/2014/main" val="3154120626"/>
                  </a:ext>
                </a:extLst>
              </a:tr>
              <a:tr h="347356">
                <a:tc>
                  <a:txBody>
                    <a:bodyPr/>
                    <a:lstStyle/>
                    <a:p>
                      <a:endParaRPr lang="en-IN" b="1" dirty="0"/>
                    </a:p>
                  </a:txBody>
                  <a:tcPr>
                    <a:solidFill>
                      <a:schemeClr val="bg1">
                        <a:lumMod val="50000"/>
                        <a:lumOff val="50000"/>
                      </a:schemeClr>
                    </a:solidFill>
                  </a:tcPr>
                </a:tc>
                <a:tc>
                  <a:txBody>
                    <a:bodyPr/>
                    <a:lstStyle/>
                    <a:p>
                      <a:r>
                        <a:rPr lang="en-IN" b="1" dirty="0"/>
                        <a:t>1</a:t>
                      </a:r>
                    </a:p>
                  </a:txBody>
                  <a:tcPr>
                    <a:solidFill>
                      <a:schemeClr val="bg1">
                        <a:lumMod val="50000"/>
                        <a:lumOff val="50000"/>
                      </a:schemeClr>
                    </a:solidFill>
                  </a:tcPr>
                </a:tc>
                <a:tc>
                  <a:txBody>
                    <a:bodyPr/>
                    <a:lstStyle/>
                    <a:p>
                      <a:r>
                        <a:rPr lang="en-IN" dirty="0"/>
                        <a:t>5</a:t>
                      </a:r>
                    </a:p>
                  </a:txBody>
                  <a:tcPr>
                    <a:solidFill>
                      <a:schemeClr val="bg1">
                        <a:lumMod val="50000"/>
                        <a:lumOff val="50000"/>
                      </a:schemeClr>
                    </a:solidFill>
                  </a:tcPr>
                </a:tc>
                <a:tc>
                  <a:txBody>
                    <a:bodyPr/>
                    <a:lstStyle/>
                    <a:p>
                      <a:r>
                        <a:rPr lang="en-IN" dirty="0"/>
                        <a:t>2</a:t>
                      </a:r>
                    </a:p>
                  </a:txBody>
                  <a:tcPr>
                    <a:solidFill>
                      <a:schemeClr val="bg1">
                        <a:lumMod val="50000"/>
                        <a:lumOff val="50000"/>
                      </a:schemeClr>
                    </a:solidFill>
                  </a:tcPr>
                </a:tc>
                <a:tc>
                  <a:txBody>
                    <a:bodyPr/>
                    <a:lstStyle/>
                    <a:p>
                      <a:r>
                        <a:rPr lang="en-IN" dirty="0"/>
                        <a:t>0</a:t>
                      </a:r>
                    </a:p>
                  </a:txBody>
                  <a:tcPr>
                    <a:solidFill>
                      <a:schemeClr val="bg1">
                        <a:lumMod val="50000"/>
                        <a:lumOff val="50000"/>
                      </a:schemeClr>
                    </a:solidFill>
                  </a:tcPr>
                </a:tc>
                <a:tc>
                  <a:txBody>
                    <a:bodyPr/>
                    <a:lstStyle/>
                    <a:p>
                      <a:r>
                        <a:rPr lang="en-IN" dirty="0"/>
                        <a:t>0</a:t>
                      </a:r>
                    </a:p>
                  </a:txBody>
                  <a:tcPr>
                    <a:solidFill>
                      <a:schemeClr val="bg1">
                        <a:lumMod val="50000"/>
                        <a:lumOff val="50000"/>
                      </a:schemeClr>
                    </a:solidFill>
                  </a:tcPr>
                </a:tc>
                <a:extLst>
                  <a:ext uri="{0D108BD9-81ED-4DB2-BD59-A6C34878D82A}">
                    <a16:rowId xmlns:a16="http://schemas.microsoft.com/office/drawing/2014/main" val="632343856"/>
                  </a:ext>
                </a:extLst>
              </a:tr>
              <a:tr h="347356">
                <a:tc>
                  <a:txBody>
                    <a:bodyPr/>
                    <a:lstStyle/>
                    <a:p>
                      <a:r>
                        <a:rPr lang="en-IN" b="1" dirty="0"/>
                        <a:t>3</a:t>
                      </a:r>
                    </a:p>
                  </a:txBody>
                  <a:tcPr>
                    <a:solidFill>
                      <a:schemeClr val="bg1">
                        <a:lumMod val="50000"/>
                        <a:lumOff val="50000"/>
                      </a:schemeClr>
                    </a:solidFill>
                  </a:tcPr>
                </a:tc>
                <a:tc>
                  <a:txBody>
                    <a:bodyPr/>
                    <a:lstStyle/>
                    <a:p>
                      <a:r>
                        <a:rPr lang="en-IN" b="1" dirty="0"/>
                        <a:t>2</a:t>
                      </a:r>
                    </a:p>
                  </a:txBody>
                  <a:tcPr>
                    <a:solidFill>
                      <a:schemeClr val="bg1">
                        <a:lumMod val="50000"/>
                        <a:lumOff val="50000"/>
                      </a:schemeClr>
                    </a:solidFill>
                  </a:tcPr>
                </a:tc>
                <a:tc>
                  <a:txBody>
                    <a:bodyPr/>
                    <a:lstStyle/>
                    <a:p>
                      <a:r>
                        <a:rPr lang="en-IN" dirty="0"/>
                        <a:t>0</a:t>
                      </a:r>
                    </a:p>
                  </a:txBody>
                  <a:tcPr>
                    <a:solidFill>
                      <a:schemeClr val="bg1">
                        <a:lumMod val="50000"/>
                        <a:lumOff val="50000"/>
                      </a:schemeClr>
                    </a:solidFill>
                  </a:tcPr>
                </a:tc>
                <a:tc>
                  <a:txBody>
                    <a:bodyPr/>
                    <a:lstStyle/>
                    <a:p>
                      <a:r>
                        <a:rPr lang="en-IN" dirty="0"/>
                        <a:t>2</a:t>
                      </a:r>
                    </a:p>
                  </a:txBody>
                  <a:tcPr>
                    <a:solidFill>
                      <a:schemeClr val="bg1">
                        <a:lumMod val="50000"/>
                        <a:lumOff val="50000"/>
                      </a:schemeClr>
                    </a:solidFill>
                  </a:tcPr>
                </a:tc>
                <a:tc>
                  <a:txBody>
                    <a:bodyPr/>
                    <a:lstStyle/>
                    <a:p>
                      <a:r>
                        <a:rPr lang="en-IN" dirty="0"/>
                        <a:t>0</a:t>
                      </a:r>
                    </a:p>
                  </a:txBody>
                  <a:tcPr>
                    <a:solidFill>
                      <a:schemeClr val="bg1">
                        <a:lumMod val="50000"/>
                        <a:lumOff val="50000"/>
                      </a:schemeClr>
                    </a:solidFill>
                  </a:tcPr>
                </a:tc>
                <a:tc>
                  <a:txBody>
                    <a:bodyPr/>
                    <a:lstStyle/>
                    <a:p>
                      <a:r>
                        <a:rPr lang="en-IN" dirty="0"/>
                        <a:t>0</a:t>
                      </a:r>
                    </a:p>
                  </a:txBody>
                  <a:tcPr>
                    <a:solidFill>
                      <a:schemeClr val="bg1">
                        <a:lumMod val="50000"/>
                        <a:lumOff val="50000"/>
                      </a:schemeClr>
                    </a:solidFill>
                  </a:tcPr>
                </a:tc>
                <a:extLst>
                  <a:ext uri="{0D108BD9-81ED-4DB2-BD59-A6C34878D82A}">
                    <a16:rowId xmlns:a16="http://schemas.microsoft.com/office/drawing/2014/main" val="1320673934"/>
                  </a:ext>
                </a:extLst>
              </a:tr>
              <a:tr h="347356">
                <a:tc>
                  <a:txBody>
                    <a:bodyPr/>
                    <a:lstStyle/>
                    <a:p>
                      <a:endParaRPr lang="en-IN" b="1" dirty="0"/>
                    </a:p>
                  </a:txBody>
                  <a:tcPr>
                    <a:solidFill>
                      <a:schemeClr val="bg1">
                        <a:lumMod val="50000"/>
                        <a:lumOff val="50000"/>
                      </a:schemeClr>
                    </a:solidFill>
                  </a:tcPr>
                </a:tc>
                <a:tc>
                  <a:txBody>
                    <a:bodyPr/>
                    <a:lstStyle/>
                    <a:p>
                      <a:r>
                        <a:rPr lang="en-IN" b="1" dirty="0"/>
                        <a:t>3</a:t>
                      </a:r>
                    </a:p>
                  </a:txBody>
                  <a:tcPr>
                    <a:solidFill>
                      <a:schemeClr val="bg1">
                        <a:lumMod val="50000"/>
                        <a:lumOff val="50000"/>
                      </a:schemeClr>
                    </a:solidFill>
                  </a:tcPr>
                </a:tc>
                <a:tc>
                  <a:txBody>
                    <a:bodyPr/>
                    <a:lstStyle/>
                    <a:p>
                      <a:r>
                        <a:rPr lang="en-IN" dirty="0"/>
                        <a:t>0</a:t>
                      </a:r>
                    </a:p>
                  </a:txBody>
                  <a:tcPr>
                    <a:solidFill>
                      <a:schemeClr val="bg1">
                        <a:lumMod val="50000"/>
                        <a:lumOff val="50000"/>
                      </a:schemeClr>
                    </a:solidFill>
                  </a:tcPr>
                </a:tc>
                <a:tc>
                  <a:txBody>
                    <a:bodyPr/>
                    <a:lstStyle/>
                    <a:p>
                      <a:r>
                        <a:rPr lang="en-IN" dirty="0"/>
                        <a:t>1</a:t>
                      </a:r>
                    </a:p>
                  </a:txBody>
                  <a:tcPr>
                    <a:solidFill>
                      <a:schemeClr val="bg1">
                        <a:lumMod val="50000"/>
                        <a:lumOff val="50000"/>
                      </a:schemeClr>
                    </a:solidFill>
                  </a:tcPr>
                </a:tc>
                <a:tc>
                  <a:txBody>
                    <a:bodyPr/>
                    <a:lstStyle/>
                    <a:p>
                      <a:r>
                        <a:rPr lang="en-IN" dirty="0"/>
                        <a:t>3</a:t>
                      </a:r>
                    </a:p>
                  </a:txBody>
                  <a:tcPr>
                    <a:solidFill>
                      <a:schemeClr val="bg1">
                        <a:lumMod val="50000"/>
                        <a:lumOff val="50000"/>
                      </a:schemeClr>
                    </a:solidFill>
                  </a:tcPr>
                </a:tc>
                <a:tc>
                  <a:txBody>
                    <a:bodyPr/>
                    <a:lstStyle/>
                    <a:p>
                      <a:r>
                        <a:rPr lang="en-IN" dirty="0"/>
                        <a:t>0</a:t>
                      </a:r>
                    </a:p>
                  </a:txBody>
                  <a:tcPr>
                    <a:solidFill>
                      <a:schemeClr val="bg1">
                        <a:lumMod val="50000"/>
                        <a:lumOff val="50000"/>
                      </a:schemeClr>
                    </a:solidFill>
                  </a:tcPr>
                </a:tc>
                <a:extLst>
                  <a:ext uri="{0D108BD9-81ED-4DB2-BD59-A6C34878D82A}">
                    <a16:rowId xmlns:a16="http://schemas.microsoft.com/office/drawing/2014/main" val="4146061663"/>
                  </a:ext>
                </a:extLst>
              </a:tr>
              <a:tr h="347356">
                <a:tc>
                  <a:txBody>
                    <a:bodyPr/>
                    <a:lstStyle/>
                    <a:p>
                      <a:endParaRPr lang="en-IN" b="1" dirty="0"/>
                    </a:p>
                  </a:txBody>
                  <a:tcPr>
                    <a:solidFill>
                      <a:schemeClr val="bg1">
                        <a:lumMod val="50000"/>
                        <a:lumOff val="50000"/>
                      </a:schemeClr>
                    </a:solidFill>
                  </a:tcPr>
                </a:tc>
                <a:tc>
                  <a:txBody>
                    <a:bodyPr/>
                    <a:lstStyle/>
                    <a:p>
                      <a:r>
                        <a:rPr lang="en-IN" b="1" dirty="0"/>
                        <a:t>4</a:t>
                      </a:r>
                    </a:p>
                  </a:txBody>
                  <a:tcPr>
                    <a:solidFill>
                      <a:schemeClr val="bg1">
                        <a:lumMod val="50000"/>
                        <a:lumOff val="50000"/>
                      </a:schemeClr>
                    </a:solidFill>
                  </a:tcPr>
                </a:tc>
                <a:tc>
                  <a:txBody>
                    <a:bodyPr/>
                    <a:lstStyle/>
                    <a:p>
                      <a:r>
                        <a:rPr lang="en-IN" dirty="0"/>
                        <a:t>0</a:t>
                      </a:r>
                    </a:p>
                  </a:txBody>
                  <a:tcPr>
                    <a:solidFill>
                      <a:schemeClr val="bg1">
                        <a:lumMod val="50000"/>
                        <a:lumOff val="50000"/>
                      </a:schemeClr>
                    </a:solidFill>
                  </a:tcPr>
                </a:tc>
                <a:tc>
                  <a:txBody>
                    <a:bodyPr/>
                    <a:lstStyle/>
                    <a:p>
                      <a:r>
                        <a:rPr lang="en-IN" dirty="0"/>
                        <a:t>0</a:t>
                      </a:r>
                    </a:p>
                  </a:txBody>
                  <a:tcPr>
                    <a:solidFill>
                      <a:schemeClr val="bg1">
                        <a:lumMod val="50000"/>
                        <a:lumOff val="50000"/>
                      </a:schemeClr>
                    </a:solidFill>
                  </a:tcPr>
                </a:tc>
                <a:tc>
                  <a:txBody>
                    <a:bodyPr/>
                    <a:lstStyle/>
                    <a:p>
                      <a:r>
                        <a:rPr lang="en-IN" dirty="0"/>
                        <a:t>2</a:t>
                      </a:r>
                    </a:p>
                  </a:txBody>
                  <a:tcPr>
                    <a:solidFill>
                      <a:schemeClr val="bg1">
                        <a:lumMod val="50000"/>
                        <a:lumOff val="50000"/>
                      </a:schemeClr>
                    </a:solidFill>
                  </a:tcPr>
                </a:tc>
                <a:tc>
                  <a:txBody>
                    <a:bodyPr/>
                    <a:lstStyle/>
                    <a:p>
                      <a:r>
                        <a:rPr lang="en-IN" dirty="0"/>
                        <a:t>7</a:t>
                      </a:r>
                    </a:p>
                  </a:txBody>
                  <a:tcPr>
                    <a:solidFill>
                      <a:schemeClr val="bg1">
                        <a:lumMod val="50000"/>
                        <a:lumOff val="50000"/>
                      </a:schemeClr>
                    </a:solidFill>
                  </a:tcPr>
                </a:tc>
                <a:extLst>
                  <a:ext uri="{0D108BD9-81ED-4DB2-BD59-A6C34878D82A}">
                    <a16:rowId xmlns:a16="http://schemas.microsoft.com/office/drawing/2014/main" val="2774210402"/>
                  </a:ext>
                </a:extLst>
              </a:tr>
              <a:tr h="347356">
                <a:tc>
                  <a:txBody>
                    <a:bodyPr/>
                    <a:lstStyle/>
                    <a:p>
                      <a:endParaRPr lang="en-IN" b="1" dirty="0"/>
                    </a:p>
                  </a:txBody>
                  <a:tcPr>
                    <a:solidFill>
                      <a:schemeClr val="accent6">
                        <a:lumMod val="60000"/>
                        <a:lumOff val="40000"/>
                      </a:schemeClr>
                    </a:solidFill>
                  </a:tcPr>
                </a:tc>
                <a:tc>
                  <a:txBody>
                    <a:bodyPr/>
                    <a:lstStyle/>
                    <a:p>
                      <a:r>
                        <a:rPr lang="en-IN" b="1" dirty="0"/>
                        <a:t>1</a:t>
                      </a:r>
                    </a:p>
                  </a:txBody>
                  <a:tcPr>
                    <a:solidFill>
                      <a:schemeClr val="accent6">
                        <a:lumMod val="60000"/>
                        <a:lumOff val="40000"/>
                      </a:schemeClr>
                    </a:solidFill>
                  </a:tcPr>
                </a:tc>
                <a:tc>
                  <a:txBody>
                    <a:bodyPr/>
                    <a:lstStyle/>
                    <a:p>
                      <a:r>
                        <a:rPr lang="en-IN" dirty="0"/>
                        <a:t>2</a:t>
                      </a:r>
                    </a:p>
                  </a:txBody>
                  <a:tcPr>
                    <a:solidFill>
                      <a:schemeClr val="accent6">
                        <a:lumMod val="60000"/>
                        <a:lumOff val="40000"/>
                      </a:schemeClr>
                    </a:solidFill>
                  </a:tcPr>
                </a:tc>
                <a:tc>
                  <a:txBody>
                    <a:bodyPr/>
                    <a:lstStyle/>
                    <a:p>
                      <a:r>
                        <a:rPr lang="en-IN" dirty="0"/>
                        <a:t>0</a:t>
                      </a:r>
                    </a:p>
                  </a:txBody>
                  <a:tcPr>
                    <a:solidFill>
                      <a:schemeClr val="accent6">
                        <a:lumMod val="60000"/>
                        <a:lumOff val="40000"/>
                      </a:schemeClr>
                    </a:solidFill>
                  </a:tcPr>
                </a:tc>
                <a:tc>
                  <a:txBody>
                    <a:bodyPr/>
                    <a:lstStyle/>
                    <a:p>
                      <a:r>
                        <a:rPr lang="en-IN" dirty="0"/>
                        <a:t>0</a:t>
                      </a:r>
                    </a:p>
                  </a:txBody>
                  <a:tcPr>
                    <a:solidFill>
                      <a:schemeClr val="accent6">
                        <a:lumMod val="60000"/>
                        <a:lumOff val="40000"/>
                      </a:schemeClr>
                    </a:solidFill>
                  </a:tcPr>
                </a:tc>
                <a:tc>
                  <a:txBody>
                    <a:bodyPr/>
                    <a:lstStyle/>
                    <a:p>
                      <a:r>
                        <a:rPr lang="en-IN" dirty="0"/>
                        <a:t>0</a:t>
                      </a:r>
                    </a:p>
                  </a:txBody>
                  <a:tcPr>
                    <a:solidFill>
                      <a:schemeClr val="accent6">
                        <a:lumMod val="60000"/>
                        <a:lumOff val="40000"/>
                      </a:schemeClr>
                    </a:solidFill>
                  </a:tcPr>
                </a:tc>
                <a:extLst>
                  <a:ext uri="{0D108BD9-81ED-4DB2-BD59-A6C34878D82A}">
                    <a16:rowId xmlns:a16="http://schemas.microsoft.com/office/drawing/2014/main" val="1986790925"/>
                  </a:ext>
                </a:extLst>
              </a:tr>
              <a:tr h="347356">
                <a:tc>
                  <a:txBody>
                    <a:bodyPr/>
                    <a:lstStyle/>
                    <a:p>
                      <a:r>
                        <a:rPr lang="en-IN" b="1" dirty="0"/>
                        <a:t>4</a:t>
                      </a:r>
                    </a:p>
                  </a:txBody>
                  <a:tcPr>
                    <a:solidFill>
                      <a:schemeClr val="accent6">
                        <a:lumMod val="60000"/>
                        <a:lumOff val="40000"/>
                      </a:schemeClr>
                    </a:solidFill>
                  </a:tcPr>
                </a:tc>
                <a:tc>
                  <a:txBody>
                    <a:bodyPr/>
                    <a:lstStyle/>
                    <a:p>
                      <a:r>
                        <a:rPr lang="en-IN" b="1" dirty="0"/>
                        <a:t>2</a:t>
                      </a:r>
                    </a:p>
                  </a:txBody>
                  <a:tcPr>
                    <a:solidFill>
                      <a:schemeClr val="accent6">
                        <a:lumMod val="60000"/>
                        <a:lumOff val="40000"/>
                      </a:schemeClr>
                    </a:solidFill>
                  </a:tcPr>
                </a:tc>
                <a:tc>
                  <a:txBody>
                    <a:bodyPr/>
                    <a:lstStyle/>
                    <a:p>
                      <a:r>
                        <a:rPr lang="en-IN" dirty="0"/>
                        <a:t>0</a:t>
                      </a:r>
                    </a:p>
                  </a:txBody>
                  <a:tcPr>
                    <a:solidFill>
                      <a:schemeClr val="accent6">
                        <a:lumMod val="60000"/>
                        <a:lumOff val="40000"/>
                      </a:schemeClr>
                    </a:solidFill>
                  </a:tcPr>
                </a:tc>
                <a:tc>
                  <a:txBody>
                    <a:bodyPr/>
                    <a:lstStyle/>
                    <a:p>
                      <a:r>
                        <a:rPr lang="en-IN" dirty="0"/>
                        <a:t>1</a:t>
                      </a:r>
                    </a:p>
                  </a:txBody>
                  <a:tcPr>
                    <a:solidFill>
                      <a:schemeClr val="accent6">
                        <a:lumMod val="60000"/>
                        <a:lumOff val="40000"/>
                      </a:schemeClr>
                    </a:solidFill>
                  </a:tcPr>
                </a:tc>
                <a:tc>
                  <a:txBody>
                    <a:bodyPr/>
                    <a:lstStyle/>
                    <a:p>
                      <a:r>
                        <a:rPr lang="en-IN" dirty="0"/>
                        <a:t>1</a:t>
                      </a:r>
                    </a:p>
                  </a:txBody>
                  <a:tcPr>
                    <a:solidFill>
                      <a:schemeClr val="accent6">
                        <a:lumMod val="60000"/>
                        <a:lumOff val="40000"/>
                      </a:schemeClr>
                    </a:solidFill>
                  </a:tcPr>
                </a:tc>
                <a:tc>
                  <a:txBody>
                    <a:bodyPr/>
                    <a:lstStyle/>
                    <a:p>
                      <a:r>
                        <a:rPr lang="en-IN" dirty="0"/>
                        <a:t>0</a:t>
                      </a:r>
                    </a:p>
                  </a:txBody>
                  <a:tcPr>
                    <a:solidFill>
                      <a:schemeClr val="accent6">
                        <a:lumMod val="60000"/>
                        <a:lumOff val="40000"/>
                      </a:schemeClr>
                    </a:solidFill>
                  </a:tcPr>
                </a:tc>
                <a:extLst>
                  <a:ext uri="{0D108BD9-81ED-4DB2-BD59-A6C34878D82A}">
                    <a16:rowId xmlns:a16="http://schemas.microsoft.com/office/drawing/2014/main" val="2881235683"/>
                  </a:ext>
                </a:extLst>
              </a:tr>
              <a:tr h="347356">
                <a:tc>
                  <a:txBody>
                    <a:bodyPr/>
                    <a:lstStyle/>
                    <a:p>
                      <a:endParaRPr lang="en-IN" b="1" dirty="0"/>
                    </a:p>
                  </a:txBody>
                  <a:tcPr>
                    <a:solidFill>
                      <a:schemeClr val="accent6">
                        <a:lumMod val="60000"/>
                        <a:lumOff val="40000"/>
                      </a:schemeClr>
                    </a:solidFill>
                  </a:tcPr>
                </a:tc>
                <a:tc>
                  <a:txBody>
                    <a:bodyPr/>
                    <a:lstStyle/>
                    <a:p>
                      <a:r>
                        <a:rPr lang="en-IN" b="1" dirty="0"/>
                        <a:t>3</a:t>
                      </a:r>
                    </a:p>
                  </a:txBody>
                  <a:tcPr>
                    <a:solidFill>
                      <a:schemeClr val="accent6">
                        <a:lumMod val="60000"/>
                        <a:lumOff val="40000"/>
                      </a:schemeClr>
                    </a:solidFill>
                  </a:tcPr>
                </a:tc>
                <a:tc>
                  <a:txBody>
                    <a:bodyPr/>
                    <a:lstStyle/>
                    <a:p>
                      <a:r>
                        <a:rPr lang="en-IN" dirty="0"/>
                        <a:t>0</a:t>
                      </a:r>
                    </a:p>
                  </a:txBody>
                  <a:tcPr>
                    <a:solidFill>
                      <a:schemeClr val="accent6">
                        <a:lumMod val="60000"/>
                        <a:lumOff val="40000"/>
                      </a:schemeClr>
                    </a:solidFill>
                  </a:tcPr>
                </a:tc>
                <a:tc>
                  <a:txBody>
                    <a:bodyPr/>
                    <a:lstStyle/>
                    <a:p>
                      <a:r>
                        <a:rPr lang="en-IN" dirty="0"/>
                        <a:t>2</a:t>
                      </a:r>
                    </a:p>
                  </a:txBody>
                  <a:tcPr>
                    <a:solidFill>
                      <a:schemeClr val="accent6">
                        <a:lumMod val="60000"/>
                        <a:lumOff val="40000"/>
                      </a:schemeClr>
                    </a:solidFill>
                  </a:tcPr>
                </a:tc>
                <a:tc>
                  <a:txBody>
                    <a:bodyPr/>
                    <a:lstStyle/>
                    <a:p>
                      <a:r>
                        <a:rPr lang="en-IN" dirty="0"/>
                        <a:t>4</a:t>
                      </a:r>
                    </a:p>
                  </a:txBody>
                  <a:tcPr>
                    <a:solidFill>
                      <a:schemeClr val="accent6">
                        <a:lumMod val="60000"/>
                        <a:lumOff val="40000"/>
                      </a:schemeClr>
                    </a:solidFill>
                  </a:tcPr>
                </a:tc>
                <a:tc>
                  <a:txBody>
                    <a:bodyPr/>
                    <a:lstStyle/>
                    <a:p>
                      <a:r>
                        <a:rPr lang="en-IN" dirty="0"/>
                        <a:t>1</a:t>
                      </a:r>
                    </a:p>
                  </a:txBody>
                  <a:tcPr>
                    <a:solidFill>
                      <a:schemeClr val="accent6">
                        <a:lumMod val="60000"/>
                        <a:lumOff val="40000"/>
                      </a:schemeClr>
                    </a:solidFill>
                  </a:tcPr>
                </a:tc>
                <a:extLst>
                  <a:ext uri="{0D108BD9-81ED-4DB2-BD59-A6C34878D82A}">
                    <a16:rowId xmlns:a16="http://schemas.microsoft.com/office/drawing/2014/main" val="558470471"/>
                  </a:ext>
                </a:extLst>
              </a:tr>
              <a:tr h="347356">
                <a:tc>
                  <a:txBody>
                    <a:bodyPr/>
                    <a:lstStyle/>
                    <a:p>
                      <a:endParaRPr lang="en-IN" b="1" dirty="0"/>
                    </a:p>
                  </a:txBody>
                  <a:tcPr>
                    <a:solidFill>
                      <a:schemeClr val="accent6">
                        <a:lumMod val="60000"/>
                        <a:lumOff val="40000"/>
                      </a:schemeClr>
                    </a:solidFill>
                  </a:tcPr>
                </a:tc>
                <a:tc>
                  <a:txBody>
                    <a:bodyPr/>
                    <a:lstStyle/>
                    <a:p>
                      <a:r>
                        <a:rPr lang="en-IN" b="1" dirty="0"/>
                        <a:t>4</a:t>
                      </a:r>
                    </a:p>
                  </a:txBody>
                  <a:tcPr>
                    <a:solidFill>
                      <a:schemeClr val="accent6">
                        <a:lumMod val="60000"/>
                        <a:lumOff val="40000"/>
                      </a:schemeClr>
                    </a:solidFill>
                  </a:tcPr>
                </a:tc>
                <a:tc>
                  <a:txBody>
                    <a:bodyPr/>
                    <a:lstStyle/>
                    <a:p>
                      <a:r>
                        <a:rPr lang="en-IN" dirty="0"/>
                        <a:t>0</a:t>
                      </a:r>
                    </a:p>
                  </a:txBody>
                  <a:tcPr>
                    <a:solidFill>
                      <a:schemeClr val="accent6">
                        <a:lumMod val="60000"/>
                        <a:lumOff val="40000"/>
                      </a:schemeClr>
                    </a:solidFill>
                  </a:tcPr>
                </a:tc>
                <a:tc>
                  <a:txBody>
                    <a:bodyPr/>
                    <a:lstStyle/>
                    <a:p>
                      <a:r>
                        <a:rPr lang="en-IN" dirty="0"/>
                        <a:t>0</a:t>
                      </a:r>
                    </a:p>
                  </a:txBody>
                  <a:tcPr>
                    <a:solidFill>
                      <a:schemeClr val="accent6">
                        <a:lumMod val="60000"/>
                        <a:lumOff val="40000"/>
                      </a:schemeClr>
                    </a:solidFill>
                  </a:tcPr>
                </a:tc>
                <a:tc>
                  <a:txBody>
                    <a:bodyPr/>
                    <a:lstStyle/>
                    <a:p>
                      <a:r>
                        <a:rPr lang="en-IN" dirty="0"/>
                        <a:t>1</a:t>
                      </a:r>
                    </a:p>
                  </a:txBody>
                  <a:tcPr>
                    <a:solidFill>
                      <a:schemeClr val="accent6">
                        <a:lumMod val="60000"/>
                        <a:lumOff val="40000"/>
                      </a:schemeClr>
                    </a:solidFill>
                  </a:tcPr>
                </a:tc>
                <a:tc>
                  <a:txBody>
                    <a:bodyPr/>
                    <a:lstStyle/>
                    <a:p>
                      <a:r>
                        <a:rPr lang="en-IN" dirty="0"/>
                        <a:t>10</a:t>
                      </a:r>
                    </a:p>
                  </a:txBody>
                  <a:tcPr>
                    <a:solidFill>
                      <a:schemeClr val="accent6">
                        <a:lumMod val="60000"/>
                        <a:lumOff val="40000"/>
                      </a:schemeClr>
                    </a:solidFill>
                  </a:tcPr>
                </a:tc>
                <a:extLst>
                  <a:ext uri="{0D108BD9-81ED-4DB2-BD59-A6C34878D82A}">
                    <a16:rowId xmlns:a16="http://schemas.microsoft.com/office/drawing/2014/main" val="2094057160"/>
                  </a:ext>
                </a:extLst>
              </a:tr>
            </a:tbl>
          </a:graphicData>
        </a:graphic>
      </p:graphicFrame>
    </p:spTree>
    <p:extLst>
      <p:ext uri="{BB962C8B-B14F-4D97-AF65-F5344CB8AC3E}">
        <p14:creationId xmlns:p14="http://schemas.microsoft.com/office/powerpoint/2010/main" val="3303458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C0AC-E19A-43B4-81C9-A3974991E111}"/>
              </a:ext>
            </a:extLst>
          </p:cNvPr>
          <p:cNvSpPr>
            <a:spLocks noGrp="1"/>
          </p:cNvSpPr>
          <p:nvPr>
            <p:ph type="title"/>
          </p:nvPr>
        </p:nvSpPr>
        <p:spPr/>
        <p:txBody>
          <a:bodyPr/>
          <a:lstStyle/>
          <a:p>
            <a:r>
              <a:rPr lang="en-IN" dirty="0"/>
              <a:t>RFM Analysis Segments</a:t>
            </a:r>
          </a:p>
        </p:txBody>
      </p:sp>
      <p:graphicFrame>
        <p:nvGraphicFramePr>
          <p:cNvPr id="6" name="Content Placeholder 5">
            <a:extLst>
              <a:ext uri="{FF2B5EF4-FFF2-40B4-BE49-F238E27FC236}">
                <a16:creationId xmlns:a16="http://schemas.microsoft.com/office/drawing/2014/main" id="{674DA8AC-641D-4A12-B296-32BF6E0EC242}"/>
              </a:ext>
            </a:extLst>
          </p:cNvPr>
          <p:cNvGraphicFramePr>
            <a:graphicFrameLocks noGrp="1"/>
          </p:cNvGraphicFramePr>
          <p:nvPr>
            <p:ph idx="1"/>
            <p:extLst>
              <p:ext uri="{D42A27DB-BD31-4B8C-83A1-F6EECF244321}">
                <p14:modId xmlns:p14="http://schemas.microsoft.com/office/powerpoint/2010/main" val="2013914007"/>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a:extLst>
              <a:ext uri="{FF2B5EF4-FFF2-40B4-BE49-F238E27FC236}">
                <a16:creationId xmlns:a16="http://schemas.microsoft.com/office/drawing/2014/main" id="{934BB171-A91F-43D4-8AC5-18DA290D8BBA}"/>
              </a:ext>
            </a:extLst>
          </p:cNvPr>
          <p:cNvGraphicFramePr/>
          <p:nvPr>
            <p:extLst>
              <p:ext uri="{D42A27DB-BD31-4B8C-83A1-F6EECF244321}">
                <p14:modId xmlns:p14="http://schemas.microsoft.com/office/powerpoint/2010/main" val="2304442474"/>
              </p:ext>
            </p:extLst>
          </p:nvPr>
        </p:nvGraphicFramePr>
        <p:xfrm>
          <a:off x="1491916" y="719666"/>
          <a:ext cx="8668084"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13236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6A726EA-D23A-4861-B907-B4B6E7400692}"/>
              </a:ext>
            </a:extLst>
          </p:cNvPr>
          <p:cNvGraphicFramePr>
            <a:graphicFrameLocks noGrp="1"/>
          </p:cNvGraphicFramePr>
          <p:nvPr>
            <p:ph idx="1"/>
            <p:extLst>
              <p:ext uri="{D42A27DB-BD31-4B8C-83A1-F6EECF244321}">
                <p14:modId xmlns:p14="http://schemas.microsoft.com/office/powerpoint/2010/main" val="3027499736"/>
              </p:ext>
            </p:extLst>
          </p:nvPr>
        </p:nvGraphicFramePr>
        <p:xfrm>
          <a:off x="791678" y="457117"/>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706E1F59-EAE8-49F1-9D84-E69775CB8171}"/>
              </a:ext>
            </a:extLst>
          </p:cNvPr>
          <p:cNvGrpSpPr/>
          <p:nvPr/>
        </p:nvGrpSpPr>
        <p:grpSpPr>
          <a:xfrm>
            <a:off x="4438991" y="4296448"/>
            <a:ext cx="6484112" cy="999736"/>
            <a:chOff x="3647312" y="2589336"/>
            <a:chExt cx="6484112" cy="999736"/>
          </a:xfrm>
          <a:solidFill>
            <a:schemeClr val="accent6">
              <a:lumMod val="40000"/>
              <a:lumOff val="60000"/>
            </a:schemeClr>
          </a:solidFill>
        </p:grpSpPr>
        <p:sp>
          <p:nvSpPr>
            <p:cNvPr id="9" name="Rectangle: Top Corners Rounded 8">
              <a:extLst>
                <a:ext uri="{FF2B5EF4-FFF2-40B4-BE49-F238E27FC236}">
                  <a16:creationId xmlns:a16="http://schemas.microsoft.com/office/drawing/2014/main" id="{424495D5-07D0-4AAB-A689-8C3AA9355E2B}"/>
                </a:ext>
              </a:extLst>
            </p:cNvPr>
            <p:cNvSpPr/>
            <p:nvPr/>
          </p:nvSpPr>
          <p:spPr>
            <a:xfrm rot="5400000">
              <a:off x="6418904" y="-182256"/>
              <a:ext cx="940928" cy="6484112"/>
            </a:xfrm>
            <a:prstGeom prst="round2SameRect">
              <a:avLst/>
            </a:prstGeom>
            <a:grp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 name="Rectangle: Top Corners Rounded 4">
              <a:extLst>
                <a:ext uri="{FF2B5EF4-FFF2-40B4-BE49-F238E27FC236}">
                  <a16:creationId xmlns:a16="http://schemas.microsoft.com/office/drawing/2014/main" id="{14524446-4DBF-4183-8BA0-60DD8A9D7900}"/>
                </a:ext>
              </a:extLst>
            </p:cNvPr>
            <p:cNvSpPr txBox="1"/>
            <p:nvPr/>
          </p:nvSpPr>
          <p:spPr>
            <a:xfrm>
              <a:off x="3670278" y="2740008"/>
              <a:ext cx="6438180" cy="849064"/>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45720" rIns="91440" bIns="45720" numCol="1" spcCol="1270" anchor="ctr" anchorCtr="0">
              <a:noAutofit/>
            </a:bodyPr>
            <a:lstStyle/>
            <a:p>
              <a:pPr marL="228600" lvl="1" indent="-228600" defTabSz="1066800">
                <a:lnSpc>
                  <a:spcPct val="90000"/>
                </a:lnSpc>
                <a:spcBef>
                  <a:spcPct val="0"/>
                </a:spcBef>
                <a:spcAft>
                  <a:spcPct val="15000"/>
                </a:spcAft>
                <a:buFontTx/>
                <a:buChar char="•"/>
              </a:pPr>
              <a:r>
                <a:rPr lang="en-IN" sz="2400" kern="1200" dirty="0"/>
                <a:t>We have identified 22 unique customers </a:t>
              </a:r>
              <a:r>
                <a:rPr lang="en-IN" sz="2400" dirty="0"/>
                <a:t>belonging to this segment</a:t>
              </a:r>
              <a:endParaRPr lang="en-IN" sz="2400" kern="1200" dirty="0"/>
            </a:p>
            <a:p>
              <a:pPr marL="228600" lvl="1" indent="-228600" algn="l" defTabSz="1066800">
                <a:lnSpc>
                  <a:spcPct val="90000"/>
                </a:lnSpc>
                <a:spcBef>
                  <a:spcPct val="0"/>
                </a:spcBef>
                <a:spcAft>
                  <a:spcPct val="15000"/>
                </a:spcAft>
                <a:buChar char="•"/>
              </a:pPr>
              <a:endParaRPr lang="en-IN" sz="2400" kern="1200" dirty="0"/>
            </a:p>
          </p:txBody>
        </p:sp>
      </p:grpSp>
      <p:grpSp>
        <p:nvGrpSpPr>
          <p:cNvPr id="6" name="Group 5">
            <a:extLst>
              <a:ext uri="{FF2B5EF4-FFF2-40B4-BE49-F238E27FC236}">
                <a16:creationId xmlns:a16="http://schemas.microsoft.com/office/drawing/2014/main" id="{BBF98F0E-1585-4B7F-B928-69D95DEECDAB}"/>
              </a:ext>
            </a:extLst>
          </p:cNvPr>
          <p:cNvGrpSpPr/>
          <p:nvPr/>
        </p:nvGrpSpPr>
        <p:grpSpPr>
          <a:xfrm>
            <a:off x="791679" y="4178831"/>
            <a:ext cx="3647313" cy="1176160"/>
            <a:chOff x="0" y="2471719"/>
            <a:chExt cx="3647313" cy="1176160"/>
          </a:xfrm>
          <a:solidFill>
            <a:schemeClr val="accent6">
              <a:lumMod val="75000"/>
            </a:schemeClr>
          </a:solidFill>
        </p:grpSpPr>
        <p:sp>
          <p:nvSpPr>
            <p:cNvPr id="7" name="Rectangle: Rounded Corners 6">
              <a:extLst>
                <a:ext uri="{FF2B5EF4-FFF2-40B4-BE49-F238E27FC236}">
                  <a16:creationId xmlns:a16="http://schemas.microsoft.com/office/drawing/2014/main" id="{A519748D-A170-4892-958C-32AA563E7CEA}"/>
                </a:ext>
              </a:extLst>
            </p:cNvPr>
            <p:cNvSpPr/>
            <p:nvPr/>
          </p:nvSpPr>
          <p:spPr>
            <a:xfrm>
              <a:off x="0" y="2471719"/>
              <a:ext cx="3647313" cy="1176160"/>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ectangle: Rounded Corners 6">
              <a:extLst>
                <a:ext uri="{FF2B5EF4-FFF2-40B4-BE49-F238E27FC236}">
                  <a16:creationId xmlns:a16="http://schemas.microsoft.com/office/drawing/2014/main" id="{0E4463B5-A302-4F34-8E21-6D8EC8DF833A}"/>
                </a:ext>
              </a:extLst>
            </p:cNvPr>
            <p:cNvSpPr txBox="1"/>
            <p:nvPr/>
          </p:nvSpPr>
          <p:spPr>
            <a:xfrm>
              <a:off x="57415" y="2529134"/>
              <a:ext cx="3532483" cy="106133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24790" tIns="112395" rIns="224790" bIns="112395" numCol="1" spcCol="1270" anchor="ctr" anchorCtr="0">
              <a:noAutofit/>
            </a:bodyPr>
            <a:lstStyle/>
            <a:p>
              <a:pPr marL="0" lvl="0" indent="0" algn="ctr" defTabSz="2622550">
                <a:lnSpc>
                  <a:spcPct val="90000"/>
                </a:lnSpc>
                <a:spcBef>
                  <a:spcPct val="0"/>
                </a:spcBef>
                <a:spcAft>
                  <a:spcPct val="35000"/>
                </a:spcAft>
                <a:buNone/>
              </a:pPr>
              <a:endParaRPr lang="en-IN" sz="5900" kern="1200"/>
            </a:p>
          </p:txBody>
        </p:sp>
      </p:grpSp>
      <p:sp>
        <p:nvSpPr>
          <p:cNvPr id="12" name="TextBox 11">
            <a:extLst>
              <a:ext uri="{FF2B5EF4-FFF2-40B4-BE49-F238E27FC236}">
                <a16:creationId xmlns:a16="http://schemas.microsoft.com/office/drawing/2014/main" id="{339022DE-FE8C-4CF3-91D1-641CA8618B48}"/>
              </a:ext>
            </a:extLst>
          </p:cNvPr>
          <p:cNvSpPr txBox="1"/>
          <p:nvPr/>
        </p:nvSpPr>
        <p:spPr>
          <a:xfrm>
            <a:off x="1071716" y="4342380"/>
            <a:ext cx="2346467" cy="830997"/>
          </a:xfrm>
          <a:prstGeom prst="rect">
            <a:avLst/>
          </a:prstGeom>
          <a:noFill/>
        </p:spPr>
        <p:txBody>
          <a:bodyPr wrap="square" rtlCol="0">
            <a:spAutoFit/>
          </a:bodyPr>
          <a:lstStyle/>
          <a:p>
            <a:pPr algn="r"/>
            <a:r>
              <a:rPr lang="en-IN" sz="4800" dirty="0"/>
              <a:t>Inactive</a:t>
            </a:r>
          </a:p>
        </p:txBody>
      </p:sp>
      <p:graphicFrame>
        <p:nvGraphicFramePr>
          <p:cNvPr id="11" name="Content Placeholder 3">
            <a:extLst>
              <a:ext uri="{FF2B5EF4-FFF2-40B4-BE49-F238E27FC236}">
                <a16:creationId xmlns:a16="http://schemas.microsoft.com/office/drawing/2014/main" id="{5CBBAF28-EFA8-493B-88A8-EAB1A901CEB0}"/>
              </a:ext>
            </a:extLst>
          </p:cNvPr>
          <p:cNvGraphicFramePr>
            <a:graphicFrameLocks/>
          </p:cNvGraphicFramePr>
          <p:nvPr>
            <p:extLst>
              <p:ext uri="{D42A27DB-BD31-4B8C-83A1-F6EECF244321}">
                <p14:modId xmlns:p14="http://schemas.microsoft.com/office/powerpoint/2010/main" val="2793819255"/>
              </p:ext>
            </p:extLst>
          </p:nvPr>
        </p:nvGraphicFramePr>
        <p:xfrm>
          <a:off x="791678" y="485992"/>
          <a:ext cx="10131425" cy="36496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TextBox 12">
            <a:extLst>
              <a:ext uri="{FF2B5EF4-FFF2-40B4-BE49-F238E27FC236}">
                <a16:creationId xmlns:a16="http://schemas.microsoft.com/office/drawing/2014/main" id="{1E26D474-D90C-4883-9C50-E7ED40E64C47}"/>
              </a:ext>
            </a:extLst>
          </p:cNvPr>
          <p:cNvSpPr txBox="1"/>
          <p:nvPr/>
        </p:nvSpPr>
        <p:spPr>
          <a:xfrm>
            <a:off x="1071716" y="4371255"/>
            <a:ext cx="2346467" cy="830997"/>
          </a:xfrm>
          <a:prstGeom prst="rect">
            <a:avLst/>
          </a:prstGeom>
          <a:noFill/>
        </p:spPr>
        <p:txBody>
          <a:bodyPr wrap="square" rtlCol="0">
            <a:spAutoFit/>
          </a:bodyPr>
          <a:lstStyle/>
          <a:p>
            <a:pPr algn="r"/>
            <a:r>
              <a:rPr lang="en-IN" sz="4800" dirty="0"/>
              <a:t>Inactive</a:t>
            </a:r>
          </a:p>
        </p:txBody>
      </p:sp>
    </p:spTree>
    <p:extLst>
      <p:ext uri="{BB962C8B-B14F-4D97-AF65-F5344CB8AC3E}">
        <p14:creationId xmlns:p14="http://schemas.microsoft.com/office/powerpoint/2010/main" val="1416474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DEEE-2D4E-4608-A9DC-29C38B5FD470}"/>
              </a:ext>
            </a:extLst>
          </p:cNvPr>
          <p:cNvSpPr>
            <a:spLocks noGrp="1"/>
          </p:cNvSpPr>
          <p:nvPr>
            <p:ph type="title"/>
          </p:nvPr>
        </p:nvSpPr>
        <p:spPr/>
        <p:txBody>
          <a:bodyPr/>
          <a:lstStyle/>
          <a:p>
            <a:r>
              <a:rPr lang="en-US" dirty="0"/>
              <a:t>Who are your best customers?</a:t>
            </a:r>
            <a:endParaRPr lang="en-IN" dirty="0"/>
          </a:p>
        </p:txBody>
      </p:sp>
      <p:pic>
        <p:nvPicPr>
          <p:cNvPr id="5" name="Content Placeholder 4">
            <a:extLst>
              <a:ext uri="{FF2B5EF4-FFF2-40B4-BE49-F238E27FC236}">
                <a16:creationId xmlns:a16="http://schemas.microsoft.com/office/drawing/2014/main" id="{B469C4EA-2582-43C5-A7AD-81A32F71711C}"/>
              </a:ext>
            </a:extLst>
          </p:cNvPr>
          <p:cNvPicPr>
            <a:picLocks noGrp="1" noChangeAspect="1"/>
          </p:cNvPicPr>
          <p:nvPr>
            <p:ph idx="1"/>
          </p:nvPr>
        </p:nvPicPr>
        <p:blipFill>
          <a:blip r:embed="rId2"/>
          <a:stretch>
            <a:fillRect/>
          </a:stretch>
        </p:blipFill>
        <p:spPr>
          <a:xfrm>
            <a:off x="895719" y="1847784"/>
            <a:ext cx="7074264" cy="2254366"/>
          </a:xfrm>
        </p:spPr>
      </p:pic>
      <p:sp>
        <p:nvSpPr>
          <p:cNvPr id="6" name="TextBox 5">
            <a:extLst>
              <a:ext uri="{FF2B5EF4-FFF2-40B4-BE49-F238E27FC236}">
                <a16:creationId xmlns:a16="http://schemas.microsoft.com/office/drawing/2014/main" id="{2FA09019-EF61-4F86-BD81-78EF11FD2115}"/>
              </a:ext>
            </a:extLst>
          </p:cNvPr>
          <p:cNvSpPr txBox="1"/>
          <p:nvPr/>
        </p:nvSpPr>
        <p:spPr>
          <a:xfrm>
            <a:off x="616017" y="4225490"/>
            <a:ext cx="7498080" cy="1477328"/>
          </a:xfrm>
          <a:prstGeom prst="rect">
            <a:avLst/>
          </a:prstGeom>
          <a:noFill/>
        </p:spPr>
        <p:txBody>
          <a:bodyPr wrap="square" rtlCol="0">
            <a:spAutoFit/>
          </a:bodyPr>
          <a:lstStyle/>
          <a:p>
            <a:pPr marL="285750" indent="-285750">
              <a:buFont typeface="Arial" panose="020B0604020202020204" pitchFamily="34" charset="0"/>
              <a:buChar char="•"/>
            </a:pPr>
            <a:r>
              <a:rPr lang="en-IN" dirty="0"/>
              <a:t>Best customer belong to the Champion Segment</a:t>
            </a:r>
          </a:p>
          <a:p>
            <a:pPr marL="285750" indent="-285750">
              <a:buFont typeface="Arial" panose="020B0604020202020204" pitchFamily="34" charset="0"/>
              <a:buChar char="•"/>
            </a:pPr>
            <a:r>
              <a:rPr lang="en-IN" dirty="0"/>
              <a:t>They have transacted recently in last 42 to 253 days</a:t>
            </a:r>
          </a:p>
          <a:p>
            <a:pPr marL="285750" indent="-285750">
              <a:buFont typeface="Arial" panose="020B0604020202020204" pitchFamily="34" charset="0"/>
              <a:buChar char="•"/>
            </a:pPr>
            <a:r>
              <a:rPr lang="en-IN" dirty="0"/>
              <a:t>They have monetary value of 120783.1 to 912294.1</a:t>
            </a:r>
          </a:p>
          <a:p>
            <a:pPr marL="285750" indent="-285750">
              <a:buFont typeface="Arial" panose="020B0604020202020204" pitchFamily="34" charset="0"/>
              <a:buChar char="•"/>
            </a:pPr>
            <a:r>
              <a:rPr lang="en-IN" dirty="0"/>
              <a:t>Their  order frequency ranges from 34 to 259</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633312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900ED-0B07-448B-8D8F-520B9ED25F4B}"/>
              </a:ext>
            </a:extLst>
          </p:cNvPr>
          <p:cNvSpPr>
            <a:spLocks noGrp="1"/>
          </p:cNvSpPr>
          <p:nvPr>
            <p:ph type="title"/>
          </p:nvPr>
        </p:nvSpPr>
        <p:spPr/>
        <p:txBody>
          <a:bodyPr/>
          <a:lstStyle/>
          <a:p>
            <a:r>
              <a:rPr lang="en-US" dirty="0"/>
              <a:t>Which customers are on the verge of churning?</a:t>
            </a:r>
            <a:endParaRPr lang="en-IN" dirty="0"/>
          </a:p>
        </p:txBody>
      </p:sp>
      <p:pic>
        <p:nvPicPr>
          <p:cNvPr id="5" name="Content Placeholder 4">
            <a:extLst>
              <a:ext uri="{FF2B5EF4-FFF2-40B4-BE49-F238E27FC236}">
                <a16:creationId xmlns:a16="http://schemas.microsoft.com/office/drawing/2014/main" id="{55FAD851-384C-450D-A8D3-98E4D333EA99}"/>
              </a:ext>
            </a:extLst>
          </p:cNvPr>
          <p:cNvPicPr>
            <a:picLocks noGrp="1" noChangeAspect="1"/>
          </p:cNvPicPr>
          <p:nvPr>
            <p:ph idx="1"/>
          </p:nvPr>
        </p:nvPicPr>
        <p:blipFill>
          <a:blip r:embed="rId2"/>
          <a:stretch>
            <a:fillRect/>
          </a:stretch>
        </p:blipFill>
        <p:spPr>
          <a:xfrm>
            <a:off x="858017" y="2142774"/>
            <a:ext cx="7226671" cy="1606633"/>
          </a:xfrm>
        </p:spPr>
      </p:pic>
      <p:sp>
        <p:nvSpPr>
          <p:cNvPr id="7" name="TextBox 6">
            <a:extLst>
              <a:ext uri="{FF2B5EF4-FFF2-40B4-BE49-F238E27FC236}">
                <a16:creationId xmlns:a16="http://schemas.microsoft.com/office/drawing/2014/main" id="{443A7A3A-5F87-4A62-9556-F135DE7D59AE}"/>
              </a:ext>
            </a:extLst>
          </p:cNvPr>
          <p:cNvSpPr txBox="1"/>
          <p:nvPr/>
        </p:nvSpPr>
        <p:spPr>
          <a:xfrm>
            <a:off x="858016" y="4138863"/>
            <a:ext cx="7920223" cy="1477328"/>
          </a:xfrm>
          <a:prstGeom prst="rect">
            <a:avLst/>
          </a:prstGeom>
          <a:noFill/>
        </p:spPr>
        <p:txBody>
          <a:bodyPr wrap="square" rtlCol="0">
            <a:spAutoFit/>
          </a:bodyPr>
          <a:lstStyle/>
          <a:p>
            <a:pPr marL="285750" indent="-285750">
              <a:buFont typeface="Arial" panose="020B0604020202020204" pitchFamily="34" charset="0"/>
              <a:buChar char="•"/>
            </a:pPr>
            <a:r>
              <a:rPr lang="en-IN" dirty="0"/>
              <a:t>Customers who are on the verge of churning belong to the At Risk Segment</a:t>
            </a:r>
          </a:p>
          <a:p>
            <a:pPr marL="285750" indent="-285750">
              <a:buFont typeface="Arial" panose="020B0604020202020204" pitchFamily="34" charset="0"/>
              <a:buChar char="•"/>
            </a:pPr>
            <a:r>
              <a:rPr lang="en-IN" dirty="0"/>
              <a:t>They have transacted recently in last 453 to 625 days</a:t>
            </a:r>
          </a:p>
          <a:p>
            <a:pPr marL="285750" indent="-285750">
              <a:buFont typeface="Arial" panose="020B0604020202020204" pitchFamily="34" charset="0"/>
              <a:buChar char="•"/>
            </a:pPr>
            <a:r>
              <a:rPr lang="en-IN" dirty="0"/>
              <a:t>They have monetary value of 33144.93 to 69052.41</a:t>
            </a:r>
          </a:p>
          <a:p>
            <a:pPr marL="285750" indent="-285750">
              <a:buFont typeface="Arial" panose="020B0604020202020204" pitchFamily="34" charset="0"/>
              <a:buChar char="•"/>
            </a:pPr>
            <a:r>
              <a:rPr lang="en-IN" dirty="0"/>
              <a:t>Their  order frequency ranges from 10 to 20</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081794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E08E5-67F9-4FF6-B461-1F8D6EE79409}"/>
              </a:ext>
            </a:extLst>
          </p:cNvPr>
          <p:cNvSpPr>
            <a:spLocks noGrp="1"/>
          </p:cNvSpPr>
          <p:nvPr>
            <p:ph type="title"/>
          </p:nvPr>
        </p:nvSpPr>
        <p:spPr/>
        <p:txBody>
          <a:bodyPr/>
          <a:lstStyle/>
          <a:p>
            <a:r>
              <a:rPr lang="en-US" dirty="0"/>
              <a:t>Who are your lost customers?</a:t>
            </a:r>
            <a:endParaRPr lang="en-IN" dirty="0"/>
          </a:p>
        </p:txBody>
      </p:sp>
      <p:pic>
        <p:nvPicPr>
          <p:cNvPr id="5" name="Content Placeholder 4">
            <a:extLst>
              <a:ext uri="{FF2B5EF4-FFF2-40B4-BE49-F238E27FC236}">
                <a16:creationId xmlns:a16="http://schemas.microsoft.com/office/drawing/2014/main" id="{9D68B676-7489-4B9F-AA8B-00F70E8A6E69}"/>
              </a:ext>
            </a:extLst>
          </p:cNvPr>
          <p:cNvPicPr>
            <a:picLocks noGrp="1" noChangeAspect="1"/>
          </p:cNvPicPr>
          <p:nvPr>
            <p:ph idx="1"/>
          </p:nvPr>
        </p:nvPicPr>
        <p:blipFill>
          <a:blip r:embed="rId2"/>
          <a:stretch>
            <a:fillRect/>
          </a:stretch>
        </p:blipFill>
        <p:spPr>
          <a:xfrm>
            <a:off x="793616" y="1869611"/>
            <a:ext cx="7182219" cy="2133710"/>
          </a:xfrm>
        </p:spPr>
      </p:pic>
      <p:sp>
        <p:nvSpPr>
          <p:cNvPr id="6" name="TextBox 5">
            <a:extLst>
              <a:ext uri="{FF2B5EF4-FFF2-40B4-BE49-F238E27FC236}">
                <a16:creationId xmlns:a16="http://schemas.microsoft.com/office/drawing/2014/main" id="{46E4BEED-2A53-4BAF-A655-CA949CB24FAB}"/>
              </a:ext>
            </a:extLst>
          </p:cNvPr>
          <p:cNvSpPr txBox="1"/>
          <p:nvPr/>
        </p:nvSpPr>
        <p:spPr>
          <a:xfrm>
            <a:off x="875899" y="4668253"/>
            <a:ext cx="7700210" cy="1754326"/>
          </a:xfrm>
          <a:prstGeom prst="rect">
            <a:avLst/>
          </a:prstGeom>
          <a:noFill/>
        </p:spPr>
        <p:txBody>
          <a:bodyPr wrap="square" rtlCol="0">
            <a:spAutoFit/>
          </a:bodyPr>
          <a:lstStyle/>
          <a:p>
            <a:pPr marL="285750" indent="-285750">
              <a:buFont typeface="Arial" panose="020B0604020202020204" pitchFamily="34" charset="0"/>
              <a:buChar char="•"/>
            </a:pPr>
            <a:r>
              <a:rPr lang="en-IN" dirty="0"/>
              <a:t>Customers who are lost belong to the Inactive Segment</a:t>
            </a:r>
          </a:p>
          <a:p>
            <a:pPr marL="285750" indent="-285750">
              <a:buFont typeface="Arial" panose="020B0604020202020204" pitchFamily="34" charset="0"/>
              <a:buChar char="•"/>
            </a:pPr>
            <a:r>
              <a:rPr lang="en-IN" dirty="0"/>
              <a:t>They have transacted recently in last 659 to 1353 days</a:t>
            </a:r>
          </a:p>
          <a:p>
            <a:pPr marL="285750" indent="-285750">
              <a:buFont typeface="Arial" panose="020B0604020202020204" pitchFamily="34" charset="0"/>
              <a:buChar char="•"/>
            </a:pPr>
            <a:r>
              <a:rPr lang="en-IN" dirty="0"/>
              <a:t>They have monetary value of 26479.26 to 70488.44</a:t>
            </a:r>
          </a:p>
          <a:p>
            <a:pPr marL="285750" indent="-285750">
              <a:buFont typeface="Arial" panose="020B0604020202020204" pitchFamily="34" charset="0"/>
              <a:buChar char="•"/>
            </a:pPr>
            <a:r>
              <a:rPr lang="en-IN" dirty="0"/>
              <a:t>Their  order frequency ranges from 8 to 20</a:t>
            </a:r>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8447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9C76F-E6D9-4FC6-A1EE-2C6B812B4DDB}"/>
              </a:ext>
            </a:extLst>
          </p:cNvPr>
          <p:cNvSpPr>
            <a:spLocks noGrp="1"/>
          </p:cNvSpPr>
          <p:nvPr>
            <p:ph type="title"/>
          </p:nvPr>
        </p:nvSpPr>
        <p:spPr/>
        <p:txBody>
          <a:bodyPr/>
          <a:lstStyle/>
          <a:p>
            <a:r>
              <a:rPr lang="en-US" dirty="0"/>
              <a:t>Who are your loyal customers?</a:t>
            </a:r>
            <a:endParaRPr lang="en-IN" dirty="0"/>
          </a:p>
        </p:txBody>
      </p:sp>
      <p:pic>
        <p:nvPicPr>
          <p:cNvPr id="5" name="Content Placeholder 4">
            <a:extLst>
              <a:ext uri="{FF2B5EF4-FFF2-40B4-BE49-F238E27FC236}">
                <a16:creationId xmlns:a16="http://schemas.microsoft.com/office/drawing/2014/main" id="{0448C83A-DB48-4858-967A-803ABD5FFBE6}"/>
              </a:ext>
            </a:extLst>
          </p:cNvPr>
          <p:cNvPicPr>
            <a:picLocks noGrp="1" noChangeAspect="1"/>
          </p:cNvPicPr>
          <p:nvPr>
            <p:ph idx="1"/>
          </p:nvPr>
        </p:nvPicPr>
        <p:blipFill>
          <a:blip r:embed="rId2"/>
          <a:stretch>
            <a:fillRect/>
          </a:stretch>
        </p:blipFill>
        <p:spPr>
          <a:xfrm>
            <a:off x="915369" y="1967161"/>
            <a:ext cx="7150467" cy="2381372"/>
          </a:xfrm>
        </p:spPr>
      </p:pic>
      <p:sp>
        <p:nvSpPr>
          <p:cNvPr id="6" name="TextBox 5">
            <a:extLst>
              <a:ext uri="{FF2B5EF4-FFF2-40B4-BE49-F238E27FC236}">
                <a16:creationId xmlns:a16="http://schemas.microsoft.com/office/drawing/2014/main" id="{C0FD7D86-9E73-40E4-80AC-DADDBA1B04CB}"/>
              </a:ext>
            </a:extLst>
          </p:cNvPr>
          <p:cNvSpPr txBox="1"/>
          <p:nvPr/>
        </p:nvSpPr>
        <p:spPr>
          <a:xfrm>
            <a:off x="915369" y="4687503"/>
            <a:ext cx="7333482" cy="1754326"/>
          </a:xfrm>
          <a:prstGeom prst="rect">
            <a:avLst/>
          </a:prstGeom>
          <a:noFill/>
        </p:spPr>
        <p:txBody>
          <a:bodyPr wrap="square" rtlCol="0">
            <a:spAutoFit/>
          </a:bodyPr>
          <a:lstStyle/>
          <a:p>
            <a:pPr marL="285750" indent="-285750">
              <a:buFont typeface="Arial" panose="020B0604020202020204" pitchFamily="34" charset="0"/>
              <a:buChar char="•"/>
            </a:pPr>
            <a:r>
              <a:rPr lang="en-IN" dirty="0"/>
              <a:t>Loyal customers belong to the Champion and Loyal Segment</a:t>
            </a:r>
          </a:p>
          <a:p>
            <a:pPr marL="285750" indent="-285750">
              <a:buFont typeface="Arial" panose="020B0604020202020204" pitchFamily="34" charset="0"/>
              <a:buChar char="•"/>
            </a:pPr>
            <a:r>
              <a:rPr lang="en-IN" dirty="0"/>
              <a:t>They have transacted recently in last 42 to 253 days</a:t>
            </a:r>
          </a:p>
          <a:p>
            <a:pPr marL="285750" indent="-285750">
              <a:buFont typeface="Arial" panose="020B0604020202020204" pitchFamily="34" charset="0"/>
              <a:buChar char="•"/>
            </a:pPr>
            <a:r>
              <a:rPr lang="en-IN" dirty="0"/>
              <a:t>They have monetary value of 120783.1 to 912294.1</a:t>
            </a:r>
          </a:p>
          <a:p>
            <a:pPr marL="285750" indent="-285750">
              <a:buFont typeface="Arial" panose="020B0604020202020204" pitchFamily="34" charset="0"/>
              <a:buChar char="•"/>
            </a:pPr>
            <a:r>
              <a:rPr lang="en-IN" dirty="0"/>
              <a:t>Their  order frequency ranges from 34 to 259</a:t>
            </a:r>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1882503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01334-56D6-481B-AE07-B60407F8D963}"/>
              </a:ext>
            </a:extLst>
          </p:cNvPr>
          <p:cNvSpPr>
            <a:spLocks noGrp="1"/>
          </p:cNvSpPr>
          <p:nvPr>
            <p:ph type="title"/>
          </p:nvPr>
        </p:nvSpPr>
        <p:spPr/>
        <p:txBody>
          <a:bodyPr/>
          <a:lstStyle/>
          <a:p>
            <a:r>
              <a:rPr lang="en-IN" b="1" dirty="0"/>
              <a:t>Inferences from RFM Analysis</a:t>
            </a:r>
            <a:br>
              <a:rPr lang="en-IN" b="1" dirty="0"/>
            </a:br>
            <a:endParaRPr lang="en-IN" dirty="0"/>
          </a:p>
        </p:txBody>
      </p:sp>
      <p:sp>
        <p:nvSpPr>
          <p:cNvPr id="3" name="Content Placeholder 2">
            <a:extLst>
              <a:ext uri="{FF2B5EF4-FFF2-40B4-BE49-F238E27FC236}">
                <a16:creationId xmlns:a16="http://schemas.microsoft.com/office/drawing/2014/main" id="{A9460339-3645-4FE7-B4C0-13D49BD96646}"/>
              </a:ext>
            </a:extLst>
          </p:cNvPr>
          <p:cNvSpPr>
            <a:spLocks noGrp="1"/>
          </p:cNvSpPr>
          <p:nvPr>
            <p:ph idx="1"/>
          </p:nvPr>
        </p:nvSpPr>
        <p:spPr/>
        <p:txBody>
          <a:bodyPr/>
          <a:lstStyle/>
          <a:p>
            <a:pPr marL="342900" indent="-342900">
              <a:buFont typeface="+mj-lt"/>
              <a:buAutoNum type="arabicPeriod"/>
            </a:pPr>
            <a:r>
              <a:rPr lang="en-IN" dirty="0"/>
              <a:t>After performing the RFM analysis we have identified 4 segments after grouping the customers by Customer name.</a:t>
            </a:r>
          </a:p>
          <a:p>
            <a:pPr marL="342900" indent="-342900">
              <a:buFont typeface="+mj-lt"/>
              <a:buAutoNum type="arabicPeriod"/>
            </a:pPr>
            <a:r>
              <a:rPr lang="en-IN" dirty="0"/>
              <a:t>Out of the 89 customers, 23 customers belong to Champion segment, 22 customers belong to Loyal segment, 22 customers belong to At Risk Segment and 22 customers belong to Inactive segment.</a:t>
            </a:r>
          </a:p>
          <a:p>
            <a:pPr marL="342900" indent="-342900">
              <a:buFont typeface="+mj-lt"/>
              <a:buAutoNum type="arabicPeriod"/>
            </a:pPr>
            <a:r>
              <a:rPr lang="en-IN" dirty="0"/>
              <a:t>RFM considers recency, frequency and monetary values for each customer. Combines them, and then groups them into different customer segments for easy recall and campaign targeting. RFM analysis is super useful in understanding responsiveness of your customers and for segmentation driven database marketing.</a:t>
            </a:r>
          </a:p>
          <a:p>
            <a:pPr marL="342900" indent="-342900">
              <a:buFont typeface="+mj-lt"/>
              <a:buAutoNum type="arabicPeriod"/>
            </a:pPr>
            <a:r>
              <a:rPr lang="en-IN"/>
              <a:t>Now we can Target them for campaigns, Promote repeat purchase and loyalty, Defend against attrition/defection and Acquire customers who resemble the best ones.</a:t>
            </a:r>
            <a:endParaRPr lang="en-IN" dirty="0"/>
          </a:p>
        </p:txBody>
      </p:sp>
    </p:spTree>
    <p:extLst>
      <p:ext uri="{BB962C8B-B14F-4D97-AF65-F5344CB8AC3E}">
        <p14:creationId xmlns:p14="http://schemas.microsoft.com/office/powerpoint/2010/main" val="3625558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4AE5-B12F-457C-BC8E-E8E7B8BB22AA}"/>
              </a:ext>
            </a:extLst>
          </p:cNvPr>
          <p:cNvSpPr>
            <a:spLocks noGrp="1"/>
          </p:cNvSpPr>
          <p:nvPr>
            <p:ph type="title"/>
          </p:nvPr>
        </p:nvSpPr>
        <p:spPr/>
        <p:txBody>
          <a:bodyPr/>
          <a:lstStyle/>
          <a:p>
            <a:pPr algn="ctr"/>
            <a:r>
              <a:rPr lang="en-IN" b="1" dirty="0"/>
              <a:t>Thank YOU</a:t>
            </a:r>
          </a:p>
        </p:txBody>
      </p:sp>
      <p:sp>
        <p:nvSpPr>
          <p:cNvPr id="3" name="Content Placeholder 2">
            <a:extLst>
              <a:ext uri="{FF2B5EF4-FFF2-40B4-BE49-F238E27FC236}">
                <a16:creationId xmlns:a16="http://schemas.microsoft.com/office/drawing/2014/main" id="{EDEF9662-4325-484C-BD95-7BA77444455B}"/>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965179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a:xfrm>
            <a:off x="215901" y="1739900"/>
            <a:ext cx="11976099" cy="4813300"/>
          </a:xfrm>
        </p:spPr>
        <p:txBody>
          <a:bodyPr>
            <a:noAutofit/>
          </a:bodyPr>
          <a:lstStyle/>
          <a:p>
            <a:pPr>
              <a:lnSpc>
                <a:spcPct val="120000"/>
              </a:lnSpc>
            </a:pPr>
            <a:r>
              <a:rPr lang="en-IN" sz="2800" dirty="0"/>
              <a:t>An automobile parts manufacturing company has collected data of transactions for 3 years. They do not have any in-house data science team, thus they have hired you as their consultant. Your job is to use your magical data science skills to provide them with suitable insights about their data and their customers.</a:t>
            </a:r>
          </a:p>
        </p:txBody>
      </p:sp>
    </p:spTree>
    <p:extLst>
      <p:ext uri="{BB962C8B-B14F-4D97-AF65-F5344CB8AC3E}">
        <p14:creationId xmlns:p14="http://schemas.microsoft.com/office/powerpoint/2010/main" val="3874616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About data</a:t>
            </a:r>
          </a:p>
        </p:txBody>
      </p:sp>
      <p:sp>
        <p:nvSpPr>
          <p:cNvPr id="3" name="Content Placeholder 2"/>
          <p:cNvSpPr>
            <a:spLocks noGrp="1"/>
          </p:cNvSpPr>
          <p:nvPr>
            <p:ph idx="1"/>
          </p:nvPr>
        </p:nvSpPr>
        <p:spPr/>
        <p:txBody>
          <a:bodyPr/>
          <a:lstStyle/>
          <a:p>
            <a:r>
              <a:rPr lang="en-IN" dirty="0"/>
              <a:t>The data consists of 20 columns and 2747 rows</a:t>
            </a:r>
          </a:p>
          <a:p>
            <a:r>
              <a:rPr lang="en-IN" dirty="0"/>
              <a:t>There are no null values</a:t>
            </a:r>
          </a:p>
          <a:p>
            <a:r>
              <a:rPr lang="en-IN" dirty="0"/>
              <a:t>There are no duplicate rows</a:t>
            </a:r>
          </a:p>
          <a:p>
            <a:r>
              <a:rPr lang="en-IN" dirty="0"/>
              <a:t>We have 7 numeric columns, 1 date column, 7 categorical column</a:t>
            </a:r>
          </a:p>
          <a:p>
            <a:endParaRPr lang="en-IN" dirty="0"/>
          </a:p>
          <a:p>
            <a:endParaRPr lang="en-IN" dirty="0"/>
          </a:p>
          <a:p>
            <a:endParaRPr lang="en-IN" dirty="0"/>
          </a:p>
        </p:txBody>
      </p:sp>
      <p:pic>
        <p:nvPicPr>
          <p:cNvPr id="5" name="Picture 4">
            <a:extLst>
              <a:ext uri="{FF2B5EF4-FFF2-40B4-BE49-F238E27FC236}">
                <a16:creationId xmlns:a16="http://schemas.microsoft.com/office/drawing/2014/main" id="{98B84768-DAB9-49B7-8843-E208A18DB4A7}"/>
              </a:ext>
            </a:extLst>
          </p:cNvPr>
          <p:cNvPicPr>
            <a:picLocks noChangeAspect="1"/>
          </p:cNvPicPr>
          <p:nvPr/>
        </p:nvPicPr>
        <p:blipFill>
          <a:blip r:embed="rId2"/>
          <a:stretch>
            <a:fillRect/>
          </a:stretch>
        </p:blipFill>
        <p:spPr>
          <a:xfrm>
            <a:off x="7362787" y="2222293"/>
            <a:ext cx="4235668" cy="4026107"/>
          </a:xfrm>
          <a:prstGeom prst="rect">
            <a:avLst/>
          </a:prstGeom>
        </p:spPr>
      </p:pic>
      <p:pic>
        <p:nvPicPr>
          <p:cNvPr id="7" name="Picture 6">
            <a:extLst>
              <a:ext uri="{FF2B5EF4-FFF2-40B4-BE49-F238E27FC236}">
                <a16:creationId xmlns:a16="http://schemas.microsoft.com/office/drawing/2014/main" id="{41F49ECD-8B17-49B4-A251-EFA2B8E7F1D7}"/>
              </a:ext>
            </a:extLst>
          </p:cNvPr>
          <p:cNvPicPr>
            <a:picLocks noChangeAspect="1"/>
          </p:cNvPicPr>
          <p:nvPr/>
        </p:nvPicPr>
        <p:blipFill>
          <a:blip r:embed="rId3"/>
          <a:stretch>
            <a:fillRect/>
          </a:stretch>
        </p:blipFill>
        <p:spPr>
          <a:xfrm>
            <a:off x="476319" y="4432207"/>
            <a:ext cx="6407479" cy="1816193"/>
          </a:xfrm>
          <a:prstGeom prst="rect">
            <a:avLst/>
          </a:prstGeom>
        </p:spPr>
      </p:pic>
    </p:spTree>
    <p:extLst>
      <p:ext uri="{BB962C8B-B14F-4D97-AF65-F5344CB8AC3E}">
        <p14:creationId xmlns:p14="http://schemas.microsoft.com/office/powerpoint/2010/main" val="76273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Executive SUMMARY</a:t>
            </a:r>
          </a:p>
        </p:txBody>
      </p:sp>
      <p:sp>
        <p:nvSpPr>
          <p:cNvPr id="3" name="Content Placeholder 2"/>
          <p:cNvSpPr>
            <a:spLocks noGrp="1"/>
          </p:cNvSpPr>
          <p:nvPr>
            <p:ph idx="1"/>
          </p:nvPr>
        </p:nvSpPr>
        <p:spPr/>
        <p:txBody>
          <a:bodyPr>
            <a:normAutofit/>
          </a:bodyPr>
          <a:lstStyle/>
          <a:p>
            <a:pPr marL="0" indent="0">
              <a:buNone/>
            </a:pPr>
            <a:r>
              <a:rPr lang="en-IN" sz="2400" dirty="0"/>
              <a:t>This project aims to find the underlying buying patterns of the customers of an automobile part manufacturer based on the past 3 years of the Company's transaction data and hence recommend customized marketing strategies for different segments of customers. After performing RFM analysis, we have come up with 4 segments which includes Champions, Loyal, At risk, Inactive. We have ranked them based on their recency, frequency and monetary values and binned the data on customer name level.</a:t>
            </a:r>
          </a:p>
        </p:txBody>
      </p:sp>
    </p:spTree>
    <p:extLst>
      <p:ext uri="{BB962C8B-B14F-4D97-AF65-F5344CB8AC3E}">
        <p14:creationId xmlns:p14="http://schemas.microsoft.com/office/powerpoint/2010/main" val="54104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Content Placeholder 19">
            <a:extLst>
              <a:ext uri="{FF2B5EF4-FFF2-40B4-BE49-F238E27FC236}">
                <a16:creationId xmlns:a16="http://schemas.microsoft.com/office/drawing/2014/main" id="{FD29DE61-EA05-47FF-A42E-111E2070ADAE}"/>
              </a:ext>
            </a:extLst>
          </p:cNvPr>
          <p:cNvPicPr>
            <a:picLocks noGrp="1" noChangeAspect="1"/>
          </p:cNvPicPr>
          <p:nvPr>
            <p:ph idx="1"/>
          </p:nvPr>
        </p:nvPicPr>
        <p:blipFill>
          <a:blip r:embed="rId2"/>
          <a:stretch>
            <a:fillRect/>
          </a:stretch>
        </p:blipFill>
        <p:spPr>
          <a:xfrm>
            <a:off x="1189432" y="4387298"/>
            <a:ext cx="2495678" cy="1352620"/>
          </a:xfrm>
        </p:spPr>
      </p:pic>
      <p:pic>
        <p:nvPicPr>
          <p:cNvPr id="22" name="Picture 21">
            <a:extLst>
              <a:ext uri="{FF2B5EF4-FFF2-40B4-BE49-F238E27FC236}">
                <a16:creationId xmlns:a16="http://schemas.microsoft.com/office/drawing/2014/main" id="{5B0904E3-E81F-4C57-BF7B-B6C5D2FEC96B}"/>
              </a:ext>
            </a:extLst>
          </p:cNvPr>
          <p:cNvPicPr>
            <a:picLocks noChangeAspect="1"/>
          </p:cNvPicPr>
          <p:nvPr/>
        </p:nvPicPr>
        <p:blipFill>
          <a:blip r:embed="rId3"/>
          <a:srcRect/>
          <a:stretch/>
        </p:blipFill>
        <p:spPr>
          <a:xfrm>
            <a:off x="7248075" y="3137622"/>
            <a:ext cx="4389013" cy="2612914"/>
          </a:xfrm>
          <a:prstGeom prst="rect">
            <a:avLst/>
          </a:prstGeom>
        </p:spPr>
      </p:pic>
      <p:pic>
        <p:nvPicPr>
          <p:cNvPr id="24" name="Picture 23">
            <a:extLst>
              <a:ext uri="{FF2B5EF4-FFF2-40B4-BE49-F238E27FC236}">
                <a16:creationId xmlns:a16="http://schemas.microsoft.com/office/drawing/2014/main" id="{C76CAFAA-CAD4-4D71-B9A7-FF0FC1030719}"/>
              </a:ext>
            </a:extLst>
          </p:cNvPr>
          <p:cNvPicPr>
            <a:picLocks noChangeAspect="1"/>
          </p:cNvPicPr>
          <p:nvPr/>
        </p:nvPicPr>
        <p:blipFill>
          <a:blip r:embed="rId4"/>
          <a:stretch>
            <a:fillRect/>
          </a:stretch>
        </p:blipFill>
        <p:spPr>
          <a:xfrm>
            <a:off x="3958390" y="3453801"/>
            <a:ext cx="3016405" cy="2286117"/>
          </a:xfrm>
          <a:prstGeom prst="rect">
            <a:avLst/>
          </a:prstGeom>
        </p:spPr>
      </p:pic>
      <p:sp>
        <p:nvSpPr>
          <p:cNvPr id="28" name="TextBox 27">
            <a:extLst>
              <a:ext uri="{FF2B5EF4-FFF2-40B4-BE49-F238E27FC236}">
                <a16:creationId xmlns:a16="http://schemas.microsoft.com/office/drawing/2014/main" id="{BD636DEE-C4ED-49C8-813D-16B6E9C51D41}"/>
              </a:ext>
            </a:extLst>
          </p:cNvPr>
          <p:cNvSpPr txBox="1"/>
          <p:nvPr/>
        </p:nvSpPr>
        <p:spPr>
          <a:xfrm>
            <a:off x="895149" y="1926675"/>
            <a:ext cx="9375006" cy="1200329"/>
          </a:xfrm>
          <a:prstGeom prst="rect">
            <a:avLst/>
          </a:prstGeom>
          <a:noFill/>
        </p:spPr>
        <p:txBody>
          <a:bodyPr wrap="square" rtlCol="0">
            <a:spAutoFit/>
          </a:bodyPr>
          <a:lstStyle/>
          <a:p>
            <a:r>
              <a:rPr lang="en-IN" dirty="0"/>
              <a:t>Quantity Ordered ranges from 6 to 97 with average of 35.10</a:t>
            </a:r>
          </a:p>
          <a:p>
            <a:r>
              <a:rPr lang="en-IN" dirty="0"/>
              <a:t>Boxplot shows some outliers</a:t>
            </a:r>
          </a:p>
          <a:p>
            <a:r>
              <a:rPr lang="en-IN" dirty="0"/>
              <a:t>Histogram shows skewness of 0.369 and kurtosis 0.443</a:t>
            </a:r>
          </a:p>
          <a:p>
            <a:endParaRPr lang="en-IN" dirty="0"/>
          </a:p>
        </p:txBody>
      </p:sp>
      <p:sp>
        <p:nvSpPr>
          <p:cNvPr id="29" name="Title 1">
            <a:extLst>
              <a:ext uri="{FF2B5EF4-FFF2-40B4-BE49-F238E27FC236}">
                <a16:creationId xmlns:a16="http://schemas.microsoft.com/office/drawing/2014/main" id="{8EDD81D5-3E03-443F-BC12-D5B54B8FBED5}"/>
              </a:ext>
            </a:extLst>
          </p:cNvPr>
          <p:cNvSpPr>
            <a:spLocks noGrp="1"/>
          </p:cNvSpPr>
          <p:nvPr>
            <p:ph type="title"/>
          </p:nvPr>
        </p:nvSpPr>
        <p:spPr>
          <a:xfrm>
            <a:off x="685801" y="609600"/>
            <a:ext cx="10131425" cy="1456267"/>
          </a:xfrm>
        </p:spPr>
        <p:txBody>
          <a:bodyPr/>
          <a:lstStyle/>
          <a:p>
            <a:r>
              <a:rPr lang="en-IN" dirty="0"/>
              <a:t>Quantity ordered</a:t>
            </a:r>
          </a:p>
        </p:txBody>
      </p:sp>
    </p:spTree>
    <p:extLst>
      <p:ext uri="{BB962C8B-B14F-4D97-AF65-F5344CB8AC3E}">
        <p14:creationId xmlns:p14="http://schemas.microsoft.com/office/powerpoint/2010/main" val="488982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ED56F4-9489-4CF8-AAAC-858B0F1C1A3B}"/>
              </a:ext>
            </a:extLst>
          </p:cNvPr>
          <p:cNvPicPr>
            <a:picLocks noGrp="1" noChangeAspect="1"/>
          </p:cNvPicPr>
          <p:nvPr>
            <p:ph idx="1"/>
          </p:nvPr>
        </p:nvPicPr>
        <p:blipFill>
          <a:blip r:embed="rId2"/>
          <a:stretch>
            <a:fillRect/>
          </a:stretch>
        </p:blipFill>
        <p:spPr>
          <a:xfrm>
            <a:off x="754275" y="4826826"/>
            <a:ext cx="2121009" cy="1339919"/>
          </a:xfrm>
        </p:spPr>
      </p:pic>
      <p:pic>
        <p:nvPicPr>
          <p:cNvPr id="11" name="Picture 10">
            <a:extLst>
              <a:ext uri="{FF2B5EF4-FFF2-40B4-BE49-F238E27FC236}">
                <a16:creationId xmlns:a16="http://schemas.microsoft.com/office/drawing/2014/main" id="{84F965C2-FEC2-4DAA-AA5E-986F073049C2}"/>
              </a:ext>
            </a:extLst>
          </p:cNvPr>
          <p:cNvPicPr>
            <a:picLocks noChangeAspect="1"/>
          </p:cNvPicPr>
          <p:nvPr/>
        </p:nvPicPr>
        <p:blipFill>
          <a:blip r:embed="rId3"/>
          <a:stretch>
            <a:fillRect/>
          </a:stretch>
        </p:blipFill>
        <p:spPr>
          <a:xfrm>
            <a:off x="3317262" y="3931430"/>
            <a:ext cx="3016405" cy="2235315"/>
          </a:xfrm>
          <a:prstGeom prst="rect">
            <a:avLst/>
          </a:prstGeom>
        </p:spPr>
      </p:pic>
      <p:pic>
        <p:nvPicPr>
          <p:cNvPr id="13" name="Picture 12">
            <a:extLst>
              <a:ext uri="{FF2B5EF4-FFF2-40B4-BE49-F238E27FC236}">
                <a16:creationId xmlns:a16="http://schemas.microsoft.com/office/drawing/2014/main" id="{84A231C8-F710-4C4A-BF17-9C0D6EF22BF0}"/>
              </a:ext>
            </a:extLst>
          </p:cNvPr>
          <p:cNvPicPr>
            <a:picLocks noChangeAspect="1"/>
          </p:cNvPicPr>
          <p:nvPr/>
        </p:nvPicPr>
        <p:blipFill>
          <a:blip r:embed="rId4"/>
          <a:srcRect/>
          <a:stretch/>
        </p:blipFill>
        <p:spPr>
          <a:xfrm>
            <a:off x="6775645" y="3259965"/>
            <a:ext cx="4733722" cy="2906780"/>
          </a:xfrm>
          <a:prstGeom prst="rect">
            <a:avLst/>
          </a:prstGeom>
        </p:spPr>
      </p:pic>
      <p:sp>
        <p:nvSpPr>
          <p:cNvPr id="14" name="TextBox 13">
            <a:extLst>
              <a:ext uri="{FF2B5EF4-FFF2-40B4-BE49-F238E27FC236}">
                <a16:creationId xmlns:a16="http://schemas.microsoft.com/office/drawing/2014/main" id="{FF7E791F-8CD4-43A5-B987-ED4459CA4069}"/>
              </a:ext>
            </a:extLst>
          </p:cNvPr>
          <p:cNvSpPr txBox="1"/>
          <p:nvPr/>
        </p:nvSpPr>
        <p:spPr>
          <a:xfrm>
            <a:off x="904774" y="1803698"/>
            <a:ext cx="9249878" cy="923330"/>
          </a:xfrm>
          <a:prstGeom prst="rect">
            <a:avLst/>
          </a:prstGeom>
          <a:noFill/>
        </p:spPr>
        <p:txBody>
          <a:bodyPr wrap="square" rtlCol="0">
            <a:spAutoFit/>
          </a:bodyPr>
          <a:lstStyle/>
          <a:p>
            <a:pPr marL="285750" indent="-285750">
              <a:buFont typeface="Arial" panose="020B0604020202020204" pitchFamily="34" charset="0"/>
              <a:buChar char="•"/>
            </a:pPr>
            <a:r>
              <a:rPr lang="en-IN" dirty="0"/>
              <a:t>Price of Each item ranges from 26.88 to 252.87 with average being 101.09</a:t>
            </a:r>
          </a:p>
          <a:p>
            <a:pPr marL="285750" indent="-285750">
              <a:buFont typeface="Arial" panose="020B0604020202020204" pitchFamily="34" charset="0"/>
              <a:buChar char="•"/>
            </a:pPr>
            <a:r>
              <a:rPr lang="en-IN" dirty="0"/>
              <a:t>Box plot shows lot of outliers</a:t>
            </a:r>
          </a:p>
          <a:p>
            <a:pPr marL="285750" indent="-285750">
              <a:buFont typeface="Arial" panose="020B0604020202020204" pitchFamily="34" charset="0"/>
              <a:buChar char="•"/>
            </a:pPr>
            <a:r>
              <a:rPr lang="en-IN" dirty="0"/>
              <a:t>Histogram is skewed to the right with skewness of 0.697 and kurtosis of 0.229</a:t>
            </a:r>
          </a:p>
        </p:txBody>
      </p:sp>
      <p:sp>
        <p:nvSpPr>
          <p:cNvPr id="15" name="Title 1">
            <a:extLst>
              <a:ext uri="{FF2B5EF4-FFF2-40B4-BE49-F238E27FC236}">
                <a16:creationId xmlns:a16="http://schemas.microsoft.com/office/drawing/2014/main" id="{63407ED3-8570-4139-93CA-79076F3820EE}"/>
              </a:ext>
            </a:extLst>
          </p:cNvPr>
          <p:cNvSpPr>
            <a:spLocks noGrp="1"/>
          </p:cNvSpPr>
          <p:nvPr>
            <p:ph type="title"/>
          </p:nvPr>
        </p:nvSpPr>
        <p:spPr>
          <a:xfrm>
            <a:off x="685801" y="609600"/>
            <a:ext cx="10131425" cy="1456267"/>
          </a:xfrm>
        </p:spPr>
        <p:txBody>
          <a:bodyPr/>
          <a:lstStyle/>
          <a:p>
            <a:r>
              <a:rPr lang="en-IN" dirty="0"/>
              <a:t>Price of each item</a:t>
            </a:r>
          </a:p>
        </p:txBody>
      </p:sp>
    </p:spTree>
    <p:extLst>
      <p:ext uri="{BB962C8B-B14F-4D97-AF65-F5344CB8AC3E}">
        <p14:creationId xmlns:p14="http://schemas.microsoft.com/office/powerpoint/2010/main" val="1354506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C2758-083E-4808-A1E7-33A4B6FABA55}"/>
              </a:ext>
            </a:extLst>
          </p:cNvPr>
          <p:cNvSpPr>
            <a:spLocks noGrp="1"/>
          </p:cNvSpPr>
          <p:nvPr>
            <p:ph type="title"/>
          </p:nvPr>
        </p:nvSpPr>
        <p:spPr/>
        <p:txBody>
          <a:bodyPr/>
          <a:lstStyle/>
          <a:p>
            <a:r>
              <a:rPr lang="en-IN" dirty="0"/>
              <a:t>Sales</a:t>
            </a:r>
          </a:p>
        </p:txBody>
      </p:sp>
      <p:pic>
        <p:nvPicPr>
          <p:cNvPr id="5" name="Content Placeholder 4">
            <a:extLst>
              <a:ext uri="{FF2B5EF4-FFF2-40B4-BE49-F238E27FC236}">
                <a16:creationId xmlns:a16="http://schemas.microsoft.com/office/drawing/2014/main" id="{53877B89-3E96-49F3-A37E-28D235153849}"/>
              </a:ext>
            </a:extLst>
          </p:cNvPr>
          <p:cNvPicPr>
            <a:picLocks noGrp="1" noChangeAspect="1"/>
          </p:cNvPicPr>
          <p:nvPr>
            <p:ph idx="1"/>
          </p:nvPr>
        </p:nvPicPr>
        <p:blipFill>
          <a:blip r:embed="rId2"/>
          <a:stretch>
            <a:fillRect/>
          </a:stretch>
        </p:blipFill>
        <p:spPr>
          <a:xfrm>
            <a:off x="1233672" y="4792134"/>
            <a:ext cx="1962251" cy="1339919"/>
          </a:xfrm>
        </p:spPr>
      </p:pic>
      <p:pic>
        <p:nvPicPr>
          <p:cNvPr id="7" name="Picture 6">
            <a:extLst>
              <a:ext uri="{FF2B5EF4-FFF2-40B4-BE49-F238E27FC236}">
                <a16:creationId xmlns:a16="http://schemas.microsoft.com/office/drawing/2014/main" id="{BE2225BF-CFEA-4C40-8B5F-A77B3978DC92}"/>
              </a:ext>
            </a:extLst>
          </p:cNvPr>
          <p:cNvPicPr>
            <a:picLocks noChangeAspect="1"/>
          </p:cNvPicPr>
          <p:nvPr/>
        </p:nvPicPr>
        <p:blipFill>
          <a:blip r:embed="rId3"/>
          <a:stretch>
            <a:fillRect/>
          </a:stretch>
        </p:blipFill>
        <p:spPr>
          <a:xfrm>
            <a:off x="4120277" y="4013085"/>
            <a:ext cx="3086259" cy="2235315"/>
          </a:xfrm>
          <a:prstGeom prst="rect">
            <a:avLst/>
          </a:prstGeom>
        </p:spPr>
      </p:pic>
      <p:pic>
        <p:nvPicPr>
          <p:cNvPr id="9" name="Picture 8">
            <a:extLst>
              <a:ext uri="{FF2B5EF4-FFF2-40B4-BE49-F238E27FC236}">
                <a16:creationId xmlns:a16="http://schemas.microsoft.com/office/drawing/2014/main" id="{1513BEA2-1CED-42C4-A326-6591B9EF85AF}"/>
              </a:ext>
            </a:extLst>
          </p:cNvPr>
          <p:cNvPicPr>
            <a:picLocks noChangeAspect="1"/>
          </p:cNvPicPr>
          <p:nvPr/>
        </p:nvPicPr>
        <p:blipFill>
          <a:blip r:embed="rId4"/>
          <a:stretch>
            <a:fillRect/>
          </a:stretch>
        </p:blipFill>
        <p:spPr>
          <a:xfrm>
            <a:off x="8130891" y="3114329"/>
            <a:ext cx="3206915" cy="3016405"/>
          </a:xfrm>
          <a:prstGeom prst="rect">
            <a:avLst/>
          </a:prstGeom>
        </p:spPr>
      </p:pic>
      <p:sp>
        <p:nvSpPr>
          <p:cNvPr id="10" name="TextBox 9">
            <a:extLst>
              <a:ext uri="{FF2B5EF4-FFF2-40B4-BE49-F238E27FC236}">
                <a16:creationId xmlns:a16="http://schemas.microsoft.com/office/drawing/2014/main" id="{D9AD3EAA-680C-4094-A292-76593B964558}"/>
              </a:ext>
            </a:extLst>
          </p:cNvPr>
          <p:cNvSpPr txBox="1"/>
          <p:nvPr/>
        </p:nvSpPr>
        <p:spPr>
          <a:xfrm>
            <a:off x="866274" y="1828800"/>
            <a:ext cx="8585734" cy="1200329"/>
          </a:xfrm>
          <a:prstGeom prst="rect">
            <a:avLst/>
          </a:prstGeom>
          <a:noFill/>
        </p:spPr>
        <p:txBody>
          <a:bodyPr wrap="square" rtlCol="0">
            <a:spAutoFit/>
          </a:bodyPr>
          <a:lstStyle/>
          <a:p>
            <a:pPr marL="285750" indent="-285750">
              <a:buFont typeface="Arial" panose="020B0604020202020204" pitchFamily="34" charset="0"/>
              <a:buChar char="•"/>
            </a:pPr>
            <a:r>
              <a:rPr lang="en-IN" dirty="0"/>
              <a:t>Sales values ranges from 482.13 to 14082.80 with average being 3553.04</a:t>
            </a:r>
          </a:p>
          <a:p>
            <a:pPr marL="285750" indent="-285750">
              <a:buFont typeface="Arial" panose="020B0604020202020204" pitchFamily="34" charset="0"/>
              <a:buChar char="•"/>
            </a:pPr>
            <a:r>
              <a:rPr lang="en-IN" dirty="0"/>
              <a:t>Sales boxplot has outliers</a:t>
            </a:r>
          </a:p>
          <a:p>
            <a:pPr marL="285750" indent="-285750">
              <a:buFont typeface="Arial" panose="020B0604020202020204" pitchFamily="34" charset="0"/>
              <a:buChar char="•"/>
            </a:pPr>
            <a:r>
              <a:rPr lang="en-IN" dirty="0"/>
              <a:t>Histogram is Right skewed with skewness of 1.156 and kurtosis of 1.773</a:t>
            </a:r>
          </a:p>
          <a:p>
            <a:pPr marL="285750" indent="-285750">
              <a:buFont typeface="Arial" panose="020B0604020202020204" pitchFamily="34" charset="0"/>
              <a:buChar char="•"/>
            </a:pPr>
            <a:endParaRPr lang="en-IN" dirty="0"/>
          </a:p>
        </p:txBody>
      </p:sp>
      <p:sp>
        <p:nvSpPr>
          <p:cNvPr id="11" name="Rectangle 1">
            <a:extLst>
              <a:ext uri="{FF2B5EF4-FFF2-40B4-BE49-F238E27FC236}">
                <a16:creationId xmlns:a16="http://schemas.microsoft.com/office/drawing/2014/main" id="{BF6D7538-393E-4319-89EA-4DF78E5DAC4A}"/>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a:ln>
                  <a:noFill/>
                </a:ln>
                <a:solidFill>
                  <a:srgbClr val="000000"/>
                </a:solidFill>
                <a:effectLst/>
                <a:latin typeface="Helvetica Neue"/>
              </a:rPr>
              <a:t>1.156</a:t>
            </a: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E46145D6-ECB2-438D-8B45-3689B688A2B5}"/>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a:ln>
                  <a:noFill/>
                </a:ln>
                <a:solidFill>
                  <a:srgbClr val="000000"/>
                </a:solidFill>
                <a:effectLst/>
                <a:latin typeface="Helvetica Neue"/>
              </a:rPr>
              <a:t>1.156</a:t>
            </a: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8848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1F68-A0B9-400E-A70A-001940D9BE40}"/>
              </a:ext>
            </a:extLst>
          </p:cNvPr>
          <p:cNvSpPr>
            <a:spLocks noGrp="1"/>
          </p:cNvSpPr>
          <p:nvPr>
            <p:ph type="title"/>
          </p:nvPr>
        </p:nvSpPr>
        <p:spPr/>
        <p:txBody>
          <a:bodyPr/>
          <a:lstStyle/>
          <a:p>
            <a:r>
              <a:rPr lang="en-IN" dirty="0"/>
              <a:t>Days Since </a:t>
            </a:r>
            <a:r>
              <a:rPr lang="en-IN" dirty="0" err="1"/>
              <a:t>Lastorder</a:t>
            </a:r>
            <a:endParaRPr lang="en-IN" dirty="0"/>
          </a:p>
        </p:txBody>
      </p:sp>
      <p:pic>
        <p:nvPicPr>
          <p:cNvPr id="13" name="Content Placeholder 12">
            <a:extLst>
              <a:ext uri="{FF2B5EF4-FFF2-40B4-BE49-F238E27FC236}">
                <a16:creationId xmlns:a16="http://schemas.microsoft.com/office/drawing/2014/main" id="{C7258ACC-09D8-48F6-B3AC-9D9E2FCB2C59}"/>
              </a:ext>
            </a:extLst>
          </p:cNvPr>
          <p:cNvPicPr>
            <a:picLocks noGrp="1" noChangeAspect="1"/>
          </p:cNvPicPr>
          <p:nvPr>
            <p:ph idx="1"/>
          </p:nvPr>
        </p:nvPicPr>
        <p:blipFill>
          <a:blip r:embed="rId2"/>
          <a:stretch>
            <a:fillRect/>
          </a:stretch>
        </p:blipFill>
        <p:spPr>
          <a:xfrm>
            <a:off x="575186" y="5041957"/>
            <a:ext cx="2844946" cy="1371670"/>
          </a:xfrm>
        </p:spPr>
      </p:pic>
      <p:pic>
        <p:nvPicPr>
          <p:cNvPr id="15" name="Picture 14">
            <a:extLst>
              <a:ext uri="{FF2B5EF4-FFF2-40B4-BE49-F238E27FC236}">
                <a16:creationId xmlns:a16="http://schemas.microsoft.com/office/drawing/2014/main" id="{07EC6D04-E064-4329-96E7-352561D5F941}"/>
              </a:ext>
            </a:extLst>
          </p:cNvPr>
          <p:cNvPicPr>
            <a:picLocks noChangeAspect="1"/>
          </p:cNvPicPr>
          <p:nvPr/>
        </p:nvPicPr>
        <p:blipFill>
          <a:blip r:embed="rId3"/>
          <a:stretch>
            <a:fillRect/>
          </a:stretch>
        </p:blipFill>
        <p:spPr>
          <a:xfrm>
            <a:off x="3658746" y="3710323"/>
            <a:ext cx="3560201" cy="2703304"/>
          </a:xfrm>
          <a:prstGeom prst="rect">
            <a:avLst/>
          </a:prstGeom>
        </p:spPr>
      </p:pic>
      <p:pic>
        <p:nvPicPr>
          <p:cNvPr id="17" name="Picture 16">
            <a:extLst>
              <a:ext uri="{FF2B5EF4-FFF2-40B4-BE49-F238E27FC236}">
                <a16:creationId xmlns:a16="http://schemas.microsoft.com/office/drawing/2014/main" id="{D5B3214C-96FD-403C-A0AC-E70B0E90C171}"/>
              </a:ext>
            </a:extLst>
          </p:cNvPr>
          <p:cNvPicPr>
            <a:picLocks noChangeAspect="1"/>
          </p:cNvPicPr>
          <p:nvPr/>
        </p:nvPicPr>
        <p:blipFill>
          <a:blip r:embed="rId4"/>
          <a:srcRect/>
          <a:stretch/>
        </p:blipFill>
        <p:spPr>
          <a:xfrm>
            <a:off x="7476812" y="3830855"/>
            <a:ext cx="4413886" cy="2582772"/>
          </a:xfrm>
          <a:prstGeom prst="rect">
            <a:avLst/>
          </a:prstGeom>
        </p:spPr>
      </p:pic>
      <p:sp>
        <p:nvSpPr>
          <p:cNvPr id="18" name="TextBox 17">
            <a:extLst>
              <a:ext uri="{FF2B5EF4-FFF2-40B4-BE49-F238E27FC236}">
                <a16:creationId xmlns:a16="http://schemas.microsoft.com/office/drawing/2014/main" id="{9DB7282E-5A45-4935-92E5-E8F898B2078B}"/>
              </a:ext>
            </a:extLst>
          </p:cNvPr>
          <p:cNvSpPr txBox="1"/>
          <p:nvPr/>
        </p:nvSpPr>
        <p:spPr>
          <a:xfrm>
            <a:off x="770020" y="1915427"/>
            <a:ext cx="9461635" cy="1477328"/>
          </a:xfrm>
          <a:prstGeom prst="rect">
            <a:avLst/>
          </a:prstGeom>
          <a:noFill/>
        </p:spPr>
        <p:txBody>
          <a:bodyPr wrap="square" rtlCol="0">
            <a:spAutoFit/>
          </a:bodyPr>
          <a:lstStyle/>
          <a:p>
            <a:pPr marL="285750" indent="-285750">
              <a:buFont typeface="Arial" panose="020B0604020202020204" pitchFamily="34" charset="0"/>
              <a:buChar char="•"/>
            </a:pPr>
            <a:r>
              <a:rPr lang="en-IN" dirty="0"/>
              <a:t>Number of days since last order ranges from 42 to 3562 with average being 1757.08</a:t>
            </a:r>
          </a:p>
          <a:p>
            <a:pPr marL="285750" indent="-285750">
              <a:buFont typeface="Arial" panose="020B0604020202020204" pitchFamily="34" charset="0"/>
              <a:buChar char="•"/>
            </a:pPr>
            <a:r>
              <a:rPr lang="en-IN" dirty="0"/>
              <a:t>Box plot does not show any outliers</a:t>
            </a:r>
          </a:p>
          <a:p>
            <a:pPr marL="285750" indent="-285750">
              <a:buFont typeface="Arial" panose="020B0604020202020204" pitchFamily="34" charset="0"/>
              <a:buChar char="•"/>
            </a:pPr>
            <a:r>
              <a:rPr lang="en-IN" dirty="0"/>
              <a:t>Histogram has skewness of -0.003 and kurtosis of -1.024</a:t>
            </a:r>
          </a:p>
          <a:p>
            <a:endParaRPr lang="en-IN" dirty="0"/>
          </a:p>
          <a:p>
            <a:endParaRPr lang="en-IN" dirty="0"/>
          </a:p>
        </p:txBody>
      </p:sp>
    </p:spTree>
    <p:extLst>
      <p:ext uri="{BB962C8B-B14F-4D97-AF65-F5344CB8AC3E}">
        <p14:creationId xmlns:p14="http://schemas.microsoft.com/office/powerpoint/2010/main" val="806540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7042</TotalTime>
  <Words>1115</Words>
  <Application>Microsoft Office PowerPoint</Application>
  <PresentationFormat>Widescreen</PresentationFormat>
  <Paragraphs>205</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 Black</vt:lpstr>
      <vt:lpstr>Calibri</vt:lpstr>
      <vt:lpstr>Calibri Light</vt:lpstr>
      <vt:lpstr>Helvetica Neue</vt:lpstr>
      <vt:lpstr>Celestial</vt:lpstr>
      <vt:lpstr>Marketing &amp; Retail Analytics Project Milestone  1</vt:lpstr>
      <vt:lpstr>Agenda</vt:lpstr>
      <vt:lpstr>PROBLEM STATEMENT</vt:lpstr>
      <vt:lpstr>About data</vt:lpstr>
      <vt:lpstr>Executive SUMMARY</vt:lpstr>
      <vt:lpstr>Quantity ordered</vt:lpstr>
      <vt:lpstr>Price of each item</vt:lpstr>
      <vt:lpstr>Sales</vt:lpstr>
      <vt:lpstr>Days Since Lastorder</vt:lpstr>
      <vt:lpstr>Manufacturer's Suggested Retail Price</vt:lpstr>
      <vt:lpstr>DealSIZE, city, country, order line number,  product line, product code</vt:lpstr>
      <vt:lpstr>Customer Name, PHONE , ADDRESSLINE1 , POSTALCODE , CONTACTLASTNAME, CONTACTFIRSTNAME, ORDERNUMBER, STatus , ORDERDATE </vt:lpstr>
      <vt:lpstr>Weekly sales</vt:lpstr>
      <vt:lpstr>Monthly sales</vt:lpstr>
      <vt:lpstr>Quarterly sales</vt:lpstr>
      <vt:lpstr>Yearly sales</vt:lpstr>
      <vt:lpstr>Bi variate Analysis</vt:lpstr>
      <vt:lpstr>Eda SUMMARY [INFERENCES]</vt:lpstr>
      <vt:lpstr>RFM Analysis (KNIME)</vt:lpstr>
      <vt:lpstr>PowerPoint Presentation</vt:lpstr>
      <vt:lpstr>RFM Analysis Segments</vt:lpstr>
      <vt:lpstr>PowerPoint Presentation</vt:lpstr>
      <vt:lpstr>Who are your best customers?</vt:lpstr>
      <vt:lpstr>Which customers are on the verge of churning?</vt:lpstr>
      <vt:lpstr>Who are your lost customers?</vt:lpstr>
      <vt:lpstr>Who are your loyal customers?</vt:lpstr>
      <vt:lpstr>Inferences from RFM Analysis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MRA Project ML 1</dc:title>
  <dc:creator>Windows User</dc:creator>
  <cp:lastModifiedBy>athisya n</cp:lastModifiedBy>
  <cp:revision>22</cp:revision>
  <dcterms:created xsi:type="dcterms:W3CDTF">2021-05-25T13:38:16Z</dcterms:created>
  <dcterms:modified xsi:type="dcterms:W3CDTF">2022-03-19T13:13:26Z</dcterms:modified>
</cp:coreProperties>
</file>