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8" r:id="rId3"/>
    <p:sldId id="273" r:id="rId4"/>
    <p:sldId id="272" r:id="rId5"/>
    <p:sldId id="274" r:id="rId6"/>
    <p:sldId id="275" r:id="rId7"/>
    <p:sldId id="276" r:id="rId8"/>
    <p:sldId id="277" r:id="rId9"/>
    <p:sldId id="271" r:id="rId10"/>
    <p:sldId id="270" r:id="rId11"/>
    <p:sldId id="269" r:id="rId12"/>
    <p:sldId id="279" r:id="rId13"/>
    <p:sldId id="27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53" d="100"/>
          <a:sy n="53" d="100"/>
        </p:scale>
        <p:origin x="18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8/30/2025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8/30/2025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8/30/2025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8/30/2025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8/30/2025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jpe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8/30/2025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7" name="Text Box 6"/>
          <p:cNvSpPr txBox="1"/>
          <p:nvPr/>
        </p:nvSpPr>
        <p:spPr>
          <a:xfrm>
            <a:off x="179705" y="0"/>
            <a:ext cx="11917045" cy="6857365"/>
          </a:xfrm>
          <a:prstGeom prst="rect">
            <a:avLst/>
          </a:prstGeom>
        </p:spPr>
        <p:txBody>
          <a:bodyPr>
            <a:noAutofit/>
          </a:bodyPr>
          <a:lstStyle/>
          <a:p>
            <a:pPr marL="0" indent="0" algn="ctr">
              <a:spcBef>
                <a:spcPts val="900"/>
              </a:spcBef>
              <a:spcAft>
                <a:spcPts val="600"/>
              </a:spcAft>
            </a:pPr>
            <a:r>
              <a:rPr lang="en-US" sz="4000" b="1" i="0">
                <a:solidFill>
                  <a:srgbClr val="404040"/>
                </a:solidFill>
                <a:latin typeface="quote-cjk-patch"/>
                <a:ea typeface="quote-cjk-patch"/>
              </a:rPr>
              <a:t> Digital portfolio</a:t>
            </a:r>
          </a:p>
          <a:p>
            <a:pPr marL="0" indent="0" algn="ctr">
              <a:spcBef>
                <a:spcPts val="900"/>
              </a:spcBef>
              <a:spcAft>
                <a:spcPts val="600"/>
              </a:spcAft>
            </a:pPr>
            <a:endParaRPr b="0" i="0">
              <a:solidFill>
                <a:srgbClr val="404040"/>
              </a:solidFill>
              <a:latin typeface="quote-cjk-patch"/>
              <a:ea typeface="quote-cjk-patch"/>
            </a:endParaRPr>
          </a:p>
          <a:p>
            <a:pPr marL="0" indent="0">
              <a:lnSpc>
                <a:spcPct val="100000"/>
              </a:lnSpc>
              <a:spcBef>
                <a:spcPts val="600"/>
              </a:spcBef>
              <a:spcAft>
                <a:spcPts val="600"/>
              </a:spcAft>
            </a:pPr>
            <a:r>
              <a:rPr lang="en-US" sz="2800" b="0" i="0">
                <a:solidFill>
                  <a:srgbClr val="404040"/>
                </a:solidFill>
                <a:latin typeface="quote-cjk-patch"/>
                <a:ea typeface="quote-cjk-patch"/>
              </a:rPr>
              <a:t>Student Name : Adhithya . R</a:t>
            </a:r>
          </a:p>
          <a:p>
            <a:pPr marL="0" indent="0">
              <a:lnSpc>
                <a:spcPct val="100000"/>
              </a:lnSpc>
              <a:spcBef>
                <a:spcPts val="600"/>
              </a:spcBef>
              <a:spcAft>
                <a:spcPts val="600"/>
              </a:spcAft>
            </a:pPr>
            <a:endParaRPr lang="en-US" sz="2800" b="0" i="0">
              <a:solidFill>
                <a:srgbClr val="404040"/>
              </a:solidFill>
              <a:latin typeface="quote-cjk-patch"/>
              <a:ea typeface="quote-cjk-patch"/>
            </a:endParaRPr>
          </a:p>
          <a:p>
            <a:pPr marL="0" indent="0">
              <a:lnSpc>
                <a:spcPct val="100000"/>
              </a:lnSpc>
              <a:spcBef>
                <a:spcPts val="600"/>
              </a:spcBef>
              <a:spcAft>
                <a:spcPts val="600"/>
              </a:spcAft>
            </a:pPr>
            <a:r>
              <a:rPr lang="en-US" sz="2800" b="0" i="0">
                <a:solidFill>
                  <a:srgbClr val="404040"/>
                </a:solidFill>
                <a:latin typeface="quote-cjk-patch"/>
                <a:ea typeface="quote-cjk-patch"/>
              </a:rPr>
              <a:t>Register Number : 24134080500121010</a:t>
            </a:r>
          </a:p>
          <a:p>
            <a:pPr marL="0" indent="0">
              <a:lnSpc>
                <a:spcPct val="100000"/>
              </a:lnSpc>
              <a:spcBef>
                <a:spcPts val="600"/>
              </a:spcBef>
              <a:spcAft>
                <a:spcPts val="600"/>
              </a:spcAft>
            </a:pPr>
            <a:endParaRPr lang="en-US" sz="2800" b="0" i="0">
              <a:solidFill>
                <a:srgbClr val="404040"/>
              </a:solidFill>
              <a:latin typeface="quote-cjk-patch"/>
              <a:ea typeface="quote-cjk-patch"/>
            </a:endParaRPr>
          </a:p>
          <a:p>
            <a:pPr marL="0" indent="0">
              <a:lnSpc>
                <a:spcPct val="100000"/>
              </a:lnSpc>
              <a:spcBef>
                <a:spcPts val="600"/>
              </a:spcBef>
              <a:spcAft>
                <a:spcPts val="600"/>
              </a:spcAft>
            </a:pPr>
            <a:r>
              <a:rPr lang="en-US" sz="2800" b="0" i="0">
                <a:solidFill>
                  <a:srgbClr val="404040"/>
                </a:solidFill>
                <a:latin typeface="quote-cjk-patch"/>
                <a:ea typeface="quote-cjk-patch"/>
              </a:rPr>
              <a:t>Nuid: 309DA8CA67EACC3AF27ADBE73</a:t>
            </a:r>
          </a:p>
          <a:p>
            <a:pPr marL="0" indent="0">
              <a:lnSpc>
                <a:spcPct val="100000"/>
              </a:lnSpc>
              <a:spcBef>
                <a:spcPts val="600"/>
              </a:spcBef>
              <a:spcAft>
                <a:spcPts val="600"/>
              </a:spcAft>
            </a:pPr>
            <a:endParaRPr lang="en-US" sz="2800" b="0" i="0">
              <a:solidFill>
                <a:srgbClr val="404040"/>
              </a:solidFill>
              <a:latin typeface="quote-cjk-patch"/>
              <a:ea typeface="quote-cjk-patch"/>
            </a:endParaRPr>
          </a:p>
          <a:p>
            <a:pPr marL="0" indent="0">
              <a:lnSpc>
                <a:spcPct val="100000"/>
              </a:lnSpc>
              <a:spcBef>
                <a:spcPts val="600"/>
              </a:spcBef>
              <a:spcAft>
                <a:spcPts val="600"/>
              </a:spcAft>
            </a:pPr>
            <a:r>
              <a:rPr lang="en-US" sz="2800" b="0" i="0">
                <a:solidFill>
                  <a:srgbClr val="404040"/>
                </a:solidFill>
                <a:latin typeface="quote-cjk-patch"/>
                <a:ea typeface="quote-cjk-patch"/>
              </a:rPr>
              <a:t>Department : BCA Department of Computer Science </a:t>
            </a:r>
          </a:p>
          <a:p>
            <a:pPr marL="0" indent="0">
              <a:lnSpc>
                <a:spcPct val="100000"/>
              </a:lnSpc>
              <a:spcBef>
                <a:spcPts val="600"/>
              </a:spcBef>
              <a:spcAft>
                <a:spcPts val="600"/>
              </a:spcAft>
            </a:pPr>
            <a:endParaRPr lang="en-US" sz="2800" b="0" i="0">
              <a:solidFill>
                <a:srgbClr val="404040"/>
              </a:solidFill>
              <a:latin typeface="quote-cjk-patch"/>
              <a:ea typeface="quote-cjk-patch"/>
            </a:endParaRPr>
          </a:p>
          <a:p>
            <a:pPr marL="0" indent="0">
              <a:lnSpc>
                <a:spcPct val="100000"/>
              </a:lnSpc>
              <a:spcBef>
                <a:spcPts val="600"/>
              </a:spcBef>
              <a:spcAft>
                <a:spcPts val="600"/>
              </a:spcAft>
            </a:pPr>
            <a:r>
              <a:rPr lang="en-US" sz="2800" b="0" i="0">
                <a:solidFill>
                  <a:srgbClr val="404040"/>
                </a:solidFill>
                <a:latin typeface="quote-cjk-patch"/>
                <a:ea typeface="quote-cjk-patch"/>
              </a:rPr>
              <a:t>College : TBML College , Annamalai University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27685" y="186690"/>
            <a:ext cx="10747375" cy="6221095"/>
          </a:xfrm>
          <a:prstGeom prst="rect">
            <a:avLst/>
          </a:prstGeom>
        </p:spPr>
        <p:txBody>
          <a:bodyPr>
            <a:noAutofit/>
          </a:bodyPr>
          <a:lstStyle/>
          <a:p>
            <a:pPr marL="0" indent="0" algn="ctr">
              <a:spcBef>
                <a:spcPts val="900"/>
              </a:spcBef>
              <a:spcAft>
                <a:spcPts val="600"/>
              </a:spcAft>
            </a:pPr>
            <a:r>
              <a:rPr sz="4400" b="0" i="0">
                <a:solidFill>
                  <a:srgbClr val="404040"/>
                </a:solidFill>
                <a:latin typeface="quote-cjk-patch"/>
                <a:ea typeface="quote-cjk-patch"/>
              </a:rPr>
              <a:t> Results</a:t>
            </a:r>
          </a:p>
          <a:p>
            <a:pPr marL="0" indent="0">
              <a:spcBef>
                <a:spcPts val="900"/>
              </a:spcBef>
              <a:spcAft>
                <a:spcPts val="600"/>
              </a:spcAft>
            </a:pPr>
            <a:endParaRPr sz="4400" b="0" i="0">
              <a:solidFill>
                <a:srgbClr val="404040"/>
              </a:solidFill>
              <a:latin typeface="quote-cjk-patch"/>
              <a:ea typeface="quote-cjk-patch"/>
            </a:endParaRPr>
          </a:p>
          <a:p>
            <a:pPr marL="0" indent="0">
              <a:lnSpc>
                <a:spcPct val="100000"/>
              </a:lnSpc>
              <a:spcBef>
                <a:spcPct val="0"/>
              </a:spcBef>
              <a:spcAft>
                <a:spcPct val="0"/>
              </a:spcAft>
              <a:buFont typeface="Arial" panose="020B0604020202020204"/>
              <a:buChar char="•"/>
            </a:pPr>
            <a:r>
              <a:rPr sz="2800" b="0" i="0">
                <a:solidFill>
                  <a:srgbClr val="404040"/>
                </a:solidFill>
                <a:latin typeface="quote-cjk-patch"/>
                <a:ea typeface="quote-cjk-patch"/>
              </a:rPr>
              <a:t>Successfully developed a fully functional, responsive, and secure web application.</a:t>
            </a:r>
          </a:p>
          <a:p>
            <a:pPr marL="0" indent="0">
              <a:lnSpc>
                <a:spcPct val="100000"/>
              </a:lnSpc>
              <a:spcBef>
                <a:spcPct val="0"/>
              </a:spcBef>
              <a:spcAft>
                <a:spcPct val="0"/>
              </a:spcAft>
              <a:buFont typeface="Arial" panose="020B0604020202020204"/>
              <a:buChar char="•"/>
            </a:pPr>
            <a:r>
              <a:rPr sz="2800" b="0" i="0">
                <a:solidFill>
                  <a:srgbClr val="404040"/>
                </a:solidFill>
                <a:latin typeface="quote-cjk-patch"/>
                <a:ea typeface="quote-cjk-patch"/>
              </a:rPr>
              <a:t>Implemented a data-driven approach to portfolio management, moving beyond static presentation.</a:t>
            </a:r>
          </a:p>
          <a:p>
            <a:pPr marL="0" indent="0">
              <a:lnSpc>
                <a:spcPct val="100000"/>
              </a:lnSpc>
              <a:spcBef>
                <a:spcPct val="0"/>
              </a:spcBef>
              <a:spcAft>
                <a:spcPct val="0"/>
              </a:spcAft>
              <a:buFont typeface="Arial" panose="020B0604020202020204"/>
              <a:buChar char="•"/>
            </a:pPr>
            <a:r>
              <a:rPr sz="2800" b="0" i="0">
                <a:solidFill>
                  <a:srgbClr val="404040"/>
                </a:solidFill>
                <a:latin typeface="quote-cjk-patch"/>
                <a:ea typeface="quote-cjk-patch"/>
              </a:rPr>
              <a:t>Provides tangible value to students by not just showcasing skills, but also guiding their learning journey.</a:t>
            </a:r>
          </a:p>
          <a:p>
            <a:pPr marL="0" indent="0">
              <a:lnSpc>
                <a:spcPct val="100000"/>
              </a:lnSpc>
              <a:spcBef>
                <a:spcPct val="0"/>
              </a:spcBef>
              <a:spcAft>
                <a:spcPct val="0"/>
              </a:spcAft>
              <a:buFont typeface="Arial" panose="020B0604020202020204"/>
              <a:buChar char="•"/>
            </a:pPr>
            <a:r>
              <a:rPr sz="2800" b="0" i="0">
                <a:solidFill>
                  <a:srgbClr val="404040"/>
                </a:solidFill>
                <a:latin typeface="quote-cjk-patch"/>
                <a:ea typeface="quote-cjk-patch"/>
              </a:rPr>
              <a:t>Improves visibility and accessibility for academic and professional opportunities by offering a centralized, insightful platform.</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pic>
        <p:nvPicPr>
          <p:cNvPr id="7" name="Picture 6" descr="111"/>
          <p:cNvPicPr>
            <a:picLocks noChangeAspect="1"/>
          </p:cNvPicPr>
          <p:nvPr/>
        </p:nvPicPr>
        <p:blipFill>
          <a:blip r:embed="rId3"/>
          <a:srcRect l="5205" t="17711" r="25750" b="46686"/>
          <a:stretch>
            <a:fillRect/>
          </a:stretch>
        </p:blipFill>
        <p:spPr>
          <a:xfrm>
            <a:off x="1948180" y="1337310"/>
            <a:ext cx="8027670" cy="415988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199E4-B68C-A027-B66E-2462387EF63F}"/>
              </a:ext>
            </a:extLst>
          </p:cNvPr>
          <p:cNvSpPr>
            <a:spLocks noGrp="1"/>
          </p:cNvSpPr>
          <p:nvPr>
            <p:ph type="title"/>
          </p:nvPr>
        </p:nvSpPr>
        <p:spPr/>
        <p:txBody>
          <a:bodyPr/>
          <a:lstStyle/>
          <a:p>
            <a:pPr algn="ctr"/>
            <a:r>
              <a:rPr lang="en-GB" dirty="0"/>
              <a:t>         LINK FOR REFERENCE </a:t>
            </a:r>
            <a:endParaRPr lang="en-US" dirty="0"/>
          </a:p>
        </p:txBody>
      </p:sp>
      <p:sp>
        <p:nvSpPr>
          <p:cNvPr id="3" name="Content Placeholder 2">
            <a:extLst>
              <a:ext uri="{FF2B5EF4-FFF2-40B4-BE49-F238E27FC236}">
                <a16:creationId xmlns:a16="http://schemas.microsoft.com/office/drawing/2014/main" id="{5399F8C8-F60F-478B-8C44-D68A05806557}"/>
              </a:ext>
            </a:extLst>
          </p:cNvPr>
          <p:cNvSpPr>
            <a:spLocks noGrp="1"/>
          </p:cNvSpPr>
          <p:nvPr>
            <p:ph idx="1"/>
          </p:nvPr>
        </p:nvSpPr>
        <p:spPr>
          <a:xfrm>
            <a:off x="609600" y="2071688"/>
            <a:ext cx="10972800" cy="4056062"/>
          </a:xfrm>
        </p:spPr>
        <p:txBody>
          <a:bodyPr/>
          <a:lstStyle/>
          <a:p>
            <a:r>
              <a:rPr lang="en-US" dirty="0"/>
              <a:t>https://github.com/athithyaathithya4-lab/ATHITHYA-TNSDC-FWD-DP.git</a:t>
            </a:r>
          </a:p>
        </p:txBody>
      </p:sp>
    </p:spTree>
    <p:extLst>
      <p:ext uri="{BB962C8B-B14F-4D97-AF65-F5344CB8AC3E}">
        <p14:creationId xmlns:p14="http://schemas.microsoft.com/office/powerpoint/2010/main" val="1952676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0" y="0"/>
            <a:ext cx="11892915" cy="6777990"/>
          </a:xfrm>
          <a:prstGeom prst="rect">
            <a:avLst/>
          </a:prstGeom>
        </p:spPr>
        <p:txBody>
          <a:bodyPr>
            <a:noAutofit/>
          </a:bodyPr>
          <a:lstStyle/>
          <a:p>
            <a:pPr marL="0" indent="0" algn="ctr">
              <a:spcBef>
                <a:spcPts val="900"/>
              </a:spcBef>
              <a:spcAft>
                <a:spcPts val="600"/>
              </a:spcAft>
            </a:pPr>
            <a:r>
              <a:rPr sz="4400" b="1" i="0">
                <a:solidFill>
                  <a:srgbClr val="404040"/>
                </a:solidFill>
                <a:latin typeface="quote-cjk-patch"/>
                <a:ea typeface="quote-cjk-patch"/>
              </a:rPr>
              <a:t>Conclusion</a:t>
            </a:r>
          </a:p>
          <a:p>
            <a:pPr marL="0" indent="0" algn="ctr">
              <a:spcBef>
                <a:spcPts val="900"/>
              </a:spcBef>
              <a:spcAft>
                <a:spcPts val="600"/>
              </a:spcAft>
            </a:pPr>
            <a:endParaRPr b="1" i="0">
              <a:solidFill>
                <a:srgbClr val="404040"/>
              </a:solidFill>
              <a:latin typeface="quote-cjk-patch"/>
              <a:ea typeface="quote-cjk-patch"/>
            </a:endParaRPr>
          </a:p>
          <a:p>
            <a:pPr marL="0" indent="0">
              <a:lnSpc>
                <a:spcPct val="100000"/>
              </a:lnSpc>
              <a:spcBef>
                <a:spcPts val="600"/>
              </a:spcBef>
              <a:spcAft>
                <a:spcPts val="600"/>
              </a:spcAft>
            </a:pPr>
            <a:r>
              <a:rPr sz="2800" b="0" i="0">
                <a:solidFill>
                  <a:srgbClr val="404040"/>
                </a:solidFill>
                <a:latin typeface="quote-cjk-patch"/>
                <a:ea typeface="quote-cjk-patch"/>
              </a:rPr>
              <a:t>The "Smart Digital Portfolio" project successfully addresses the modern need for a dynamic and insightful professional presentation. By integrating traditional portfolio elements with powerful analytics and a personalized recommendation system, it empowers students to not only display their past achievements but also strategically plan their future skill development. This platform bridges the gap between students and opportunities effectively.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37820" y="234950"/>
            <a:ext cx="10503535" cy="5248275"/>
          </a:xfrm>
          <a:prstGeom prst="rect">
            <a:avLst/>
          </a:prstGeom>
        </p:spPr>
        <p:txBody>
          <a:bodyPr>
            <a:noAutofit/>
          </a:bodyPr>
          <a:lstStyle/>
          <a:p>
            <a:pPr marL="0" indent="0" algn="ctr">
              <a:spcBef>
                <a:spcPts val="900"/>
              </a:spcBef>
              <a:spcAft>
                <a:spcPts val="600"/>
              </a:spcAft>
            </a:pPr>
            <a:r>
              <a:rPr sz="4000" b="1">
                <a:solidFill>
                  <a:srgbClr val="404040"/>
                </a:solidFill>
                <a:latin typeface="quote-cjk-patch"/>
                <a:ea typeface="quote-cjk-patch"/>
              </a:rPr>
              <a:t>Project Title</a:t>
            </a:r>
          </a:p>
          <a:p>
            <a:pPr marL="0" indent="0">
              <a:spcBef>
                <a:spcPts val="900"/>
              </a:spcBef>
              <a:spcAft>
                <a:spcPts val="600"/>
              </a:spcAft>
            </a:pPr>
            <a:endParaRPr sz="4000" b="1">
              <a:solidFill>
                <a:srgbClr val="404040"/>
              </a:solidFill>
              <a:latin typeface="quote-cjk-patch"/>
              <a:ea typeface="quote-cjk-patch"/>
            </a:endParaRPr>
          </a:p>
          <a:p>
            <a:pPr marL="0" indent="0">
              <a:spcBef>
                <a:spcPts val="900"/>
              </a:spcBef>
              <a:spcAft>
                <a:spcPts val="600"/>
              </a:spcAft>
            </a:pPr>
            <a:r>
              <a:rPr sz="2500" b="0" i="0">
                <a:solidFill>
                  <a:srgbClr val="404040"/>
                </a:solidFill>
                <a:latin typeface="quote-cjk-patch"/>
                <a:ea typeface="quote-cjk-patch"/>
              </a:rPr>
              <a:t>Smart Digital Portfolio with Skill Analytics &amp; Recommendation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79705" y="188595"/>
            <a:ext cx="11666220" cy="6564630"/>
          </a:xfrm>
          <a:prstGeom prst="rect">
            <a:avLst/>
          </a:prstGeom>
        </p:spPr>
        <p:txBody>
          <a:bodyPr>
            <a:noAutofit/>
          </a:bodyPr>
          <a:lstStyle/>
          <a:p>
            <a:pPr marL="0" indent="0" algn="ctr">
              <a:spcBef>
                <a:spcPts val="900"/>
              </a:spcBef>
              <a:spcAft>
                <a:spcPts val="600"/>
              </a:spcAft>
            </a:pPr>
            <a:r>
              <a:rPr lang="en-US" b="0" i="0">
                <a:solidFill>
                  <a:srgbClr val="404040"/>
                </a:solidFill>
                <a:latin typeface="quote-cjk-patch"/>
                <a:ea typeface="quote-cjk-patch"/>
              </a:rPr>
              <a:t>  </a:t>
            </a:r>
            <a:r>
              <a:rPr sz="4400" b="1" i="0">
                <a:solidFill>
                  <a:srgbClr val="404040"/>
                </a:solidFill>
                <a:latin typeface="quote-cjk-patch"/>
                <a:ea typeface="quote-cjk-patch"/>
              </a:rPr>
              <a:t>Agenda</a:t>
            </a:r>
          </a:p>
          <a:p>
            <a:pPr marL="0" indent="0" algn="ctr">
              <a:spcBef>
                <a:spcPts val="900"/>
              </a:spcBef>
              <a:spcAft>
                <a:spcPts val="600"/>
              </a:spcAft>
            </a:pPr>
            <a:endParaRPr b="0" i="0">
              <a:solidFill>
                <a:srgbClr val="404040"/>
              </a:solidFill>
              <a:latin typeface="quote-cjk-patch"/>
              <a:ea typeface="quote-cjk-patch"/>
            </a:endParaRPr>
          </a:p>
          <a:p>
            <a:pPr marL="0" indent="0">
              <a:lnSpc>
                <a:spcPts val="1430"/>
              </a:lnSpc>
              <a:spcBef>
                <a:spcPct val="0"/>
              </a:spcBef>
              <a:spcAft>
                <a:spcPct val="0"/>
              </a:spcAft>
              <a:buAutoNum type="arabicPeriod"/>
            </a:pPr>
            <a:r>
              <a:rPr sz="2800" b="0" i="0">
                <a:solidFill>
                  <a:srgbClr val="404040"/>
                </a:solidFill>
                <a:latin typeface="quote-cjk-patch"/>
                <a:ea typeface="quote-cjk-patch"/>
              </a:rPr>
              <a:t>Problem Statement</a:t>
            </a:r>
          </a:p>
          <a:p>
            <a:pPr marL="0" indent="0">
              <a:lnSpc>
                <a:spcPts val="1430"/>
              </a:lnSpc>
              <a:spcBef>
                <a:spcPct val="0"/>
              </a:spcBef>
              <a:spcAft>
                <a:spcPct val="0"/>
              </a:spcAft>
              <a:buAutoNum type="arabicPeriod"/>
            </a:pPr>
            <a:endParaRPr sz="2800" b="0" i="0">
              <a:solidFill>
                <a:srgbClr val="404040"/>
              </a:solidFill>
              <a:latin typeface="quote-cjk-patch"/>
              <a:ea typeface="quote-cjk-patch"/>
            </a:endParaRPr>
          </a:p>
          <a:p>
            <a:pPr marL="0" indent="0">
              <a:lnSpc>
                <a:spcPts val="1430"/>
              </a:lnSpc>
              <a:spcBef>
                <a:spcPct val="0"/>
              </a:spcBef>
              <a:spcAft>
                <a:spcPct val="0"/>
              </a:spcAft>
              <a:buAutoNum type="arabicPeriod"/>
            </a:pPr>
            <a:endParaRPr sz="2800" b="0" i="0">
              <a:solidFill>
                <a:srgbClr val="404040"/>
              </a:solidFill>
              <a:latin typeface="quote-cjk-patch"/>
              <a:ea typeface="quote-cjk-patch"/>
            </a:endParaRPr>
          </a:p>
          <a:p>
            <a:pPr marL="0" indent="0">
              <a:lnSpc>
                <a:spcPts val="1430"/>
              </a:lnSpc>
              <a:spcBef>
                <a:spcPct val="0"/>
              </a:spcBef>
              <a:spcAft>
                <a:spcPct val="0"/>
              </a:spcAft>
              <a:buAutoNum type="arabicPeriod"/>
            </a:pPr>
            <a:r>
              <a:rPr sz="2800" b="0" i="0">
                <a:solidFill>
                  <a:srgbClr val="404040"/>
                </a:solidFill>
                <a:latin typeface="quote-cjk-patch"/>
                <a:ea typeface="quote-cjk-patch"/>
              </a:rPr>
              <a:t>Project Overview</a:t>
            </a:r>
          </a:p>
          <a:p>
            <a:pPr marL="0" indent="0">
              <a:lnSpc>
                <a:spcPts val="1430"/>
              </a:lnSpc>
              <a:spcBef>
                <a:spcPct val="0"/>
              </a:spcBef>
              <a:spcAft>
                <a:spcPct val="0"/>
              </a:spcAft>
              <a:buAutoNum type="arabicPeriod"/>
            </a:pPr>
            <a:endParaRPr sz="2800" b="0" i="0">
              <a:solidFill>
                <a:srgbClr val="404040"/>
              </a:solidFill>
              <a:latin typeface="quote-cjk-patch"/>
              <a:ea typeface="quote-cjk-patch"/>
            </a:endParaRPr>
          </a:p>
          <a:p>
            <a:pPr marL="0" indent="0">
              <a:lnSpc>
                <a:spcPts val="1430"/>
              </a:lnSpc>
              <a:spcBef>
                <a:spcPct val="0"/>
              </a:spcBef>
              <a:spcAft>
                <a:spcPct val="0"/>
              </a:spcAft>
              <a:buAutoNum type="arabicPeriod"/>
            </a:pPr>
            <a:endParaRPr sz="2800" b="0" i="0">
              <a:solidFill>
                <a:srgbClr val="404040"/>
              </a:solidFill>
              <a:latin typeface="quote-cjk-patch"/>
              <a:ea typeface="quote-cjk-patch"/>
            </a:endParaRPr>
          </a:p>
          <a:p>
            <a:pPr marL="0" indent="0">
              <a:lnSpc>
                <a:spcPts val="1430"/>
              </a:lnSpc>
              <a:spcBef>
                <a:spcPct val="0"/>
              </a:spcBef>
              <a:spcAft>
                <a:spcPct val="0"/>
              </a:spcAft>
              <a:buAutoNum type="arabicPeriod"/>
            </a:pPr>
            <a:r>
              <a:rPr sz="2800" b="0" i="0">
                <a:solidFill>
                  <a:srgbClr val="404040"/>
                </a:solidFill>
                <a:latin typeface="quote-cjk-patch"/>
                <a:ea typeface="quote-cjk-patch"/>
              </a:rPr>
              <a:t>End Users</a:t>
            </a:r>
          </a:p>
          <a:p>
            <a:pPr marL="0" indent="0">
              <a:lnSpc>
                <a:spcPts val="1430"/>
              </a:lnSpc>
              <a:spcBef>
                <a:spcPct val="0"/>
              </a:spcBef>
              <a:spcAft>
                <a:spcPct val="0"/>
              </a:spcAft>
              <a:buAutoNum type="arabicPeriod"/>
            </a:pPr>
            <a:endParaRPr sz="2800" b="0" i="0">
              <a:solidFill>
                <a:srgbClr val="404040"/>
              </a:solidFill>
              <a:latin typeface="quote-cjk-patch"/>
              <a:ea typeface="quote-cjk-patch"/>
            </a:endParaRPr>
          </a:p>
          <a:p>
            <a:pPr marL="0" indent="0">
              <a:lnSpc>
                <a:spcPts val="1430"/>
              </a:lnSpc>
              <a:spcBef>
                <a:spcPct val="0"/>
              </a:spcBef>
              <a:spcAft>
                <a:spcPct val="0"/>
              </a:spcAft>
              <a:buAutoNum type="arabicPeriod"/>
            </a:pPr>
            <a:endParaRPr sz="2800" b="0" i="0">
              <a:solidFill>
                <a:srgbClr val="404040"/>
              </a:solidFill>
              <a:latin typeface="quote-cjk-patch"/>
              <a:ea typeface="quote-cjk-patch"/>
            </a:endParaRPr>
          </a:p>
          <a:p>
            <a:pPr marL="0" indent="0">
              <a:lnSpc>
                <a:spcPts val="1430"/>
              </a:lnSpc>
              <a:spcBef>
                <a:spcPct val="0"/>
              </a:spcBef>
              <a:spcAft>
                <a:spcPct val="0"/>
              </a:spcAft>
              <a:buAutoNum type="arabicPeriod"/>
            </a:pPr>
            <a:r>
              <a:rPr sz="2800" b="0" i="0">
                <a:solidFill>
                  <a:srgbClr val="404040"/>
                </a:solidFill>
                <a:latin typeface="quote-cjk-patch"/>
                <a:ea typeface="quote-cjk-patch"/>
              </a:rPr>
              <a:t>Tools &amp; Technologie</a:t>
            </a:r>
          </a:p>
          <a:p>
            <a:pPr marL="0" indent="0">
              <a:lnSpc>
                <a:spcPts val="1430"/>
              </a:lnSpc>
              <a:spcBef>
                <a:spcPct val="0"/>
              </a:spcBef>
              <a:spcAft>
                <a:spcPct val="0"/>
              </a:spcAft>
              <a:buAutoNum type="arabicPeriod"/>
            </a:pPr>
            <a:endParaRPr sz="2800" b="0" i="0">
              <a:solidFill>
                <a:srgbClr val="404040"/>
              </a:solidFill>
              <a:latin typeface="quote-cjk-patch"/>
              <a:ea typeface="quote-cjk-patch"/>
            </a:endParaRPr>
          </a:p>
          <a:p>
            <a:pPr marL="0" indent="0">
              <a:lnSpc>
                <a:spcPts val="1430"/>
              </a:lnSpc>
              <a:spcBef>
                <a:spcPct val="0"/>
              </a:spcBef>
              <a:spcAft>
                <a:spcPct val="0"/>
              </a:spcAft>
              <a:buAutoNum type="arabicPeriod"/>
            </a:pPr>
            <a:endParaRPr sz="2800" b="0" i="0">
              <a:solidFill>
                <a:srgbClr val="404040"/>
              </a:solidFill>
              <a:latin typeface="quote-cjk-patch"/>
              <a:ea typeface="quote-cjk-patch"/>
            </a:endParaRPr>
          </a:p>
          <a:p>
            <a:pPr marL="0" indent="0">
              <a:lnSpc>
                <a:spcPts val="1430"/>
              </a:lnSpc>
              <a:spcBef>
                <a:spcPct val="0"/>
              </a:spcBef>
              <a:spcAft>
                <a:spcPct val="0"/>
              </a:spcAft>
              <a:buAutoNum type="arabicPeriod"/>
            </a:pPr>
            <a:r>
              <a:rPr sz="2800" b="0" i="0">
                <a:solidFill>
                  <a:srgbClr val="404040"/>
                </a:solidFill>
                <a:latin typeface="quote-cjk-patch"/>
                <a:ea typeface="quote-cjk-patch"/>
              </a:rPr>
              <a:t>Design &amp; Layout</a:t>
            </a:r>
          </a:p>
          <a:p>
            <a:pPr marL="0" indent="0">
              <a:lnSpc>
                <a:spcPts val="1430"/>
              </a:lnSpc>
              <a:spcBef>
                <a:spcPct val="0"/>
              </a:spcBef>
              <a:spcAft>
                <a:spcPct val="0"/>
              </a:spcAft>
              <a:buAutoNum type="arabicPeriod"/>
            </a:pPr>
            <a:endParaRPr sz="2800" b="0" i="0">
              <a:solidFill>
                <a:srgbClr val="404040"/>
              </a:solidFill>
              <a:latin typeface="quote-cjk-patch"/>
              <a:ea typeface="quote-cjk-patch"/>
            </a:endParaRPr>
          </a:p>
          <a:p>
            <a:pPr marL="0" indent="0">
              <a:lnSpc>
                <a:spcPts val="1430"/>
              </a:lnSpc>
              <a:spcBef>
                <a:spcPct val="0"/>
              </a:spcBef>
              <a:spcAft>
                <a:spcPct val="0"/>
              </a:spcAft>
              <a:buAutoNum type="arabicPeriod"/>
            </a:pPr>
            <a:endParaRPr sz="2800" b="0" i="0">
              <a:solidFill>
                <a:srgbClr val="404040"/>
              </a:solidFill>
              <a:latin typeface="quote-cjk-patch"/>
              <a:ea typeface="quote-cjk-patch"/>
            </a:endParaRPr>
          </a:p>
          <a:p>
            <a:pPr marL="0" indent="0">
              <a:lnSpc>
                <a:spcPts val="1430"/>
              </a:lnSpc>
              <a:spcBef>
                <a:spcPct val="0"/>
              </a:spcBef>
              <a:spcAft>
                <a:spcPct val="0"/>
              </a:spcAft>
              <a:buAutoNum type="arabicPeriod"/>
            </a:pPr>
            <a:r>
              <a:rPr sz="2800" b="0" i="0">
                <a:solidFill>
                  <a:srgbClr val="404040"/>
                </a:solidFill>
                <a:latin typeface="quote-cjk-patch"/>
                <a:ea typeface="quote-cjk-patch"/>
              </a:rPr>
              <a:t>Features &amp; Functionality</a:t>
            </a:r>
          </a:p>
          <a:p>
            <a:pPr marL="0" indent="0">
              <a:lnSpc>
                <a:spcPts val="1430"/>
              </a:lnSpc>
              <a:spcBef>
                <a:spcPct val="0"/>
              </a:spcBef>
              <a:spcAft>
                <a:spcPct val="0"/>
              </a:spcAft>
              <a:buAutoNum type="arabicPeriod"/>
            </a:pPr>
            <a:endParaRPr sz="2800" b="0" i="0">
              <a:solidFill>
                <a:srgbClr val="404040"/>
              </a:solidFill>
              <a:latin typeface="quote-cjk-patch"/>
              <a:ea typeface="quote-cjk-patch"/>
            </a:endParaRPr>
          </a:p>
          <a:p>
            <a:pPr marL="0" indent="0">
              <a:lnSpc>
                <a:spcPts val="1430"/>
              </a:lnSpc>
              <a:spcBef>
                <a:spcPct val="0"/>
              </a:spcBef>
              <a:spcAft>
                <a:spcPct val="0"/>
              </a:spcAft>
              <a:buAutoNum type="arabicPeriod"/>
            </a:pPr>
            <a:endParaRPr sz="2800" b="0" i="0">
              <a:solidFill>
                <a:srgbClr val="404040"/>
              </a:solidFill>
              <a:latin typeface="quote-cjk-patch"/>
              <a:ea typeface="quote-cjk-patch"/>
            </a:endParaRPr>
          </a:p>
          <a:p>
            <a:pPr marL="0" indent="0">
              <a:lnSpc>
                <a:spcPts val="1430"/>
              </a:lnSpc>
              <a:spcBef>
                <a:spcPct val="0"/>
              </a:spcBef>
              <a:spcAft>
                <a:spcPct val="0"/>
              </a:spcAft>
              <a:buAutoNum type="arabicPeriod"/>
            </a:pPr>
            <a:r>
              <a:rPr sz="2800" b="0" i="0">
                <a:solidFill>
                  <a:srgbClr val="404040"/>
                </a:solidFill>
                <a:latin typeface="quote-cjk-patch"/>
                <a:ea typeface="quote-cjk-patch"/>
              </a:rPr>
              <a:t>Results</a:t>
            </a:r>
          </a:p>
          <a:p>
            <a:pPr marL="0" indent="0">
              <a:lnSpc>
                <a:spcPts val="1430"/>
              </a:lnSpc>
              <a:spcBef>
                <a:spcPct val="0"/>
              </a:spcBef>
              <a:spcAft>
                <a:spcPct val="0"/>
              </a:spcAft>
              <a:buAutoNum type="arabicPeriod"/>
            </a:pPr>
            <a:endParaRPr sz="2800" b="0" i="0">
              <a:solidFill>
                <a:srgbClr val="404040"/>
              </a:solidFill>
              <a:latin typeface="quote-cjk-patch"/>
              <a:ea typeface="quote-cjk-patch"/>
            </a:endParaRPr>
          </a:p>
          <a:p>
            <a:pPr marL="0" indent="0">
              <a:lnSpc>
                <a:spcPts val="1430"/>
              </a:lnSpc>
              <a:spcBef>
                <a:spcPct val="0"/>
              </a:spcBef>
              <a:spcAft>
                <a:spcPct val="0"/>
              </a:spcAft>
              <a:buAutoNum type="arabicPeriod"/>
            </a:pPr>
            <a:endParaRPr sz="2800" b="0" i="0">
              <a:solidFill>
                <a:srgbClr val="404040"/>
              </a:solidFill>
              <a:latin typeface="quote-cjk-patch"/>
              <a:ea typeface="quote-cjk-patch"/>
            </a:endParaRPr>
          </a:p>
          <a:p>
            <a:pPr marL="0" indent="0">
              <a:lnSpc>
                <a:spcPts val="1430"/>
              </a:lnSpc>
              <a:spcBef>
                <a:spcPct val="0"/>
              </a:spcBef>
              <a:spcAft>
                <a:spcPct val="0"/>
              </a:spcAft>
              <a:buAutoNum type="arabicPeriod"/>
            </a:pPr>
            <a:r>
              <a:rPr sz="2800" b="0" i="0">
                <a:solidFill>
                  <a:srgbClr val="404040"/>
                </a:solidFill>
                <a:latin typeface="quote-cjk-patch"/>
                <a:ea typeface="quote-cjk-patch"/>
              </a:rPr>
              <a:t>Sample Output Images</a:t>
            </a:r>
          </a:p>
          <a:p>
            <a:pPr marL="0" indent="0">
              <a:lnSpc>
                <a:spcPts val="1430"/>
              </a:lnSpc>
              <a:spcBef>
                <a:spcPct val="0"/>
              </a:spcBef>
              <a:spcAft>
                <a:spcPct val="0"/>
              </a:spcAft>
              <a:buAutoNum type="arabicPeriod"/>
            </a:pPr>
            <a:endParaRPr sz="2800" b="0" i="0">
              <a:solidFill>
                <a:srgbClr val="404040"/>
              </a:solidFill>
              <a:latin typeface="quote-cjk-patch"/>
              <a:ea typeface="quote-cjk-patch"/>
            </a:endParaRPr>
          </a:p>
          <a:p>
            <a:pPr marL="0" indent="0">
              <a:lnSpc>
                <a:spcPts val="1430"/>
              </a:lnSpc>
              <a:spcBef>
                <a:spcPct val="0"/>
              </a:spcBef>
              <a:spcAft>
                <a:spcPct val="0"/>
              </a:spcAft>
              <a:buAutoNum type="arabicPeriod"/>
            </a:pPr>
            <a:endParaRPr sz="2800" b="0" i="0">
              <a:solidFill>
                <a:srgbClr val="404040"/>
              </a:solidFill>
              <a:latin typeface="quote-cjk-patch"/>
              <a:ea typeface="quote-cjk-patch"/>
            </a:endParaRPr>
          </a:p>
          <a:p>
            <a:pPr marL="0" indent="0">
              <a:lnSpc>
                <a:spcPts val="1430"/>
              </a:lnSpc>
              <a:spcBef>
                <a:spcPct val="0"/>
              </a:spcBef>
              <a:spcAft>
                <a:spcPct val="0"/>
              </a:spcAft>
              <a:buAutoNum type="arabicPeriod"/>
            </a:pPr>
            <a:r>
              <a:rPr sz="2800" b="0" i="0">
                <a:solidFill>
                  <a:srgbClr val="404040"/>
                </a:solidFill>
                <a:latin typeface="quote-cjk-patch"/>
                <a:ea typeface="quote-cjk-patch"/>
              </a:rPr>
              <a:t>Conclusion</a:t>
            </a:r>
          </a:p>
          <a:p>
            <a:pPr marL="0" indent="0">
              <a:lnSpc>
                <a:spcPts val="1430"/>
              </a:lnSpc>
              <a:spcBef>
                <a:spcPct val="0"/>
              </a:spcBef>
              <a:spcAft>
                <a:spcPct val="0"/>
              </a:spcAft>
              <a:buAutoNum type="arabicPeriod"/>
            </a:pPr>
            <a:endParaRPr sz="2800" b="0" i="0">
              <a:solidFill>
                <a:srgbClr val="404040"/>
              </a:solidFill>
              <a:latin typeface="quote-cjk-patch"/>
              <a:ea typeface="quote-cjk-patch"/>
            </a:endParaRPr>
          </a:p>
          <a:p>
            <a:pPr marL="0" indent="0">
              <a:lnSpc>
                <a:spcPts val="1430"/>
              </a:lnSpc>
              <a:spcBef>
                <a:spcPct val="0"/>
              </a:spcBef>
              <a:spcAft>
                <a:spcPct val="0"/>
              </a:spcAft>
              <a:buAutoNum type="arabicPeriod"/>
            </a:pPr>
            <a:endParaRPr sz="2800" b="0" i="0">
              <a:solidFill>
                <a:srgbClr val="404040"/>
              </a:solidFill>
              <a:latin typeface="quote-cjk-patch"/>
              <a:ea typeface="quote-cjk-patch"/>
            </a:endParaRPr>
          </a:p>
          <a:p>
            <a:pPr marL="0" indent="0">
              <a:lnSpc>
                <a:spcPts val="1430"/>
              </a:lnSpc>
              <a:spcBef>
                <a:spcPct val="0"/>
              </a:spcBef>
              <a:spcAft>
                <a:spcPct val="0"/>
              </a:spcAft>
              <a:buAutoNum type="arabicPeriod"/>
            </a:pPr>
            <a:r>
              <a:rPr sz="2800" b="0" i="0">
                <a:solidFill>
                  <a:srgbClr val="404040"/>
                </a:solidFill>
                <a:latin typeface="quote-cjk-patch"/>
                <a:ea typeface="quote-cjk-patch"/>
              </a:rPr>
              <a:t>GitHub Link</a:t>
            </a:r>
          </a:p>
          <a:p>
            <a:pPr marL="0" indent="0">
              <a:lnSpc>
                <a:spcPts val="1430"/>
              </a:lnSpc>
              <a:spcBef>
                <a:spcPct val="0"/>
              </a:spcBef>
              <a:spcAft>
                <a:spcPct val="0"/>
              </a:spcAft>
              <a:buNone/>
            </a:pPr>
            <a:endParaRPr sz="2800" b="0" i="0">
              <a:solidFill>
                <a:srgbClr val="404040"/>
              </a:solidFill>
              <a:latin typeface="quote-cjk-patch"/>
              <a:ea typeface="quote-cjk-patch"/>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0" y="62865"/>
            <a:ext cx="12095480" cy="6659245"/>
          </a:xfrm>
          <a:prstGeom prst="rect">
            <a:avLst/>
          </a:prstGeom>
        </p:spPr>
        <p:txBody>
          <a:bodyPr>
            <a:noAutofit/>
          </a:bodyPr>
          <a:lstStyle/>
          <a:p>
            <a:pPr marL="0" indent="0">
              <a:spcBef>
                <a:spcPts val="900"/>
              </a:spcBef>
              <a:spcAft>
                <a:spcPts val="600"/>
              </a:spcAft>
            </a:pPr>
            <a:r>
              <a:rPr sz="4400" b="0" i="0">
                <a:solidFill>
                  <a:srgbClr val="404040"/>
                </a:solidFill>
                <a:latin typeface="quote-cjk-patch"/>
                <a:ea typeface="quote-cjk-patch"/>
              </a:rPr>
              <a:t>Problem Statement</a:t>
            </a:r>
          </a:p>
          <a:p>
            <a:pPr marL="0" indent="0">
              <a:lnSpc>
                <a:spcPct val="100000"/>
              </a:lnSpc>
              <a:spcBef>
                <a:spcPts val="900"/>
              </a:spcBef>
              <a:spcAft>
                <a:spcPts val="600"/>
              </a:spcAft>
            </a:pPr>
            <a:endParaRPr b="0" i="0">
              <a:solidFill>
                <a:srgbClr val="404040"/>
              </a:solidFill>
              <a:latin typeface="quote-cjk-patch"/>
              <a:ea typeface="quote-cjk-patch"/>
            </a:endParaRPr>
          </a:p>
          <a:p>
            <a:pPr marL="0" indent="0">
              <a:lnSpc>
                <a:spcPct val="100000"/>
              </a:lnSpc>
              <a:spcBef>
                <a:spcPct val="0"/>
              </a:spcBef>
              <a:spcAft>
                <a:spcPct val="0"/>
              </a:spcAft>
              <a:buFont typeface="Arial" panose="020B0604020202020204"/>
              <a:buChar char="•"/>
            </a:pPr>
            <a:r>
              <a:rPr sz="2800" b="0" i="0">
                <a:solidFill>
                  <a:srgbClr val="404040"/>
                </a:solidFill>
                <a:latin typeface="quote-cjk-patch"/>
                <a:ea typeface="quote-cjk-patch"/>
              </a:rPr>
              <a:t>Students struggle to effectively maintain and organize their academic and personal projects.</a:t>
            </a:r>
          </a:p>
          <a:p>
            <a:pPr marL="0" indent="0">
              <a:lnSpc>
                <a:spcPct val="100000"/>
              </a:lnSpc>
              <a:spcBef>
                <a:spcPct val="0"/>
              </a:spcBef>
              <a:spcAft>
                <a:spcPct val="0"/>
              </a:spcAft>
              <a:buFont typeface="Arial" panose="020B0604020202020204"/>
              <a:buChar char="•"/>
            </a:pPr>
            <a:endParaRPr sz="2800" b="0" i="0">
              <a:solidFill>
                <a:srgbClr val="404040"/>
              </a:solidFill>
              <a:latin typeface="quote-cjk-patch"/>
              <a:ea typeface="quote-cjk-patch"/>
            </a:endParaRPr>
          </a:p>
          <a:p>
            <a:pPr marL="0" indent="0">
              <a:lnSpc>
                <a:spcPct val="100000"/>
              </a:lnSpc>
              <a:spcBef>
                <a:spcPct val="0"/>
              </a:spcBef>
              <a:spcAft>
                <a:spcPct val="0"/>
              </a:spcAft>
              <a:buFont typeface="Arial" panose="020B0604020202020204"/>
              <a:buChar char="•"/>
            </a:pPr>
            <a:r>
              <a:rPr sz="2800" b="0" i="0">
                <a:solidFill>
                  <a:srgbClr val="404040"/>
                </a:solidFill>
                <a:latin typeface="quote-cjk-patch"/>
                <a:ea typeface="quote-cjk-patch"/>
              </a:rPr>
              <a:t>Traditional resumes are static and fail to showcase the depth of a student's work.</a:t>
            </a:r>
          </a:p>
          <a:p>
            <a:pPr marL="0" indent="0">
              <a:lnSpc>
                <a:spcPct val="100000"/>
              </a:lnSpc>
              <a:spcBef>
                <a:spcPct val="0"/>
              </a:spcBef>
              <a:spcAft>
                <a:spcPct val="0"/>
              </a:spcAft>
              <a:buFont typeface="Arial" panose="020B0604020202020204"/>
              <a:buChar char="•"/>
            </a:pPr>
            <a:endParaRPr sz="2800" b="0" i="0">
              <a:solidFill>
                <a:srgbClr val="404040"/>
              </a:solidFill>
              <a:latin typeface="quote-cjk-patch"/>
              <a:ea typeface="quote-cjk-patch"/>
            </a:endParaRPr>
          </a:p>
          <a:p>
            <a:pPr marL="0" indent="0">
              <a:lnSpc>
                <a:spcPct val="100000"/>
              </a:lnSpc>
              <a:spcBef>
                <a:spcPct val="0"/>
              </a:spcBef>
              <a:spcAft>
                <a:spcPct val="0"/>
              </a:spcAft>
              <a:buFont typeface="Arial" panose="020B0604020202020204"/>
              <a:buChar char="•"/>
            </a:pPr>
            <a:r>
              <a:rPr sz="2800" b="0" i="0">
                <a:solidFill>
                  <a:srgbClr val="404040"/>
                </a:solidFill>
                <a:latin typeface="quote-cjk-patch"/>
                <a:ea typeface="quote-cjk-patch"/>
              </a:rPr>
              <a:t>There is a gap between showcasing projects and getting actionable feedback on skill development.</a:t>
            </a:r>
          </a:p>
          <a:p>
            <a:pPr marL="0" indent="0">
              <a:lnSpc>
                <a:spcPct val="100000"/>
              </a:lnSpc>
              <a:spcBef>
                <a:spcPct val="0"/>
              </a:spcBef>
              <a:spcAft>
                <a:spcPct val="0"/>
              </a:spcAft>
              <a:buFont typeface="Arial" panose="020B0604020202020204"/>
              <a:buChar char="•"/>
            </a:pPr>
            <a:endParaRPr sz="2800" b="0" i="0">
              <a:solidFill>
                <a:srgbClr val="404040"/>
              </a:solidFill>
              <a:latin typeface="quote-cjk-patch"/>
              <a:ea typeface="quote-cjk-patch"/>
            </a:endParaRPr>
          </a:p>
          <a:p>
            <a:pPr marL="0" indent="0">
              <a:lnSpc>
                <a:spcPct val="100000"/>
              </a:lnSpc>
              <a:spcBef>
                <a:spcPct val="0"/>
              </a:spcBef>
              <a:spcAft>
                <a:spcPct val="0"/>
              </a:spcAft>
              <a:buFont typeface="Arial" panose="020B0604020202020204"/>
              <a:buChar char="•"/>
            </a:pPr>
            <a:r>
              <a:rPr sz="2800" b="0" i="0">
                <a:solidFill>
                  <a:srgbClr val="404040"/>
                </a:solidFill>
                <a:latin typeface="quote-cjk-patch"/>
                <a:ea typeface="quote-cjk-patch"/>
              </a:rPr>
              <a:t>Recruiters find it time-consuming to manually assess a candidate's entire skillset from a PDF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4135" y="0"/>
            <a:ext cx="12127865" cy="6858000"/>
          </a:xfrm>
          <a:prstGeom prst="rect">
            <a:avLst/>
          </a:prstGeom>
        </p:spPr>
        <p:txBody>
          <a:bodyPr>
            <a:noAutofit/>
          </a:bodyPr>
          <a:lstStyle/>
          <a:p>
            <a:pPr marL="0" indent="0" algn="ctr">
              <a:spcBef>
                <a:spcPts val="900"/>
              </a:spcBef>
              <a:spcAft>
                <a:spcPts val="600"/>
              </a:spcAft>
            </a:pPr>
            <a:r>
              <a:rPr sz="4400" b="0" i="0">
                <a:solidFill>
                  <a:srgbClr val="404040"/>
                </a:solidFill>
                <a:latin typeface="quote-cjk-patch"/>
                <a:ea typeface="quote-cjk-patch"/>
              </a:rPr>
              <a:t>Project Overview</a:t>
            </a:r>
          </a:p>
          <a:p>
            <a:pPr marL="0" indent="0" algn="ctr">
              <a:spcBef>
                <a:spcPts val="900"/>
              </a:spcBef>
              <a:spcAft>
                <a:spcPts val="600"/>
              </a:spcAft>
            </a:pPr>
            <a:endParaRPr sz="4400" b="0" i="0">
              <a:solidFill>
                <a:srgbClr val="404040"/>
              </a:solidFill>
              <a:latin typeface="quote-cjk-patch"/>
              <a:ea typeface="quote-cjk-patch"/>
            </a:endParaRPr>
          </a:p>
          <a:p>
            <a:pPr marL="0" indent="0">
              <a:lnSpc>
                <a:spcPct val="100000"/>
              </a:lnSpc>
              <a:spcBef>
                <a:spcPts val="600"/>
              </a:spcBef>
              <a:spcAft>
                <a:spcPts val="600"/>
              </a:spcAft>
            </a:pPr>
            <a:r>
              <a:rPr sz="2800" b="0" i="0">
                <a:solidFill>
                  <a:srgbClr val="404040"/>
                </a:solidFill>
                <a:latin typeface="quote-cjk-patch"/>
                <a:ea typeface="quote-cjk-patch"/>
              </a:rPr>
              <a:t>This project involves creating an intelligent, personalized digital portfolio web application. It goes beyond a simple showcase by integrating analytics to track visitor engagement and a recommendation system that suggests skills to learn based on the user's existing projects and career goals. It is designed to be user-friendly, fully responsive, and data-driven.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0" y="186690"/>
            <a:ext cx="12109450" cy="6872605"/>
          </a:xfrm>
          <a:prstGeom prst="rect">
            <a:avLst/>
          </a:prstGeom>
        </p:spPr>
        <p:txBody>
          <a:bodyPr>
            <a:noAutofit/>
          </a:bodyPr>
          <a:lstStyle/>
          <a:p>
            <a:pPr marL="0" indent="0" algn="ctr">
              <a:spcBef>
                <a:spcPts val="900"/>
              </a:spcBef>
              <a:spcAft>
                <a:spcPts val="600"/>
              </a:spcAft>
            </a:pPr>
            <a:r>
              <a:rPr sz="4400" b="1" i="0">
                <a:solidFill>
                  <a:srgbClr val="404040"/>
                </a:solidFill>
                <a:latin typeface="quote-cjk-patch"/>
                <a:ea typeface="quote-cjk-patch"/>
              </a:rPr>
              <a:t>End Users</a:t>
            </a:r>
          </a:p>
          <a:p>
            <a:pPr marL="0" indent="0" algn="ctr">
              <a:spcBef>
                <a:spcPts val="900"/>
              </a:spcBef>
              <a:spcAft>
                <a:spcPts val="600"/>
              </a:spcAft>
            </a:pPr>
            <a:endParaRPr sz="4400" b="1" i="0">
              <a:solidFill>
                <a:srgbClr val="404040"/>
              </a:solidFill>
              <a:latin typeface="quote-cjk-patch"/>
              <a:ea typeface="quote-cjk-patch"/>
            </a:endParaRPr>
          </a:p>
          <a:p>
            <a:pPr marL="0" indent="0">
              <a:lnSpc>
                <a:spcPct val="100000"/>
              </a:lnSpc>
              <a:spcBef>
                <a:spcPct val="0"/>
              </a:spcBef>
              <a:spcAft>
                <a:spcPct val="0"/>
              </a:spcAft>
              <a:buFont typeface="Arial" panose="020B0604020202020204"/>
              <a:buChar char="•"/>
            </a:pPr>
            <a:r>
              <a:rPr sz="2800" b="0" i="0">
                <a:solidFill>
                  <a:srgbClr val="404040"/>
                </a:solidFill>
                <a:latin typeface="quote-cjk-patch"/>
                <a:ea typeface="quote-cjk-patch"/>
              </a:rPr>
              <a:t>Students &amp; Graduates: Primary users who can showcase their work, track portfolio visibility, and receive personalized learning paths.</a:t>
            </a:r>
          </a:p>
          <a:p>
            <a:pPr marL="0" indent="0">
              <a:lnSpc>
                <a:spcPct val="100000"/>
              </a:lnSpc>
              <a:spcBef>
                <a:spcPct val="0"/>
              </a:spcBef>
              <a:spcAft>
                <a:spcPct val="0"/>
              </a:spcAft>
              <a:buFont typeface="Arial" panose="020B0604020202020204"/>
              <a:buChar char="•"/>
            </a:pPr>
            <a:endParaRPr sz="2800" b="0" i="0">
              <a:solidFill>
                <a:srgbClr val="404040"/>
              </a:solidFill>
              <a:latin typeface="quote-cjk-patch"/>
              <a:ea typeface="quote-cjk-patch"/>
            </a:endParaRPr>
          </a:p>
          <a:p>
            <a:pPr marL="0" indent="0">
              <a:lnSpc>
                <a:spcPct val="100000"/>
              </a:lnSpc>
              <a:spcBef>
                <a:spcPct val="0"/>
              </a:spcBef>
              <a:spcAft>
                <a:spcPct val="0"/>
              </a:spcAft>
              <a:buFont typeface="Arial" panose="020B0604020202020204"/>
              <a:buChar char="•"/>
            </a:pPr>
            <a:r>
              <a:rPr sz="2800" b="0" i="0">
                <a:solidFill>
                  <a:srgbClr val="404040"/>
                </a:solidFill>
                <a:latin typeface="quote-cjk-patch"/>
                <a:ea typeface="quote-cjk-patch"/>
              </a:rPr>
              <a:t>Recruiters &amp; HR Professionals: Benefit from a standardized, comprehensive view of a candidate's abilities, including project demos and verified skill analytics.</a:t>
            </a:r>
          </a:p>
          <a:p>
            <a:pPr marL="0" indent="0">
              <a:lnSpc>
                <a:spcPct val="100000"/>
              </a:lnSpc>
              <a:spcBef>
                <a:spcPct val="0"/>
              </a:spcBef>
              <a:spcAft>
                <a:spcPct val="0"/>
              </a:spcAft>
              <a:buFont typeface="Arial" panose="020B0604020202020204"/>
              <a:buChar char="•"/>
            </a:pPr>
            <a:endParaRPr sz="2800" b="0" i="0">
              <a:solidFill>
                <a:srgbClr val="404040"/>
              </a:solidFill>
              <a:latin typeface="quote-cjk-patch"/>
              <a:ea typeface="quote-cjk-patch"/>
            </a:endParaRPr>
          </a:p>
          <a:p>
            <a:pPr marL="0" indent="0">
              <a:lnSpc>
                <a:spcPct val="100000"/>
              </a:lnSpc>
              <a:spcBef>
                <a:spcPct val="0"/>
              </a:spcBef>
              <a:spcAft>
                <a:spcPct val="0"/>
              </a:spcAft>
              <a:buFont typeface="Arial" panose="020B0604020202020204"/>
              <a:buChar char="•"/>
            </a:pPr>
            <a:r>
              <a:rPr sz="2800" b="0" i="0">
                <a:solidFill>
                  <a:srgbClr val="404040"/>
                </a:solidFill>
                <a:latin typeface="quote-cjk-patch"/>
                <a:ea typeface="quote-cjk-patch"/>
              </a:rPr>
              <a:t>Academic Institutions &amp; Mentors: Can use the platform to track student progress over time and guide them based on data-driven skill recommendations.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1120" y="0"/>
            <a:ext cx="12120880" cy="6858000"/>
          </a:xfrm>
          <a:prstGeom prst="rect">
            <a:avLst/>
          </a:prstGeom>
        </p:spPr>
        <p:txBody>
          <a:bodyPr>
            <a:noAutofit/>
          </a:bodyPr>
          <a:lstStyle/>
          <a:p>
            <a:pPr marL="0" indent="0" algn="ctr">
              <a:spcBef>
                <a:spcPts val="900"/>
              </a:spcBef>
              <a:spcAft>
                <a:spcPts val="600"/>
              </a:spcAft>
            </a:pPr>
            <a:r>
              <a:rPr sz="4400" b="1" i="0">
                <a:solidFill>
                  <a:srgbClr val="404040"/>
                </a:solidFill>
                <a:latin typeface="quote-cjk-patch"/>
                <a:ea typeface="quote-cjk-patch"/>
              </a:rPr>
              <a:t>Tools &amp; Technologies</a:t>
            </a:r>
          </a:p>
          <a:p>
            <a:pPr marL="0" indent="0" algn="ctr">
              <a:spcBef>
                <a:spcPts val="900"/>
              </a:spcBef>
              <a:spcAft>
                <a:spcPts val="600"/>
              </a:spcAft>
            </a:pPr>
            <a:endParaRPr sz="4400" b="1" i="0">
              <a:solidFill>
                <a:srgbClr val="404040"/>
              </a:solidFill>
              <a:latin typeface="quote-cjk-patch"/>
              <a:ea typeface="quote-cjk-patch"/>
            </a:endParaRPr>
          </a:p>
          <a:p>
            <a:pPr marL="0" indent="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Frontend: HTML5, CSS3, JavaScript (React.js / Next.js)</a:t>
            </a:r>
          </a:p>
          <a:p>
            <a:pPr marL="0" indent="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Backend: Node.js with Express.js</a:t>
            </a:r>
          </a:p>
          <a:p>
            <a:pPr marL="0" indent="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Database: MongoDB (for flexible data storage)</a:t>
            </a:r>
          </a:p>
          <a:p>
            <a:pPr marL="0" indent="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Analytics Engine: Python (Pandas, NumPy) for processing visitor data</a:t>
            </a:r>
          </a:p>
          <a:p>
            <a:pPr marL="0" indent="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Recommendation System: A machine learning model (e.g., collaborative filtering) or a rules-based engine integrated via API.</a:t>
            </a:r>
          </a:p>
          <a:p>
            <a:pPr marL="0" indent="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Version Control &amp; Deployment: GitHub, Vercel/Netlify/Heroku</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71120" y="0"/>
            <a:ext cx="12120880" cy="6970395"/>
          </a:xfrm>
          <a:prstGeom prst="rect">
            <a:avLst/>
          </a:prstGeom>
        </p:spPr>
        <p:txBody>
          <a:bodyPr>
            <a:noAutofit/>
          </a:bodyPr>
          <a:lstStyle/>
          <a:p>
            <a:pPr marL="0" indent="0" algn="ctr">
              <a:spcBef>
                <a:spcPts val="900"/>
              </a:spcBef>
              <a:spcAft>
                <a:spcPts val="600"/>
              </a:spcAft>
            </a:pPr>
            <a:r>
              <a:rPr sz="4200" b="1" i="0">
                <a:solidFill>
                  <a:srgbClr val="404040"/>
                </a:solidFill>
                <a:latin typeface="quote-cjk-patch"/>
                <a:ea typeface="quote-cjk-patch"/>
              </a:rPr>
              <a:t>Design &amp; Layout</a:t>
            </a:r>
            <a:r>
              <a:rPr lang="en-US" sz="4200" b="1" i="0">
                <a:solidFill>
                  <a:srgbClr val="404040"/>
                </a:solidFill>
                <a:latin typeface="quote-cjk-patch"/>
                <a:ea typeface="quote-cjk-patch"/>
              </a:rPr>
              <a:t>   </a:t>
            </a:r>
            <a:endParaRPr sz="4200" b="1" i="0">
              <a:solidFill>
                <a:srgbClr val="404040"/>
              </a:solidFill>
              <a:latin typeface="quote-cjk-patch"/>
              <a:ea typeface="quote-cjk-patch"/>
            </a:endParaRPr>
          </a:p>
          <a:p>
            <a:pPr marL="0" indent="0">
              <a:lnSpc>
                <a:spcPct val="100000"/>
              </a:lnSpc>
              <a:spcBef>
                <a:spcPct val="0"/>
              </a:spcBef>
              <a:spcAft>
                <a:spcPct val="0"/>
              </a:spcAft>
              <a:buFont typeface="Arial" panose="020B0604020202020204"/>
              <a:buChar char="•"/>
            </a:pPr>
            <a:r>
              <a:rPr sz="2750" b="0" i="0">
                <a:solidFill>
                  <a:srgbClr val="404040"/>
                </a:solidFill>
                <a:latin typeface="quote-cjk-patch"/>
                <a:ea typeface="quote-cjk-patch"/>
              </a:rPr>
              <a:t>Modern &amp; Minimalist Design: Focus on content with clean typography and ample white space.</a:t>
            </a:r>
          </a:p>
          <a:p>
            <a:pPr marL="0" indent="0">
              <a:lnSpc>
                <a:spcPct val="100000"/>
              </a:lnSpc>
              <a:spcBef>
                <a:spcPct val="0"/>
              </a:spcBef>
              <a:spcAft>
                <a:spcPct val="0"/>
              </a:spcAft>
              <a:buFont typeface="Arial" panose="020B0604020202020204"/>
              <a:buChar char="•"/>
            </a:pPr>
            <a:r>
              <a:rPr sz="2750" b="0" i="0">
                <a:solidFill>
                  <a:srgbClr val="404040"/>
                </a:solidFill>
                <a:latin typeface="quote-cjk-patch"/>
                <a:ea typeface="quote-cjk-patch"/>
              </a:rPr>
              <a:t>Fully Responsive: Seamless experience on desktop, tablet, and mobile.</a:t>
            </a:r>
          </a:p>
          <a:p>
            <a:pPr marL="0" indent="0">
              <a:lnSpc>
                <a:spcPct val="100000"/>
              </a:lnSpc>
              <a:spcBef>
                <a:spcPct val="0"/>
              </a:spcBef>
              <a:spcAft>
                <a:spcPts val="200"/>
              </a:spcAft>
              <a:buFont typeface="Arial" panose="020B0604020202020204"/>
              <a:buChar char="•"/>
            </a:pPr>
            <a:r>
              <a:rPr sz="2750" b="0" i="0">
                <a:solidFill>
                  <a:srgbClr val="404040"/>
                </a:solidFill>
                <a:latin typeface="quote-cjk-patch"/>
                <a:ea typeface="quote-cjk-patch"/>
              </a:rPr>
              <a:t>Key Sections:</a:t>
            </a:r>
          </a:p>
          <a:p>
            <a:pPr marL="0" lvl="1" indent="0">
              <a:lnSpc>
                <a:spcPct val="100000"/>
              </a:lnSpc>
              <a:spcBef>
                <a:spcPct val="0"/>
              </a:spcBef>
              <a:spcAft>
                <a:spcPct val="0"/>
              </a:spcAft>
              <a:buFont typeface="Arial" panose="020B0604020202020204"/>
              <a:buChar char="◦"/>
            </a:pPr>
            <a:r>
              <a:rPr sz="2750" b="0" i="0">
                <a:solidFill>
                  <a:srgbClr val="404040"/>
                </a:solidFill>
                <a:latin typeface="quote-cjk-patch"/>
                <a:ea typeface="quote-cjk-patch"/>
              </a:rPr>
              <a:t>Hero Section: Name, title, and brief intro.</a:t>
            </a:r>
          </a:p>
          <a:p>
            <a:pPr marL="0" lvl="1" indent="0">
              <a:lnSpc>
                <a:spcPct val="100000"/>
              </a:lnSpc>
              <a:spcBef>
                <a:spcPct val="0"/>
              </a:spcBef>
              <a:spcAft>
                <a:spcPct val="0"/>
              </a:spcAft>
              <a:buFont typeface="Arial" panose="020B0604020202020204"/>
              <a:buChar char="◦"/>
            </a:pPr>
            <a:r>
              <a:rPr sz="2750" b="0" i="0">
                <a:solidFill>
                  <a:srgbClr val="404040"/>
                </a:solidFill>
                <a:latin typeface="quote-cjk-patch"/>
                <a:ea typeface="quote-cjk-patch"/>
              </a:rPr>
              <a:t>About Me: Detailed bio and passion.</a:t>
            </a:r>
          </a:p>
          <a:p>
            <a:pPr marL="0" lvl="1" indent="0">
              <a:lnSpc>
                <a:spcPct val="100000"/>
              </a:lnSpc>
              <a:spcBef>
                <a:spcPct val="0"/>
              </a:spcBef>
              <a:spcAft>
                <a:spcPct val="0"/>
              </a:spcAft>
              <a:buFont typeface="Arial" panose="020B0604020202020204"/>
              <a:buChar char="◦"/>
            </a:pPr>
            <a:r>
              <a:rPr sz="2750" b="0" i="0">
                <a:solidFill>
                  <a:srgbClr val="404040"/>
                </a:solidFill>
                <a:latin typeface="quote-cjk-patch"/>
                <a:ea typeface="quote-cjk-patch"/>
              </a:rPr>
              <a:t>Skills &amp; Analytics: Visual charts (e.g., bar charts for skill proficiency, line charts for portfolio views).</a:t>
            </a:r>
          </a:p>
          <a:p>
            <a:pPr marL="0" lvl="1" indent="0">
              <a:lnSpc>
                <a:spcPct val="100000"/>
              </a:lnSpc>
              <a:spcBef>
                <a:spcPct val="0"/>
              </a:spcBef>
              <a:spcAft>
                <a:spcPct val="0"/>
              </a:spcAft>
              <a:buFont typeface="Arial" panose="020B0604020202020204"/>
              <a:buChar char="◦"/>
            </a:pPr>
            <a:r>
              <a:rPr sz="2750" b="0" i="0">
                <a:solidFill>
                  <a:srgbClr val="404040"/>
                </a:solidFill>
                <a:latin typeface="quote-cjk-patch"/>
                <a:ea typeface="quote-cjk-patch"/>
              </a:rPr>
              <a:t>Project Showcase: Filterable grid of projects with details and links.</a:t>
            </a:r>
          </a:p>
          <a:p>
            <a:pPr marL="0" lvl="1" indent="0">
              <a:lnSpc>
                <a:spcPct val="100000"/>
              </a:lnSpc>
              <a:spcBef>
                <a:spcPct val="0"/>
              </a:spcBef>
              <a:spcAft>
                <a:spcPct val="0"/>
              </a:spcAft>
              <a:buFont typeface="Arial" panose="020B0604020202020204"/>
              <a:buChar char="◦"/>
            </a:pPr>
            <a:r>
              <a:rPr sz="2750" b="0" i="0">
                <a:solidFill>
                  <a:srgbClr val="404040"/>
                </a:solidFill>
                <a:latin typeface="quote-cjk-patch"/>
                <a:ea typeface="quote-cjk-patch"/>
              </a:rPr>
              <a:t>Recommendations: A dedicated section for suggested skills and courses.</a:t>
            </a:r>
          </a:p>
          <a:p>
            <a:pPr marL="0" lvl="1" indent="0">
              <a:lnSpc>
                <a:spcPct val="100000"/>
              </a:lnSpc>
              <a:spcBef>
                <a:spcPct val="0"/>
              </a:spcBef>
              <a:spcAft>
                <a:spcPct val="0"/>
              </a:spcAft>
              <a:buFont typeface="Arial" panose="020B0604020202020204"/>
              <a:buChar char="◦"/>
            </a:pPr>
            <a:r>
              <a:rPr sz="2750" b="0" i="0">
                <a:solidFill>
                  <a:srgbClr val="404040"/>
                </a:solidFill>
                <a:latin typeface="quote-cjk-patch"/>
                <a:ea typeface="quote-cjk-patch"/>
              </a:rPr>
              <a:t>Contact Form: With integrated validation.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635" y="-635"/>
            <a:ext cx="12191365" cy="6859270"/>
          </a:xfrm>
          <a:prstGeom prst="rect">
            <a:avLst/>
          </a:prstGeom>
        </p:spPr>
        <p:txBody>
          <a:bodyPr>
            <a:noAutofit/>
          </a:bodyPr>
          <a:lstStyle/>
          <a:p>
            <a:pPr marL="0" indent="0" algn="ctr">
              <a:spcBef>
                <a:spcPts val="900"/>
              </a:spcBef>
              <a:spcAft>
                <a:spcPts val="600"/>
              </a:spcAft>
            </a:pPr>
            <a:r>
              <a:rPr sz="4400" b="1" i="0">
                <a:solidFill>
                  <a:srgbClr val="404040"/>
                </a:solidFill>
                <a:latin typeface="quote-cjk-patch"/>
                <a:ea typeface="quote-cjk-patch"/>
              </a:rPr>
              <a:t>Features &amp; Functionality</a:t>
            </a:r>
            <a:r>
              <a:rPr lang="en-US" sz="4400" b="1" i="0">
                <a:solidFill>
                  <a:srgbClr val="404040"/>
                </a:solidFill>
                <a:latin typeface="quote-cjk-patch"/>
                <a:ea typeface="quote-cjk-patch"/>
              </a:rPr>
              <a:t>        </a:t>
            </a:r>
            <a:endParaRPr sz="2800" b="1" i="0">
              <a:solidFill>
                <a:srgbClr val="404040"/>
              </a:solidFill>
              <a:latin typeface="quote-cjk-patch"/>
              <a:ea typeface="quote-cjk-patch"/>
            </a:endParaRPr>
          </a:p>
          <a:p>
            <a:pPr marL="0" indent="0">
              <a:lnSpc>
                <a:spcPct val="100000"/>
              </a:lnSpc>
              <a:spcBef>
                <a:spcPct val="0"/>
              </a:spcBef>
              <a:spcAft>
                <a:spcPct val="0"/>
              </a:spcAft>
              <a:buFont typeface="Arial" panose="020B0604020202020204"/>
              <a:buChar char="•"/>
            </a:pPr>
            <a:r>
              <a:rPr sz="2800" b="0" i="0">
                <a:solidFill>
                  <a:srgbClr val="404040"/>
                </a:solidFill>
                <a:latin typeface="quote-cjk-patch"/>
                <a:ea typeface="quote-cjk-patch"/>
              </a:rPr>
              <a:t>Dynamic Skill Analytics Dashboard: Charts showing portfolio view counts, visitor geographic location, and popular projects.</a:t>
            </a:r>
          </a:p>
          <a:p>
            <a:pPr marL="0" indent="0">
              <a:lnSpc>
                <a:spcPct val="100000"/>
              </a:lnSpc>
              <a:spcBef>
                <a:spcPct val="0"/>
              </a:spcBef>
              <a:spcAft>
                <a:spcPct val="0"/>
              </a:spcAft>
              <a:buFont typeface="Arial" panose="020B0604020202020204"/>
              <a:buChar char="•"/>
            </a:pPr>
            <a:r>
              <a:rPr sz="2800" b="0" i="0">
                <a:solidFill>
                  <a:srgbClr val="404040"/>
                </a:solidFill>
                <a:latin typeface="quote-cjk-patch"/>
                <a:ea typeface="quote-cjk-patch"/>
              </a:rPr>
              <a:t>Personalized Skill Recommendations: Suggests relevant skills to learn next based on the user's current profile and trending skills in their field.</a:t>
            </a:r>
          </a:p>
          <a:p>
            <a:pPr marL="0" indent="0">
              <a:lnSpc>
                <a:spcPct val="100000"/>
              </a:lnSpc>
              <a:spcBef>
                <a:spcPct val="0"/>
              </a:spcBef>
              <a:spcAft>
                <a:spcPct val="0"/>
              </a:spcAft>
              <a:buFont typeface="Arial" panose="020B0604020202020204"/>
              <a:buChar char="•"/>
            </a:pPr>
            <a:r>
              <a:rPr sz="2800" b="0" i="0">
                <a:solidFill>
                  <a:srgbClr val="404040"/>
                </a:solidFill>
                <a:latin typeface="quote-cjk-patch"/>
                <a:ea typeface="quote-cjk-patch"/>
              </a:rPr>
              <a:t>Interactive Project Gallery: Filter projects by technology used (e.g., show all "Python" projects).</a:t>
            </a:r>
          </a:p>
          <a:p>
            <a:pPr marL="0" indent="0">
              <a:lnSpc>
                <a:spcPct val="100000"/>
              </a:lnSpc>
              <a:spcBef>
                <a:spcPct val="0"/>
              </a:spcBef>
              <a:spcAft>
                <a:spcPct val="0"/>
              </a:spcAft>
              <a:buFont typeface="Arial" panose="020B0604020202020204"/>
              <a:buChar char="•"/>
            </a:pPr>
            <a:r>
              <a:rPr sz="2800" b="0" i="0">
                <a:solidFill>
                  <a:srgbClr val="404040"/>
                </a:solidFill>
                <a:latin typeface="quote-cjk-patch"/>
                <a:ea typeface="quote-cjk-patch"/>
              </a:rPr>
              <a:t>Resume/CV Download: Option for visitors to download a PDF resume directly.</a:t>
            </a:r>
          </a:p>
          <a:p>
            <a:pPr marL="0" indent="0">
              <a:lnSpc>
                <a:spcPct val="100000"/>
              </a:lnSpc>
              <a:spcBef>
                <a:spcPct val="0"/>
              </a:spcBef>
              <a:spcAft>
                <a:spcPct val="0"/>
              </a:spcAft>
              <a:buFont typeface="Arial" panose="020B0604020202020204"/>
              <a:buChar char="•"/>
            </a:pPr>
            <a:r>
              <a:rPr sz="2800" b="0" i="0">
                <a:solidFill>
                  <a:srgbClr val="404040"/>
                </a:solidFill>
                <a:latin typeface="quote-cjk-patch"/>
                <a:ea typeface="quote-cjk-patch"/>
              </a:rPr>
              <a:t>Secure Contact Form: Backend API to receive and manage messages without revealing personal email.</a:t>
            </a:r>
          </a:p>
          <a:p>
            <a:pPr marL="0" indent="0">
              <a:lnSpc>
                <a:spcPct val="100000"/>
              </a:lnSpc>
              <a:spcBef>
                <a:spcPct val="0"/>
              </a:spcBef>
              <a:spcAft>
                <a:spcPct val="0"/>
              </a:spcAft>
              <a:buFont typeface="Arial" panose="020B0604020202020204"/>
              <a:buChar char="•"/>
            </a:pPr>
            <a:r>
              <a:rPr sz="2800" b="0" i="0">
                <a:solidFill>
                  <a:srgbClr val="404040"/>
                </a:solidFill>
                <a:latin typeface="quote-cjk-patch"/>
                <a:ea typeface="quote-cjk-patch"/>
              </a:rPr>
              <a:t>Dark/Light Mode Toggle: For user preference and reduced eye str</a:t>
            </a:r>
            <a:r>
              <a:rPr lang="en-US" sz="2800" b="0" i="0">
                <a:solidFill>
                  <a:srgbClr val="404040"/>
                </a:solidFill>
                <a:latin typeface="quote-cjk-patch"/>
                <a:ea typeface="quote-cjk-patch"/>
              </a:rPr>
              <a:t>ain</a:t>
            </a: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4116</Words>
  <Application>Microsoft Office PowerPoint</Application>
  <PresentationFormat>Widescreen</PresentationFormat>
  <Paragraphs>109</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Blue Waves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LINK FOR REFERENCE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dharshannagarajan13@gmail.com</cp:lastModifiedBy>
  <cp:revision>5</cp:revision>
  <dcterms:created xsi:type="dcterms:W3CDTF">2025-07-23T00:59:00Z</dcterms:created>
  <dcterms:modified xsi:type="dcterms:W3CDTF">2025-08-30T12:32:33Z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DAAB541AC91541338B42FC19DCFC8C43_11</vt:lpwstr>
  </property>
  <property fmtid="{D5CDD505-2E9C-101B-9397-08002B2CF9AE}" pid="3" name="KSOProductBuildVer">
    <vt:lpwstr>1033-12.2.0.22530</vt:lpwstr>
  </property>
</Properties>
</file>