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6"/>
  </p:notesMasterIdLst>
  <p:sldIdLst>
    <p:sldId id="454" r:id="rId2"/>
    <p:sldId id="455" r:id="rId3"/>
    <p:sldId id="456" r:id="rId4"/>
    <p:sldId id="457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3399"/>
    <a:srgbClr val="444444"/>
    <a:srgbClr val="AA0000"/>
    <a:srgbClr val="006600"/>
    <a:srgbClr val="000000"/>
    <a:srgbClr val="3333CC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462" autoAdjust="0"/>
    <p:restoredTop sz="94728" autoAdjust="0"/>
  </p:normalViewPr>
  <p:slideViewPr>
    <p:cSldViewPr snapToGrid="0">
      <p:cViewPr varScale="1">
        <p:scale>
          <a:sx n="69" d="100"/>
          <a:sy n="69" d="100"/>
        </p:scale>
        <p:origin x="-15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211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C006135-168D-4736-A6A1-0FD440539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D3218-6461-451B-867E-8BB0B1703D8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en-US" dirty="0" smtClean="0">
                <a:sym typeface="Symbol" pitchFamily="18" charset="2"/>
              </a:rPr>
              <a:t>So phase diagram for this system is different (Fig 12.4)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C6005B-95E4-47A2-AADA-95DD5BF120A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sym typeface="Symbol" pitchFamily="18" charset="2"/>
              </a:rPr>
              <a:t>Cast irons have graphite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D93658-E7AA-4EDF-A9C0-9A79633BE3F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8D038-33AE-4AE2-97AE-254CB0C5114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77EBD-FF65-46C9-A19A-FC72BA1CB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54566-7F2B-4B78-9594-4CDEE40BE2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4625" y="381000"/>
            <a:ext cx="1944688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86425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D5745-CC78-4D73-9818-3B447E124E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6913" y="1203325"/>
            <a:ext cx="3810000" cy="4892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203325"/>
            <a:ext cx="3810000" cy="4892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F9696-BB45-4DB0-9356-ACD01354C6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2DC6B-1A91-4F83-A398-4C8735CF73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11E41-15DB-4374-9428-AB98E8EE04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6913" y="1203325"/>
            <a:ext cx="3810000" cy="4892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203325"/>
            <a:ext cx="3810000" cy="4892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33A89-7CB0-4A9B-B95E-57306CD0A6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C5037-C22E-45DD-BB90-D46A7A1A9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3D273-9E48-4824-93EA-159FA80475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A8427-F551-4B52-8EEC-EDD8F3DFF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563D7-09B6-4BFA-86C9-E1BBDDE90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915B1-DB83-4B20-AA0F-5B8D203A0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6913" y="1203325"/>
            <a:ext cx="7772400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432800" y="6172200"/>
            <a:ext cx="431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3719" name="Rectangle 7"/>
          <p:cNvSpPr>
            <a:spLocks noChangeArrowheads="1"/>
          </p:cNvSpPr>
          <p:nvPr/>
        </p:nvSpPr>
        <p:spPr bwMode="auto">
          <a:xfrm>
            <a:off x="7221538" y="6400800"/>
            <a:ext cx="9445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/>
              <a:t>Chapter 9 -</a:t>
            </a:r>
          </a:p>
        </p:txBody>
      </p:sp>
      <p:sp>
        <p:nvSpPr>
          <p:cNvPr id="24372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70800" y="6403975"/>
            <a:ext cx="11811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9BA0F5E2-6B08-4219-9877-36EA3DF98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CDF949-E3E2-450A-9C45-45457855B7C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Cast Iron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smtClean="0"/>
              <a:t>Ferrous alloys with &gt; 2.1 wt% C</a:t>
            </a:r>
          </a:p>
          <a:p>
            <a:pPr lvl="1"/>
            <a:r>
              <a:rPr lang="en-US" b="0" smtClean="0"/>
              <a:t>more commonly 3 - 4.5 wt%C</a:t>
            </a:r>
          </a:p>
          <a:p>
            <a:r>
              <a:rPr lang="en-US" b="0" smtClean="0"/>
              <a:t>low melting (also brittle) so easiest to cast</a:t>
            </a:r>
          </a:p>
          <a:p>
            <a:pPr lvl="1"/>
            <a:endParaRPr lang="en-US" b="0" smtClean="0"/>
          </a:p>
          <a:p>
            <a:r>
              <a:rPr lang="en-US" b="0" smtClean="0"/>
              <a:t>Cementite decomposes to ferrite + graphite</a:t>
            </a:r>
          </a:p>
          <a:p>
            <a:pPr lvl="1">
              <a:buFontTx/>
              <a:buNone/>
            </a:pPr>
            <a:r>
              <a:rPr lang="en-US" b="0" smtClean="0"/>
              <a:t>	Fe</a:t>
            </a:r>
            <a:r>
              <a:rPr lang="en-US" b="0" baseline="-25000" smtClean="0"/>
              <a:t>3</a:t>
            </a:r>
            <a:r>
              <a:rPr lang="en-US" b="0" smtClean="0"/>
              <a:t>C </a:t>
            </a:r>
            <a:r>
              <a:rPr lang="en-US" sz="2400" b="0" smtClean="0">
                <a:sym typeface="Wingdings" pitchFamily="2" charset="2"/>
              </a:rPr>
              <a:t></a:t>
            </a:r>
            <a:r>
              <a:rPr lang="en-US" b="0" smtClean="0">
                <a:sym typeface="Wingdings" pitchFamily="2" charset="2"/>
              </a:rPr>
              <a:t> 3 Fe (</a:t>
            </a:r>
            <a:r>
              <a:rPr lang="en-US" b="0" smtClean="0">
                <a:sym typeface="Symbol" pitchFamily="18" charset="2"/>
              </a:rPr>
              <a:t>) + C (graphite)</a:t>
            </a:r>
          </a:p>
          <a:p>
            <a:pPr lvl="1">
              <a:buFontTx/>
              <a:buNone/>
            </a:pPr>
            <a:endParaRPr lang="en-US" b="0" smtClean="0">
              <a:sym typeface="Symbol" pitchFamily="18" charset="2"/>
            </a:endParaRPr>
          </a:p>
          <a:p>
            <a:pPr lvl="1"/>
            <a:r>
              <a:rPr lang="en-US" b="0" smtClean="0">
                <a:sym typeface="Symbol" pitchFamily="18" charset="2"/>
              </a:rPr>
              <a:t>generally a slow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1B97B8-534E-4ECE-93ED-19CF8EC8986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Fe-C True Equilibrium Diagram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468313" y="1924050"/>
            <a:ext cx="3109912" cy="16160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/>
              <a:t>Graphite formation promoted by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/>
              <a:t>  Si &gt; 1 wt%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/>
              <a:t>  slow cooling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304800" y="4953000"/>
            <a:ext cx="2133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From Fig. 9.2</a:t>
            </a:r>
          </a:p>
          <a:p>
            <a:r>
              <a:rPr lang="en-US" sz="1200" i="1">
                <a:solidFill>
                  <a:srgbClr val="000000"/>
                </a:solidFill>
              </a:rPr>
              <a:t>Callister’s Materials Science and Engineering, Adapted Version.</a:t>
            </a:r>
          </a:p>
          <a:p>
            <a:r>
              <a:rPr lang="en-US" sz="1200">
                <a:solidFill>
                  <a:srgbClr val="000000"/>
                </a:solidFill>
              </a:rPr>
              <a:t>(Fig. 9.2 adapted from </a:t>
            </a:r>
            <a:r>
              <a:rPr lang="en-US" sz="1200" i="1">
                <a:solidFill>
                  <a:srgbClr val="000000"/>
                </a:solidFill>
              </a:rPr>
              <a:t>Binary Alloy Phase Diagrams</a:t>
            </a:r>
            <a:r>
              <a:rPr lang="en-US" sz="1200">
                <a:solidFill>
                  <a:srgbClr val="000000"/>
                </a:solidFill>
              </a:rPr>
              <a:t>, 2nd ed.,</a:t>
            </a:r>
          </a:p>
          <a:p>
            <a:r>
              <a:rPr lang="en-US" sz="1200">
                <a:solidFill>
                  <a:srgbClr val="000000"/>
                </a:solidFill>
              </a:rPr>
              <a:t>Vol. 1, T.B. Massalski (Ed.-in-Chief), ASM International, Materials Park, OH, 1990.)</a:t>
            </a:r>
          </a:p>
        </p:txBody>
      </p:sp>
      <p:grpSp>
        <p:nvGrpSpPr>
          <p:cNvPr id="26630" name="Group 5"/>
          <p:cNvGrpSpPr>
            <a:grpSpLocks/>
          </p:cNvGrpSpPr>
          <p:nvPr/>
        </p:nvGrpSpPr>
        <p:grpSpPr bwMode="auto">
          <a:xfrm>
            <a:off x="2725738" y="1368425"/>
            <a:ext cx="5938837" cy="4443413"/>
            <a:chOff x="1717" y="862"/>
            <a:chExt cx="3741" cy="2799"/>
          </a:xfrm>
        </p:grpSpPr>
        <p:sp>
          <p:nvSpPr>
            <p:cNvPr id="26631" name="Freeform 6"/>
            <p:cNvSpPr>
              <a:spLocks/>
            </p:cNvSpPr>
            <p:nvPr/>
          </p:nvSpPr>
          <p:spPr bwMode="auto">
            <a:xfrm>
              <a:off x="2556" y="1102"/>
              <a:ext cx="2216" cy="836"/>
            </a:xfrm>
            <a:custGeom>
              <a:avLst/>
              <a:gdLst>
                <a:gd name="T0" fmla="*/ 0 w 2216"/>
                <a:gd name="T1" fmla="*/ 0 h 836"/>
                <a:gd name="T2" fmla="*/ 0 w 2216"/>
                <a:gd name="T3" fmla="*/ 124 h 836"/>
                <a:gd name="T4" fmla="*/ 92 w 2216"/>
                <a:gd name="T5" fmla="*/ 148 h 836"/>
                <a:gd name="T6" fmla="*/ 164 w 2216"/>
                <a:gd name="T7" fmla="*/ 176 h 836"/>
                <a:gd name="T8" fmla="*/ 216 w 2216"/>
                <a:gd name="T9" fmla="*/ 204 h 836"/>
                <a:gd name="T10" fmla="*/ 492 w 2216"/>
                <a:gd name="T11" fmla="*/ 292 h 836"/>
                <a:gd name="T12" fmla="*/ 772 w 2216"/>
                <a:gd name="T13" fmla="*/ 396 h 836"/>
                <a:gd name="T14" fmla="*/ 1112 w 2216"/>
                <a:gd name="T15" fmla="*/ 524 h 836"/>
                <a:gd name="T16" fmla="*/ 1536 w 2216"/>
                <a:gd name="T17" fmla="*/ 712 h 836"/>
                <a:gd name="T18" fmla="*/ 1760 w 2216"/>
                <a:gd name="T19" fmla="*/ 816 h 836"/>
                <a:gd name="T20" fmla="*/ 1784 w 2216"/>
                <a:gd name="T21" fmla="*/ 836 h 836"/>
                <a:gd name="T22" fmla="*/ 1952 w 2216"/>
                <a:gd name="T23" fmla="*/ 520 h 836"/>
                <a:gd name="T24" fmla="*/ 2088 w 2216"/>
                <a:gd name="T25" fmla="*/ 268 h 836"/>
                <a:gd name="T26" fmla="*/ 2168 w 2216"/>
                <a:gd name="T27" fmla="*/ 132 h 836"/>
                <a:gd name="T28" fmla="*/ 2216 w 2216"/>
                <a:gd name="T29" fmla="*/ 44 h 836"/>
                <a:gd name="T30" fmla="*/ 2216 w 2216"/>
                <a:gd name="T31" fmla="*/ 0 h 836"/>
                <a:gd name="T32" fmla="*/ 0 w 2216"/>
                <a:gd name="T33" fmla="*/ 0 h 8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16"/>
                <a:gd name="T52" fmla="*/ 0 h 836"/>
                <a:gd name="T53" fmla="*/ 2216 w 2216"/>
                <a:gd name="T54" fmla="*/ 836 h 8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16" h="836">
                  <a:moveTo>
                    <a:pt x="0" y="0"/>
                  </a:moveTo>
                  <a:lnTo>
                    <a:pt x="0" y="124"/>
                  </a:lnTo>
                  <a:lnTo>
                    <a:pt x="92" y="148"/>
                  </a:lnTo>
                  <a:lnTo>
                    <a:pt x="164" y="176"/>
                  </a:lnTo>
                  <a:lnTo>
                    <a:pt x="216" y="204"/>
                  </a:lnTo>
                  <a:lnTo>
                    <a:pt x="492" y="292"/>
                  </a:lnTo>
                  <a:lnTo>
                    <a:pt x="772" y="396"/>
                  </a:lnTo>
                  <a:lnTo>
                    <a:pt x="1112" y="524"/>
                  </a:lnTo>
                  <a:lnTo>
                    <a:pt x="1536" y="712"/>
                  </a:lnTo>
                  <a:lnTo>
                    <a:pt x="1760" y="816"/>
                  </a:lnTo>
                  <a:lnTo>
                    <a:pt x="1784" y="836"/>
                  </a:lnTo>
                  <a:lnTo>
                    <a:pt x="1952" y="520"/>
                  </a:lnTo>
                  <a:lnTo>
                    <a:pt x="2088" y="268"/>
                  </a:lnTo>
                  <a:lnTo>
                    <a:pt x="2168" y="132"/>
                  </a:lnTo>
                  <a:lnTo>
                    <a:pt x="2216" y="44"/>
                  </a:lnTo>
                  <a:lnTo>
                    <a:pt x="22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rgbClr val="CCFF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2" name="Freeform 7"/>
            <p:cNvSpPr>
              <a:spLocks/>
            </p:cNvSpPr>
            <p:nvPr/>
          </p:nvSpPr>
          <p:spPr bwMode="auto">
            <a:xfrm>
              <a:off x="2559" y="2387"/>
              <a:ext cx="34" cy="978"/>
            </a:xfrm>
            <a:custGeom>
              <a:avLst/>
              <a:gdLst>
                <a:gd name="T0" fmla="*/ 0 w 33"/>
                <a:gd name="T1" fmla="*/ 0 h 878"/>
                <a:gd name="T2" fmla="*/ 43 w 33"/>
                <a:gd name="T3" fmla="*/ 958 h 878"/>
                <a:gd name="T4" fmla="*/ 0 w 33"/>
                <a:gd name="T5" fmla="*/ 2581 h 878"/>
                <a:gd name="T6" fmla="*/ 0 w 33"/>
                <a:gd name="T7" fmla="*/ 0 h 8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"/>
                <a:gd name="T13" fmla="*/ 0 h 878"/>
                <a:gd name="T14" fmla="*/ 33 w 33"/>
                <a:gd name="T15" fmla="*/ 878 h 8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" h="878">
                  <a:moveTo>
                    <a:pt x="0" y="0"/>
                  </a:moveTo>
                  <a:lnTo>
                    <a:pt x="33" y="326"/>
                  </a:lnTo>
                  <a:lnTo>
                    <a:pt x="0" y="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Line 8"/>
            <p:cNvSpPr>
              <a:spLocks noChangeShapeType="1"/>
            </p:cNvSpPr>
            <p:nvPr/>
          </p:nvSpPr>
          <p:spPr bwMode="auto">
            <a:xfrm>
              <a:off x="2601" y="2725"/>
              <a:ext cx="2747" cy="2"/>
            </a:xfrm>
            <a:prstGeom prst="line">
              <a:avLst/>
            </a:prstGeom>
            <a:noFill/>
            <a:ln w="20701">
              <a:solidFill>
                <a:srgbClr val="CC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Line 9"/>
            <p:cNvSpPr>
              <a:spLocks noChangeShapeType="1"/>
            </p:cNvSpPr>
            <p:nvPr/>
          </p:nvSpPr>
          <p:spPr bwMode="auto">
            <a:xfrm>
              <a:off x="3436" y="1941"/>
              <a:ext cx="1907" cy="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Line 10"/>
            <p:cNvSpPr>
              <a:spLocks noChangeShapeType="1"/>
            </p:cNvSpPr>
            <p:nvPr/>
          </p:nvSpPr>
          <p:spPr bwMode="auto">
            <a:xfrm>
              <a:off x="2585" y="1306"/>
              <a:ext cx="20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Rectangle 11"/>
            <p:cNvSpPr>
              <a:spLocks noChangeArrowheads="1"/>
            </p:cNvSpPr>
            <p:nvPr/>
          </p:nvSpPr>
          <p:spPr bwMode="auto">
            <a:xfrm>
              <a:off x="2235" y="1033"/>
              <a:ext cx="2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1600</a:t>
              </a:r>
              <a:endParaRPr lang="en-US" sz="1600"/>
            </a:p>
          </p:txBody>
        </p:sp>
        <p:sp>
          <p:nvSpPr>
            <p:cNvPr id="26637" name="Rectangle 12"/>
            <p:cNvSpPr>
              <a:spLocks noChangeArrowheads="1"/>
            </p:cNvSpPr>
            <p:nvPr/>
          </p:nvSpPr>
          <p:spPr bwMode="auto">
            <a:xfrm>
              <a:off x="2242" y="1398"/>
              <a:ext cx="2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1400</a:t>
              </a:r>
              <a:endParaRPr lang="en-US" sz="1600"/>
            </a:p>
          </p:txBody>
        </p:sp>
        <p:sp>
          <p:nvSpPr>
            <p:cNvPr id="26638" name="Line 13"/>
            <p:cNvSpPr>
              <a:spLocks noChangeShapeType="1"/>
            </p:cNvSpPr>
            <p:nvPr/>
          </p:nvSpPr>
          <p:spPr bwMode="auto">
            <a:xfrm>
              <a:off x="2559" y="1485"/>
              <a:ext cx="6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14"/>
            <p:cNvSpPr>
              <a:spLocks noChangeShapeType="1"/>
            </p:cNvSpPr>
            <p:nvPr/>
          </p:nvSpPr>
          <p:spPr bwMode="auto">
            <a:xfrm>
              <a:off x="2559" y="1862"/>
              <a:ext cx="6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15"/>
            <p:cNvSpPr>
              <a:spLocks noChangeShapeType="1"/>
            </p:cNvSpPr>
            <p:nvPr/>
          </p:nvSpPr>
          <p:spPr bwMode="auto">
            <a:xfrm>
              <a:off x="2559" y="2232"/>
              <a:ext cx="6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Line 16"/>
            <p:cNvSpPr>
              <a:spLocks noChangeShapeType="1"/>
            </p:cNvSpPr>
            <p:nvPr/>
          </p:nvSpPr>
          <p:spPr bwMode="auto">
            <a:xfrm>
              <a:off x="2559" y="2610"/>
              <a:ext cx="6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Line 17"/>
            <p:cNvSpPr>
              <a:spLocks noChangeShapeType="1"/>
            </p:cNvSpPr>
            <p:nvPr/>
          </p:nvSpPr>
          <p:spPr bwMode="auto">
            <a:xfrm>
              <a:off x="2559" y="2987"/>
              <a:ext cx="6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Rectangle 18"/>
            <p:cNvSpPr>
              <a:spLocks noChangeArrowheads="1"/>
            </p:cNvSpPr>
            <p:nvPr/>
          </p:nvSpPr>
          <p:spPr bwMode="auto">
            <a:xfrm>
              <a:off x="2235" y="1767"/>
              <a:ext cx="2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1200</a:t>
              </a:r>
              <a:endParaRPr lang="en-US" sz="1600"/>
            </a:p>
          </p:txBody>
        </p:sp>
        <p:sp>
          <p:nvSpPr>
            <p:cNvPr id="26644" name="Rectangle 19"/>
            <p:cNvSpPr>
              <a:spLocks noChangeArrowheads="1"/>
            </p:cNvSpPr>
            <p:nvPr/>
          </p:nvSpPr>
          <p:spPr bwMode="auto">
            <a:xfrm>
              <a:off x="2242" y="2150"/>
              <a:ext cx="2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1000</a:t>
              </a:r>
              <a:endParaRPr lang="en-US" sz="1600"/>
            </a:p>
          </p:txBody>
        </p:sp>
        <p:sp>
          <p:nvSpPr>
            <p:cNvPr id="26645" name="Rectangle 20"/>
            <p:cNvSpPr>
              <a:spLocks noChangeArrowheads="1"/>
            </p:cNvSpPr>
            <p:nvPr/>
          </p:nvSpPr>
          <p:spPr bwMode="auto">
            <a:xfrm>
              <a:off x="2296" y="2536"/>
              <a:ext cx="21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800</a:t>
              </a:r>
              <a:endParaRPr lang="en-US" sz="1600"/>
            </a:p>
          </p:txBody>
        </p:sp>
        <p:sp>
          <p:nvSpPr>
            <p:cNvPr id="26646" name="Rectangle 21"/>
            <p:cNvSpPr>
              <a:spLocks noChangeArrowheads="1"/>
            </p:cNvSpPr>
            <p:nvPr/>
          </p:nvSpPr>
          <p:spPr bwMode="auto">
            <a:xfrm>
              <a:off x="2306" y="2907"/>
              <a:ext cx="21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600</a:t>
              </a:r>
              <a:endParaRPr lang="en-US" sz="1600"/>
            </a:p>
          </p:txBody>
        </p:sp>
        <p:sp>
          <p:nvSpPr>
            <p:cNvPr id="26647" name="Rectangle 22"/>
            <p:cNvSpPr>
              <a:spLocks noChangeArrowheads="1"/>
            </p:cNvSpPr>
            <p:nvPr/>
          </p:nvSpPr>
          <p:spPr bwMode="auto">
            <a:xfrm>
              <a:off x="2306" y="3261"/>
              <a:ext cx="21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400</a:t>
              </a:r>
              <a:endParaRPr lang="en-US" sz="1600"/>
            </a:p>
          </p:txBody>
        </p:sp>
        <p:sp>
          <p:nvSpPr>
            <p:cNvPr id="26648" name="Rectangle 23"/>
            <p:cNvSpPr>
              <a:spLocks noChangeArrowheads="1"/>
            </p:cNvSpPr>
            <p:nvPr/>
          </p:nvSpPr>
          <p:spPr bwMode="auto">
            <a:xfrm>
              <a:off x="2523" y="3365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0</a:t>
              </a:r>
              <a:endParaRPr lang="en-US" sz="1600"/>
            </a:p>
          </p:txBody>
        </p:sp>
        <p:sp>
          <p:nvSpPr>
            <p:cNvPr id="26649" name="Rectangle 24"/>
            <p:cNvSpPr>
              <a:spLocks noChangeArrowheads="1"/>
            </p:cNvSpPr>
            <p:nvPr/>
          </p:nvSpPr>
          <p:spPr bwMode="auto">
            <a:xfrm>
              <a:off x="2945" y="3372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1</a:t>
              </a:r>
              <a:endParaRPr lang="en-US" sz="1600"/>
            </a:p>
          </p:txBody>
        </p:sp>
        <p:sp>
          <p:nvSpPr>
            <p:cNvPr id="26650" name="Rectangle 25"/>
            <p:cNvSpPr>
              <a:spLocks noChangeArrowheads="1"/>
            </p:cNvSpPr>
            <p:nvPr/>
          </p:nvSpPr>
          <p:spPr bwMode="auto">
            <a:xfrm>
              <a:off x="3367" y="3372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2</a:t>
              </a:r>
              <a:endParaRPr lang="en-US" sz="1600"/>
            </a:p>
          </p:txBody>
        </p:sp>
        <p:sp>
          <p:nvSpPr>
            <p:cNvPr id="26651" name="Rectangle 26"/>
            <p:cNvSpPr>
              <a:spLocks noChangeArrowheads="1"/>
            </p:cNvSpPr>
            <p:nvPr/>
          </p:nvSpPr>
          <p:spPr bwMode="auto">
            <a:xfrm>
              <a:off x="3789" y="3372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3</a:t>
              </a:r>
              <a:endParaRPr lang="en-US" sz="1600"/>
            </a:p>
          </p:txBody>
        </p:sp>
        <p:sp>
          <p:nvSpPr>
            <p:cNvPr id="26652" name="Rectangle 27"/>
            <p:cNvSpPr>
              <a:spLocks noChangeArrowheads="1"/>
            </p:cNvSpPr>
            <p:nvPr/>
          </p:nvSpPr>
          <p:spPr bwMode="auto">
            <a:xfrm>
              <a:off x="4212" y="3372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4</a:t>
              </a:r>
              <a:endParaRPr lang="en-US" sz="1600"/>
            </a:p>
          </p:txBody>
        </p:sp>
        <p:sp>
          <p:nvSpPr>
            <p:cNvPr id="26653" name="Rectangle 28"/>
            <p:cNvSpPr>
              <a:spLocks noChangeArrowheads="1"/>
            </p:cNvSpPr>
            <p:nvPr/>
          </p:nvSpPr>
          <p:spPr bwMode="auto">
            <a:xfrm>
              <a:off x="4870" y="3364"/>
              <a:ext cx="1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90</a:t>
              </a:r>
              <a:endParaRPr lang="en-US" sz="1600"/>
            </a:p>
          </p:txBody>
        </p:sp>
        <p:sp>
          <p:nvSpPr>
            <p:cNvPr id="26654" name="Rectangle 29"/>
            <p:cNvSpPr>
              <a:spLocks noChangeArrowheads="1"/>
            </p:cNvSpPr>
            <p:nvPr/>
          </p:nvSpPr>
          <p:spPr bwMode="auto">
            <a:xfrm>
              <a:off x="4280" y="1367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0000"/>
                  </a:solidFill>
                </a:rPr>
                <a:t>L</a:t>
              </a:r>
              <a:endParaRPr lang="en-US" sz="2000" i="1"/>
            </a:p>
          </p:txBody>
        </p:sp>
        <p:sp>
          <p:nvSpPr>
            <p:cNvPr id="26655" name="Rectangle 30"/>
            <p:cNvSpPr>
              <a:spLocks noChangeArrowheads="1"/>
            </p:cNvSpPr>
            <p:nvPr/>
          </p:nvSpPr>
          <p:spPr bwMode="auto">
            <a:xfrm>
              <a:off x="3325" y="1625"/>
              <a:ext cx="5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Symbol" pitchFamily="18" charset="2"/>
                </a:rPr>
                <a:t>g</a:t>
              </a:r>
              <a:endParaRPr lang="en-US" sz="2000">
                <a:latin typeface="Times" pitchFamily="18" charset="0"/>
              </a:endParaRPr>
            </a:p>
          </p:txBody>
        </p:sp>
        <p:sp>
          <p:nvSpPr>
            <p:cNvPr id="26656" name="Rectangle 31"/>
            <p:cNvSpPr>
              <a:spLocks noChangeArrowheads="1"/>
            </p:cNvSpPr>
            <p:nvPr/>
          </p:nvSpPr>
          <p:spPr bwMode="auto">
            <a:xfrm>
              <a:off x="3394" y="1632"/>
              <a:ext cx="1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000000"/>
                  </a:solidFill>
                </a:rPr>
                <a:t>+</a:t>
              </a:r>
              <a:r>
                <a:rPr lang="en-US" sz="1800" i="1">
                  <a:solidFill>
                    <a:srgbClr val="000000"/>
                  </a:solidFill>
                </a:rPr>
                <a:t>L</a:t>
              </a:r>
              <a:endParaRPr lang="en-US" sz="2000" i="1"/>
            </a:p>
          </p:txBody>
        </p:sp>
        <p:sp>
          <p:nvSpPr>
            <p:cNvPr id="26657" name="Rectangle 32"/>
            <p:cNvSpPr>
              <a:spLocks noChangeArrowheads="1"/>
            </p:cNvSpPr>
            <p:nvPr/>
          </p:nvSpPr>
          <p:spPr bwMode="auto">
            <a:xfrm>
              <a:off x="3820" y="3032"/>
              <a:ext cx="80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 Rounded MT Bold" pitchFamily="34" charset="0"/>
                  <a:sym typeface="Symbol" pitchFamily="18" charset="2"/>
                </a:rPr>
                <a:t> </a:t>
              </a:r>
              <a:r>
                <a:rPr lang="en-US" sz="1800">
                  <a:solidFill>
                    <a:srgbClr val="000000"/>
                  </a:solidFill>
                </a:rPr>
                <a:t>+ Graphite</a:t>
              </a:r>
              <a:endParaRPr lang="en-US" sz="2000"/>
            </a:p>
          </p:txBody>
        </p:sp>
        <p:sp>
          <p:nvSpPr>
            <p:cNvPr id="26658" name="Rectangle 33"/>
            <p:cNvSpPr>
              <a:spLocks noChangeArrowheads="1"/>
            </p:cNvSpPr>
            <p:nvPr/>
          </p:nvSpPr>
          <p:spPr bwMode="auto">
            <a:xfrm>
              <a:off x="4688" y="1428"/>
              <a:ext cx="552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Liquid +</a:t>
              </a:r>
            </a:p>
            <a:p>
              <a:r>
                <a:rPr lang="en-US" sz="1800">
                  <a:solidFill>
                    <a:srgbClr val="000000"/>
                  </a:solidFill>
                </a:rPr>
                <a:t>Graphite</a:t>
              </a:r>
              <a:endParaRPr lang="en-US" sz="2000"/>
            </a:p>
          </p:txBody>
        </p:sp>
        <p:sp>
          <p:nvSpPr>
            <p:cNvPr id="26659" name="Rectangle 34"/>
            <p:cNvSpPr>
              <a:spLocks noChangeArrowheads="1"/>
            </p:cNvSpPr>
            <p:nvPr/>
          </p:nvSpPr>
          <p:spPr bwMode="auto">
            <a:xfrm>
              <a:off x="2297" y="3491"/>
              <a:ext cx="19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(Fe)</a:t>
              </a:r>
              <a:endParaRPr lang="en-US" sz="2000"/>
            </a:p>
          </p:txBody>
        </p:sp>
        <p:sp>
          <p:nvSpPr>
            <p:cNvPr id="26660" name="Rectangle 35"/>
            <p:cNvSpPr>
              <a:spLocks noChangeArrowheads="1"/>
            </p:cNvSpPr>
            <p:nvPr/>
          </p:nvSpPr>
          <p:spPr bwMode="auto">
            <a:xfrm>
              <a:off x="4542" y="3488"/>
              <a:ext cx="66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0000"/>
                  </a:solidFill>
                </a:rPr>
                <a:t>C</a:t>
              </a:r>
              <a:r>
                <a:rPr lang="en-US" sz="1800" i="1" baseline="-25000">
                  <a:solidFill>
                    <a:srgbClr val="000000"/>
                  </a:solidFill>
                </a:rPr>
                <a:t>o</a:t>
              </a:r>
              <a:r>
                <a:rPr lang="en-US" sz="800" i="1" baseline="-250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000000"/>
                  </a:solidFill>
                </a:rPr>
                <a:t>, wt% C</a:t>
              </a:r>
              <a:endParaRPr lang="en-US" sz="2000"/>
            </a:p>
          </p:txBody>
        </p:sp>
        <p:sp>
          <p:nvSpPr>
            <p:cNvPr id="26661" name="Rectangle 36"/>
            <p:cNvSpPr>
              <a:spLocks noChangeArrowheads="1"/>
            </p:cNvSpPr>
            <p:nvPr/>
          </p:nvSpPr>
          <p:spPr bwMode="auto">
            <a:xfrm rot="-5400000">
              <a:off x="2725" y="2853"/>
              <a:ext cx="20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CC6600"/>
                  </a:solidFill>
                </a:rPr>
                <a:t>0.65</a:t>
              </a:r>
              <a:endParaRPr lang="en-US" sz="2000"/>
            </a:p>
          </p:txBody>
        </p:sp>
        <p:sp>
          <p:nvSpPr>
            <p:cNvPr id="26662" name="Rectangle 37"/>
            <p:cNvSpPr>
              <a:spLocks noChangeArrowheads="1"/>
            </p:cNvSpPr>
            <p:nvPr/>
          </p:nvSpPr>
          <p:spPr bwMode="auto">
            <a:xfrm>
              <a:off x="4845" y="2668"/>
              <a:ext cx="393" cy="1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663" name="Rectangle 38"/>
            <p:cNvSpPr>
              <a:spLocks noChangeArrowheads="1"/>
            </p:cNvSpPr>
            <p:nvPr/>
          </p:nvSpPr>
          <p:spPr bwMode="auto">
            <a:xfrm>
              <a:off x="4859" y="2654"/>
              <a:ext cx="3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CC6600"/>
                  </a:solidFill>
                </a:rPr>
                <a:t>740°C</a:t>
              </a:r>
              <a:endParaRPr lang="en-US" sz="1600"/>
            </a:p>
          </p:txBody>
        </p:sp>
        <p:sp>
          <p:nvSpPr>
            <p:cNvPr id="26664" name="Rectangle 39"/>
            <p:cNvSpPr>
              <a:spLocks noChangeArrowheads="1"/>
            </p:cNvSpPr>
            <p:nvPr/>
          </p:nvSpPr>
          <p:spPr bwMode="auto">
            <a:xfrm>
              <a:off x="2452" y="862"/>
              <a:ext cx="34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i="1">
                  <a:solidFill>
                    <a:srgbClr val="000000"/>
                  </a:solidFill>
                </a:rPr>
                <a:t>T</a:t>
              </a:r>
              <a:r>
                <a:rPr lang="en-US" sz="1800">
                  <a:solidFill>
                    <a:srgbClr val="000000"/>
                  </a:solidFill>
                </a:rPr>
                <a:t>(°C)</a:t>
              </a:r>
              <a:endParaRPr lang="en-US" sz="2000"/>
            </a:p>
          </p:txBody>
        </p:sp>
        <p:sp>
          <p:nvSpPr>
            <p:cNvPr id="26665" name="Rectangle 40"/>
            <p:cNvSpPr>
              <a:spLocks noChangeArrowheads="1"/>
            </p:cNvSpPr>
            <p:nvPr/>
          </p:nvSpPr>
          <p:spPr bwMode="auto">
            <a:xfrm>
              <a:off x="3938" y="2330"/>
              <a:ext cx="7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 Rounded MT Bold" pitchFamily="34" charset="0"/>
                  <a:sym typeface="Symbol" pitchFamily="18" charset="2"/>
                </a:rPr>
                <a:t> </a:t>
              </a:r>
              <a:r>
                <a:rPr lang="en-US" sz="1800">
                  <a:solidFill>
                    <a:srgbClr val="000000"/>
                  </a:solidFill>
                </a:rPr>
                <a:t>+ Graphite</a:t>
              </a:r>
              <a:endParaRPr lang="en-US" sz="2000"/>
            </a:p>
          </p:txBody>
        </p:sp>
        <p:sp>
          <p:nvSpPr>
            <p:cNvPr id="26666" name="Rectangle 41"/>
            <p:cNvSpPr>
              <a:spLocks noChangeArrowheads="1"/>
            </p:cNvSpPr>
            <p:nvPr/>
          </p:nvSpPr>
          <p:spPr bwMode="auto">
            <a:xfrm>
              <a:off x="5244" y="3369"/>
              <a:ext cx="21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100</a:t>
              </a:r>
              <a:endParaRPr lang="en-US" sz="1600"/>
            </a:p>
          </p:txBody>
        </p:sp>
        <p:sp>
          <p:nvSpPr>
            <p:cNvPr id="26667" name="Rectangle 42"/>
            <p:cNvSpPr>
              <a:spLocks noChangeArrowheads="1"/>
            </p:cNvSpPr>
            <p:nvPr/>
          </p:nvSpPr>
          <p:spPr bwMode="auto">
            <a:xfrm>
              <a:off x="3634" y="1822"/>
              <a:ext cx="34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CC6600"/>
                  </a:solidFill>
                </a:rPr>
                <a:t>1153°C</a:t>
              </a:r>
              <a:endParaRPr lang="en-US" sz="2000"/>
            </a:p>
          </p:txBody>
        </p:sp>
        <p:sp>
          <p:nvSpPr>
            <p:cNvPr id="26668" name="Freeform 43"/>
            <p:cNvSpPr>
              <a:spLocks/>
            </p:cNvSpPr>
            <p:nvPr/>
          </p:nvSpPr>
          <p:spPr bwMode="auto">
            <a:xfrm>
              <a:off x="2556" y="1230"/>
              <a:ext cx="260" cy="92"/>
            </a:xfrm>
            <a:custGeom>
              <a:avLst/>
              <a:gdLst>
                <a:gd name="T0" fmla="*/ 0 w 260"/>
                <a:gd name="T1" fmla="*/ 0 h 92"/>
                <a:gd name="T2" fmla="*/ 80 w 260"/>
                <a:gd name="T3" fmla="*/ 20 h 92"/>
                <a:gd name="T4" fmla="*/ 148 w 260"/>
                <a:gd name="T5" fmla="*/ 44 h 92"/>
                <a:gd name="T6" fmla="*/ 204 w 260"/>
                <a:gd name="T7" fmla="*/ 68 h 92"/>
                <a:gd name="T8" fmla="*/ 260 w 260"/>
                <a:gd name="T9" fmla="*/ 92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92"/>
                <a:gd name="T17" fmla="*/ 260 w 260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92">
                  <a:moveTo>
                    <a:pt x="0" y="0"/>
                  </a:moveTo>
                  <a:cubicBezTo>
                    <a:pt x="27" y="6"/>
                    <a:pt x="55" y="13"/>
                    <a:pt x="80" y="20"/>
                  </a:cubicBezTo>
                  <a:cubicBezTo>
                    <a:pt x="105" y="27"/>
                    <a:pt x="127" y="36"/>
                    <a:pt x="148" y="44"/>
                  </a:cubicBezTo>
                  <a:cubicBezTo>
                    <a:pt x="169" y="52"/>
                    <a:pt x="185" y="60"/>
                    <a:pt x="204" y="68"/>
                  </a:cubicBezTo>
                  <a:cubicBezTo>
                    <a:pt x="223" y="76"/>
                    <a:pt x="241" y="84"/>
                    <a:pt x="260" y="9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9" name="Freeform 44"/>
            <p:cNvSpPr>
              <a:spLocks/>
            </p:cNvSpPr>
            <p:nvPr/>
          </p:nvSpPr>
          <p:spPr bwMode="auto">
            <a:xfrm>
              <a:off x="4336" y="1370"/>
              <a:ext cx="312" cy="572"/>
            </a:xfrm>
            <a:custGeom>
              <a:avLst/>
              <a:gdLst>
                <a:gd name="T0" fmla="*/ 0 w 312"/>
                <a:gd name="T1" fmla="*/ 572 h 572"/>
                <a:gd name="T2" fmla="*/ 48 w 312"/>
                <a:gd name="T3" fmla="*/ 480 h 572"/>
                <a:gd name="T4" fmla="*/ 132 w 312"/>
                <a:gd name="T5" fmla="*/ 320 h 572"/>
                <a:gd name="T6" fmla="*/ 232 w 312"/>
                <a:gd name="T7" fmla="*/ 136 h 572"/>
                <a:gd name="T8" fmla="*/ 312 w 312"/>
                <a:gd name="T9" fmla="*/ 0 h 5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2"/>
                <a:gd name="T16" fmla="*/ 0 h 572"/>
                <a:gd name="T17" fmla="*/ 312 w 312"/>
                <a:gd name="T18" fmla="*/ 572 h 5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2" h="572">
                  <a:moveTo>
                    <a:pt x="0" y="572"/>
                  </a:moveTo>
                  <a:cubicBezTo>
                    <a:pt x="13" y="547"/>
                    <a:pt x="26" y="522"/>
                    <a:pt x="48" y="480"/>
                  </a:cubicBezTo>
                  <a:cubicBezTo>
                    <a:pt x="70" y="438"/>
                    <a:pt x="101" y="377"/>
                    <a:pt x="132" y="320"/>
                  </a:cubicBezTo>
                  <a:cubicBezTo>
                    <a:pt x="163" y="263"/>
                    <a:pt x="202" y="189"/>
                    <a:pt x="232" y="136"/>
                  </a:cubicBezTo>
                  <a:cubicBezTo>
                    <a:pt x="262" y="83"/>
                    <a:pt x="287" y="41"/>
                    <a:pt x="31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0" name="Freeform 45"/>
            <p:cNvSpPr>
              <a:spLocks/>
            </p:cNvSpPr>
            <p:nvPr/>
          </p:nvSpPr>
          <p:spPr bwMode="auto">
            <a:xfrm>
              <a:off x="2784" y="1310"/>
              <a:ext cx="1560" cy="628"/>
            </a:xfrm>
            <a:custGeom>
              <a:avLst/>
              <a:gdLst>
                <a:gd name="T0" fmla="*/ 0 w 1560"/>
                <a:gd name="T1" fmla="*/ 0 h 628"/>
                <a:gd name="T2" fmla="*/ 200 w 1560"/>
                <a:gd name="T3" fmla="*/ 68 h 628"/>
                <a:gd name="T4" fmla="*/ 540 w 1560"/>
                <a:gd name="T5" fmla="*/ 192 h 628"/>
                <a:gd name="T6" fmla="*/ 940 w 1560"/>
                <a:gd name="T7" fmla="*/ 344 h 628"/>
                <a:gd name="T8" fmla="*/ 1308 w 1560"/>
                <a:gd name="T9" fmla="*/ 504 h 628"/>
                <a:gd name="T10" fmla="*/ 1560 w 1560"/>
                <a:gd name="T11" fmla="*/ 628 h 6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60"/>
                <a:gd name="T19" fmla="*/ 0 h 628"/>
                <a:gd name="T20" fmla="*/ 1560 w 1560"/>
                <a:gd name="T21" fmla="*/ 628 h 6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60" h="628">
                  <a:moveTo>
                    <a:pt x="0" y="0"/>
                  </a:moveTo>
                  <a:cubicBezTo>
                    <a:pt x="55" y="18"/>
                    <a:pt x="110" y="36"/>
                    <a:pt x="200" y="68"/>
                  </a:cubicBezTo>
                  <a:cubicBezTo>
                    <a:pt x="290" y="100"/>
                    <a:pt x="417" y="146"/>
                    <a:pt x="540" y="192"/>
                  </a:cubicBezTo>
                  <a:cubicBezTo>
                    <a:pt x="663" y="238"/>
                    <a:pt x="812" y="292"/>
                    <a:pt x="940" y="344"/>
                  </a:cubicBezTo>
                  <a:cubicBezTo>
                    <a:pt x="1068" y="396"/>
                    <a:pt x="1205" y="457"/>
                    <a:pt x="1308" y="504"/>
                  </a:cubicBezTo>
                  <a:cubicBezTo>
                    <a:pt x="1411" y="551"/>
                    <a:pt x="1485" y="589"/>
                    <a:pt x="1560" y="62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1" name="Line 46"/>
            <p:cNvSpPr>
              <a:spLocks noChangeShapeType="1"/>
            </p:cNvSpPr>
            <p:nvPr/>
          </p:nvSpPr>
          <p:spPr bwMode="auto">
            <a:xfrm flipH="1">
              <a:off x="2560" y="1310"/>
              <a:ext cx="60" cy="1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2" name="Freeform 47"/>
            <p:cNvSpPr>
              <a:spLocks/>
            </p:cNvSpPr>
            <p:nvPr/>
          </p:nvSpPr>
          <p:spPr bwMode="auto">
            <a:xfrm>
              <a:off x="2556" y="1222"/>
              <a:ext cx="32" cy="276"/>
            </a:xfrm>
            <a:custGeom>
              <a:avLst/>
              <a:gdLst>
                <a:gd name="T0" fmla="*/ 0 w 32"/>
                <a:gd name="T1" fmla="*/ 0 h 276"/>
                <a:gd name="T2" fmla="*/ 0 w 32"/>
                <a:gd name="T3" fmla="*/ 276 h 276"/>
                <a:gd name="T4" fmla="*/ 32 w 32"/>
                <a:gd name="T5" fmla="*/ 80 h 276"/>
                <a:gd name="T6" fmla="*/ 0 w 32"/>
                <a:gd name="T7" fmla="*/ 0 h 2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276"/>
                <a:gd name="T14" fmla="*/ 32 w 32"/>
                <a:gd name="T15" fmla="*/ 276 h 2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276">
                  <a:moveTo>
                    <a:pt x="0" y="0"/>
                  </a:moveTo>
                  <a:lnTo>
                    <a:pt x="0" y="276"/>
                  </a:lnTo>
                  <a:lnTo>
                    <a:pt x="32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03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3" name="Line 48"/>
            <p:cNvSpPr>
              <a:spLocks noChangeShapeType="1"/>
            </p:cNvSpPr>
            <p:nvPr/>
          </p:nvSpPr>
          <p:spPr bwMode="auto">
            <a:xfrm>
              <a:off x="2560" y="1226"/>
              <a:ext cx="28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4" name="Line 49"/>
            <p:cNvSpPr>
              <a:spLocks noChangeShapeType="1"/>
            </p:cNvSpPr>
            <p:nvPr/>
          </p:nvSpPr>
          <p:spPr bwMode="auto">
            <a:xfrm flipV="1">
              <a:off x="2560" y="1302"/>
              <a:ext cx="28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5" name="Freeform 50"/>
            <p:cNvSpPr>
              <a:spLocks/>
            </p:cNvSpPr>
            <p:nvPr/>
          </p:nvSpPr>
          <p:spPr bwMode="auto">
            <a:xfrm>
              <a:off x="2560" y="1314"/>
              <a:ext cx="876" cy="1428"/>
            </a:xfrm>
            <a:custGeom>
              <a:avLst/>
              <a:gdLst>
                <a:gd name="T0" fmla="*/ 317 w 860"/>
                <a:gd name="T1" fmla="*/ 1448 h 1424"/>
                <a:gd name="T2" fmla="*/ 1035 w 860"/>
                <a:gd name="T3" fmla="*/ 644 h 1424"/>
                <a:gd name="T4" fmla="*/ 78 w 860"/>
                <a:gd name="T5" fmla="*/ 0 h 1424"/>
                <a:gd name="T6" fmla="*/ 0 w 860"/>
                <a:gd name="T7" fmla="*/ 210 h 1424"/>
                <a:gd name="T8" fmla="*/ 0 w 860"/>
                <a:gd name="T9" fmla="*/ 1114 h 1424"/>
                <a:gd name="T10" fmla="*/ 24 w 860"/>
                <a:gd name="T11" fmla="*/ 1178 h 1424"/>
                <a:gd name="T12" fmla="*/ 66 w 860"/>
                <a:gd name="T13" fmla="*/ 1230 h 1424"/>
                <a:gd name="T14" fmla="*/ 83 w 860"/>
                <a:gd name="T15" fmla="*/ 1246 h 1424"/>
                <a:gd name="T16" fmla="*/ 120 w 860"/>
                <a:gd name="T17" fmla="*/ 1296 h 1424"/>
                <a:gd name="T18" fmla="*/ 136 w 860"/>
                <a:gd name="T19" fmla="*/ 1312 h 1424"/>
                <a:gd name="T20" fmla="*/ 148 w 860"/>
                <a:gd name="T21" fmla="*/ 1324 h 1424"/>
                <a:gd name="T22" fmla="*/ 178 w 860"/>
                <a:gd name="T23" fmla="*/ 1340 h 1424"/>
                <a:gd name="T24" fmla="*/ 201 w 860"/>
                <a:gd name="T25" fmla="*/ 1376 h 1424"/>
                <a:gd name="T26" fmla="*/ 232 w 860"/>
                <a:gd name="T27" fmla="*/ 1392 h 1424"/>
                <a:gd name="T28" fmla="*/ 298 w 860"/>
                <a:gd name="T29" fmla="*/ 1432 h 1424"/>
                <a:gd name="T30" fmla="*/ 308 w 860"/>
                <a:gd name="T31" fmla="*/ 1444 h 1424"/>
                <a:gd name="T32" fmla="*/ 322 w 860"/>
                <a:gd name="T33" fmla="*/ 1448 h 1424"/>
                <a:gd name="T34" fmla="*/ 332 w 860"/>
                <a:gd name="T35" fmla="*/ 1460 h 1424"/>
                <a:gd name="T36" fmla="*/ 346 w 860"/>
                <a:gd name="T37" fmla="*/ 1464 h 1424"/>
                <a:gd name="T38" fmla="*/ 317 w 860"/>
                <a:gd name="T39" fmla="*/ 1448 h 142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60"/>
                <a:gd name="T61" fmla="*/ 0 h 1424"/>
                <a:gd name="T62" fmla="*/ 860 w 860"/>
                <a:gd name="T63" fmla="*/ 1424 h 142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60" h="1424">
                  <a:moveTo>
                    <a:pt x="264" y="1408"/>
                  </a:moveTo>
                  <a:lnTo>
                    <a:pt x="860" y="624"/>
                  </a:lnTo>
                  <a:lnTo>
                    <a:pt x="68" y="0"/>
                  </a:lnTo>
                  <a:lnTo>
                    <a:pt x="0" y="200"/>
                  </a:lnTo>
                  <a:lnTo>
                    <a:pt x="0" y="1084"/>
                  </a:lnTo>
                  <a:cubicBezTo>
                    <a:pt x="6" y="1107"/>
                    <a:pt x="15" y="1127"/>
                    <a:pt x="24" y="1148"/>
                  </a:cubicBezTo>
                  <a:cubicBezTo>
                    <a:pt x="33" y="1167"/>
                    <a:pt x="35" y="1193"/>
                    <a:pt x="56" y="1200"/>
                  </a:cubicBezTo>
                  <a:cubicBezTo>
                    <a:pt x="65" y="1226"/>
                    <a:pt x="53" y="1200"/>
                    <a:pt x="72" y="1216"/>
                  </a:cubicBezTo>
                  <a:cubicBezTo>
                    <a:pt x="89" y="1230"/>
                    <a:pt x="78" y="1249"/>
                    <a:pt x="100" y="1256"/>
                  </a:cubicBezTo>
                  <a:cubicBezTo>
                    <a:pt x="109" y="1282"/>
                    <a:pt x="97" y="1256"/>
                    <a:pt x="116" y="1272"/>
                  </a:cubicBezTo>
                  <a:cubicBezTo>
                    <a:pt x="120" y="1275"/>
                    <a:pt x="120" y="1281"/>
                    <a:pt x="124" y="1284"/>
                  </a:cubicBezTo>
                  <a:cubicBezTo>
                    <a:pt x="131" y="1290"/>
                    <a:pt x="148" y="1300"/>
                    <a:pt x="148" y="1300"/>
                  </a:cubicBezTo>
                  <a:cubicBezTo>
                    <a:pt x="155" y="1321"/>
                    <a:pt x="150" y="1308"/>
                    <a:pt x="168" y="1336"/>
                  </a:cubicBezTo>
                  <a:cubicBezTo>
                    <a:pt x="173" y="1344"/>
                    <a:pt x="192" y="1352"/>
                    <a:pt x="192" y="1352"/>
                  </a:cubicBezTo>
                  <a:cubicBezTo>
                    <a:pt x="202" y="1367"/>
                    <a:pt x="231" y="1386"/>
                    <a:pt x="248" y="1392"/>
                  </a:cubicBezTo>
                  <a:cubicBezTo>
                    <a:pt x="251" y="1396"/>
                    <a:pt x="252" y="1401"/>
                    <a:pt x="256" y="1404"/>
                  </a:cubicBezTo>
                  <a:cubicBezTo>
                    <a:pt x="259" y="1407"/>
                    <a:pt x="265" y="1405"/>
                    <a:pt x="268" y="1408"/>
                  </a:cubicBezTo>
                  <a:cubicBezTo>
                    <a:pt x="272" y="1411"/>
                    <a:pt x="272" y="1417"/>
                    <a:pt x="276" y="1420"/>
                  </a:cubicBezTo>
                  <a:cubicBezTo>
                    <a:pt x="279" y="1423"/>
                    <a:pt x="288" y="1424"/>
                    <a:pt x="288" y="1424"/>
                  </a:cubicBezTo>
                  <a:lnTo>
                    <a:pt x="264" y="1408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6" name="Rectangle 51"/>
            <p:cNvSpPr>
              <a:spLocks noChangeArrowheads="1"/>
            </p:cNvSpPr>
            <p:nvPr/>
          </p:nvSpPr>
          <p:spPr bwMode="auto">
            <a:xfrm>
              <a:off x="2834" y="1781"/>
              <a:ext cx="5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Symbol" pitchFamily="18" charset="2"/>
                </a:rPr>
                <a:t>g</a:t>
              </a:r>
              <a:endParaRPr lang="en-US" sz="2000">
                <a:latin typeface="Times" pitchFamily="18" charset="0"/>
              </a:endParaRPr>
            </a:p>
          </p:txBody>
        </p:sp>
        <p:sp>
          <p:nvSpPr>
            <p:cNvPr id="26677" name="Rectangle 52"/>
            <p:cNvSpPr>
              <a:spLocks noChangeArrowheads="1"/>
            </p:cNvSpPr>
            <p:nvPr/>
          </p:nvSpPr>
          <p:spPr bwMode="auto">
            <a:xfrm>
              <a:off x="2613" y="1951"/>
              <a:ext cx="60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Austenite</a:t>
              </a:r>
              <a:endParaRPr lang="en-US" sz="2000"/>
            </a:p>
          </p:txBody>
        </p:sp>
        <p:sp>
          <p:nvSpPr>
            <p:cNvPr id="26678" name="Line 53"/>
            <p:cNvSpPr>
              <a:spLocks noChangeShapeType="1"/>
            </p:cNvSpPr>
            <p:nvPr/>
          </p:nvSpPr>
          <p:spPr bwMode="auto">
            <a:xfrm flipV="1">
              <a:off x="2832" y="1938"/>
              <a:ext cx="600" cy="7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9" name="Line 54"/>
            <p:cNvSpPr>
              <a:spLocks noChangeShapeType="1"/>
            </p:cNvSpPr>
            <p:nvPr/>
          </p:nvSpPr>
          <p:spPr bwMode="auto">
            <a:xfrm>
              <a:off x="2628" y="1310"/>
              <a:ext cx="804" cy="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0" name="Rectangle 55"/>
            <p:cNvSpPr>
              <a:spLocks noChangeArrowheads="1"/>
            </p:cNvSpPr>
            <p:nvPr/>
          </p:nvSpPr>
          <p:spPr bwMode="auto">
            <a:xfrm>
              <a:off x="2554" y="1103"/>
              <a:ext cx="2794" cy="226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681" name="Freeform 56"/>
            <p:cNvSpPr>
              <a:spLocks/>
            </p:cNvSpPr>
            <p:nvPr/>
          </p:nvSpPr>
          <p:spPr bwMode="auto">
            <a:xfrm>
              <a:off x="2560" y="2414"/>
              <a:ext cx="272" cy="316"/>
            </a:xfrm>
            <a:custGeom>
              <a:avLst/>
              <a:gdLst>
                <a:gd name="T0" fmla="*/ 0 w 272"/>
                <a:gd name="T1" fmla="*/ 0 h 316"/>
                <a:gd name="T2" fmla="*/ 28 w 272"/>
                <a:gd name="T3" fmla="*/ 72 h 316"/>
                <a:gd name="T4" fmla="*/ 96 w 272"/>
                <a:gd name="T5" fmla="*/ 156 h 316"/>
                <a:gd name="T6" fmla="*/ 188 w 272"/>
                <a:gd name="T7" fmla="*/ 256 h 316"/>
                <a:gd name="T8" fmla="*/ 272 w 272"/>
                <a:gd name="T9" fmla="*/ 316 h 3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316"/>
                <a:gd name="T17" fmla="*/ 272 w 272"/>
                <a:gd name="T18" fmla="*/ 316 h 3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316">
                  <a:moveTo>
                    <a:pt x="0" y="0"/>
                  </a:moveTo>
                  <a:cubicBezTo>
                    <a:pt x="6" y="23"/>
                    <a:pt x="12" y="46"/>
                    <a:pt x="28" y="72"/>
                  </a:cubicBezTo>
                  <a:cubicBezTo>
                    <a:pt x="44" y="98"/>
                    <a:pt x="69" y="125"/>
                    <a:pt x="96" y="156"/>
                  </a:cubicBezTo>
                  <a:cubicBezTo>
                    <a:pt x="123" y="187"/>
                    <a:pt x="159" y="229"/>
                    <a:pt x="188" y="256"/>
                  </a:cubicBezTo>
                  <a:cubicBezTo>
                    <a:pt x="217" y="283"/>
                    <a:pt x="244" y="299"/>
                    <a:pt x="272" y="31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2" name="Rectangle 57"/>
            <p:cNvSpPr>
              <a:spLocks noChangeArrowheads="1"/>
            </p:cNvSpPr>
            <p:nvPr/>
          </p:nvSpPr>
          <p:spPr bwMode="auto">
            <a:xfrm>
              <a:off x="4142" y="1978"/>
              <a:ext cx="47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/>
                <a:t>4.2 wt% C</a:t>
              </a:r>
              <a:endParaRPr lang="en-US" sz="2000"/>
            </a:p>
          </p:txBody>
        </p:sp>
        <p:grpSp>
          <p:nvGrpSpPr>
            <p:cNvPr id="26683" name="Group 58"/>
            <p:cNvGrpSpPr>
              <a:grpSpLocks/>
            </p:cNvGrpSpPr>
            <p:nvPr/>
          </p:nvGrpSpPr>
          <p:grpSpPr bwMode="auto">
            <a:xfrm>
              <a:off x="4742" y="3326"/>
              <a:ext cx="54" cy="92"/>
              <a:chOff x="3754" y="3408"/>
              <a:chExt cx="54" cy="92"/>
            </a:xfrm>
          </p:grpSpPr>
          <p:sp>
            <p:nvSpPr>
              <p:cNvPr id="26704" name="Rectangle 59"/>
              <p:cNvSpPr>
                <a:spLocks noChangeArrowheads="1"/>
              </p:cNvSpPr>
              <p:nvPr/>
            </p:nvSpPr>
            <p:spPr bwMode="auto">
              <a:xfrm>
                <a:off x="3764" y="3436"/>
                <a:ext cx="32" cy="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705" name="Freeform 60"/>
              <p:cNvSpPr>
                <a:spLocks/>
              </p:cNvSpPr>
              <p:nvPr/>
            </p:nvSpPr>
            <p:spPr bwMode="auto">
              <a:xfrm>
                <a:off x="3754" y="3408"/>
                <a:ext cx="18" cy="92"/>
              </a:xfrm>
              <a:custGeom>
                <a:avLst/>
                <a:gdLst>
                  <a:gd name="T0" fmla="*/ 14 w 18"/>
                  <a:gd name="T1" fmla="*/ 0 h 92"/>
                  <a:gd name="T2" fmla="*/ 10 w 18"/>
                  <a:gd name="T3" fmla="*/ 48 h 92"/>
                  <a:gd name="T4" fmla="*/ 18 w 18"/>
                  <a:gd name="T5" fmla="*/ 72 h 92"/>
                  <a:gd name="T6" fmla="*/ 6 w 18"/>
                  <a:gd name="T7" fmla="*/ 92 h 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"/>
                  <a:gd name="T13" fmla="*/ 0 h 92"/>
                  <a:gd name="T14" fmla="*/ 18 w 18"/>
                  <a:gd name="T15" fmla="*/ 92 h 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" h="92">
                    <a:moveTo>
                      <a:pt x="14" y="0"/>
                    </a:moveTo>
                    <a:cubicBezTo>
                      <a:pt x="0" y="21"/>
                      <a:pt x="1" y="22"/>
                      <a:pt x="10" y="48"/>
                    </a:cubicBezTo>
                    <a:cubicBezTo>
                      <a:pt x="13" y="56"/>
                      <a:pt x="18" y="72"/>
                      <a:pt x="18" y="72"/>
                    </a:cubicBezTo>
                    <a:cubicBezTo>
                      <a:pt x="13" y="88"/>
                      <a:pt x="17" y="81"/>
                      <a:pt x="6" y="92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6" name="Freeform 61"/>
              <p:cNvSpPr>
                <a:spLocks/>
              </p:cNvSpPr>
              <p:nvPr/>
            </p:nvSpPr>
            <p:spPr bwMode="auto">
              <a:xfrm>
                <a:off x="3790" y="3408"/>
                <a:ext cx="18" cy="92"/>
              </a:xfrm>
              <a:custGeom>
                <a:avLst/>
                <a:gdLst>
                  <a:gd name="T0" fmla="*/ 14 w 18"/>
                  <a:gd name="T1" fmla="*/ 0 h 92"/>
                  <a:gd name="T2" fmla="*/ 10 w 18"/>
                  <a:gd name="T3" fmla="*/ 48 h 92"/>
                  <a:gd name="T4" fmla="*/ 18 w 18"/>
                  <a:gd name="T5" fmla="*/ 72 h 92"/>
                  <a:gd name="T6" fmla="*/ 6 w 18"/>
                  <a:gd name="T7" fmla="*/ 92 h 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"/>
                  <a:gd name="T13" fmla="*/ 0 h 92"/>
                  <a:gd name="T14" fmla="*/ 18 w 18"/>
                  <a:gd name="T15" fmla="*/ 92 h 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" h="92">
                    <a:moveTo>
                      <a:pt x="14" y="0"/>
                    </a:moveTo>
                    <a:cubicBezTo>
                      <a:pt x="0" y="21"/>
                      <a:pt x="1" y="22"/>
                      <a:pt x="10" y="48"/>
                    </a:cubicBezTo>
                    <a:cubicBezTo>
                      <a:pt x="13" y="56"/>
                      <a:pt x="18" y="72"/>
                      <a:pt x="18" y="72"/>
                    </a:cubicBezTo>
                    <a:cubicBezTo>
                      <a:pt x="13" y="88"/>
                      <a:pt x="17" y="81"/>
                      <a:pt x="6" y="92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84" name="Group 62"/>
            <p:cNvGrpSpPr>
              <a:grpSpLocks/>
            </p:cNvGrpSpPr>
            <p:nvPr/>
          </p:nvGrpSpPr>
          <p:grpSpPr bwMode="auto">
            <a:xfrm>
              <a:off x="4742" y="2682"/>
              <a:ext cx="54" cy="92"/>
              <a:chOff x="3754" y="2764"/>
              <a:chExt cx="54" cy="92"/>
            </a:xfrm>
          </p:grpSpPr>
          <p:sp>
            <p:nvSpPr>
              <p:cNvPr id="26701" name="Rectangle 63"/>
              <p:cNvSpPr>
                <a:spLocks noChangeArrowheads="1"/>
              </p:cNvSpPr>
              <p:nvPr/>
            </p:nvSpPr>
            <p:spPr bwMode="auto">
              <a:xfrm>
                <a:off x="3764" y="2792"/>
                <a:ext cx="32" cy="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702" name="Freeform 64"/>
              <p:cNvSpPr>
                <a:spLocks/>
              </p:cNvSpPr>
              <p:nvPr/>
            </p:nvSpPr>
            <p:spPr bwMode="auto">
              <a:xfrm>
                <a:off x="3754" y="2764"/>
                <a:ext cx="18" cy="92"/>
              </a:xfrm>
              <a:custGeom>
                <a:avLst/>
                <a:gdLst>
                  <a:gd name="T0" fmla="*/ 14 w 18"/>
                  <a:gd name="T1" fmla="*/ 0 h 92"/>
                  <a:gd name="T2" fmla="*/ 10 w 18"/>
                  <a:gd name="T3" fmla="*/ 48 h 92"/>
                  <a:gd name="T4" fmla="*/ 18 w 18"/>
                  <a:gd name="T5" fmla="*/ 72 h 92"/>
                  <a:gd name="T6" fmla="*/ 6 w 18"/>
                  <a:gd name="T7" fmla="*/ 92 h 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"/>
                  <a:gd name="T13" fmla="*/ 0 h 92"/>
                  <a:gd name="T14" fmla="*/ 18 w 18"/>
                  <a:gd name="T15" fmla="*/ 92 h 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" h="92">
                    <a:moveTo>
                      <a:pt x="14" y="0"/>
                    </a:moveTo>
                    <a:cubicBezTo>
                      <a:pt x="0" y="21"/>
                      <a:pt x="1" y="22"/>
                      <a:pt x="10" y="48"/>
                    </a:cubicBezTo>
                    <a:cubicBezTo>
                      <a:pt x="13" y="56"/>
                      <a:pt x="18" y="72"/>
                      <a:pt x="18" y="72"/>
                    </a:cubicBezTo>
                    <a:cubicBezTo>
                      <a:pt x="13" y="88"/>
                      <a:pt x="17" y="81"/>
                      <a:pt x="6" y="92"/>
                    </a:cubicBezTo>
                  </a:path>
                </a:pathLst>
              </a:custGeom>
              <a:noFill/>
              <a:ln w="19050">
                <a:solidFill>
                  <a:srgbClr val="CC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3" name="Freeform 65"/>
              <p:cNvSpPr>
                <a:spLocks/>
              </p:cNvSpPr>
              <p:nvPr/>
            </p:nvSpPr>
            <p:spPr bwMode="auto">
              <a:xfrm>
                <a:off x="3790" y="2764"/>
                <a:ext cx="18" cy="92"/>
              </a:xfrm>
              <a:custGeom>
                <a:avLst/>
                <a:gdLst>
                  <a:gd name="T0" fmla="*/ 14 w 18"/>
                  <a:gd name="T1" fmla="*/ 0 h 92"/>
                  <a:gd name="T2" fmla="*/ 10 w 18"/>
                  <a:gd name="T3" fmla="*/ 48 h 92"/>
                  <a:gd name="T4" fmla="*/ 18 w 18"/>
                  <a:gd name="T5" fmla="*/ 72 h 92"/>
                  <a:gd name="T6" fmla="*/ 6 w 18"/>
                  <a:gd name="T7" fmla="*/ 92 h 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"/>
                  <a:gd name="T13" fmla="*/ 0 h 92"/>
                  <a:gd name="T14" fmla="*/ 18 w 18"/>
                  <a:gd name="T15" fmla="*/ 92 h 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" h="92">
                    <a:moveTo>
                      <a:pt x="14" y="0"/>
                    </a:moveTo>
                    <a:cubicBezTo>
                      <a:pt x="0" y="21"/>
                      <a:pt x="1" y="22"/>
                      <a:pt x="10" y="48"/>
                    </a:cubicBezTo>
                    <a:cubicBezTo>
                      <a:pt x="13" y="56"/>
                      <a:pt x="18" y="72"/>
                      <a:pt x="18" y="72"/>
                    </a:cubicBezTo>
                    <a:cubicBezTo>
                      <a:pt x="13" y="88"/>
                      <a:pt x="17" y="81"/>
                      <a:pt x="6" y="92"/>
                    </a:cubicBezTo>
                  </a:path>
                </a:pathLst>
              </a:custGeom>
              <a:noFill/>
              <a:ln w="19050">
                <a:solidFill>
                  <a:srgbClr val="CC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85" name="Group 66"/>
            <p:cNvGrpSpPr>
              <a:grpSpLocks/>
            </p:cNvGrpSpPr>
            <p:nvPr/>
          </p:nvGrpSpPr>
          <p:grpSpPr bwMode="auto">
            <a:xfrm>
              <a:off x="4742" y="1898"/>
              <a:ext cx="54" cy="92"/>
              <a:chOff x="3754" y="3408"/>
              <a:chExt cx="54" cy="92"/>
            </a:xfrm>
          </p:grpSpPr>
          <p:sp>
            <p:nvSpPr>
              <p:cNvPr id="26698" name="Rectangle 67"/>
              <p:cNvSpPr>
                <a:spLocks noChangeArrowheads="1"/>
              </p:cNvSpPr>
              <p:nvPr/>
            </p:nvSpPr>
            <p:spPr bwMode="auto">
              <a:xfrm>
                <a:off x="3764" y="3436"/>
                <a:ext cx="32" cy="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699" name="Freeform 68"/>
              <p:cNvSpPr>
                <a:spLocks/>
              </p:cNvSpPr>
              <p:nvPr/>
            </p:nvSpPr>
            <p:spPr bwMode="auto">
              <a:xfrm>
                <a:off x="3754" y="3408"/>
                <a:ext cx="18" cy="92"/>
              </a:xfrm>
              <a:custGeom>
                <a:avLst/>
                <a:gdLst>
                  <a:gd name="T0" fmla="*/ 14 w 18"/>
                  <a:gd name="T1" fmla="*/ 0 h 92"/>
                  <a:gd name="T2" fmla="*/ 10 w 18"/>
                  <a:gd name="T3" fmla="*/ 48 h 92"/>
                  <a:gd name="T4" fmla="*/ 18 w 18"/>
                  <a:gd name="T5" fmla="*/ 72 h 92"/>
                  <a:gd name="T6" fmla="*/ 6 w 18"/>
                  <a:gd name="T7" fmla="*/ 92 h 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"/>
                  <a:gd name="T13" fmla="*/ 0 h 92"/>
                  <a:gd name="T14" fmla="*/ 18 w 18"/>
                  <a:gd name="T15" fmla="*/ 92 h 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" h="92">
                    <a:moveTo>
                      <a:pt x="14" y="0"/>
                    </a:moveTo>
                    <a:cubicBezTo>
                      <a:pt x="0" y="21"/>
                      <a:pt x="1" y="22"/>
                      <a:pt x="10" y="48"/>
                    </a:cubicBezTo>
                    <a:cubicBezTo>
                      <a:pt x="13" y="56"/>
                      <a:pt x="18" y="72"/>
                      <a:pt x="18" y="72"/>
                    </a:cubicBezTo>
                    <a:cubicBezTo>
                      <a:pt x="13" y="88"/>
                      <a:pt x="17" y="81"/>
                      <a:pt x="6" y="92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0" name="Freeform 69"/>
              <p:cNvSpPr>
                <a:spLocks/>
              </p:cNvSpPr>
              <p:nvPr/>
            </p:nvSpPr>
            <p:spPr bwMode="auto">
              <a:xfrm>
                <a:off x="3790" y="3408"/>
                <a:ext cx="18" cy="92"/>
              </a:xfrm>
              <a:custGeom>
                <a:avLst/>
                <a:gdLst>
                  <a:gd name="T0" fmla="*/ 14 w 18"/>
                  <a:gd name="T1" fmla="*/ 0 h 92"/>
                  <a:gd name="T2" fmla="*/ 10 w 18"/>
                  <a:gd name="T3" fmla="*/ 48 h 92"/>
                  <a:gd name="T4" fmla="*/ 18 w 18"/>
                  <a:gd name="T5" fmla="*/ 72 h 92"/>
                  <a:gd name="T6" fmla="*/ 6 w 18"/>
                  <a:gd name="T7" fmla="*/ 92 h 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"/>
                  <a:gd name="T13" fmla="*/ 0 h 92"/>
                  <a:gd name="T14" fmla="*/ 18 w 18"/>
                  <a:gd name="T15" fmla="*/ 92 h 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" h="92">
                    <a:moveTo>
                      <a:pt x="14" y="0"/>
                    </a:moveTo>
                    <a:cubicBezTo>
                      <a:pt x="0" y="21"/>
                      <a:pt x="1" y="22"/>
                      <a:pt x="10" y="48"/>
                    </a:cubicBezTo>
                    <a:cubicBezTo>
                      <a:pt x="13" y="56"/>
                      <a:pt x="18" y="72"/>
                      <a:pt x="18" y="72"/>
                    </a:cubicBezTo>
                    <a:cubicBezTo>
                      <a:pt x="13" y="88"/>
                      <a:pt x="17" y="81"/>
                      <a:pt x="6" y="92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86" name="Group 70"/>
            <p:cNvGrpSpPr>
              <a:grpSpLocks/>
            </p:cNvGrpSpPr>
            <p:nvPr/>
          </p:nvGrpSpPr>
          <p:grpSpPr bwMode="auto">
            <a:xfrm>
              <a:off x="4742" y="1058"/>
              <a:ext cx="54" cy="92"/>
              <a:chOff x="3754" y="3408"/>
              <a:chExt cx="54" cy="92"/>
            </a:xfrm>
          </p:grpSpPr>
          <p:sp>
            <p:nvSpPr>
              <p:cNvPr id="26695" name="Rectangle 71"/>
              <p:cNvSpPr>
                <a:spLocks noChangeArrowheads="1"/>
              </p:cNvSpPr>
              <p:nvPr/>
            </p:nvSpPr>
            <p:spPr bwMode="auto">
              <a:xfrm>
                <a:off x="3764" y="3436"/>
                <a:ext cx="32" cy="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696" name="Freeform 72"/>
              <p:cNvSpPr>
                <a:spLocks/>
              </p:cNvSpPr>
              <p:nvPr/>
            </p:nvSpPr>
            <p:spPr bwMode="auto">
              <a:xfrm>
                <a:off x="3754" y="3408"/>
                <a:ext cx="18" cy="92"/>
              </a:xfrm>
              <a:custGeom>
                <a:avLst/>
                <a:gdLst>
                  <a:gd name="T0" fmla="*/ 14 w 18"/>
                  <a:gd name="T1" fmla="*/ 0 h 92"/>
                  <a:gd name="T2" fmla="*/ 10 w 18"/>
                  <a:gd name="T3" fmla="*/ 48 h 92"/>
                  <a:gd name="T4" fmla="*/ 18 w 18"/>
                  <a:gd name="T5" fmla="*/ 72 h 92"/>
                  <a:gd name="T6" fmla="*/ 6 w 18"/>
                  <a:gd name="T7" fmla="*/ 92 h 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"/>
                  <a:gd name="T13" fmla="*/ 0 h 92"/>
                  <a:gd name="T14" fmla="*/ 18 w 18"/>
                  <a:gd name="T15" fmla="*/ 92 h 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" h="92">
                    <a:moveTo>
                      <a:pt x="14" y="0"/>
                    </a:moveTo>
                    <a:cubicBezTo>
                      <a:pt x="0" y="21"/>
                      <a:pt x="1" y="22"/>
                      <a:pt x="10" y="48"/>
                    </a:cubicBezTo>
                    <a:cubicBezTo>
                      <a:pt x="13" y="56"/>
                      <a:pt x="18" y="72"/>
                      <a:pt x="18" y="72"/>
                    </a:cubicBezTo>
                    <a:cubicBezTo>
                      <a:pt x="13" y="88"/>
                      <a:pt x="17" y="81"/>
                      <a:pt x="6" y="92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7" name="Freeform 73"/>
              <p:cNvSpPr>
                <a:spLocks/>
              </p:cNvSpPr>
              <p:nvPr/>
            </p:nvSpPr>
            <p:spPr bwMode="auto">
              <a:xfrm>
                <a:off x="3790" y="3408"/>
                <a:ext cx="18" cy="92"/>
              </a:xfrm>
              <a:custGeom>
                <a:avLst/>
                <a:gdLst>
                  <a:gd name="T0" fmla="*/ 14 w 18"/>
                  <a:gd name="T1" fmla="*/ 0 h 92"/>
                  <a:gd name="T2" fmla="*/ 10 w 18"/>
                  <a:gd name="T3" fmla="*/ 48 h 92"/>
                  <a:gd name="T4" fmla="*/ 18 w 18"/>
                  <a:gd name="T5" fmla="*/ 72 h 92"/>
                  <a:gd name="T6" fmla="*/ 6 w 18"/>
                  <a:gd name="T7" fmla="*/ 92 h 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"/>
                  <a:gd name="T13" fmla="*/ 0 h 92"/>
                  <a:gd name="T14" fmla="*/ 18 w 18"/>
                  <a:gd name="T15" fmla="*/ 92 h 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" h="92">
                    <a:moveTo>
                      <a:pt x="14" y="0"/>
                    </a:moveTo>
                    <a:cubicBezTo>
                      <a:pt x="0" y="21"/>
                      <a:pt x="1" y="22"/>
                      <a:pt x="10" y="48"/>
                    </a:cubicBezTo>
                    <a:cubicBezTo>
                      <a:pt x="13" y="56"/>
                      <a:pt x="18" y="72"/>
                      <a:pt x="18" y="72"/>
                    </a:cubicBezTo>
                    <a:cubicBezTo>
                      <a:pt x="13" y="88"/>
                      <a:pt x="17" y="81"/>
                      <a:pt x="6" y="92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87" name="Oval 74"/>
            <p:cNvSpPr>
              <a:spLocks noChangeArrowheads="1"/>
            </p:cNvSpPr>
            <p:nvPr/>
          </p:nvSpPr>
          <p:spPr bwMode="auto">
            <a:xfrm>
              <a:off x="2800" y="2702"/>
              <a:ext cx="50" cy="52"/>
            </a:xfrm>
            <a:prstGeom prst="ellipse">
              <a:avLst/>
            </a:prstGeom>
            <a:solidFill>
              <a:srgbClr val="006600"/>
            </a:solidFill>
            <a:ln w="11113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688" name="Line 75"/>
            <p:cNvSpPr>
              <a:spLocks noChangeShapeType="1"/>
            </p:cNvSpPr>
            <p:nvPr/>
          </p:nvSpPr>
          <p:spPr bwMode="auto">
            <a:xfrm>
              <a:off x="2982" y="3286"/>
              <a:ext cx="0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9" name="Line 76"/>
            <p:cNvSpPr>
              <a:spLocks noChangeShapeType="1"/>
            </p:cNvSpPr>
            <p:nvPr/>
          </p:nvSpPr>
          <p:spPr bwMode="auto">
            <a:xfrm>
              <a:off x="3402" y="3286"/>
              <a:ext cx="0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0" name="Line 77"/>
            <p:cNvSpPr>
              <a:spLocks noChangeShapeType="1"/>
            </p:cNvSpPr>
            <p:nvPr/>
          </p:nvSpPr>
          <p:spPr bwMode="auto">
            <a:xfrm>
              <a:off x="3822" y="3286"/>
              <a:ext cx="0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1" name="Line 78"/>
            <p:cNvSpPr>
              <a:spLocks noChangeShapeType="1"/>
            </p:cNvSpPr>
            <p:nvPr/>
          </p:nvSpPr>
          <p:spPr bwMode="auto">
            <a:xfrm>
              <a:off x="4242" y="3286"/>
              <a:ext cx="0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2" name="Line 79"/>
            <p:cNvSpPr>
              <a:spLocks noChangeShapeType="1"/>
            </p:cNvSpPr>
            <p:nvPr/>
          </p:nvSpPr>
          <p:spPr bwMode="auto">
            <a:xfrm>
              <a:off x="4934" y="3286"/>
              <a:ext cx="0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3" name="Line 80"/>
            <p:cNvSpPr>
              <a:spLocks noChangeShapeType="1"/>
            </p:cNvSpPr>
            <p:nvPr/>
          </p:nvSpPr>
          <p:spPr bwMode="auto">
            <a:xfrm>
              <a:off x="2189" y="2521"/>
              <a:ext cx="461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4" name="Text Box 81"/>
            <p:cNvSpPr txBox="1">
              <a:spLocks noChangeArrowheads="1"/>
            </p:cNvSpPr>
            <p:nvPr/>
          </p:nvSpPr>
          <p:spPr bwMode="auto">
            <a:xfrm>
              <a:off x="1717" y="2341"/>
              <a:ext cx="451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Symbol" pitchFamily="18" charset="2"/>
                </a:rPr>
                <a:t>a + 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74CEEB-E1DF-4377-B1E0-E917C4A4071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ym typeface="Symbol" pitchFamily="18" charset="2"/>
              </a:rPr>
              <a:t>    Types of Cast Iron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203325"/>
            <a:ext cx="5073650" cy="5240338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0" smtClean="0">
                <a:solidFill>
                  <a:schemeClr val="accent2"/>
                </a:solidFill>
                <a:sym typeface="Symbol" pitchFamily="18" charset="2"/>
              </a:rPr>
              <a:t>Gray iron</a:t>
            </a:r>
            <a:endParaRPr lang="en-US" sz="2400" b="0" smtClean="0">
              <a:sym typeface="Symbol" pitchFamily="18" charset="2"/>
            </a:endParaRPr>
          </a:p>
          <a:p>
            <a:r>
              <a:rPr lang="en-US" sz="2400" b="0" smtClean="0">
                <a:sym typeface="Symbol" pitchFamily="18" charset="2"/>
              </a:rPr>
              <a:t>graphite flakes</a:t>
            </a:r>
          </a:p>
          <a:p>
            <a:r>
              <a:rPr lang="en-US" sz="2400" b="0" smtClean="0">
                <a:sym typeface="Symbol" pitchFamily="18" charset="2"/>
              </a:rPr>
              <a:t>weak &amp; brittle under tension</a:t>
            </a:r>
          </a:p>
          <a:p>
            <a:r>
              <a:rPr lang="en-US" sz="2400" b="0" smtClean="0">
                <a:sym typeface="Symbol" pitchFamily="18" charset="2"/>
              </a:rPr>
              <a:t>stronger under compression</a:t>
            </a:r>
          </a:p>
          <a:p>
            <a:r>
              <a:rPr lang="en-US" sz="2400" b="0" smtClean="0">
                <a:sym typeface="Symbol" pitchFamily="18" charset="2"/>
              </a:rPr>
              <a:t>excellent vibrational dampening</a:t>
            </a:r>
          </a:p>
          <a:p>
            <a:r>
              <a:rPr lang="en-US" sz="2400" b="0" smtClean="0">
                <a:sym typeface="Symbol" pitchFamily="18" charset="2"/>
              </a:rPr>
              <a:t>wear resistant</a:t>
            </a:r>
          </a:p>
          <a:p>
            <a:pPr lvl="1"/>
            <a:endParaRPr lang="en-US" sz="2400" b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400" b="0" smtClean="0">
                <a:solidFill>
                  <a:schemeClr val="accent2"/>
                </a:solidFill>
                <a:sym typeface="Symbol" pitchFamily="18" charset="2"/>
              </a:rPr>
              <a:t>Ductile iron</a:t>
            </a:r>
            <a:endParaRPr lang="en-US" sz="2400" b="0" smtClean="0">
              <a:sym typeface="Symbol" pitchFamily="18" charset="2"/>
            </a:endParaRPr>
          </a:p>
          <a:p>
            <a:r>
              <a:rPr lang="en-US" sz="2400" b="0" smtClean="0">
                <a:sym typeface="Symbol" pitchFamily="18" charset="2"/>
              </a:rPr>
              <a:t>add Mg or Ce</a:t>
            </a:r>
          </a:p>
          <a:p>
            <a:r>
              <a:rPr lang="en-US" sz="2400" b="0" smtClean="0">
                <a:sym typeface="Symbol" pitchFamily="18" charset="2"/>
              </a:rPr>
              <a:t>graphite in nodules not flakes</a:t>
            </a:r>
          </a:p>
          <a:p>
            <a:r>
              <a:rPr lang="en-US" sz="2400" b="0" smtClean="0">
                <a:sym typeface="Symbol" pitchFamily="18" charset="2"/>
              </a:rPr>
              <a:t>matrix often pearlite - better ductility</a:t>
            </a:r>
          </a:p>
        </p:txBody>
      </p:sp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685800"/>
            <a:ext cx="2468563" cy="28956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</p:pic>
      <p:pic>
        <p:nvPicPr>
          <p:cNvPr id="2765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3913" y="3994150"/>
            <a:ext cx="2420937" cy="28194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</p:pic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5918200" y="3616325"/>
            <a:ext cx="322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From Fig. 9.3(a) &amp; (b), </a:t>
            </a:r>
            <a:r>
              <a:rPr lang="en-US" sz="1200" i="1">
                <a:solidFill>
                  <a:srgbClr val="000000"/>
                </a:solidFill>
              </a:rPr>
              <a:t>Callister’s MSE, Adapted Version</a:t>
            </a:r>
            <a:r>
              <a:rPr lang="en-US" sz="1200">
                <a:solidFill>
                  <a:srgbClr val="000000"/>
                </a:solidFill>
              </a:rPr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C50746-2461-429B-9883-26ECE047C6D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ym typeface="Symbol" pitchFamily="18" charset="2"/>
              </a:rPr>
              <a:t>    Types of Cast Iron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203325"/>
            <a:ext cx="5057775" cy="5197475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0" smtClean="0">
                <a:solidFill>
                  <a:schemeClr val="accent2"/>
                </a:solidFill>
                <a:sym typeface="Symbol" pitchFamily="18" charset="2"/>
              </a:rPr>
              <a:t>White iron</a:t>
            </a:r>
            <a:endParaRPr lang="en-US" sz="2400" b="0" smtClean="0">
              <a:sym typeface="Symbol" pitchFamily="18" charset="2"/>
            </a:endParaRPr>
          </a:p>
          <a:p>
            <a:r>
              <a:rPr lang="en-US" sz="2400" b="0" smtClean="0">
                <a:sym typeface="Symbol" pitchFamily="18" charset="2"/>
              </a:rPr>
              <a:t>&lt;1wt% Si so harder but brittle</a:t>
            </a:r>
          </a:p>
          <a:p>
            <a:r>
              <a:rPr lang="en-US" sz="2400" b="0" smtClean="0">
                <a:sym typeface="Symbol" pitchFamily="18" charset="2"/>
              </a:rPr>
              <a:t>more cementite</a:t>
            </a:r>
          </a:p>
          <a:p>
            <a:pPr lvl="1"/>
            <a:endParaRPr lang="en-US" sz="2400" b="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2400" b="0" smtClean="0">
              <a:solidFill>
                <a:schemeClr val="accent2"/>
              </a:solidFill>
              <a:sym typeface="Symbol" pitchFamily="18" charset="2"/>
            </a:endParaRPr>
          </a:p>
          <a:p>
            <a:pPr>
              <a:buFontTx/>
              <a:buNone/>
            </a:pPr>
            <a:endParaRPr lang="en-US" sz="2400" b="0" smtClean="0">
              <a:solidFill>
                <a:schemeClr val="accent2"/>
              </a:solidFill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400" b="0" smtClean="0">
                <a:solidFill>
                  <a:schemeClr val="accent2"/>
                </a:solidFill>
                <a:sym typeface="Symbol" pitchFamily="18" charset="2"/>
              </a:rPr>
              <a:t>Malleable iron</a:t>
            </a:r>
            <a:endParaRPr lang="en-US" sz="2400" b="0" smtClean="0">
              <a:sym typeface="Symbol" pitchFamily="18" charset="2"/>
            </a:endParaRPr>
          </a:p>
          <a:p>
            <a:r>
              <a:rPr lang="en-US" sz="2400" b="0" smtClean="0">
                <a:sym typeface="Symbol" pitchFamily="18" charset="2"/>
              </a:rPr>
              <a:t>heat treat at 800-900ºC</a:t>
            </a:r>
          </a:p>
          <a:p>
            <a:r>
              <a:rPr lang="en-US" sz="2400" b="0" smtClean="0">
                <a:sym typeface="Symbol" pitchFamily="18" charset="2"/>
              </a:rPr>
              <a:t>graphite in rosettes</a:t>
            </a:r>
          </a:p>
          <a:p>
            <a:r>
              <a:rPr lang="en-US" sz="2400" b="0" smtClean="0">
                <a:sym typeface="Symbol" pitchFamily="18" charset="2"/>
              </a:rPr>
              <a:t>more ductile</a:t>
            </a:r>
          </a:p>
        </p:txBody>
      </p:sp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685800"/>
            <a:ext cx="2481263" cy="28956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</p:pic>
      <p:pic>
        <p:nvPicPr>
          <p:cNvPr id="2867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61063" y="4019550"/>
            <a:ext cx="2451100" cy="283845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</p:pic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5918200" y="3560763"/>
            <a:ext cx="322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From Fig. 9.3(c) &amp; (d), </a:t>
            </a:r>
            <a:r>
              <a:rPr lang="en-US" sz="1200" i="1">
                <a:solidFill>
                  <a:srgbClr val="000000"/>
                </a:solidFill>
              </a:rPr>
              <a:t>Callister’s MSE, Adapted Version</a:t>
            </a:r>
            <a:r>
              <a:rPr lang="en-US" sz="1200">
                <a:solidFill>
                  <a:srgbClr val="000000"/>
                </a:solidFill>
              </a:rPr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_06">
  <a:themeElements>
    <a:clrScheme name="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hapter_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_0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Chapt_19_7th_Ed</Template>
  <TotalTime>4132</TotalTime>
  <Words>271</Words>
  <Application>Microsoft PowerPoint</Application>
  <PresentationFormat>On-screen Show (4:3)</PresentationFormat>
  <Paragraphs>83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Chapter_06</vt:lpstr>
      <vt:lpstr>Cast Iron</vt:lpstr>
      <vt:lpstr>Fe-C True Equilibrium Diagram</vt:lpstr>
      <vt:lpstr>    Types of Cast Iron</vt:lpstr>
      <vt:lpstr>    Types of Cast Iron</vt:lpstr>
    </vt:vector>
  </TitlesOfParts>
  <Company>University of Iowa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David Rethwisch</dc:creator>
  <cp:lastModifiedBy>Intel</cp:lastModifiedBy>
  <cp:revision>156</cp:revision>
  <dcterms:created xsi:type="dcterms:W3CDTF">2001-01-25T20:00:33Z</dcterms:created>
  <dcterms:modified xsi:type="dcterms:W3CDTF">2016-11-10T15:01:05Z</dcterms:modified>
</cp:coreProperties>
</file>