
<file path=[Content_Types].xml><?xml version="1.0" encoding="utf-8"?>
<Types xmlns="http://schemas.openxmlformats.org/package/2006/content-types">
  <Override PartName="/ppt/embeddings/oleObject5.bin" ContentType="application/vnd.openxmlformats-officedocument.oleObject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embeddings/oleObject3.bin" ContentType="application/vnd.openxmlformats-officedocument.oleObject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oleObject1.bin" ContentType="application/vnd.openxmlformats-officedocument.oleObject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Default Extension="pict" ContentType="image/pi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embeddings/oleObject4.bin" ContentType="application/vnd.openxmlformats-officedocument.oleObject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embeddings/oleObject2.bin" ContentType="application/vnd.openxmlformats-officedocument.oleObject"/>
  <Default Extension="vml" ContentType="application/vnd.openxmlformats-officedocument.vmlDrawing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embeddings/oleObject7.bin" ContentType="application/vnd.openxmlformats-officedocument.oleObject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8" r:id="rId11"/>
    <p:sldId id="266" r:id="rId12"/>
    <p:sldId id="267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4300" autoAdjust="0"/>
    <p:restoredTop sz="94660"/>
  </p:normalViewPr>
  <p:slideViewPr>
    <p:cSldViewPr snapToObjects="1">
      <p:cViewPr>
        <p:scale>
          <a:sx n="100" d="100"/>
          <a:sy n="100" d="100"/>
        </p:scale>
        <p:origin x="-296" y="75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914400"/>
            <a:ext cx="7569200" cy="400854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Gears – Angular Velocity Ratio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375" y="4495800"/>
          <a:ext cx="5534025" cy="2147888"/>
        </p:xfrm>
        <a:graphic>
          <a:graphicData uri="http://schemas.openxmlformats.org/presentationml/2006/ole">
            <p:oleObj spid="_x0000_s15362" name="Equation" r:id="rId4" imgW="3200400" imgH="13462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48300" y="4922941"/>
            <a:ext cx="4394200" cy="584776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Source: </a:t>
            </a:r>
            <a:r>
              <a:rPr lang="en-US" sz="1600" i="1" dirty="0" smtClean="0">
                <a:solidFill>
                  <a:schemeClr val="bg1"/>
                </a:solidFill>
              </a:rPr>
              <a:t>Kinematic analysis and synthesis of mechanisms </a:t>
            </a:r>
            <a:r>
              <a:rPr lang="en-US" sz="1600" dirty="0" smtClean="0">
                <a:solidFill>
                  <a:schemeClr val="bg1"/>
                </a:solidFill>
              </a:rPr>
              <a:t>by </a:t>
            </a:r>
            <a:r>
              <a:rPr lang="en-US" sz="1600" dirty="0" err="1" smtClean="0">
                <a:solidFill>
                  <a:schemeClr val="bg1"/>
                </a:solidFill>
              </a:rPr>
              <a:t>Mallik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Ghosh</a:t>
            </a:r>
            <a:r>
              <a:rPr lang="en-US" sz="1600" dirty="0" smtClean="0">
                <a:solidFill>
                  <a:schemeClr val="bg1"/>
                </a:solidFill>
              </a:rPr>
              <a:t> and </a:t>
            </a:r>
            <a:r>
              <a:rPr lang="en-US" sz="1600" dirty="0" err="1" smtClean="0">
                <a:solidFill>
                  <a:schemeClr val="bg1"/>
                </a:solidFill>
              </a:rPr>
              <a:t>Dittrich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AGMA Equations for Bending (SI Units)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3735"/>
            <a:ext cx="5466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/>
              </a:rPr>
              <a:t>AGMA Strength Equation for Bending:</a:t>
            </a:r>
            <a:endParaRPr lang="en-US" sz="2400" b="1" u="sng" dirty="0">
              <a:latin typeface="Times New Roman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57200" y="1463675"/>
          <a:ext cx="9260410" cy="4098925"/>
        </p:xfrm>
        <a:graphic>
          <a:graphicData uri="http://schemas.openxmlformats.org/presentationml/2006/ole">
            <p:oleObj spid="_x0000_s26626" name="Equation" r:id="rId3" imgW="5562600" imgH="246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AGMA Equations for Pitting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(SI Units)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8300" y="1422400"/>
          <a:ext cx="9164638" cy="2692400"/>
        </p:xfrm>
        <a:graphic>
          <a:graphicData uri="http://schemas.openxmlformats.org/presentationml/2006/ole">
            <p:oleObj spid="_x0000_s24578" name="Equation" r:id="rId3" imgW="5829300" imgH="17145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450" y="838200"/>
            <a:ext cx="6132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/>
              </a:rPr>
              <a:t>AGMA Stress Equation for Contact (pitting):</a:t>
            </a:r>
            <a:endParaRPr lang="en-US" sz="2400" b="1" u="sng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AGMA Equations for Pitting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(SI Units)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515938" y="1524000"/>
          <a:ext cx="9085262" cy="3975100"/>
        </p:xfrm>
        <a:graphic>
          <a:graphicData uri="http://schemas.openxmlformats.org/presentationml/2006/ole">
            <p:oleObj spid="_x0000_s25603" name="Equation" r:id="rId3" imgW="5778500" imgH="25273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990600"/>
            <a:ext cx="518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/>
              </a:rPr>
              <a:t>AGMA Strength Equation for Pitting:</a:t>
            </a:r>
            <a:endParaRPr lang="en-US" sz="2400" b="1" u="sng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Constant Angular Velocity Ratio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48300" y="4922941"/>
            <a:ext cx="4394200" cy="584776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Source: </a:t>
            </a:r>
            <a:r>
              <a:rPr lang="en-US" sz="1600" i="1" dirty="0" smtClean="0">
                <a:solidFill>
                  <a:schemeClr val="bg1"/>
                </a:solidFill>
              </a:rPr>
              <a:t>Kinematic analysis and synthesis of mechanisms </a:t>
            </a:r>
            <a:r>
              <a:rPr lang="en-US" sz="1600" dirty="0" smtClean="0">
                <a:solidFill>
                  <a:schemeClr val="bg1"/>
                </a:solidFill>
              </a:rPr>
              <a:t>by </a:t>
            </a:r>
            <a:r>
              <a:rPr lang="en-US" sz="1600" dirty="0" err="1" smtClean="0">
                <a:solidFill>
                  <a:schemeClr val="bg1"/>
                </a:solidFill>
              </a:rPr>
              <a:t>Mallik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Ghosh</a:t>
            </a:r>
            <a:r>
              <a:rPr lang="en-US" sz="1600" dirty="0" smtClean="0">
                <a:solidFill>
                  <a:schemeClr val="bg1"/>
                </a:solidFill>
              </a:rPr>
              <a:t> and </a:t>
            </a:r>
            <a:r>
              <a:rPr lang="en-US" sz="1600" dirty="0" err="1" smtClean="0">
                <a:solidFill>
                  <a:schemeClr val="bg1"/>
                </a:solidFill>
              </a:rPr>
              <a:t>Dittrich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1"/>
            <a:ext cx="2923813" cy="5562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33413" y="914401"/>
            <a:ext cx="6356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be achieved using a belt pulley system:</a:t>
            </a:r>
          </a:p>
          <a:p>
            <a:r>
              <a:rPr lang="en-US" dirty="0" smtClean="0"/>
              <a:t>Angular velocity ratio is same as the inverse ratio of the diameters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56035"/>
            <a:ext cx="6051550" cy="455168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Involute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 Profile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7750" y="4922941"/>
            <a:ext cx="3714750" cy="83099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Source: </a:t>
            </a:r>
            <a:r>
              <a:rPr lang="en-US" sz="1600" i="1" dirty="0" smtClean="0">
                <a:solidFill>
                  <a:schemeClr val="bg1"/>
                </a:solidFill>
              </a:rPr>
              <a:t>Kinematic analysis and synthesis of mechanisms </a:t>
            </a:r>
            <a:r>
              <a:rPr lang="en-US" sz="1600" dirty="0" smtClean="0">
                <a:solidFill>
                  <a:schemeClr val="bg1"/>
                </a:solidFill>
              </a:rPr>
              <a:t>by </a:t>
            </a:r>
            <a:r>
              <a:rPr lang="en-US" sz="1600" dirty="0" err="1" smtClean="0">
                <a:solidFill>
                  <a:schemeClr val="bg1"/>
                </a:solidFill>
              </a:rPr>
              <a:t>Mallik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Ghosh</a:t>
            </a:r>
            <a:r>
              <a:rPr lang="en-US" sz="1600" dirty="0" smtClean="0">
                <a:solidFill>
                  <a:schemeClr val="bg1"/>
                </a:solidFill>
              </a:rPr>
              <a:t> and </a:t>
            </a:r>
            <a:r>
              <a:rPr lang="en-US" sz="1600" dirty="0" err="1" smtClean="0">
                <a:solidFill>
                  <a:schemeClr val="bg1"/>
                </a:solidFill>
              </a:rPr>
              <a:t>Dittrich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914400"/>
            <a:ext cx="409849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/>
              </a:rPr>
              <a:t>The curves on the shaded area are the </a:t>
            </a:r>
            <a:r>
              <a:rPr lang="en-US" sz="2800" dirty="0" err="1" smtClean="0">
                <a:latin typeface="Times New Roman"/>
              </a:rPr>
              <a:t>involute</a:t>
            </a:r>
            <a:r>
              <a:rPr lang="en-US" sz="2800" dirty="0" smtClean="0">
                <a:latin typeface="Times New Roman"/>
              </a:rPr>
              <a:t> profiles.</a:t>
            </a:r>
          </a:p>
          <a:p>
            <a:pPr algn="just"/>
            <a:endParaRPr lang="en-US" sz="2800" dirty="0" smtClean="0">
              <a:latin typeface="Times New Roman"/>
            </a:endParaRPr>
          </a:p>
          <a:p>
            <a:pPr algn="just"/>
            <a:r>
              <a:rPr lang="en-US" sz="2800" dirty="0" smtClean="0">
                <a:latin typeface="Times New Roman"/>
              </a:rPr>
              <a:t>Obtained by tracing the point </a:t>
            </a:r>
            <a:r>
              <a:rPr lang="en-US" sz="2800" i="1" dirty="0" smtClean="0">
                <a:latin typeface="Times New Roman"/>
              </a:rPr>
              <a:t>Q </a:t>
            </a:r>
            <a:r>
              <a:rPr lang="en-US" sz="2800" dirty="0" smtClean="0">
                <a:latin typeface="Times New Roman"/>
              </a:rPr>
              <a:t> on the shaded flanges attached to pulleys 1 and 2.</a:t>
            </a:r>
            <a:endParaRPr lang="en-US" sz="2800" i="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Involute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 Profile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48300" y="4922941"/>
            <a:ext cx="4394200" cy="584776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Source: </a:t>
            </a:r>
            <a:r>
              <a:rPr lang="en-US" sz="1600" i="1" dirty="0" smtClean="0">
                <a:solidFill>
                  <a:schemeClr val="bg1"/>
                </a:solidFill>
              </a:rPr>
              <a:t>Kinematic analysis and synthesis of mechanisms </a:t>
            </a:r>
            <a:r>
              <a:rPr lang="en-US" sz="1600" dirty="0" smtClean="0">
                <a:solidFill>
                  <a:schemeClr val="bg1"/>
                </a:solidFill>
              </a:rPr>
              <a:t>by </a:t>
            </a:r>
            <a:r>
              <a:rPr lang="en-US" sz="1600" dirty="0" err="1" smtClean="0">
                <a:solidFill>
                  <a:schemeClr val="bg1"/>
                </a:solidFill>
              </a:rPr>
              <a:t>Mallik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Ghosh</a:t>
            </a:r>
            <a:r>
              <a:rPr lang="en-US" sz="1600" dirty="0" smtClean="0">
                <a:solidFill>
                  <a:schemeClr val="bg1"/>
                </a:solidFill>
              </a:rPr>
              <a:t> and </a:t>
            </a:r>
            <a:r>
              <a:rPr lang="en-US" sz="1600" dirty="0" err="1" smtClean="0">
                <a:solidFill>
                  <a:schemeClr val="bg1"/>
                </a:solidFill>
              </a:rPr>
              <a:t>Dittrich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9632" y="914401"/>
            <a:ext cx="484156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</a:rPr>
              <a:t>Path of contact is always the line </a:t>
            </a:r>
            <a:r>
              <a:rPr lang="en-US" sz="2800" i="1" dirty="0" smtClean="0">
                <a:latin typeface="Times New Roman"/>
              </a:rPr>
              <a:t>AB</a:t>
            </a:r>
            <a:r>
              <a:rPr lang="en-US" sz="2800" dirty="0" smtClean="0">
                <a:latin typeface="Times New Roman"/>
              </a:rPr>
              <a:t>.</a:t>
            </a:r>
          </a:p>
          <a:p>
            <a:r>
              <a:rPr lang="en-US" sz="2800" dirty="0" smtClean="0">
                <a:latin typeface="Times New Roman"/>
              </a:rPr>
              <a:t> </a:t>
            </a:r>
          </a:p>
          <a:p>
            <a:r>
              <a:rPr lang="en-US" sz="2800" dirty="0" smtClean="0">
                <a:latin typeface="Times New Roman"/>
              </a:rPr>
              <a:t>Thus the situation is same as the crossed belt and pulley system</a:t>
            </a:r>
          </a:p>
          <a:p>
            <a:endParaRPr lang="en-US" sz="2800" dirty="0" smtClean="0">
              <a:latin typeface="Times New Roman"/>
            </a:endParaRPr>
          </a:p>
          <a:p>
            <a:r>
              <a:rPr lang="en-US" sz="2800" dirty="0" smtClean="0">
                <a:latin typeface="Times New Roman"/>
              </a:rPr>
              <a:t>Constant angular velocity ratio is maintained.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759632" cy="5773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Gear Mesh Design – Spur and Helical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4401"/>
            <a:ext cx="960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/>
              </a:rPr>
              <a:t>Useful quantities:</a:t>
            </a:r>
            <a:endParaRPr lang="en-US" sz="2800" b="1" u="sng" dirty="0" smtClean="0">
              <a:latin typeface="Times New Roman"/>
            </a:endParaRPr>
          </a:p>
          <a:p>
            <a:r>
              <a:rPr lang="en-US" sz="2800" dirty="0" smtClean="0">
                <a:latin typeface="Times New Roman"/>
              </a:rPr>
              <a:t>			</a:t>
            </a:r>
          </a:p>
          <a:p>
            <a:endParaRPr lang="en-US" sz="2800" dirty="0" smtClean="0">
              <a:latin typeface="Times New Roman"/>
            </a:endParaRPr>
          </a:p>
          <a:p>
            <a:endParaRPr lang="en-US" sz="2800" dirty="0" smtClean="0">
              <a:latin typeface="Times New Roman"/>
            </a:endParaRPr>
          </a:p>
          <a:p>
            <a:endParaRPr lang="en-US" sz="2800" dirty="0" smtClean="0">
              <a:latin typeface="Times New Roman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71788" y="1384300"/>
          <a:ext cx="5815012" cy="5245100"/>
        </p:xfrm>
        <a:graphic>
          <a:graphicData uri="http://schemas.openxmlformats.org/presentationml/2006/ole">
            <p:oleObj spid="_x0000_s20483" name="Equation" r:id="rId3" imgW="2984500" imgH="269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Gear Mesh Design – Spur and Helical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4401"/>
            <a:ext cx="9601200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/>
              </a:rPr>
              <a:t>Criteria:</a:t>
            </a:r>
            <a:endParaRPr lang="en-US" sz="2800" b="1" u="sng" dirty="0" smtClean="0">
              <a:latin typeface="Times New Roman"/>
            </a:endParaRPr>
          </a:p>
          <a:p>
            <a:r>
              <a:rPr lang="en-US" sz="2800" dirty="0" smtClean="0">
                <a:latin typeface="Times New Roman"/>
              </a:rPr>
              <a:t>			Load, speed, reliability, life (</a:t>
            </a:r>
            <a:r>
              <a:rPr lang="en-US" sz="2800" i="1" dirty="0" smtClean="0">
                <a:latin typeface="Times New Roman"/>
              </a:rPr>
              <a:t>N</a:t>
            </a:r>
            <a:r>
              <a:rPr lang="en-US" sz="2800" dirty="0" smtClean="0">
                <a:latin typeface="Times New Roman"/>
              </a:rPr>
              <a:t>), overload (</a:t>
            </a:r>
            <a:r>
              <a:rPr lang="en-US" sz="2800" i="1" dirty="0" err="1" smtClean="0">
                <a:latin typeface="Times New Roman"/>
              </a:rPr>
              <a:t>K</a:t>
            </a:r>
            <a:r>
              <a:rPr lang="en-US" sz="2800" i="1" baseline="-25000" dirty="0" err="1" smtClean="0">
                <a:latin typeface="Times New Roman"/>
              </a:rPr>
              <a:t>o</a:t>
            </a:r>
            <a:r>
              <a:rPr lang="en-US" sz="2800" dirty="0" smtClean="0">
                <a:latin typeface="Times New Roman"/>
              </a:rPr>
              <a:t>), design 			factor (</a:t>
            </a:r>
            <a:r>
              <a:rPr lang="en-US" sz="2800" i="1" dirty="0" err="1" smtClean="0">
                <a:latin typeface="Times New Roman"/>
              </a:rPr>
              <a:t>n</a:t>
            </a:r>
            <a:r>
              <a:rPr lang="en-US" sz="2800" i="1" baseline="-25000" dirty="0" err="1" smtClean="0">
                <a:latin typeface="Times New Roman"/>
              </a:rPr>
              <a:t>d</a:t>
            </a:r>
            <a:r>
              <a:rPr lang="en-US" sz="2800" dirty="0" smtClean="0">
                <a:latin typeface="Times New Roman"/>
              </a:rPr>
              <a:t>)</a:t>
            </a:r>
          </a:p>
          <a:p>
            <a:r>
              <a:rPr lang="en-US" sz="2800" i="1" dirty="0" smtClean="0">
                <a:latin typeface="Times New Roman"/>
              </a:rPr>
              <a:t> </a:t>
            </a:r>
            <a:r>
              <a:rPr lang="en-US" sz="2800" b="1" i="1" u="sng" dirty="0" err="1" smtClean="0">
                <a:latin typeface="Times New Roman"/>
              </a:rPr>
              <a:t>Apriori</a:t>
            </a:r>
            <a:r>
              <a:rPr lang="en-US" sz="2800" b="1" i="1" u="sng" dirty="0" smtClean="0">
                <a:latin typeface="Times New Roman"/>
              </a:rPr>
              <a:t> </a:t>
            </a:r>
            <a:r>
              <a:rPr lang="en-US" sz="2800" b="1" u="sng" dirty="0" smtClean="0">
                <a:latin typeface="Times New Roman"/>
              </a:rPr>
              <a:t>Decisions:</a:t>
            </a:r>
          </a:p>
          <a:p>
            <a:r>
              <a:rPr lang="en-US" sz="2800" dirty="0" smtClean="0">
                <a:latin typeface="Times New Roman"/>
              </a:rPr>
              <a:t>			Pressure angle (</a:t>
            </a:r>
            <a:r>
              <a:rPr lang="en-US" sz="2800" i="1" dirty="0" err="1" smtClean="0">
                <a:latin typeface="Symbol" charset="2"/>
                <a:cs typeface="Symbol" charset="2"/>
              </a:rPr>
              <a:t>f</a:t>
            </a:r>
            <a:r>
              <a:rPr lang="en-US" sz="2800" dirty="0" smtClean="0">
                <a:latin typeface="Symbol" charset="2"/>
                <a:cs typeface="Symbol" charset="2"/>
              </a:rPr>
              <a:t>), </a:t>
            </a:r>
            <a:r>
              <a:rPr lang="en-US" sz="2800" dirty="0" smtClean="0">
                <a:latin typeface="Times New Roman"/>
                <a:cs typeface="Symbol" charset="2"/>
              </a:rPr>
              <a:t>Helix angle </a:t>
            </a:r>
            <a:r>
              <a:rPr lang="en-US" sz="2800" dirty="0" smtClean="0">
                <a:latin typeface="Symbol" charset="2"/>
                <a:cs typeface="Symbol" charset="2"/>
              </a:rPr>
              <a:t>(</a:t>
            </a:r>
            <a:r>
              <a:rPr lang="en-US" sz="2800" i="1" dirty="0" err="1" smtClean="0">
                <a:latin typeface="Symbol" charset="2"/>
                <a:cs typeface="Symbol" charset="2"/>
              </a:rPr>
              <a:t>y</a:t>
            </a:r>
            <a:r>
              <a:rPr lang="en-US" sz="2800" dirty="0" smtClean="0">
                <a:latin typeface="Symbol" charset="2"/>
                <a:cs typeface="Symbol" charset="2"/>
              </a:rPr>
              <a:t>)</a:t>
            </a:r>
            <a:endParaRPr lang="en-US" sz="2800" dirty="0" smtClean="0">
              <a:latin typeface="Times New Roman"/>
            </a:endParaRPr>
          </a:p>
          <a:p>
            <a:r>
              <a:rPr lang="en-US" sz="2800" dirty="0" smtClean="0">
                <a:latin typeface="Times New Roman"/>
              </a:rPr>
              <a:t>			Addendum (</a:t>
            </a:r>
            <a:r>
              <a:rPr lang="en-US" sz="2800" i="1" dirty="0" smtClean="0">
                <a:latin typeface="Times New Roman"/>
              </a:rPr>
              <a:t>a</a:t>
            </a:r>
            <a:r>
              <a:rPr lang="en-US" sz="2800" dirty="0" smtClean="0">
                <a:latin typeface="Times New Roman"/>
              </a:rPr>
              <a:t>), </a:t>
            </a:r>
            <a:r>
              <a:rPr lang="en-US" sz="2800" dirty="0" err="1" smtClean="0">
                <a:latin typeface="Times New Roman"/>
              </a:rPr>
              <a:t>Deddendum</a:t>
            </a:r>
            <a:r>
              <a:rPr lang="en-US" sz="2800" dirty="0" smtClean="0">
                <a:latin typeface="Times New Roman"/>
              </a:rPr>
              <a:t> (</a:t>
            </a:r>
            <a:r>
              <a:rPr lang="en-US" sz="2800" i="1" dirty="0" err="1" smtClean="0">
                <a:latin typeface="Times New Roman"/>
              </a:rPr>
              <a:t>d</a:t>
            </a:r>
            <a:r>
              <a:rPr lang="en-US" sz="2800" dirty="0" smtClean="0">
                <a:latin typeface="Times New Roman"/>
              </a:rPr>
              <a:t>), root fillet radius (</a:t>
            </a:r>
            <a:r>
              <a:rPr lang="en-US" sz="2800" i="1" dirty="0" err="1" smtClean="0">
                <a:latin typeface="Times New Roman"/>
              </a:rPr>
              <a:t>r</a:t>
            </a:r>
            <a:r>
              <a:rPr lang="en-US" sz="2800" i="1" baseline="-25000" dirty="0" err="1" smtClean="0">
                <a:latin typeface="Times New Roman"/>
              </a:rPr>
              <a:t>F</a:t>
            </a:r>
            <a:r>
              <a:rPr lang="en-US" sz="2800" dirty="0" smtClean="0">
                <a:latin typeface="Times New Roman"/>
              </a:rPr>
              <a:t>)</a:t>
            </a:r>
          </a:p>
          <a:p>
            <a:r>
              <a:rPr lang="en-US" sz="2800" dirty="0" smtClean="0">
                <a:latin typeface="Times New Roman"/>
              </a:rPr>
              <a:t>			Gear Ratio (</a:t>
            </a:r>
            <a:r>
              <a:rPr lang="en-US" sz="2800" i="1" dirty="0" err="1" smtClean="0">
                <a:latin typeface="Times New Roman"/>
              </a:rPr>
              <a:t>m</a:t>
            </a:r>
            <a:r>
              <a:rPr lang="en-US" sz="2800" i="1" baseline="-25000" dirty="0" err="1" smtClean="0">
                <a:latin typeface="Times New Roman"/>
              </a:rPr>
              <a:t>G</a:t>
            </a:r>
            <a:r>
              <a:rPr lang="en-US" sz="2800" dirty="0" smtClean="0">
                <a:latin typeface="Times New Roman"/>
              </a:rPr>
              <a:t>), </a:t>
            </a:r>
            <a:r>
              <a:rPr lang="en-US" sz="2800" dirty="0" err="1" smtClean="0">
                <a:latin typeface="Times New Roman"/>
              </a:rPr>
              <a:t>Numer</a:t>
            </a:r>
            <a:r>
              <a:rPr lang="en-US" sz="2800" dirty="0" smtClean="0">
                <a:latin typeface="Times New Roman"/>
              </a:rPr>
              <a:t> of teeth (</a:t>
            </a:r>
            <a:r>
              <a:rPr lang="en-US" sz="2800" i="1" dirty="0" err="1" smtClean="0">
                <a:latin typeface="Times New Roman"/>
              </a:rPr>
              <a:t>N</a:t>
            </a:r>
            <a:r>
              <a:rPr lang="en-US" sz="2800" i="1" baseline="-25000" dirty="0" err="1" smtClean="0">
                <a:latin typeface="Times New Roman"/>
              </a:rPr>
              <a:t>p</a:t>
            </a:r>
            <a:r>
              <a:rPr lang="en-US" sz="2800" i="1" dirty="0" smtClean="0">
                <a:latin typeface="Times New Roman"/>
              </a:rPr>
              <a:t>, N</a:t>
            </a:r>
            <a:r>
              <a:rPr lang="en-US" sz="2800" i="1" baseline="-25000" dirty="0" smtClean="0">
                <a:latin typeface="Times New Roman"/>
              </a:rPr>
              <a:t>G</a:t>
            </a:r>
            <a:r>
              <a:rPr lang="en-US" sz="2800" dirty="0" smtClean="0">
                <a:latin typeface="Times New Roman"/>
              </a:rPr>
              <a:t>)</a:t>
            </a:r>
          </a:p>
          <a:p>
            <a:r>
              <a:rPr lang="en-US" sz="2800" dirty="0" smtClean="0">
                <a:latin typeface="Times New Roman"/>
              </a:rPr>
              <a:t>			Quality Number (</a:t>
            </a:r>
            <a:r>
              <a:rPr lang="en-US" sz="2800" i="1" dirty="0" err="1" smtClean="0">
                <a:latin typeface="Times New Roman"/>
              </a:rPr>
              <a:t>Q</a:t>
            </a:r>
            <a:r>
              <a:rPr lang="en-US" sz="2800" i="1" baseline="-25000" dirty="0" err="1" smtClean="0">
                <a:latin typeface="Times New Roman"/>
              </a:rPr>
              <a:t>v</a:t>
            </a:r>
            <a:r>
              <a:rPr lang="en-US" sz="2800" dirty="0" smtClean="0">
                <a:latin typeface="Times New Roman"/>
              </a:rPr>
              <a:t>)</a:t>
            </a:r>
          </a:p>
          <a:p>
            <a:endParaRPr lang="en-US" sz="2800" dirty="0" smtClean="0">
              <a:latin typeface="Times New Roman"/>
            </a:endParaRPr>
          </a:p>
          <a:p>
            <a:r>
              <a:rPr lang="en-US" sz="2800" b="1" u="sng" dirty="0" smtClean="0">
                <a:latin typeface="Times New Roman"/>
              </a:rPr>
              <a:t>Design Decisions</a:t>
            </a:r>
            <a:r>
              <a:rPr lang="en-US" sz="2800" b="1" u="sng" dirty="0" smtClean="0">
                <a:latin typeface="Times New Roman"/>
              </a:rPr>
              <a:t>:</a:t>
            </a:r>
            <a:endParaRPr lang="en-US" sz="2800" dirty="0" smtClean="0">
              <a:latin typeface="Times New Roman"/>
            </a:endParaRPr>
          </a:p>
          <a:p>
            <a:r>
              <a:rPr lang="en-US" sz="2800" dirty="0" smtClean="0">
                <a:latin typeface="Times New Roman"/>
              </a:rPr>
              <a:t>			Module (</a:t>
            </a:r>
            <a:r>
              <a:rPr lang="en-US" sz="2800" i="1" dirty="0" err="1" smtClean="0">
                <a:latin typeface="Times New Roman"/>
              </a:rPr>
              <a:t>m</a:t>
            </a:r>
            <a:r>
              <a:rPr lang="en-US" sz="2800" dirty="0" smtClean="0">
                <a:latin typeface="Times New Roman"/>
              </a:rPr>
              <a:t>), Face width (</a:t>
            </a:r>
            <a:r>
              <a:rPr lang="en-US" sz="2800" i="1" dirty="0" err="1" smtClean="0">
                <a:latin typeface="Times New Roman"/>
              </a:rPr>
              <a:t>b</a:t>
            </a:r>
            <a:r>
              <a:rPr lang="en-US" sz="2800" dirty="0" smtClean="0">
                <a:latin typeface="Times New Roman"/>
              </a:rPr>
              <a:t>)</a:t>
            </a:r>
          </a:p>
          <a:p>
            <a:r>
              <a:rPr lang="en-US" sz="2800" dirty="0" smtClean="0">
                <a:latin typeface="Times New Roman"/>
              </a:rPr>
              <a:t>			Pinion Material, core hardness, case hardness</a:t>
            </a:r>
          </a:p>
          <a:p>
            <a:r>
              <a:rPr lang="en-US" sz="2800" dirty="0" smtClean="0">
                <a:latin typeface="Times New Roman"/>
              </a:rPr>
              <a:t>			Gear </a:t>
            </a:r>
            <a:r>
              <a:rPr lang="en-US" sz="2800" dirty="0" smtClean="0">
                <a:latin typeface="Times New Roman"/>
              </a:rPr>
              <a:t>Material core hardness, case </a:t>
            </a:r>
            <a:r>
              <a:rPr lang="en-US" sz="2800" dirty="0" smtClean="0">
                <a:latin typeface="Times New Roman"/>
              </a:rPr>
              <a:t>hardness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Design Steps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14401"/>
            <a:ext cx="96012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Times New Roman"/>
              </a:rPr>
              <a:t>Choose a module:</a:t>
            </a:r>
          </a:p>
          <a:p>
            <a:pPr marL="514350" indent="-514350">
              <a:buAutoNum type="arabicPeriod"/>
            </a:pPr>
            <a:endParaRPr lang="en-US" sz="2800" dirty="0" smtClean="0">
              <a:latin typeface="Times New Roman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/>
              </a:rPr>
              <a:t>Check for Pinion bending and wear (pitting)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sz="2400" dirty="0" smtClean="0">
                <a:latin typeface="Times New Roman"/>
              </a:rPr>
              <a:t>Choose material and a core hardness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sz="2400" dirty="0" smtClean="0">
                <a:latin typeface="Times New Roman"/>
              </a:rPr>
              <a:t>Calculate face width to satisfy safety factor and standardize (ensure 3</a:t>
            </a:r>
            <a:r>
              <a:rPr lang="en-US" sz="2400" i="1" dirty="0" smtClean="0">
                <a:latin typeface="Symbol"/>
              </a:rPr>
              <a:t>p </a:t>
            </a:r>
            <a:r>
              <a:rPr lang="en-US" sz="2400" i="1" dirty="0" err="1" smtClean="0">
                <a:latin typeface="Times New Roman"/>
              </a:rPr>
              <a:t>m</a:t>
            </a:r>
            <a:r>
              <a:rPr lang="en-US" sz="2400" i="1" dirty="0" smtClean="0">
                <a:latin typeface="Times New Roman"/>
              </a:rPr>
              <a:t> ≤ </a:t>
            </a:r>
            <a:r>
              <a:rPr lang="en-US" sz="2400" i="1" dirty="0" err="1" smtClean="0">
                <a:latin typeface="Times New Roman"/>
              </a:rPr>
              <a:t>b</a:t>
            </a:r>
            <a:r>
              <a:rPr lang="en-US" sz="2400" i="1" dirty="0" smtClean="0">
                <a:latin typeface="Times New Roman"/>
              </a:rPr>
              <a:t> ≤</a:t>
            </a:r>
            <a:r>
              <a:rPr lang="en-US" sz="2400" dirty="0" smtClean="0">
                <a:latin typeface="Times New Roman"/>
              </a:rPr>
              <a:t> 5</a:t>
            </a:r>
            <a:r>
              <a:rPr lang="en-US" sz="2400" i="1" dirty="0" smtClean="0">
                <a:latin typeface="Symbol"/>
              </a:rPr>
              <a:t>p </a:t>
            </a:r>
            <a:r>
              <a:rPr lang="en-US" sz="2400" i="1" dirty="0" err="1" smtClean="0">
                <a:latin typeface="Times New Roman"/>
              </a:rPr>
              <a:t>m</a:t>
            </a:r>
            <a:r>
              <a:rPr lang="en-US" sz="2400" dirty="0" smtClean="0">
                <a:latin typeface="Times New Roman"/>
              </a:rPr>
              <a:t>)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sz="2400" dirty="0" smtClean="0">
                <a:latin typeface="Times New Roman"/>
              </a:rPr>
              <a:t>Compute AGMA factors of safety </a:t>
            </a:r>
            <a:r>
              <a:rPr lang="en-US" sz="2400" i="1" dirty="0" smtClean="0">
                <a:latin typeface="Times New Roman"/>
              </a:rPr>
              <a:t>S</a:t>
            </a:r>
            <a:r>
              <a:rPr lang="en-US" sz="2400" i="1" baseline="-25000" dirty="0" smtClean="0">
                <a:latin typeface="Times New Roman"/>
              </a:rPr>
              <a:t>F</a:t>
            </a:r>
            <a:r>
              <a:rPr lang="en-US" sz="2400" dirty="0" smtClean="0">
                <a:latin typeface="Times New Roman"/>
              </a:rPr>
              <a:t> and </a:t>
            </a:r>
            <a:r>
              <a:rPr lang="en-US" sz="2400" i="1" dirty="0" smtClean="0">
                <a:latin typeface="Times New Roman"/>
              </a:rPr>
              <a:t>S</a:t>
            </a:r>
            <a:r>
              <a:rPr lang="en-US" sz="2400" i="1" baseline="-25000" dirty="0" smtClean="0">
                <a:latin typeface="Times New Roman"/>
              </a:rPr>
              <a:t>H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sz="2400" dirty="0" smtClean="0">
                <a:latin typeface="Times New Roman"/>
              </a:rPr>
              <a:t>If not satisfactory modify module and repeat until the design is satisfactory</a:t>
            </a:r>
          </a:p>
          <a:p>
            <a:pPr marL="1485900" lvl="2" indent="-571500">
              <a:buFont typeface="+mj-lt"/>
              <a:buAutoNum type="romanLcPeriod"/>
            </a:pPr>
            <a:endParaRPr lang="en-US" sz="2400" dirty="0" smtClean="0">
              <a:latin typeface="Times New Roman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latin typeface="Times New Roman"/>
              </a:rPr>
              <a:t>Check for</a:t>
            </a:r>
            <a:r>
              <a:rPr lang="en-US" sz="2800" dirty="0" smtClean="0">
                <a:latin typeface="Times New Roman"/>
              </a:rPr>
              <a:t> Gear </a:t>
            </a:r>
            <a:r>
              <a:rPr lang="en-US" sz="2800" dirty="0" smtClean="0">
                <a:latin typeface="Times New Roman"/>
              </a:rPr>
              <a:t>bending and wear (pitting)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sz="2400" dirty="0" smtClean="0">
                <a:latin typeface="Times New Roman"/>
              </a:rPr>
              <a:t>Choose material and a core hardness</a:t>
            </a:r>
            <a:endParaRPr lang="en-US" sz="2400" dirty="0" smtClean="0">
              <a:latin typeface="Times New Roman"/>
            </a:endParaRPr>
          </a:p>
          <a:p>
            <a:pPr marL="1485900" lvl="2" indent="-571500">
              <a:buFont typeface="+mj-lt"/>
              <a:buAutoNum type="romanLcPeriod"/>
            </a:pPr>
            <a:r>
              <a:rPr lang="en-US" sz="2400" dirty="0" smtClean="0">
                <a:latin typeface="Times New Roman"/>
              </a:rPr>
              <a:t>Compute </a:t>
            </a:r>
            <a:r>
              <a:rPr lang="en-US" sz="2400" dirty="0" smtClean="0">
                <a:latin typeface="Times New Roman"/>
              </a:rPr>
              <a:t>AGMA factors of safety </a:t>
            </a:r>
            <a:r>
              <a:rPr lang="en-US" sz="2400" i="1" dirty="0" smtClean="0">
                <a:latin typeface="Times New Roman"/>
              </a:rPr>
              <a:t>S</a:t>
            </a:r>
            <a:r>
              <a:rPr lang="en-US" sz="2400" i="1" baseline="-25000" dirty="0" smtClean="0">
                <a:latin typeface="Times New Roman"/>
              </a:rPr>
              <a:t>F</a:t>
            </a:r>
            <a:r>
              <a:rPr lang="en-US" sz="2400" dirty="0" smtClean="0">
                <a:latin typeface="Times New Roman"/>
              </a:rPr>
              <a:t> and </a:t>
            </a:r>
            <a:r>
              <a:rPr lang="en-US" sz="2400" i="1" dirty="0" smtClean="0">
                <a:latin typeface="Times New Roman"/>
              </a:rPr>
              <a:t>S</a:t>
            </a:r>
            <a:r>
              <a:rPr lang="en-US" sz="2400" i="1" baseline="-25000" dirty="0" smtClean="0">
                <a:latin typeface="Times New Roman"/>
              </a:rPr>
              <a:t>H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sz="2400" dirty="0" smtClean="0">
                <a:latin typeface="Times New Roman"/>
              </a:rPr>
              <a:t>If not satisfactory modify module and repeat until the design is </a:t>
            </a:r>
            <a:r>
              <a:rPr lang="en-US" sz="2400" dirty="0" smtClean="0">
                <a:latin typeface="Times New Roman"/>
              </a:rPr>
              <a:t>satisfactory</a:t>
            </a:r>
            <a:endParaRPr lang="en-US" sz="2400" dirty="0" smtClean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Gear Force Analysis 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0600" y="1208088"/>
          <a:ext cx="8243888" cy="4887912"/>
        </p:xfrm>
        <a:graphic>
          <a:graphicData uri="http://schemas.openxmlformats.org/presentationml/2006/ole">
            <p:oleObj spid="_x0000_s22530" name="Equation" r:id="rId3" imgW="5245100" imgH="3111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AGMA Equations for Bending (SI Units)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3735"/>
            <a:ext cx="5030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/>
              </a:rPr>
              <a:t>AGMA Stress Equation for Bending:</a:t>
            </a:r>
            <a:endParaRPr lang="en-US" sz="2400" b="1" u="sng" dirty="0">
              <a:latin typeface="Times New Roman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947738" y="1219201"/>
          <a:ext cx="7891462" cy="3520982"/>
        </p:xfrm>
        <a:graphic>
          <a:graphicData uri="http://schemas.openxmlformats.org/presentationml/2006/ole">
            <p:oleObj spid="_x0000_s23555" name="Equation" r:id="rId3" imgW="5575300" imgH="2489200" progId="Equation.DSMT4">
              <p:embed/>
            </p:oleObj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1" y="4671695"/>
          <a:ext cx="9601200" cy="218630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724399"/>
                <a:gridCol w="1219200"/>
                <a:gridCol w="1219200"/>
                <a:gridCol w="1219200"/>
                <a:gridCol w="1219201"/>
              </a:tblGrid>
              <a:tr h="321945">
                <a:tc rowSpan="2"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Condition of support</a:t>
                      </a:r>
                      <a:r>
                        <a:rPr lang="en-US" sz="1600" b="1" i="0" dirty="0" smtClean="0">
                          <a:latin typeface="Times New Roman"/>
                        </a:rPr>
                        <a:t> </a:t>
                      </a:r>
                      <a:endParaRPr lang="en-US" sz="1600" b="1" i="0" dirty="0">
                        <a:latin typeface="Times New Roman"/>
                      </a:endParaRPr>
                    </a:p>
                  </a:txBody>
                  <a:tcPr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Face width</a:t>
                      </a:r>
                      <a:r>
                        <a:rPr lang="en-US" sz="1600" b="1" i="0" dirty="0" smtClean="0">
                          <a:latin typeface="Times New Roman"/>
                        </a:rPr>
                        <a:t> </a:t>
                      </a:r>
                      <a:endParaRPr lang="en-US" sz="1600" b="1" i="0" dirty="0">
                        <a:latin typeface="Times New Roman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endParaRPr lang="en-US" sz="1600" b="0" i="0" dirty="0">
                        <a:latin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0" i="0" dirty="0">
                        <a:latin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0" i="0" dirty="0">
                        <a:latin typeface="Times New Roman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600" b="0" i="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Up to  50 mm</a:t>
                      </a:r>
                      <a:r>
                        <a:rPr lang="en-US" sz="1400" b="0" i="0" dirty="0" smtClean="0">
                          <a:latin typeface="Times New Roman"/>
                        </a:rPr>
                        <a:t> </a:t>
                      </a:r>
                      <a:endParaRPr lang="en-US" sz="1400" b="0" i="0" dirty="0">
                        <a:latin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Up to 150 mm</a:t>
                      </a:r>
                      <a:r>
                        <a:rPr lang="en-US" sz="1400" b="0" i="0" dirty="0" smtClean="0">
                          <a:latin typeface="Times New Roman"/>
                        </a:rPr>
                        <a:t> </a:t>
                      </a:r>
                      <a:endParaRPr lang="en-US" sz="1400" b="0" i="0" dirty="0">
                        <a:latin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Up to 225 mm</a:t>
                      </a:r>
                      <a:r>
                        <a:rPr lang="en-US" sz="1400" b="0" i="0" dirty="0" smtClean="0">
                          <a:latin typeface="Times New Roman"/>
                        </a:rPr>
                        <a:t> </a:t>
                      </a:r>
                      <a:endParaRPr lang="en-US" sz="1400" b="0" i="0" dirty="0">
                        <a:latin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+mn-cs"/>
                        </a:rPr>
                        <a:t>Up to 400 mm</a:t>
                      </a:r>
                      <a:r>
                        <a:rPr lang="en-US" sz="1400" b="0" i="0" dirty="0" smtClean="0">
                          <a:latin typeface="Times New Roman"/>
                        </a:rPr>
                        <a:t> </a:t>
                      </a:r>
                      <a:endParaRPr lang="en-US" sz="1400" b="0" i="0" dirty="0">
                        <a:latin typeface="Times New Roman"/>
                      </a:endParaRPr>
                    </a:p>
                  </a:txBody>
                  <a:tcPr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Times New Roman"/>
                        </a:rPr>
                        <a:t>Accurate mounting, low bearing clearances, minimum elastic deflection, precision gears</a:t>
                      </a:r>
                      <a:endParaRPr lang="en-US" sz="1600" b="0" i="0" dirty="0">
                        <a:latin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latin typeface="Times New Roman"/>
                        </a:rPr>
                        <a:t>1.3</a:t>
                      </a:r>
                      <a:endParaRPr lang="en-US" sz="1600" b="0" i="0" dirty="0">
                        <a:latin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latin typeface="Times New Roman"/>
                        </a:rPr>
                        <a:t>1.4</a:t>
                      </a:r>
                      <a:endParaRPr lang="en-US" sz="1600" b="0" i="0" dirty="0">
                        <a:latin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latin typeface="Times New Roman"/>
                        </a:rPr>
                        <a:t>1.5</a:t>
                      </a:r>
                      <a:endParaRPr lang="en-US" sz="1600" b="0" i="0" dirty="0">
                        <a:latin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latin typeface="Times New Roman"/>
                        </a:rPr>
                        <a:t>1.8</a:t>
                      </a:r>
                      <a:endParaRPr lang="en-US" sz="1600" b="0" i="0" dirty="0">
                        <a:latin typeface="Times New Roman"/>
                      </a:endParaRPr>
                    </a:p>
                  </a:txBody>
                  <a:tcPr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Times New Roman"/>
                        </a:rPr>
                        <a:t>Less rigid mounting, less accurate gears, contact across full face</a:t>
                      </a:r>
                      <a:endParaRPr lang="en-US" sz="1600" b="0" i="0" dirty="0">
                        <a:latin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latin typeface="Times New Roman"/>
                        </a:rPr>
                        <a:t>1.6</a:t>
                      </a:r>
                      <a:endParaRPr lang="en-US" sz="1600" b="0" i="0" dirty="0">
                        <a:latin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latin typeface="Times New Roman"/>
                        </a:rPr>
                        <a:t>1.7</a:t>
                      </a:r>
                      <a:endParaRPr lang="en-US" sz="1600" b="0" i="0" dirty="0">
                        <a:latin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latin typeface="Times New Roman"/>
                        </a:rPr>
                        <a:t>1.8</a:t>
                      </a:r>
                      <a:endParaRPr lang="en-US" sz="1600" b="0" i="0" dirty="0">
                        <a:latin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latin typeface="Times New Roman"/>
                        </a:rPr>
                        <a:t>2.0</a:t>
                      </a:r>
                      <a:endParaRPr lang="en-US" sz="1600" b="0" i="0" dirty="0">
                        <a:latin typeface="Times New Roman"/>
                      </a:endParaRPr>
                    </a:p>
                  </a:txBody>
                  <a:tcPr marT="0" marB="0"/>
                </a:tc>
              </a:tr>
              <a:tr h="419735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Times New Roman"/>
                        </a:rPr>
                        <a:t>Accuracy and mounting such that less than full-face contact exists</a:t>
                      </a:r>
                      <a:endParaRPr lang="en-US" sz="1600" b="0" i="0" dirty="0">
                        <a:latin typeface="Times New Roman"/>
                      </a:endParaRPr>
                    </a:p>
                  </a:txBody>
                  <a:tcPr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latin typeface="Times New Roman"/>
                        </a:rPr>
                        <a:t>Over 2.0</a:t>
                      </a:r>
                      <a:endParaRPr lang="en-US" sz="1600" b="0" i="0" dirty="0">
                        <a:latin typeface="Times New Roman"/>
                      </a:endParaRPr>
                    </a:p>
                  </a:txBody>
                  <a:tcPr marT="0" marB="0"/>
                </a:tc>
                <a:tc hMerge="1">
                  <a:txBody>
                    <a:bodyPr/>
                    <a:lstStyle/>
                    <a:p>
                      <a:endParaRPr lang="en-US" sz="1600" b="0" i="0" dirty="0">
                        <a:latin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0" i="0" dirty="0">
                        <a:latin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0" i="0" dirty="0">
                        <a:latin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520</Words>
  <Application>Microsoft Macintosh PowerPoint</Application>
  <PresentationFormat>A4 Paper (210x297 mm)</PresentationFormat>
  <Paragraphs>75</Paragraphs>
  <Slides>12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Equation</vt:lpstr>
      <vt:lpstr>MathType 6.0 Equation</vt:lpstr>
      <vt:lpstr>Gears – Angular Velocity Ratio</vt:lpstr>
      <vt:lpstr>Constant Angular Velocity Ratio</vt:lpstr>
      <vt:lpstr>Involute Profile</vt:lpstr>
      <vt:lpstr>Involute Profile</vt:lpstr>
      <vt:lpstr>Gear Mesh Design – Spur and Helical</vt:lpstr>
      <vt:lpstr>Gear Mesh Design – Spur and Helical</vt:lpstr>
      <vt:lpstr>Design Steps</vt:lpstr>
      <vt:lpstr>Gear Force Analysis </vt:lpstr>
      <vt:lpstr>AGMA Equations for Bending (SI Units)</vt:lpstr>
      <vt:lpstr>AGMA Equations for Bending (SI Units)</vt:lpstr>
      <vt:lpstr>AGMA Equations for Pitting (SI Units)</vt:lpstr>
      <vt:lpstr>AGMA Equations for Pitting (SI Units)</vt:lpstr>
    </vt:vector>
  </TitlesOfParts>
  <Company>IIT Kanpur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Bolted Joints</dc:title>
  <dc:creator>Sovan Das</dc:creator>
  <cp:lastModifiedBy>Sovan Das</cp:lastModifiedBy>
  <cp:revision>111</cp:revision>
  <cp:lastPrinted>2014-01-29T08:41:40Z</cp:lastPrinted>
  <dcterms:created xsi:type="dcterms:W3CDTF">2017-03-31T03:27:26Z</dcterms:created>
  <dcterms:modified xsi:type="dcterms:W3CDTF">2017-03-31T06:50:42Z</dcterms:modified>
</cp:coreProperties>
</file>