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Default Extension="pict" ContentType="image/pict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0"/>
  </p:notesMasterIdLst>
  <p:sldIdLst>
    <p:sldId id="259" r:id="rId2"/>
    <p:sldId id="257" r:id="rId3"/>
    <p:sldId id="261" r:id="rId4"/>
    <p:sldId id="262" r:id="rId5"/>
    <p:sldId id="260" r:id="rId6"/>
    <p:sldId id="263" r:id="rId7"/>
    <p:sldId id="264" r:id="rId8"/>
    <p:sldId id="265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4300" autoAdjust="0"/>
    <p:restoredTop sz="94660"/>
  </p:normalViewPr>
  <p:slideViewPr>
    <p:cSldViewPr snapToObjects="1">
      <p:cViewPr>
        <p:scale>
          <a:sx n="75" d="100"/>
          <a:sy n="75" d="100"/>
        </p:scale>
        <p:origin x="-1080" y="-2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C3F72-BAED-BE43-BDBC-671A6ED2B903}" type="datetimeFigureOut">
              <a:rPr lang="en-US" smtClean="0"/>
              <a:pPr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3BCE-7B34-2245-82C7-6C48722AA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53BCE-7B34-2245-82C7-6C48722AA2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53BCE-7B34-2245-82C7-6C48722AA2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Rolling Contact Bearings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0"/>
            <a:ext cx="8430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b="1" dirty="0" smtClean="0"/>
              <a:t>   </a:t>
            </a:r>
            <a:r>
              <a:rPr b="1" dirty="0" smtClean="0"/>
              <a:t>Rolling contact bearings</a:t>
            </a:r>
            <a:r>
              <a:rPr lang="en-US" b="1" dirty="0" smtClean="0"/>
              <a:t>:</a:t>
            </a:r>
            <a:r>
              <a:rPr b="1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Load is transferred through elements in rolling contact.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				A</a:t>
            </a:r>
            <a:r>
              <a:rPr dirty="0" smtClean="0"/>
              <a:t>lso called anti-friction bearing due to its low friction characteristics.</a:t>
            </a: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Advantage: 		Lower price, low maintenance, ease of operation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Application: 	E</a:t>
            </a:r>
            <a:r>
              <a:rPr dirty="0" smtClean="0"/>
              <a:t>xtensively </a:t>
            </a:r>
            <a:r>
              <a:rPr lang="en-US" dirty="0" smtClean="0"/>
              <a:t>used</a:t>
            </a:r>
          </a:p>
          <a:p>
            <a:pPr>
              <a:buSzPct val="100000"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178050" y="2286000"/>
            <a:ext cx="5213350" cy="4114800"/>
            <a:chOff x="333374" y="2376860"/>
            <a:chExt cx="4603750" cy="3642940"/>
          </a:xfrm>
        </p:grpSpPr>
        <p:sp>
          <p:nvSpPr>
            <p:cNvPr id="11" name="TextBox 10"/>
            <p:cNvSpPr txBox="1"/>
            <p:nvPr/>
          </p:nvSpPr>
          <p:spPr>
            <a:xfrm>
              <a:off x="333374" y="5465802"/>
              <a:ext cx="4603750" cy="55399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Ball bearings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RAS Bearings and Industrial Components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ball_bearing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4" y="2376860"/>
              <a:ext cx="4603750" cy="30269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Types of Rolling Contact Bearings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216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b="1" dirty="0" smtClean="0"/>
              <a:t>   </a:t>
            </a:r>
            <a:r>
              <a:rPr b="1" dirty="0" smtClean="0"/>
              <a:t>Rolling bearings</a:t>
            </a:r>
            <a:r>
              <a:rPr lang="en-US" b="1" dirty="0" smtClean="0"/>
              <a:t> Types:</a:t>
            </a:r>
            <a:endParaRPr lang="en-US" dirty="0" smtClean="0"/>
          </a:p>
          <a:p>
            <a:pPr>
              <a:buSzPct val="100000"/>
            </a:pPr>
            <a:r>
              <a:rPr lang="en-US" dirty="0" smtClean="0"/>
              <a:t>			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u="sng" dirty="0" smtClean="0"/>
              <a:t>Ball Bearings:</a:t>
            </a:r>
            <a:r>
              <a:rPr lang="en-US" dirty="0" smtClean="0"/>
              <a:t>		Rolling elements are spherical balls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u="sng" dirty="0" smtClean="0"/>
              <a:t>Roller Bearings</a:t>
            </a:r>
            <a:r>
              <a:rPr lang="en-US" dirty="0" smtClean="0"/>
              <a:t>: 		Rolling elements are rollers (cylindrical or straight, tapered, spherical) </a:t>
            </a:r>
          </a:p>
          <a:p>
            <a:pPr>
              <a:buSzPct val="100000"/>
            </a:pPr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0" y="2286000"/>
            <a:ext cx="9906001" cy="3220998"/>
            <a:chOff x="0" y="2133600"/>
            <a:chExt cx="9906001" cy="3220998"/>
          </a:xfrm>
        </p:grpSpPr>
        <p:pic>
          <p:nvPicPr>
            <p:cNvPr id="20" name="Picture 19" descr="sphericalroller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199" y="2152650"/>
              <a:ext cx="2971802" cy="2495550"/>
            </a:xfrm>
            <a:prstGeom prst="rect">
              <a:avLst/>
            </a:prstGeom>
          </p:spPr>
        </p:pic>
        <p:pic>
          <p:nvPicPr>
            <p:cNvPr id="13" name="Picture 12" descr="cylindrical_roll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0" y="2133600"/>
              <a:ext cx="2208068" cy="2590800"/>
            </a:xfrm>
            <a:prstGeom prst="rect">
              <a:avLst/>
            </a:prstGeom>
          </p:spPr>
        </p:pic>
        <p:pic>
          <p:nvPicPr>
            <p:cNvPr id="12" name="Picture 11" descr="ball_bearing_indiantradebird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209800"/>
              <a:ext cx="2405270" cy="2514600"/>
            </a:xfrm>
            <a:prstGeom prst="rect">
              <a:avLst/>
            </a:prstGeom>
          </p:spPr>
        </p:pic>
        <p:pic>
          <p:nvPicPr>
            <p:cNvPr id="16" name="Picture 15" descr="tapered_roller_globspec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5800" y="2152650"/>
              <a:ext cx="2571750" cy="25717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6200" y="4800600"/>
              <a:ext cx="2286000" cy="55399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Ball bearing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indiantradebird.com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1" y="4800600"/>
              <a:ext cx="1752599" cy="55399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Straight roller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</a:rPr>
                <a:t>globalcpec.com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4780002"/>
              <a:ext cx="2438399" cy="55399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Tapered roller bearing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globalcpec.com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39000" y="4780002"/>
              <a:ext cx="2438399" cy="55399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Spherical roller bearing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SKF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5533072"/>
            <a:ext cx="6545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u="sng" dirty="0" smtClean="0"/>
              <a:t>Ball Bearings:</a:t>
            </a:r>
            <a:r>
              <a:rPr lang="en-US" dirty="0" smtClean="0"/>
              <a:t>			Can take radial and axial thrust load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u="sng" dirty="0" smtClean="0"/>
              <a:t>Straight Roller Bearings</a:t>
            </a:r>
            <a:r>
              <a:rPr lang="en-US" dirty="0" smtClean="0"/>
              <a:t>: 	Larger load capacity than ball bearings</a:t>
            </a:r>
          </a:p>
          <a:p>
            <a:pPr lvl="6">
              <a:buSzPct val="100000"/>
            </a:pPr>
            <a:r>
              <a:rPr lang="en-US" dirty="0" smtClean="0"/>
              <a:t>Zero misalignment required</a:t>
            </a:r>
          </a:p>
          <a:p>
            <a:pPr lvl="6">
              <a:buSzPct val="100000"/>
            </a:pPr>
            <a:r>
              <a:rPr lang="en-US" dirty="0" smtClean="0"/>
              <a:t>Can not take axial thrust</a:t>
            </a:r>
          </a:p>
          <a:p>
            <a:pPr>
              <a:buSzPct val="100000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Types of Rolling Contact Bearings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362774" y="914400"/>
            <a:ext cx="9238426" cy="2762285"/>
            <a:chOff x="0" y="2133600"/>
            <a:chExt cx="9906001" cy="3336076"/>
          </a:xfrm>
        </p:grpSpPr>
        <p:pic>
          <p:nvPicPr>
            <p:cNvPr id="20" name="Picture 19" descr="sphericalroller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4199" y="2152650"/>
              <a:ext cx="2971802" cy="2495550"/>
            </a:xfrm>
            <a:prstGeom prst="rect">
              <a:avLst/>
            </a:prstGeom>
          </p:spPr>
        </p:pic>
        <p:pic>
          <p:nvPicPr>
            <p:cNvPr id="13" name="Picture 12" descr="cylindrical_roller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0" y="2133600"/>
              <a:ext cx="2208068" cy="2590800"/>
            </a:xfrm>
            <a:prstGeom prst="rect">
              <a:avLst/>
            </a:prstGeom>
          </p:spPr>
        </p:pic>
        <p:pic>
          <p:nvPicPr>
            <p:cNvPr id="12" name="Picture 11" descr="ball_bearing_indiantradebird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209800"/>
              <a:ext cx="2405270" cy="2514600"/>
            </a:xfrm>
            <a:prstGeom prst="rect">
              <a:avLst/>
            </a:prstGeom>
          </p:spPr>
        </p:pic>
        <p:pic>
          <p:nvPicPr>
            <p:cNvPr id="16" name="Picture 15" descr="tapered_roller_globspec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5800" y="2152650"/>
              <a:ext cx="2571750" cy="25717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6200" y="4800600"/>
              <a:ext cx="2286000" cy="669076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Ball bearing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</a:rPr>
                <a:t>indiantradebird.com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7001" y="4800600"/>
              <a:ext cx="1752599" cy="669076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Straight roller</a:t>
              </a:r>
            </a:p>
            <a:p>
              <a:r>
                <a:rPr lang="en-US" sz="1400" dirty="0" err="1" smtClean="0">
                  <a:solidFill>
                    <a:schemeClr val="bg1"/>
                  </a:solidFill>
                </a:rPr>
                <a:t>globalcpec.com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4780002"/>
              <a:ext cx="2438399" cy="689674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Tapered roller bearing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globalcpec.com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39000" y="4780002"/>
              <a:ext cx="2441425" cy="689674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Spherical roller bearing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SKF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0374" y="3810000"/>
            <a:ext cx="923842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u="sng" dirty="0" smtClean="0"/>
              <a:t>Ball Bearings:</a:t>
            </a:r>
            <a:r>
              <a:rPr lang="en-US" dirty="0" smtClean="0"/>
              <a:t>			Lower load capacity, Can take radial and axial thrust load</a:t>
            </a:r>
          </a:p>
          <a:p>
            <a:pPr>
              <a:buSzPct val="100000"/>
              <a:buFont typeface="Arial"/>
              <a:buChar char="•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 </a:t>
            </a:r>
            <a:r>
              <a:rPr lang="en-US" u="sng" dirty="0" smtClean="0"/>
              <a:t>Straight Roller Bearings</a:t>
            </a:r>
            <a:r>
              <a:rPr lang="en-US" dirty="0" smtClean="0"/>
              <a:t>: 	Larger load capacity than ball bearings, Zero misalignment required</a:t>
            </a:r>
          </a:p>
          <a:p>
            <a:pPr lvl="6">
              <a:buSzPct val="100000"/>
            </a:pPr>
            <a:r>
              <a:rPr lang="en-US" dirty="0" smtClean="0"/>
              <a:t>Can not take axial thrust</a:t>
            </a:r>
          </a:p>
          <a:p>
            <a:pPr lvl="6">
              <a:buSzPct val="100000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</a:t>
            </a:r>
            <a:r>
              <a:rPr lang="en-US" u="sng" dirty="0" smtClean="0"/>
              <a:t>Tapered Roller Bearings</a:t>
            </a:r>
            <a:r>
              <a:rPr lang="en-US" dirty="0" smtClean="0"/>
              <a:t>: 	High load capacity, Some misalignment permitted, </a:t>
            </a:r>
          </a:p>
          <a:p>
            <a:pPr lvl="6">
              <a:buSzPct val="100000"/>
            </a:pPr>
            <a:r>
              <a:rPr lang="en-US" dirty="0" smtClean="0"/>
              <a:t>Load: Radial, axial thrust and combined radial and thrust</a:t>
            </a:r>
          </a:p>
          <a:p>
            <a:pPr lvl="6">
              <a:buSzPct val="100000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Tapered Roller Bearings</a:t>
            </a:r>
            <a:r>
              <a:rPr lang="en-US" dirty="0" smtClean="0"/>
              <a:t>: 	Heavy load capacity, Large misalignment permitted, </a:t>
            </a:r>
          </a:p>
          <a:p>
            <a:pPr lvl="6">
              <a:buSzPct val="100000"/>
            </a:pPr>
            <a:r>
              <a:rPr lang="en-US" dirty="0" smtClean="0"/>
              <a:t>Increases contact area with increased load</a:t>
            </a:r>
          </a:p>
          <a:p>
            <a:pPr>
              <a:buSzPct val="100000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Types of Rolling Contact Bearings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4867740"/>
            <a:ext cx="323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en-US" sz="2400" b="1" dirty="0" smtClean="0">
                <a:latin typeface="Times New Roman"/>
              </a:rPr>
              <a:t>Types of Ball Bearings:</a:t>
            </a:r>
            <a:endParaRPr lang="en-US" sz="2400" dirty="0" smtClean="0">
              <a:latin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732"/>
            <a:ext cx="5031642" cy="3135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642" y="1270000"/>
            <a:ext cx="4874358" cy="3597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13994" y="4876800"/>
            <a:ext cx="351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en-US" sz="2400" b="1" dirty="0" smtClean="0">
                <a:latin typeface="Times New Roman"/>
              </a:rPr>
              <a:t>Types of Roller Bearings</a:t>
            </a:r>
            <a:endParaRPr lang="en-US" sz="2400" dirty="0" smtClean="0">
              <a:latin typeface="Times New Roman"/>
            </a:endParaRPr>
          </a:p>
          <a:p>
            <a:pPr>
              <a:buSzPct val="100000"/>
            </a:pPr>
            <a:endParaRPr lang="en-US" sz="2400" dirty="0" smtClean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Bearing Components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752600" y="1219200"/>
            <a:ext cx="5410200" cy="5046598"/>
            <a:chOff x="333374" y="2040002"/>
            <a:chExt cx="3629025" cy="3979798"/>
          </a:xfrm>
        </p:grpSpPr>
        <p:sp>
          <p:nvSpPr>
            <p:cNvPr id="11" name="TextBox 10"/>
            <p:cNvSpPr txBox="1"/>
            <p:nvPr/>
          </p:nvSpPr>
          <p:spPr>
            <a:xfrm>
              <a:off x="333374" y="5465802"/>
              <a:ext cx="3629025" cy="553998"/>
            </a:xfrm>
            <a:prstGeom prst="rect">
              <a:avLst/>
            </a:prstGeom>
            <a:solidFill>
              <a:srgbClr val="0000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Ball bearing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Source: encyclopedia2.thefreedictionary.com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Deepgroove-ball-bear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4" y="2040002"/>
              <a:ext cx="3629025" cy="3425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Bearing Assembly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5694402"/>
            <a:ext cx="5410200" cy="553998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Bearing Assembly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Source: Aggregates and Mining Today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bearing_hous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969"/>
            <a:ext cx="9220200" cy="4657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Bearing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Life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267200" cy="3233297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37087" y="3525838"/>
          <a:ext cx="4202113" cy="2674071"/>
        </p:xfrm>
        <a:graphic>
          <a:graphicData uri="http://schemas.openxmlformats.org/presentationml/2006/ole">
            <p:oleObj spid="_x0000_s22530" name="Equation" r:id="rId4" imgW="2197100" imgH="13970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0375" y="914400"/>
            <a:ext cx="9467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u="sng" dirty="0" smtClean="0"/>
              <a:t>Load </a:t>
            </a:r>
            <a:r>
              <a:rPr lang="en-US" u="sng" dirty="0" smtClean="0"/>
              <a:t>on</a:t>
            </a:r>
            <a:r>
              <a:rPr lang="en-US" u="sng" dirty="0" smtClean="0"/>
              <a:t> </a:t>
            </a:r>
            <a:r>
              <a:rPr lang="en-US" u="sng" dirty="0" smtClean="0"/>
              <a:t>Bearings:</a:t>
            </a:r>
            <a:r>
              <a:rPr lang="en-US" dirty="0" smtClean="0"/>
              <a:t>	</a:t>
            </a:r>
            <a:r>
              <a:rPr lang="en-US" dirty="0" smtClean="0"/>
              <a:t>	Fluctuation contact stress (</a:t>
            </a:r>
            <a:r>
              <a:rPr lang="en-US" dirty="0" smtClean="0"/>
              <a:t>on ball or roller, and the races)</a:t>
            </a:r>
            <a:endParaRPr lang="en-US" dirty="0" smtClean="0"/>
          </a:p>
          <a:p>
            <a:pPr>
              <a:buSzPct val="100000"/>
              <a:buFont typeface="Arial"/>
              <a:buChar char="•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u="sng" dirty="0" smtClean="0"/>
              <a:t>Failure Scenario</a:t>
            </a:r>
            <a:r>
              <a:rPr lang="en-US" dirty="0" smtClean="0"/>
              <a:t>: 			Fatigue (</a:t>
            </a:r>
            <a:r>
              <a:rPr lang="en-US" dirty="0" smtClean="0"/>
              <a:t>for proper lubrication, mounting, sealing, temperature and</a:t>
            </a:r>
            <a:endParaRPr lang="en-US" dirty="0" smtClean="0"/>
          </a:p>
          <a:p>
            <a:pPr lvl="6">
              <a:buSzPct val="100000"/>
            </a:pPr>
            <a:r>
              <a:rPr lang="en-US" dirty="0" smtClean="0"/>
              <a:t>Dust control)</a:t>
            </a:r>
          </a:p>
          <a:p>
            <a:pPr lvl="6">
              <a:buSzPct val="100000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u="sng" dirty="0" smtClean="0"/>
              <a:t>Measure of Life</a:t>
            </a:r>
            <a:r>
              <a:rPr lang="en-US" dirty="0" smtClean="0"/>
              <a:t>: 			(1) Number of revolutions of inner ring with outer fixed before fatigue. </a:t>
            </a:r>
          </a:p>
          <a:p>
            <a:pPr lvl="6">
              <a:buSzPct val="100000"/>
            </a:pPr>
            <a:r>
              <a:rPr lang="en-US" dirty="0" smtClean="0"/>
              <a:t>(2) Hours of operation at constant angular speed before fatigue</a:t>
            </a:r>
          </a:p>
          <a:p>
            <a:pPr lvl="6">
              <a:buSzPct val="100000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u="sng" dirty="0" smtClean="0"/>
              <a:t>Fatigue Criterion</a:t>
            </a:r>
            <a:r>
              <a:rPr lang="en-US" dirty="0" smtClean="0"/>
              <a:t>: 			Pitting or </a:t>
            </a:r>
            <a:r>
              <a:rPr lang="en-US" dirty="0" err="1" smtClean="0"/>
              <a:t>spalling</a:t>
            </a:r>
            <a:r>
              <a:rPr lang="en-US" dirty="0" smtClean="0"/>
              <a:t> of an area 0.01 square inch</a:t>
            </a:r>
            <a:r>
              <a:rPr lang="en-US" dirty="0" smtClean="0"/>
              <a:t> (6.5 sq. mm)</a:t>
            </a:r>
            <a:r>
              <a:rPr lang="en-US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6199909"/>
            <a:ext cx="5410200" cy="523220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This is for constant reliability R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914400"/>
          </a:xfrm>
          <a:solidFill>
            <a:srgbClr val="000090"/>
          </a:solidFill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Times New Roman"/>
              </a:rPr>
              <a:t>Bearing Selection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9612" y="1860550"/>
          <a:ext cx="7748588" cy="3622675"/>
        </p:xfrm>
        <a:graphic>
          <a:graphicData uri="http://schemas.openxmlformats.org/presentationml/2006/ole">
            <p:oleObj spid="_x0000_s23554" name="Equation" r:id="rId3" imgW="4051300" imgH="18923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996077"/>
            <a:ext cx="969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sz="2400" dirty="0" smtClean="0">
                <a:latin typeface="Times New Roman"/>
              </a:rPr>
              <a:t>  </a:t>
            </a:r>
            <a:r>
              <a:rPr lang="en-US" sz="2400" dirty="0" smtClean="0">
                <a:latin typeface="Times New Roman"/>
              </a:rPr>
              <a:t> </a:t>
            </a:r>
            <a:r>
              <a:rPr lang="en-US" sz="2400" u="sng" dirty="0" smtClean="0">
                <a:latin typeface="Times New Roman"/>
              </a:rPr>
              <a:t>Rated Load and Life:</a:t>
            </a:r>
            <a:r>
              <a:rPr lang="en-US" sz="2400" dirty="0" smtClean="0">
                <a:latin typeface="Times New Roman"/>
              </a:rPr>
              <a:t>	</a:t>
            </a:r>
            <a:r>
              <a:rPr lang="en-US" sz="2400" dirty="0" smtClean="0">
                <a:latin typeface="Times New Roman"/>
              </a:rPr>
              <a:t>	Provided in Manufacturer’s</a:t>
            </a:r>
            <a:r>
              <a:rPr lang="en-US" sz="2400" dirty="0" smtClean="0">
                <a:latin typeface="Times New Roman"/>
              </a:rPr>
              <a:t> Catalog. </a:t>
            </a:r>
          </a:p>
          <a:p>
            <a:pPr lvl="7">
              <a:buSzPct val="100000"/>
            </a:pPr>
            <a:r>
              <a:rPr lang="en-US" sz="2400" dirty="0" smtClean="0">
                <a:latin typeface="Times New Roman"/>
              </a:rPr>
              <a:t>      Compare with desired load and life</a:t>
            </a:r>
          </a:p>
          <a:p>
            <a:pPr lvl="7">
              <a:buSzPct val="100000"/>
            </a:pPr>
            <a:endParaRPr lang="en-US" sz="2000" dirty="0" smtClean="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899" y="5562600"/>
            <a:ext cx="9047925" cy="1200328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    From Catalog select a bearing with rating 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F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/>
              </a:rPr>
              <a:t>R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or higher.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    This is for constant reliability 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R</a:t>
            </a:r>
          </a:p>
          <a:p>
            <a:pPr>
              <a:buFont typeface="Arial"/>
              <a:buChar char="•"/>
            </a:pP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   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For 90 % reliability (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R=0.9):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(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F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/>
              </a:rPr>
              <a:t>R,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, L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/>
              </a:rPr>
              <a:t>R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)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are called  (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C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/>
              </a:rPr>
              <a:t>10,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 , 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L</a:t>
            </a:r>
            <a:r>
              <a:rPr lang="en-US" sz="2400" i="1" baseline="-25000" dirty="0" smtClean="0">
                <a:solidFill>
                  <a:srgbClr val="FFFF00"/>
                </a:solidFill>
                <a:latin typeface="Times New Roman"/>
              </a:rPr>
              <a:t>1o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</a:rPr>
              <a:t>)  </a:t>
            </a:r>
            <a:r>
              <a:rPr lang="en-US" sz="2400" i="1" dirty="0" smtClean="0">
                <a:solidFill>
                  <a:srgbClr val="FFFF00"/>
                </a:solidFill>
                <a:latin typeface="Times New Roman"/>
              </a:rPr>
              <a:t>  </a:t>
            </a:r>
            <a:endParaRPr lang="en-US" sz="2400" i="1" dirty="0">
              <a:solidFill>
                <a:srgbClr val="FFFF0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476</Words>
  <Application>Microsoft Macintosh PowerPoint</Application>
  <PresentationFormat>A4 Paper (210x297 mm)</PresentationFormat>
  <Paragraphs>71</Paragraphs>
  <Slides>8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MathType 6.0 Equation</vt:lpstr>
      <vt:lpstr>Rolling Contact Bearings</vt:lpstr>
      <vt:lpstr>Types of Rolling Contact Bearings</vt:lpstr>
      <vt:lpstr>Types of Rolling Contact Bearings</vt:lpstr>
      <vt:lpstr>Types of Rolling Contact Bearings</vt:lpstr>
      <vt:lpstr>Bearing Components</vt:lpstr>
      <vt:lpstr>Bearing Assembly</vt:lpstr>
      <vt:lpstr>Bearing Life</vt:lpstr>
      <vt:lpstr>Bearing Selection</vt:lpstr>
    </vt:vector>
  </TitlesOfParts>
  <Company>IIT Kanpur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Bolted Joints</dc:title>
  <dc:creator>Sovan Das</dc:creator>
  <cp:lastModifiedBy>Sovan Das</cp:lastModifiedBy>
  <cp:revision>139</cp:revision>
  <cp:lastPrinted>2014-01-29T08:41:40Z</cp:lastPrinted>
  <dcterms:created xsi:type="dcterms:W3CDTF">2017-04-10T02:55:41Z</dcterms:created>
  <dcterms:modified xsi:type="dcterms:W3CDTF">2017-04-10T03:35:51Z</dcterms:modified>
</cp:coreProperties>
</file>