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472" r:id="rId2"/>
    <p:sldId id="473" r:id="rId3"/>
    <p:sldId id="474" r:id="rId4"/>
    <p:sldId id="475" r:id="rId5"/>
    <p:sldId id="476" r:id="rId6"/>
    <p:sldId id="479" r:id="rId7"/>
    <p:sldId id="477" r:id="rId8"/>
    <p:sldId id="44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33CC"/>
    <a:srgbClr val="FF0000"/>
    <a:srgbClr val="CCECFF"/>
    <a:srgbClr val="FFC1C1"/>
    <a:srgbClr val="BCEEBC"/>
    <a:srgbClr val="8DE38D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28" autoAdjust="0"/>
  </p:normalViewPr>
  <p:slideViewPr>
    <p:cSldViewPr snapToGrid="0"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C20DC9-4DD8-4F63-B13E-1F834BAF3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32A1D-C125-41E4-917A-D3BD2FB2F32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DA8D-C878-421D-8A29-0D41C6452D1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46A45-A28E-4A51-8471-99CB839A03C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8CBE2-5F68-4E65-B80F-2F0A5ED2D185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571FE-538A-4BBF-9DC6-88BF534A37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EBDEA-583D-43FA-A6C3-8D930528F0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E52A0-E27B-470B-8095-5BC11F4D6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BFFD-0B8A-46B9-AF75-541E0FB6B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200E4-E38A-4BA2-8363-D45BCFA00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E3F6-86A2-48AF-8650-DFCD27F61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B336-ABA1-40C9-987B-EBED7C19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9F8A-D5AC-48A9-8CFC-CB8F3ECC9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8F57A-85D4-4A84-92C5-54ECECD40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59025-6D3D-4336-BE47-CFB89F8F7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835BA-6C49-4AE9-8C52-F21915D65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5B00-7416-459D-A203-8ACC6454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2B71-D0F6-4566-AEFF-BD1F85CBB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7221538" y="640080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</a:rPr>
              <a:t>Chapter 11 -</a:t>
            </a:r>
          </a:p>
        </p:txBody>
      </p:sp>
      <p:sp>
        <p:nvSpPr>
          <p:cNvPr id="3102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fld id="{6667D7A8-DF2D-43DF-B677-36B5C8D8F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B6CDC-791E-44B1-8867-3667DDA8821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Fatigue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57200" y="1066800"/>
            <a:ext cx="563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Fatigue</a:t>
            </a:r>
            <a:r>
              <a:rPr lang="en-US">
                <a:latin typeface="Arial" charset="0"/>
              </a:rPr>
              <a:t> = failure under cyclic stress.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" y="3338513"/>
            <a:ext cx="43434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Stress varies with time.</a:t>
            </a:r>
          </a:p>
          <a:p>
            <a:r>
              <a:rPr lang="en-US" sz="2200">
                <a:latin typeface="Arial" charset="0"/>
              </a:rPr>
              <a:t>   -- key parameters are </a:t>
            </a:r>
            <a:r>
              <a:rPr lang="en-US" sz="2200" i="1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800" i="1" baseline="-10000">
                <a:solidFill>
                  <a:srgbClr val="006600"/>
                </a:solidFill>
                <a:latin typeface="Arial" charset="0"/>
              </a:rPr>
              <a:t>m</a:t>
            </a:r>
            <a:r>
              <a:rPr lang="en-US" sz="2200">
                <a:latin typeface="Arial" charset="0"/>
              </a:rPr>
              <a:t>, and 	frequency</a:t>
            </a:r>
            <a:endParaRPr lang="en-US" sz="2200" i="1" baseline="-10000">
              <a:solidFill>
                <a:srgbClr val="006600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0" y="3238500"/>
            <a:ext cx="3556000" cy="1663700"/>
            <a:chOff x="3120" y="2040"/>
            <a:chExt cx="2240" cy="1048"/>
          </a:xfrm>
        </p:grpSpPr>
        <p:graphicFrame>
          <p:nvGraphicFramePr>
            <p:cNvPr id="10242" name="Object 8"/>
            <p:cNvGraphicFramePr>
              <a:graphicFrameLocks noChangeAspect="1"/>
            </p:cNvGraphicFramePr>
            <p:nvPr/>
          </p:nvGraphicFramePr>
          <p:xfrm>
            <a:off x="3525" y="2279"/>
            <a:ext cx="1516" cy="780"/>
          </p:xfrm>
          <a:graphic>
            <a:graphicData uri="http://schemas.openxmlformats.org/presentationml/2006/ole">
              <p:oleObj spid="_x0000_s90114" name="Chart" r:id="rId4" imgW="6806160" imgH="4241160" progId="Excel.Sheet.8">
                <p:embed/>
              </p:oleObj>
            </a:graphicData>
          </a:graphic>
        </p:graphicFrame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28" y="2184"/>
              <a:ext cx="96" cy="904"/>
              <a:chOff x="3528" y="2184"/>
              <a:chExt cx="96" cy="904"/>
            </a:xfrm>
          </p:grpSpPr>
          <p:sp>
            <p:nvSpPr>
              <p:cNvPr id="10334" name="Freeform 10"/>
              <p:cNvSpPr>
                <a:spLocks/>
              </p:cNvSpPr>
              <p:nvPr/>
            </p:nvSpPr>
            <p:spPr bwMode="auto">
              <a:xfrm>
                <a:off x="3528" y="2184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5" name="Line 11"/>
              <p:cNvSpPr>
                <a:spLocks noChangeShapeType="1"/>
              </p:cNvSpPr>
              <p:nvPr/>
            </p:nvSpPr>
            <p:spPr bwMode="auto">
              <a:xfrm flipV="1">
                <a:off x="3576" y="2256"/>
                <a:ext cx="1" cy="8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584" y="2736"/>
              <a:ext cx="1776" cy="96"/>
              <a:chOff x="3584" y="2736"/>
              <a:chExt cx="1776" cy="96"/>
            </a:xfrm>
          </p:grpSpPr>
          <p:sp>
            <p:nvSpPr>
              <p:cNvPr id="10332" name="Freeform 13"/>
              <p:cNvSpPr>
                <a:spLocks/>
              </p:cNvSpPr>
              <p:nvPr/>
            </p:nvSpPr>
            <p:spPr bwMode="auto">
              <a:xfrm>
                <a:off x="5256" y="2736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Line 14"/>
              <p:cNvSpPr>
                <a:spLocks noChangeShapeType="1"/>
              </p:cNvSpPr>
              <p:nvPr/>
            </p:nvSpPr>
            <p:spPr bwMode="auto">
              <a:xfrm>
                <a:off x="3584" y="2784"/>
                <a:ext cx="170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0" name="Line 15"/>
            <p:cNvSpPr>
              <a:spLocks noChangeShapeType="1"/>
            </p:cNvSpPr>
            <p:nvPr/>
          </p:nvSpPr>
          <p:spPr bwMode="auto">
            <a:xfrm>
              <a:off x="3520" y="2384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Rectangle 16"/>
            <p:cNvSpPr>
              <a:spLocks noChangeArrowheads="1"/>
            </p:cNvSpPr>
            <p:nvPr/>
          </p:nvSpPr>
          <p:spPr bwMode="auto">
            <a:xfrm>
              <a:off x="3120" y="2240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0292" name="Rectangle 17"/>
            <p:cNvSpPr>
              <a:spLocks noChangeArrowheads="1"/>
            </p:cNvSpPr>
            <p:nvPr/>
          </p:nvSpPr>
          <p:spPr bwMode="auto">
            <a:xfrm>
              <a:off x="3208" y="2280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max</a:t>
              </a:r>
              <a:endParaRPr lang="en-US" i="1"/>
            </a:p>
          </p:txBody>
        </p:sp>
        <p:sp>
          <p:nvSpPr>
            <p:cNvPr id="10293" name="Line 18"/>
            <p:cNvSpPr>
              <a:spLocks noChangeShapeType="1"/>
            </p:cNvSpPr>
            <p:nvPr/>
          </p:nvSpPr>
          <p:spPr bwMode="auto">
            <a:xfrm>
              <a:off x="3512" y="293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Rectangle 19"/>
            <p:cNvSpPr>
              <a:spLocks noChangeArrowheads="1"/>
            </p:cNvSpPr>
            <p:nvPr/>
          </p:nvSpPr>
          <p:spPr bwMode="auto">
            <a:xfrm>
              <a:off x="3120" y="2792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0295" name="Rectangle 20"/>
            <p:cNvSpPr>
              <a:spLocks noChangeArrowheads="1"/>
            </p:cNvSpPr>
            <p:nvPr/>
          </p:nvSpPr>
          <p:spPr bwMode="auto">
            <a:xfrm>
              <a:off x="3208" y="2832"/>
              <a:ext cx="2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min</a:t>
              </a:r>
              <a:endParaRPr lang="en-US" i="1"/>
            </a:p>
          </p:txBody>
        </p:sp>
        <p:sp>
          <p:nvSpPr>
            <p:cNvPr id="10296" name="Rectangle 21"/>
            <p:cNvSpPr>
              <a:spLocks noChangeArrowheads="1"/>
            </p:cNvSpPr>
            <p:nvPr/>
          </p:nvSpPr>
          <p:spPr bwMode="auto">
            <a:xfrm>
              <a:off x="3608" y="2040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0297" name="Rectangle 22"/>
            <p:cNvSpPr>
              <a:spLocks noChangeArrowheads="1"/>
            </p:cNvSpPr>
            <p:nvPr/>
          </p:nvSpPr>
          <p:spPr bwMode="auto">
            <a:xfrm>
              <a:off x="5088" y="2800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US"/>
            </a:p>
          </p:txBody>
        </p:sp>
        <p:sp>
          <p:nvSpPr>
            <p:cNvPr id="10298" name="Rectangle 23"/>
            <p:cNvSpPr>
              <a:spLocks noChangeArrowheads="1"/>
            </p:cNvSpPr>
            <p:nvPr/>
          </p:nvSpPr>
          <p:spPr bwMode="auto">
            <a:xfrm>
              <a:off x="3336" y="252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0299" name="Rectangle 24"/>
            <p:cNvSpPr>
              <a:spLocks noChangeArrowheads="1"/>
            </p:cNvSpPr>
            <p:nvPr/>
          </p:nvSpPr>
          <p:spPr bwMode="auto">
            <a:xfrm>
              <a:off x="3424" y="2568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6600"/>
                  </a:solidFill>
                  <a:latin typeface="Arial" charset="0"/>
                </a:rPr>
                <a:t>m</a:t>
              </a:r>
              <a:endParaRPr lang="en-US" i="1"/>
            </a:p>
          </p:txBody>
        </p:sp>
        <p:sp>
          <p:nvSpPr>
            <p:cNvPr id="10300" name="Line 25"/>
            <p:cNvSpPr>
              <a:spLocks noChangeShapeType="1"/>
            </p:cNvSpPr>
            <p:nvPr/>
          </p:nvSpPr>
          <p:spPr bwMode="auto">
            <a:xfrm flipH="1">
              <a:off x="507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26"/>
            <p:cNvSpPr>
              <a:spLocks noChangeShapeType="1"/>
            </p:cNvSpPr>
            <p:nvPr/>
          </p:nvSpPr>
          <p:spPr bwMode="auto">
            <a:xfrm flipH="1">
              <a:off x="501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27"/>
            <p:cNvSpPr>
              <a:spLocks noChangeShapeType="1"/>
            </p:cNvSpPr>
            <p:nvPr/>
          </p:nvSpPr>
          <p:spPr bwMode="auto">
            <a:xfrm flipH="1">
              <a:off x="4960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28"/>
            <p:cNvSpPr>
              <a:spLocks noChangeShapeType="1"/>
            </p:cNvSpPr>
            <p:nvPr/>
          </p:nvSpPr>
          <p:spPr bwMode="auto">
            <a:xfrm flipH="1">
              <a:off x="4904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29"/>
            <p:cNvSpPr>
              <a:spLocks noChangeShapeType="1"/>
            </p:cNvSpPr>
            <p:nvPr/>
          </p:nvSpPr>
          <p:spPr bwMode="auto">
            <a:xfrm flipH="1">
              <a:off x="4848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30"/>
            <p:cNvSpPr>
              <a:spLocks noChangeShapeType="1"/>
            </p:cNvSpPr>
            <p:nvPr/>
          </p:nvSpPr>
          <p:spPr bwMode="auto">
            <a:xfrm flipH="1">
              <a:off x="479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31"/>
            <p:cNvSpPr>
              <a:spLocks noChangeShapeType="1"/>
            </p:cNvSpPr>
            <p:nvPr/>
          </p:nvSpPr>
          <p:spPr bwMode="auto">
            <a:xfrm flipH="1">
              <a:off x="473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32"/>
            <p:cNvSpPr>
              <a:spLocks noChangeShapeType="1"/>
            </p:cNvSpPr>
            <p:nvPr/>
          </p:nvSpPr>
          <p:spPr bwMode="auto">
            <a:xfrm flipH="1">
              <a:off x="4680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33"/>
            <p:cNvSpPr>
              <a:spLocks noChangeShapeType="1"/>
            </p:cNvSpPr>
            <p:nvPr/>
          </p:nvSpPr>
          <p:spPr bwMode="auto">
            <a:xfrm flipH="1">
              <a:off x="4624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34"/>
            <p:cNvSpPr>
              <a:spLocks noChangeShapeType="1"/>
            </p:cNvSpPr>
            <p:nvPr/>
          </p:nvSpPr>
          <p:spPr bwMode="auto">
            <a:xfrm flipH="1">
              <a:off x="4568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35"/>
            <p:cNvSpPr>
              <a:spLocks noChangeShapeType="1"/>
            </p:cNvSpPr>
            <p:nvPr/>
          </p:nvSpPr>
          <p:spPr bwMode="auto">
            <a:xfrm flipH="1">
              <a:off x="451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36"/>
            <p:cNvSpPr>
              <a:spLocks noChangeShapeType="1"/>
            </p:cNvSpPr>
            <p:nvPr/>
          </p:nvSpPr>
          <p:spPr bwMode="auto">
            <a:xfrm flipH="1">
              <a:off x="445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37"/>
            <p:cNvSpPr>
              <a:spLocks noChangeShapeType="1"/>
            </p:cNvSpPr>
            <p:nvPr/>
          </p:nvSpPr>
          <p:spPr bwMode="auto">
            <a:xfrm flipH="1">
              <a:off x="4400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38"/>
            <p:cNvSpPr>
              <a:spLocks noChangeShapeType="1"/>
            </p:cNvSpPr>
            <p:nvPr/>
          </p:nvSpPr>
          <p:spPr bwMode="auto">
            <a:xfrm flipH="1">
              <a:off x="4344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39"/>
            <p:cNvSpPr>
              <a:spLocks noChangeShapeType="1"/>
            </p:cNvSpPr>
            <p:nvPr/>
          </p:nvSpPr>
          <p:spPr bwMode="auto">
            <a:xfrm flipH="1">
              <a:off x="4288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40"/>
            <p:cNvSpPr>
              <a:spLocks noChangeShapeType="1"/>
            </p:cNvSpPr>
            <p:nvPr/>
          </p:nvSpPr>
          <p:spPr bwMode="auto">
            <a:xfrm flipH="1">
              <a:off x="423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41"/>
            <p:cNvSpPr>
              <a:spLocks noChangeShapeType="1"/>
            </p:cNvSpPr>
            <p:nvPr/>
          </p:nvSpPr>
          <p:spPr bwMode="auto">
            <a:xfrm flipH="1">
              <a:off x="417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42"/>
            <p:cNvSpPr>
              <a:spLocks noChangeShapeType="1"/>
            </p:cNvSpPr>
            <p:nvPr/>
          </p:nvSpPr>
          <p:spPr bwMode="auto">
            <a:xfrm flipH="1">
              <a:off x="4120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43"/>
            <p:cNvSpPr>
              <a:spLocks noChangeShapeType="1"/>
            </p:cNvSpPr>
            <p:nvPr/>
          </p:nvSpPr>
          <p:spPr bwMode="auto">
            <a:xfrm flipH="1">
              <a:off x="4064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44"/>
            <p:cNvSpPr>
              <a:spLocks noChangeShapeType="1"/>
            </p:cNvSpPr>
            <p:nvPr/>
          </p:nvSpPr>
          <p:spPr bwMode="auto">
            <a:xfrm flipH="1">
              <a:off x="4008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45"/>
            <p:cNvSpPr>
              <a:spLocks noChangeShapeType="1"/>
            </p:cNvSpPr>
            <p:nvPr/>
          </p:nvSpPr>
          <p:spPr bwMode="auto">
            <a:xfrm flipH="1">
              <a:off x="395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46"/>
            <p:cNvSpPr>
              <a:spLocks noChangeShapeType="1"/>
            </p:cNvSpPr>
            <p:nvPr/>
          </p:nvSpPr>
          <p:spPr bwMode="auto">
            <a:xfrm flipH="1">
              <a:off x="389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47"/>
            <p:cNvSpPr>
              <a:spLocks noChangeShapeType="1"/>
            </p:cNvSpPr>
            <p:nvPr/>
          </p:nvSpPr>
          <p:spPr bwMode="auto">
            <a:xfrm flipH="1">
              <a:off x="3840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48"/>
            <p:cNvSpPr>
              <a:spLocks noChangeShapeType="1"/>
            </p:cNvSpPr>
            <p:nvPr/>
          </p:nvSpPr>
          <p:spPr bwMode="auto">
            <a:xfrm flipH="1">
              <a:off x="3784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49"/>
            <p:cNvSpPr>
              <a:spLocks noChangeShapeType="1"/>
            </p:cNvSpPr>
            <p:nvPr/>
          </p:nvSpPr>
          <p:spPr bwMode="auto">
            <a:xfrm flipH="1">
              <a:off x="3728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50"/>
            <p:cNvSpPr>
              <a:spLocks noChangeShapeType="1"/>
            </p:cNvSpPr>
            <p:nvPr/>
          </p:nvSpPr>
          <p:spPr bwMode="auto">
            <a:xfrm flipH="1">
              <a:off x="3672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51"/>
            <p:cNvSpPr>
              <a:spLocks noChangeShapeType="1"/>
            </p:cNvSpPr>
            <p:nvPr/>
          </p:nvSpPr>
          <p:spPr bwMode="auto">
            <a:xfrm flipH="1">
              <a:off x="3616" y="2656"/>
              <a:ext cx="32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52"/>
            <p:cNvSpPr>
              <a:spLocks noChangeShapeType="1"/>
            </p:cNvSpPr>
            <p:nvPr/>
          </p:nvSpPr>
          <p:spPr bwMode="auto">
            <a:xfrm flipH="1">
              <a:off x="3576" y="2656"/>
              <a:ext cx="16" cy="1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4464" y="2392"/>
              <a:ext cx="96" cy="256"/>
              <a:chOff x="4464" y="2392"/>
              <a:chExt cx="96" cy="256"/>
            </a:xfrm>
          </p:grpSpPr>
          <p:sp>
            <p:nvSpPr>
              <p:cNvPr id="10330" name="Freeform 54"/>
              <p:cNvSpPr>
                <a:spLocks/>
              </p:cNvSpPr>
              <p:nvPr/>
            </p:nvSpPr>
            <p:spPr bwMode="auto">
              <a:xfrm>
                <a:off x="4464" y="2392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1" name="Line 55"/>
              <p:cNvSpPr>
                <a:spLocks noChangeShapeType="1"/>
              </p:cNvSpPr>
              <p:nvPr/>
            </p:nvSpPr>
            <p:spPr bwMode="auto">
              <a:xfrm flipV="1">
                <a:off x="4512" y="2464"/>
                <a:ext cx="1" cy="184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29" name="Rectangle 56"/>
            <p:cNvSpPr>
              <a:spLocks noChangeArrowheads="1"/>
            </p:cNvSpPr>
            <p:nvPr/>
          </p:nvSpPr>
          <p:spPr bwMode="auto">
            <a:xfrm>
              <a:off x="4568" y="2456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AA0000"/>
                  </a:solidFill>
                  <a:latin typeface="Arial" charset="0"/>
                </a:rPr>
                <a:t>S</a:t>
              </a:r>
              <a:endParaRPr lang="en-US" i="1"/>
            </a:p>
          </p:txBody>
        </p:sp>
      </p:grpSp>
      <p:sp>
        <p:nvSpPr>
          <p:cNvPr id="10248" name="Rectangle 57"/>
          <p:cNvSpPr>
            <a:spLocks noChangeArrowheads="1"/>
          </p:cNvSpPr>
          <p:nvPr/>
        </p:nvSpPr>
        <p:spPr bwMode="auto">
          <a:xfrm>
            <a:off x="471488" y="5083175"/>
            <a:ext cx="7239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Key points:  Fatigue...</a:t>
            </a:r>
          </a:p>
          <a:p>
            <a:r>
              <a:rPr lang="en-US" sz="2200">
                <a:latin typeface="Arial" charset="0"/>
              </a:rPr>
              <a:t>   --can cause part failure, even though </a:t>
            </a:r>
            <a:r>
              <a:rPr lang="en-US" sz="2200">
                <a:latin typeface="Symbol" pitchFamily="18" charset="2"/>
              </a:rPr>
              <a:t>s</a:t>
            </a:r>
            <a:r>
              <a:rPr lang="en-US" sz="2800" i="1" baseline="-10000">
                <a:latin typeface="Arial" charset="0"/>
              </a:rPr>
              <a:t>max</a:t>
            </a:r>
            <a:r>
              <a:rPr lang="en-US" sz="2200">
                <a:latin typeface="Arial" charset="0"/>
              </a:rPr>
              <a:t> &lt; </a:t>
            </a:r>
            <a:r>
              <a:rPr lang="en-US" sz="2200">
                <a:latin typeface="Symbol" pitchFamily="18" charset="2"/>
              </a:rPr>
              <a:t>s</a:t>
            </a:r>
            <a:r>
              <a:rPr lang="en-US" sz="2800" i="1" baseline="-10000">
                <a:latin typeface="Arial" charset="0"/>
              </a:rPr>
              <a:t>c</a:t>
            </a:r>
            <a:r>
              <a:rPr lang="en-US" sz="2200">
                <a:latin typeface="Arial" charset="0"/>
              </a:rPr>
              <a:t>.</a:t>
            </a:r>
          </a:p>
          <a:p>
            <a:r>
              <a:rPr lang="en-US" sz="2200">
                <a:latin typeface="Arial" charset="0"/>
              </a:rPr>
              <a:t>   --causes ~ 90% of mechanical engineering failures. </a:t>
            </a:r>
          </a:p>
        </p:txBody>
      </p:sp>
      <p:sp>
        <p:nvSpPr>
          <p:cNvPr id="10249" name="Rectangle 58"/>
          <p:cNvSpPr>
            <a:spLocks noChangeArrowheads="1"/>
          </p:cNvSpPr>
          <p:nvPr/>
        </p:nvSpPr>
        <p:spPr bwMode="auto">
          <a:xfrm>
            <a:off x="6691313" y="1568450"/>
            <a:ext cx="1981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Adapted from Fig. 11.18,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(Fig. 11.18 is from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Materials Science in Engineering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, 4/E by Carl. A. Keyser, Pearson Education, Inc., Upper Saddle River, NJ.)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358900" y="1674813"/>
            <a:ext cx="5041900" cy="1441450"/>
            <a:chOff x="856" y="1055"/>
            <a:chExt cx="3176" cy="908"/>
          </a:xfrm>
        </p:grpSpPr>
        <p:grpSp>
          <p:nvGrpSpPr>
            <p:cNvPr id="7" name="Group 60"/>
            <p:cNvGrpSpPr>
              <a:grpSpLocks/>
            </p:cNvGrpSpPr>
            <p:nvPr/>
          </p:nvGrpSpPr>
          <p:grpSpPr bwMode="auto">
            <a:xfrm>
              <a:off x="1720" y="1593"/>
              <a:ext cx="272" cy="248"/>
              <a:chOff x="1720" y="1589"/>
              <a:chExt cx="272" cy="248"/>
            </a:xfrm>
          </p:grpSpPr>
          <p:sp>
            <p:nvSpPr>
              <p:cNvPr id="10286" name="Freeform 61"/>
              <p:cNvSpPr>
                <a:spLocks/>
              </p:cNvSpPr>
              <p:nvPr/>
            </p:nvSpPr>
            <p:spPr bwMode="auto">
              <a:xfrm>
                <a:off x="1720" y="1589"/>
                <a:ext cx="112" cy="104"/>
              </a:xfrm>
              <a:custGeom>
                <a:avLst/>
                <a:gdLst>
                  <a:gd name="T0" fmla="*/ 0 w 112"/>
                  <a:gd name="T1" fmla="*/ 0 h 104"/>
                  <a:gd name="T2" fmla="*/ 112 w 112"/>
                  <a:gd name="T3" fmla="*/ 32 h 104"/>
                  <a:gd name="T4" fmla="*/ 56 w 112"/>
                  <a:gd name="T5" fmla="*/ 48 h 104"/>
                  <a:gd name="T6" fmla="*/ 40 w 112"/>
                  <a:gd name="T7" fmla="*/ 104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0" y="0"/>
                    </a:moveTo>
                    <a:lnTo>
                      <a:pt x="112" y="32"/>
                    </a:lnTo>
                    <a:lnTo>
                      <a:pt x="56" y="48"/>
                    </a:lnTo>
                    <a:lnTo>
                      <a:pt x="40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EE00"/>
              </a:solidFill>
              <a:ln w="127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7" name="Line 62"/>
              <p:cNvSpPr>
                <a:spLocks noChangeShapeType="1"/>
              </p:cNvSpPr>
              <p:nvPr/>
            </p:nvSpPr>
            <p:spPr bwMode="auto">
              <a:xfrm>
                <a:off x="1776" y="1637"/>
                <a:ext cx="216" cy="200"/>
              </a:xfrm>
              <a:prstGeom prst="line">
                <a:avLst/>
              </a:prstGeom>
              <a:noFill/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2" name="Rectangle 63"/>
            <p:cNvSpPr>
              <a:spLocks noChangeArrowheads="1"/>
            </p:cNvSpPr>
            <p:nvPr/>
          </p:nvSpPr>
          <p:spPr bwMode="auto">
            <a:xfrm>
              <a:off x="1992" y="1809"/>
              <a:ext cx="10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EE00"/>
                  </a:solidFill>
                  <a:latin typeface="Arial" charset="0"/>
                </a:rPr>
                <a:t>tension on bottom</a:t>
              </a:r>
              <a:endParaRPr lang="en-US" sz="1600">
                <a:latin typeface="Arial" charset="0"/>
              </a:endParaRPr>
            </a:p>
          </p:txBody>
        </p:sp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1716" y="1193"/>
              <a:ext cx="184" cy="328"/>
              <a:chOff x="1728" y="1189"/>
              <a:chExt cx="184" cy="328"/>
            </a:xfrm>
          </p:grpSpPr>
          <p:sp>
            <p:nvSpPr>
              <p:cNvPr id="10284" name="Freeform 65"/>
              <p:cNvSpPr>
                <a:spLocks/>
              </p:cNvSpPr>
              <p:nvPr/>
            </p:nvSpPr>
            <p:spPr bwMode="auto">
              <a:xfrm>
                <a:off x="1728" y="1405"/>
                <a:ext cx="96" cy="112"/>
              </a:xfrm>
              <a:custGeom>
                <a:avLst/>
                <a:gdLst>
                  <a:gd name="T0" fmla="*/ 0 w 96"/>
                  <a:gd name="T1" fmla="*/ 112 h 112"/>
                  <a:gd name="T2" fmla="*/ 8 w 96"/>
                  <a:gd name="T3" fmla="*/ 0 h 112"/>
                  <a:gd name="T4" fmla="*/ 40 w 96"/>
                  <a:gd name="T5" fmla="*/ 48 h 112"/>
                  <a:gd name="T6" fmla="*/ 96 w 96"/>
                  <a:gd name="T7" fmla="*/ 48 h 112"/>
                  <a:gd name="T8" fmla="*/ 0 w 9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0" y="112"/>
                    </a:moveTo>
                    <a:lnTo>
                      <a:pt x="8" y="0"/>
                    </a:lnTo>
                    <a:lnTo>
                      <a:pt x="40" y="48"/>
                    </a:lnTo>
                    <a:lnTo>
                      <a:pt x="96" y="48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5" name="Line 66"/>
              <p:cNvSpPr>
                <a:spLocks noChangeShapeType="1"/>
              </p:cNvSpPr>
              <p:nvPr/>
            </p:nvSpPr>
            <p:spPr bwMode="auto">
              <a:xfrm flipV="1">
                <a:off x="1768" y="1189"/>
                <a:ext cx="144" cy="264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4" name="Rectangle 67"/>
            <p:cNvSpPr>
              <a:spLocks noChangeArrowheads="1"/>
            </p:cNvSpPr>
            <p:nvPr/>
          </p:nvSpPr>
          <p:spPr bwMode="auto">
            <a:xfrm>
              <a:off x="1876" y="1061"/>
              <a:ext cx="1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4400"/>
                  </a:solidFill>
                  <a:latin typeface="Arial" charset="0"/>
                </a:rPr>
                <a:t>compression on top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0255" name="Freeform 68"/>
            <p:cNvSpPr>
              <a:spLocks/>
            </p:cNvSpPr>
            <p:nvPr/>
          </p:nvSpPr>
          <p:spPr bwMode="auto">
            <a:xfrm>
              <a:off x="856" y="1333"/>
              <a:ext cx="592" cy="352"/>
            </a:xfrm>
            <a:custGeom>
              <a:avLst/>
              <a:gdLst>
                <a:gd name="T0" fmla="*/ 40 w 592"/>
                <a:gd name="T1" fmla="*/ 0 h 352"/>
                <a:gd name="T2" fmla="*/ 592 w 592"/>
                <a:gd name="T3" fmla="*/ 72 h 352"/>
                <a:gd name="T4" fmla="*/ 560 w 592"/>
                <a:gd name="T5" fmla="*/ 352 h 352"/>
                <a:gd name="T6" fmla="*/ 0 w 592"/>
                <a:gd name="T7" fmla="*/ 280 h 352"/>
                <a:gd name="T8" fmla="*/ 40 w 592"/>
                <a:gd name="T9" fmla="*/ 0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2"/>
                <a:gd name="T16" fmla="*/ 0 h 352"/>
                <a:gd name="T17" fmla="*/ 592 w 592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2" h="352">
                  <a:moveTo>
                    <a:pt x="40" y="0"/>
                  </a:moveTo>
                  <a:lnTo>
                    <a:pt x="592" y="72"/>
                  </a:lnTo>
                  <a:lnTo>
                    <a:pt x="560" y="352"/>
                  </a:lnTo>
                  <a:lnTo>
                    <a:pt x="0" y="280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69"/>
            <p:cNvSpPr>
              <a:spLocks/>
            </p:cNvSpPr>
            <p:nvPr/>
          </p:nvSpPr>
          <p:spPr bwMode="auto">
            <a:xfrm>
              <a:off x="1424" y="1477"/>
              <a:ext cx="616" cy="152"/>
            </a:xfrm>
            <a:custGeom>
              <a:avLst/>
              <a:gdLst>
                <a:gd name="T0" fmla="*/ 24 w 616"/>
                <a:gd name="T1" fmla="*/ 0 h 152"/>
                <a:gd name="T2" fmla="*/ 0 w 616"/>
                <a:gd name="T3" fmla="*/ 152 h 152"/>
                <a:gd name="T4" fmla="*/ 56 w 616"/>
                <a:gd name="T5" fmla="*/ 144 h 152"/>
                <a:gd name="T6" fmla="*/ 192 w 616"/>
                <a:gd name="T7" fmla="*/ 120 h 152"/>
                <a:gd name="T8" fmla="*/ 312 w 616"/>
                <a:gd name="T9" fmla="*/ 104 h 152"/>
                <a:gd name="T10" fmla="*/ 472 w 616"/>
                <a:gd name="T11" fmla="*/ 120 h 152"/>
                <a:gd name="T12" fmla="*/ 616 w 616"/>
                <a:gd name="T13" fmla="*/ 152 h 152"/>
                <a:gd name="T14" fmla="*/ 592 w 616"/>
                <a:gd name="T15" fmla="*/ 0 h 152"/>
                <a:gd name="T16" fmla="*/ 512 w 616"/>
                <a:gd name="T17" fmla="*/ 32 h 152"/>
                <a:gd name="T18" fmla="*/ 376 w 616"/>
                <a:gd name="T19" fmla="*/ 48 h 152"/>
                <a:gd name="T20" fmla="*/ 264 w 616"/>
                <a:gd name="T21" fmla="*/ 48 h 152"/>
                <a:gd name="T22" fmla="*/ 120 w 616"/>
                <a:gd name="T23" fmla="*/ 32 h 152"/>
                <a:gd name="T24" fmla="*/ 24 w 616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16"/>
                <a:gd name="T40" fmla="*/ 0 h 152"/>
                <a:gd name="T41" fmla="*/ 616 w 616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16" h="152">
                  <a:moveTo>
                    <a:pt x="24" y="0"/>
                  </a:moveTo>
                  <a:lnTo>
                    <a:pt x="0" y="152"/>
                  </a:lnTo>
                  <a:lnTo>
                    <a:pt x="56" y="144"/>
                  </a:lnTo>
                  <a:lnTo>
                    <a:pt x="192" y="120"/>
                  </a:lnTo>
                  <a:lnTo>
                    <a:pt x="312" y="104"/>
                  </a:lnTo>
                  <a:lnTo>
                    <a:pt x="472" y="120"/>
                  </a:lnTo>
                  <a:lnTo>
                    <a:pt x="616" y="152"/>
                  </a:lnTo>
                  <a:lnTo>
                    <a:pt x="592" y="0"/>
                  </a:lnTo>
                  <a:lnTo>
                    <a:pt x="512" y="32"/>
                  </a:lnTo>
                  <a:lnTo>
                    <a:pt x="376" y="48"/>
                  </a:lnTo>
                  <a:lnTo>
                    <a:pt x="264" y="48"/>
                  </a:lnTo>
                  <a:lnTo>
                    <a:pt x="120" y="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70"/>
            <p:cNvSpPr>
              <a:spLocks/>
            </p:cNvSpPr>
            <p:nvPr/>
          </p:nvSpPr>
          <p:spPr bwMode="auto">
            <a:xfrm>
              <a:off x="1424" y="1477"/>
              <a:ext cx="616" cy="152"/>
            </a:xfrm>
            <a:custGeom>
              <a:avLst/>
              <a:gdLst>
                <a:gd name="T0" fmla="*/ 24 w 616"/>
                <a:gd name="T1" fmla="*/ 0 h 152"/>
                <a:gd name="T2" fmla="*/ 0 w 616"/>
                <a:gd name="T3" fmla="*/ 152 h 152"/>
                <a:gd name="T4" fmla="*/ 56 w 616"/>
                <a:gd name="T5" fmla="*/ 144 h 152"/>
                <a:gd name="T6" fmla="*/ 192 w 616"/>
                <a:gd name="T7" fmla="*/ 120 h 152"/>
                <a:gd name="T8" fmla="*/ 312 w 616"/>
                <a:gd name="T9" fmla="*/ 104 h 152"/>
                <a:gd name="T10" fmla="*/ 472 w 616"/>
                <a:gd name="T11" fmla="*/ 120 h 152"/>
                <a:gd name="T12" fmla="*/ 616 w 616"/>
                <a:gd name="T13" fmla="*/ 152 h 152"/>
                <a:gd name="T14" fmla="*/ 592 w 616"/>
                <a:gd name="T15" fmla="*/ 0 h 152"/>
                <a:gd name="T16" fmla="*/ 512 w 616"/>
                <a:gd name="T17" fmla="*/ 32 h 152"/>
                <a:gd name="T18" fmla="*/ 376 w 616"/>
                <a:gd name="T19" fmla="*/ 48 h 152"/>
                <a:gd name="T20" fmla="*/ 264 w 616"/>
                <a:gd name="T21" fmla="*/ 48 h 152"/>
                <a:gd name="T22" fmla="*/ 120 w 616"/>
                <a:gd name="T23" fmla="*/ 32 h 152"/>
                <a:gd name="T24" fmla="*/ 24 w 616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16"/>
                <a:gd name="T40" fmla="*/ 0 h 152"/>
                <a:gd name="T41" fmla="*/ 616 w 616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16" h="152">
                  <a:moveTo>
                    <a:pt x="24" y="0"/>
                  </a:moveTo>
                  <a:lnTo>
                    <a:pt x="0" y="152"/>
                  </a:lnTo>
                  <a:lnTo>
                    <a:pt x="56" y="144"/>
                  </a:lnTo>
                  <a:lnTo>
                    <a:pt x="192" y="120"/>
                  </a:lnTo>
                  <a:lnTo>
                    <a:pt x="312" y="104"/>
                  </a:lnTo>
                  <a:lnTo>
                    <a:pt x="472" y="120"/>
                  </a:lnTo>
                  <a:lnTo>
                    <a:pt x="616" y="152"/>
                  </a:lnTo>
                  <a:lnTo>
                    <a:pt x="592" y="0"/>
                  </a:lnTo>
                  <a:lnTo>
                    <a:pt x="512" y="32"/>
                  </a:lnTo>
                  <a:lnTo>
                    <a:pt x="376" y="48"/>
                  </a:lnTo>
                  <a:lnTo>
                    <a:pt x="264" y="48"/>
                  </a:lnTo>
                  <a:lnTo>
                    <a:pt x="120" y="32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71"/>
            <p:cNvSpPr>
              <a:spLocks/>
            </p:cNvSpPr>
            <p:nvPr/>
          </p:nvSpPr>
          <p:spPr bwMode="auto">
            <a:xfrm>
              <a:off x="1432" y="1485"/>
              <a:ext cx="616" cy="152"/>
            </a:xfrm>
            <a:custGeom>
              <a:avLst/>
              <a:gdLst>
                <a:gd name="T0" fmla="*/ 16 w 616"/>
                <a:gd name="T1" fmla="*/ 0 h 152"/>
                <a:gd name="T2" fmla="*/ 0 w 616"/>
                <a:gd name="T3" fmla="*/ 152 h 152"/>
                <a:gd name="T4" fmla="*/ 48 w 616"/>
                <a:gd name="T5" fmla="*/ 136 h 152"/>
                <a:gd name="T6" fmla="*/ 192 w 616"/>
                <a:gd name="T7" fmla="*/ 112 h 152"/>
                <a:gd name="T8" fmla="*/ 304 w 616"/>
                <a:gd name="T9" fmla="*/ 104 h 152"/>
                <a:gd name="T10" fmla="*/ 472 w 616"/>
                <a:gd name="T11" fmla="*/ 120 h 152"/>
                <a:gd name="T12" fmla="*/ 616 w 616"/>
                <a:gd name="T13" fmla="*/ 144 h 152"/>
                <a:gd name="T14" fmla="*/ 592 w 616"/>
                <a:gd name="T15" fmla="*/ 0 h 152"/>
                <a:gd name="T16" fmla="*/ 512 w 616"/>
                <a:gd name="T17" fmla="*/ 32 h 152"/>
                <a:gd name="T18" fmla="*/ 368 w 616"/>
                <a:gd name="T19" fmla="*/ 48 h 152"/>
                <a:gd name="T20" fmla="*/ 256 w 616"/>
                <a:gd name="T21" fmla="*/ 48 h 152"/>
                <a:gd name="T22" fmla="*/ 120 w 616"/>
                <a:gd name="T23" fmla="*/ 32 h 152"/>
                <a:gd name="T24" fmla="*/ 16 w 616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16"/>
                <a:gd name="T40" fmla="*/ 0 h 152"/>
                <a:gd name="T41" fmla="*/ 616 w 616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16" h="152">
                  <a:moveTo>
                    <a:pt x="16" y="0"/>
                  </a:moveTo>
                  <a:lnTo>
                    <a:pt x="0" y="152"/>
                  </a:lnTo>
                  <a:lnTo>
                    <a:pt x="48" y="136"/>
                  </a:lnTo>
                  <a:lnTo>
                    <a:pt x="192" y="112"/>
                  </a:lnTo>
                  <a:lnTo>
                    <a:pt x="304" y="104"/>
                  </a:lnTo>
                  <a:lnTo>
                    <a:pt x="472" y="120"/>
                  </a:lnTo>
                  <a:lnTo>
                    <a:pt x="616" y="144"/>
                  </a:lnTo>
                  <a:lnTo>
                    <a:pt x="592" y="0"/>
                  </a:lnTo>
                  <a:lnTo>
                    <a:pt x="512" y="32"/>
                  </a:lnTo>
                  <a:lnTo>
                    <a:pt x="368" y="48"/>
                  </a:lnTo>
                  <a:lnTo>
                    <a:pt x="256" y="48"/>
                  </a:lnTo>
                  <a:lnTo>
                    <a:pt x="120" y="32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72"/>
            <p:cNvSpPr>
              <a:spLocks/>
            </p:cNvSpPr>
            <p:nvPr/>
          </p:nvSpPr>
          <p:spPr bwMode="auto">
            <a:xfrm>
              <a:off x="2024" y="1333"/>
              <a:ext cx="592" cy="360"/>
            </a:xfrm>
            <a:custGeom>
              <a:avLst/>
              <a:gdLst>
                <a:gd name="T0" fmla="*/ 552 w 592"/>
                <a:gd name="T1" fmla="*/ 0 h 360"/>
                <a:gd name="T2" fmla="*/ 592 w 592"/>
                <a:gd name="T3" fmla="*/ 288 h 360"/>
                <a:gd name="T4" fmla="*/ 32 w 592"/>
                <a:gd name="T5" fmla="*/ 360 h 360"/>
                <a:gd name="T6" fmla="*/ 0 w 592"/>
                <a:gd name="T7" fmla="*/ 72 h 360"/>
                <a:gd name="T8" fmla="*/ 552 w 592"/>
                <a:gd name="T9" fmla="*/ 0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2"/>
                <a:gd name="T16" fmla="*/ 0 h 360"/>
                <a:gd name="T17" fmla="*/ 592 w 592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2" h="360">
                  <a:moveTo>
                    <a:pt x="552" y="0"/>
                  </a:moveTo>
                  <a:lnTo>
                    <a:pt x="592" y="288"/>
                  </a:lnTo>
                  <a:lnTo>
                    <a:pt x="32" y="360"/>
                  </a:lnTo>
                  <a:lnTo>
                    <a:pt x="0" y="72"/>
                  </a:lnTo>
                  <a:lnTo>
                    <a:pt x="552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73"/>
            <p:cNvSpPr>
              <a:spLocks/>
            </p:cNvSpPr>
            <p:nvPr/>
          </p:nvSpPr>
          <p:spPr bwMode="auto">
            <a:xfrm>
              <a:off x="2584" y="1405"/>
              <a:ext cx="80" cy="64"/>
            </a:xfrm>
            <a:custGeom>
              <a:avLst/>
              <a:gdLst>
                <a:gd name="T0" fmla="*/ 0 w 80"/>
                <a:gd name="T1" fmla="*/ 16 h 64"/>
                <a:gd name="T2" fmla="*/ 80 w 80"/>
                <a:gd name="T3" fmla="*/ 0 h 64"/>
                <a:gd name="T4" fmla="*/ 80 w 80"/>
                <a:gd name="T5" fmla="*/ 48 h 64"/>
                <a:gd name="T6" fmla="*/ 8 w 80"/>
                <a:gd name="T7" fmla="*/ 64 h 64"/>
                <a:gd name="T8" fmla="*/ 0 w 80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64"/>
                <a:gd name="T17" fmla="*/ 80 w 8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64">
                  <a:moveTo>
                    <a:pt x="0" y="16"/>
                  </a:moveTo>
                  <a:lnTo>
                    <a:pt x="80" y="0"/>
                  </a:lnTo>
                  <a:lnTo>
                    <a:pt x="80" y="48"/>
                  </a:lnTo>
                  <a:lnTo>
                    <a:pt x="8" y="64"/>
                  </a:lnTo>
                  <a:lnTo>
                    <a:pt x="0" y="1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74"/>
            <p:cNvSpPr>
              <a:spLocks/>
            </p:cNvSpPr>
            <p:nvPr/>
          </p:nvSpPr>
          <p:spPr bwMode="auto">
            <a:xfrm>
              <a:off x="2592" y="1413"/>
              <a:ext cx="80" cy="56"/>
            </a:xfrm>
            <a:custGeom>
              <a:avLst/>
              <a:gdLst>
                <a:gd name="T0" fmla="*/ 0 w 80"/>
                <a:gd name="T1" fmla="*/ 8 h 56"/>
                <a:gd name="T2" fmla="*/ 80 w 80"/>
                <a:gd name="T3" fmla="*/ 0 h 56"/>
                <a:gd name="T4" fmla="*/ 80 w 80"/>
                <a:gd name="T5" fmla="*/ 48 h 56"/>
                <a:gd name="T6" fmla="*/ 8 w 80"/>
                <a:gd name="T7" fmla="*/ 56 h 56"/>
                <a:gd name="T8" fmla="*/ 0 w 80"/>
                <a:gd name="T9" fmla="*/ 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56"/>
                <a:gd name="T17" fmla="*/ 80 w 8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56">
                  <a:moveTo>
                    <a:pt x="0" y="8"/>
                  </a:moveTo>
                  <a:lnTo>
                    <a:pt x="80" y="0"/>
                  </a:lnTo>
                  <a:lnTo>
                    <a:pt x="80" y="48"/>
                  </a:lnTo>
                  <a:lnTo>
                    <a:pt x="8" y="56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Rectangle 75"/>
            <p:cNvSpPr>
              <a:spLocks noChangeArrowheads="1"/>
            </p:cNvSpPr>
            <p:nvPr/>
          </p:nvSpPr>
          <p:spPr bwMode="auto">
            <a:xfrm>
              <a:off x="2668" y="1361"/>
              <a:ext cx="56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3" name="Rectangle 76"/>
            <p:cNvSpPr>
              <a:spLocks noChangeArrowheads="1"/>
            </p:cNvSpPr>
            <p:nvPr/>
          </p:nvSpPr>
          <p:spPr bwMode="auto">
            <a:xfrm>
              <a:off x="2772" y="1361"/>
              <a:ext cx="56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4" name="Rectangle 77"/>
            <p:cNvSpPr>
              <a:spLocks noChangeArrowheads="1"/>
            </p:cNvSpPr>
            <p:nvPr/>
          </p:nvSpPr>
          <p:spPr bwMode="auto">
            <a:xfrm>
              <a:off x="2724" y="1401"/>
              <a:ext cx="48" cy="4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5" name="Rectangle 78"/>
            <p:cNvSpPr>
              <a:spLocks noChangeArrowheads="1"/>
            </p:cNvSpPr>
            <p:nvPr/>
          </p:nvSpPr>
          <p:spPr bwMode="auto">
            <a:xfrm>
              <a:off x="2828" y="1417"/>
              <a:ext cx="72" cy="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6" name="Rectangle 79"/>
            <p:cNvSpPr>
              <a:spLocks noChangeArrowheads="1"/>
            </p:cNvSpPr>
            <p:nvPr/>
          </p:nvSpPr>
          <p:spPr bwMode="auto">
            <a:xfrm>
              <a:off x="2900" y="1369"/>
              <a:ext cx="72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7" name="Rectangle 80"/>
            <p:cNvSpPr>
              <a:spLocks noChangeArrowheads="1"/>
            </p:cNvSpPr>
            <p:nvPr/>
          </p:nvSpPr>
          <p:spPr bwMode="auto">
            <a:xfrm>
              <a:off x="2972" y="1273"/>
              <a:ext cx="368" cy="3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8" name="Rectangle 81"/>
            <p:cNvSpPr>
              <a:spLocks noChangeArrowheads="1"/>
            </p:cNvSpPr>
            <p:nvPr/>
          </p:nvSpPr>
          <p:spPr bwMode="auto">
            <a:xfrm>
              <a:off x="3340" y="1369"/>
              <a:ext cx="6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9" name="Rectangle 82"/>
            <p:cNvSpPr>
              <a:spLocks noChangeArrowheads="1"/>
            </p:cNvSpPr>
            <p:nvPr/>
          </p:nvSpPr>
          <p:spPr bwMode="auto">
            <a:xfrm>
              <a:off x="3412" y="1425"/>
              <a:ext cx="56" cy="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0" name="Rectangle 83"/>
            <p:cNvSpPr>
              <a:spLocks noChangeArrowheads="1"/>
            </p:cNvSpPr>
            <p:nvPr/>
          </p:nvSpPr>
          <p:spPr bwMode="auto">
            <a:xfrm>
              <a:off x="3468" y="1385"/>
              <a:ext cx="184" cy="1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1" name="Rectangle 84"/>
            <p:cNvSpPr>
              <a:spLocks noChangeArrowheads="1"/>
            </p:cNvSpPr>
            <p:nvPr/>
          </p:nvSpPr>
          <p:spPr bwMode="auto">
            <a:xfrm>
              <a:off x="3492" y="1425"/>
              <a:ext cx="136" cy="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2" name="Rectangle 85"/>
            <p:cNvSpPr>
              <a:spLocks noChangeArrowheads="1"/>
            </p:cNvSpPr>
            <p:nvPr/>
          </p:nvSpPr>
          <p:spPr bwMode="auto">
            <a:xfrm>
              <a:off x="3658" y="1403"/>
              <a:ext cx="37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counter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0273" name="Rectangle 86"/>
            <p:cNvSpPr>
              <a:spLocks noChangeArrowheads="1"/>
            </p:cNvSpPr>
            <p:nvPr/>
          </p:nvSpPr>
          <p:spPr bwMode="auto">
            <a:xfrm>
              <a:off x="3020" y="1369"/>
              <a:ext cx="2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motor</a:t>
              </a:r>
              <a:endParaRPr lang="en-US">
                <a:latin typeface="Arial" charset="0"/>
              </a:endParaRPr>
            </a:p>
          </p:txBody>
        </p:sp>
        <p:sp>
          <p:nvSpPr>
            <p:cNvPr id="10274" name="Rectangle 87"/>
            <p:cNvSpPr>
              <a:spLocks noChangeArrowheads="1"/>
            </p:cNvSpPr>
            <p:nvPr/>
          </p:nvSpPr>
          <p:spPr bwMode="auto">
            <a:xfrm>
              <a:off x="2848" y="1657"/>
              <a:ext cx="7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flex coupling</a:t>
              </a:r>
              <a:endParaRPr lang="en-US" sz="1600">
                <a:latin typeface="Arial" charset="0"/>
              </a:endParaRPr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2748" y="1449"/>
              <a:ext cx="128" cy="208"/>
              <a:chOff x="2728" y="1453"/>
              <a:chExt cx="128" cy="208"/>
            </a:xfrm>
          </p:grpSpPr>
          <p:sp>
            <p:nvSpPr>
              <p:cNvPr id="10282" name="Freeform 89"/>
              <p:cNvSpPr>
                <a:spLocks/>
              </p:cNvSpPr>
              <p:nvPr/>
            </p:nvSpPr>
            <p:spPr bwMode="auto">
              <a:xfrm>
                <a:off x="2728" y="1453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56 h 96"/>
                  <a:gd name="T4" fmla="*/ 32 w 80"/>
                  <a:gd name="T5" fmla="*/ 48 h 96"/>
                  <a:gd name="T6" fmla="*/ 8 w 80"/>
                  <a:gd name="T7" fmla="*/ 96 h 96"/>
                  <a:gd name="T8" fmla="*/ 0 w 8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96"/>
                  <a:gd name="T17" fmla="*/ 80 w 8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96">
                    <a:moveTo>
                      <a:pt x="0" y="0"/>
                    </a:moveTo>
                    <a:lnTo>
                      <a:pt x="80" y="56"/>
                    </a:lnTo>
                    <a:lnTo>
                      <a:pt x="32" y="48"/>
                    </a:lnTo>
                    <a:lnTo>
                      <a:pt x="8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Line 90"/>
              <p:cNvSpPr>
                <a:spLocks noChangeShapeType="1"/>
              </p:cNvSpPr>
              <p:nvPr/>
            </p:nvSpPr>
            <p:spPr bwMode="auto">
              <a:xfrm>
                <a:off x="2760" y="1501"/>
                <a:ext cx="96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6" name="Rectangle 91"/>
            <p:cNvSpPr>
              <a:spLocks noChangeArrowheads="1"/>
            </p:cNvSpPr>
            <p:nvPr/>
          </p:nvSpPr>
          <p:spPr bwMode="auto">
            <a:xfrm>
              <a:off x="1284" y="1055"/>
              <a:ext cx="5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specimen</a:t>
              </a:r>
              <a:endParaRPr lang="en-US" sz="1600">
                <a:latin typeface="Arial" charset="0"/>
              </a:endParaRPr>
            </a:p>
          </p:txBody>
        </p: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1456" y="1197"/>
              <a:ext cx="96" cy="360"/>
              <a:chOff x="1456" y="1197"/>
              <a:chExt cx="96" cy="360"/>
            </a:xfrm>
          </p:grpSpPr>
          <p:sp>
            <p:nvSpPr>
              <p:cNvPr id="10280" name="Freeform 93"/>
              <p:cNvSpPr>
                <a:spLocks/>
              </p:cNvSpPr>
              <p:nvPr/>
            </p:nvSpPr>
            <p:spPr bwMode="auto">
              <a:xfrm>
                <a:off x="1456" y="1445"/>
                <a:ext cx="96" cy="112"/>
              </a:xfrm>
              <a:custGeom>
                <a:avLst/>
                <a:gdLst>
                  <a:gd name="T0" fmla="*/ 72 w 96"/>
                  <a:gd name="T1" fmla="*/ 112 h 112"/>
                  <a:gd name="T2" fmla="*/ 0 w 96"/>
                  <a:gd name="T3" fmla="*/ 24 h 112"/>
                  <a:gd name="T4" fmla="*/ 56 w 96"/>
                  <a:gd name="T5" fmla="*/ 40 h 112"/>
                  <a:gd name="T6" fmla="*/ 96 w 96"/>
                  <a:gd name="T7" fmla="*/ 0 h 112"/>
                  <a:gd name="T8" fmla="*/ 72 w 9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72" y="112"/>
                    </a:moveTo>
                    <a:lnTo>
                      <a:pt x="0" y="24"/>
                    </a:lnTo>
                    <a:lnTo>
                      <a:pt x="56" y="40"/>
                    </a:lnTo>
                    <a:lnTo>
                      <a:pt x="96" y="0"/>
                    </a:lnTo>
                    <a:lnTo>
                      <a:pt x="72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Line 94"/>
              <p:cNvSpPr>
                <a:spLocks noChangeShapeType="1"/>
              </p:cNvSpPr>
              <p:nvPr/>
            </p:nvSpPr>
            <p:spPr bwMode="auto">
              <a:xfrm>
                <a:off x="1456" y="1197"/>
                <a:ext cx="56" cy="2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8" name="Rectangle 95"/>
            <p:cNvSpPr>
              <a:spLocks noChangeArrowheads="1"/>
            </p:cNvSpPr>
            <p:nvPr/>
          </p:nvSpPr>
          <p:spPr bwMode="auto">
            <a:xfrm>
              <a:off x="980" y="1437"/>
              <a:ext cx="37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bearing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0279" name="Rectangle 96"/>
            <p:cNvSpPr>
              <a:spLocks noChangeArrowheads="1"/>
            </p:cNvSpPr>
            <p:nvPr/>
          </p:nvSpPr>
          <p:spPr bwMode="auto">
            <a:xfrm>
              <a:off x="2148" y="1443"/>
              <a:ext cx="37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bearing</a:t>
              </a:r>
              <a:endParaRPr lang="en-US" sz="14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9E0F3-1CD4-48C4-B1F3-6A3CBF3FC1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3" y="642938"/>
            <a:ext cx="4556125" cy="21605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0250" y="127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Cyclic stress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 t="6750"/>
          <a:stretch>
            <a:fillRect/>
          </a:stretch>
        </p:blipFill>
        <p:spPr bwMode="auto">
          <a:xfrm>
            <a:off x="442913" y="2787650"/>
            <a:ext cx="4521200" cy="2047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4"/>
          <a:srcRect t="4196"/>
          <a:stretch>
            <a:fillRect/>
          </a:stretch>
        </p:blipFill>
        <p:spPr bwMode="auto">
          <a:xfrm>
            <a:off x="633413" y="4748213"/>
            <a:ext cx="4100512" cy="20701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5118100" y="1460500"/>
            <a:ext cx="37607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/>
              <a:t>Reversed stress cycle</a:t>
            </a:r>
            <a:endParaRPr lang="en-IN" sz="2800" b="1" u="sng"/>
          </a:p>
        </p:txBody>
      </p:sp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5064125" y="3087688"/>
            <a:ext cx="37607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/>
              <a:t>Repeated stress cycle</a:t>
            </a:r>
            <a:endParaRPr lang="en-IN" sz="2800" b="1" u="sng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5157788" y="5526088"/>
            <a:ext cx="37607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/>
              <a:t>Random stress cycle</a:t>
            </a:r>
            <a:endParaRPr lang="en-IN" sz="2800" b="1" u="sng"/>
          </a:p>
        </p:txBody>
      </p:sp>
      <p:pic>
        <p:nvPicPr>
          <p:cNvPr id="307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3665538"/>
            <a:ext cx="2174875" cy="9366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3073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1038" y="3833813"/>
            <a:ext cx="1876425" cy="5397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3073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3525" y="4557713"/>
            <a:ext cx="1739900" cy="57626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A4CF0-DCF8-4335-9987-82B3F56DBCC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219200"/>
            <a:ext cx="33528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Fatigue limit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solidFill>
                  <a:schemeClr val="accent2"/>
                </a:solidFill>
                <a:latin typeface="Arial" charset="0"/>
              </a:rPr>
              <a:t>S</a:t>
            </a:r>
            <a:r>
              <a:rPr lang="en-US" sz="2800" i="1" baseline="-10000">
                <a:solidFill>
                  <a:schemeClr val="accent2"/>
                </a:solidFill>
                <a:latin typeface="Arial" charset="0"/>
              </a:rPr>
              <a:t>fat</a:t>
            </a:r>
            <a:r>
              <a:rPr lang="en-US">
                <a:latin typeface="Arial" charset="0"/>
              </a:rPr>
              <a:t>:</a:t>
            </a:r>
            <a:r>
              <a:rPr lang="en-US" sz="2200">
                <a:latin typeface="Arial" charset="0"/>
              </a:rPr>
              <a:t> </a:t>
            </a:r>
          </a:p>
          <a:p>
            <a:r>
              <a:rPr lang="en-US" sz="2200">
                <a:latin typeface="Arial" charset="0"/>
              </a:rPr>
              <a:t>   --no fatigue if </a:t>
            </a:r>
            <a:r>
              <a:rPr lang="en-US" sz="2200" i="1">
                <a:latin typeface="Arial" charset="0"/>
              </a:rPr>
              <a:t>S</a:t>
            </a:r>
            <a:r>
              <a:rPr lang="en-US" sz="2200">
                <a:latin typeface="Arial" charset="0"/>
              </a:rPr>
              <a:t> &lt; </a:t>
            </a:r>
            <a:r>
              <a:rPr lang="en-US" sz="2200" i="1">
                <a:latin typeface="Arial" charset="0"/>
              </a:rPr>
              <a:t>S</a:t>
            </a:r>
            <a:r>
              <a:rPr lang="en-US" sz="2800" i="1" baseline="-10000">
                <a:latin typeface="Arial" charset="0"/>
              </a:rPr>
              <a:t>fat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6934200" y="2590800"/>
            <a:ext cx="167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11.19(a),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MSE Adapted Version.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Fatigue Design Parameters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784600" y="1181100"/>
            <a:ext cx="4343400" cy="2382838"/>
            <a:chOff x="2384" y="744"/>
            <a:chExt cx="2736" cy="1501"/>
          </a:xfrm>
        </p:grpSpPr>
        <p:sp>
          <p:nvSpPr>
            <p:cNvPr id="31778" name="Rectangle 12"/>
            <p:cNvSpPr>
              <a:spLocks noChangeArrowheads="1"/>
            </p:cNvSpPr>
            <p:nvPr/>
          </p:nvSpPr>
          <p:spPr bwMode="auto">
            <a:xfrm>
              <a:off x="2384" y="1344"/>
              <a:ext cx="296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9" name="Rectangle 13"/>
            <p:cNvSpPr>
              <a:spLocks noChangeArrowheads="1"/>
            </p:cNvSpPr>
            <p:nvPr/>
          </p:nvSpPr>
          <p:spPr bwMode="auto">
            <a:xfrm>
              <a:off x="2384" y="1344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33FF"/>
                  </a:solidFill>
                  <a:latin typeface="Arial" charset="0"/>
                </a:rPr>
                <a:t>S</a:t>
              </a:r>
              <a:r>
                <a:rPr lang="en-US" sz="1800" i="1" baseline="-25000">
                  <a:solidFill>
                    <a:srgbClr val="0033FF"/>
                  </a:solidFill>
                  <a:latin typeface="Arial" charset="0"/>
                </a:rPr>
                <a:t>fat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31780" name="Rectangle 15"/>
            <p:cNvSpPr>
              <a:spLocks noChangeArrowheads="1"/>
            </p:cNvSpPr>
            <p:nvPr/>
          </p:nvSpPr>
          <p:spPr bwMode="auto">
            <a:xfrm>
              <a:off x="4416" y="872"/>
              <a:ext cx="5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case for </a:t>
              </a:r>
              <a:endParaRPr lang="en-US">
                <a:latin typeface="Arial" charset="0"/>
              </a:endParaRPr>
            </a:p>
          </p:txBody>
        </p:sp>
        <p:sp>
          <p:nvSpPr>
            <p:cNvPr id="31781" name="Rectangle 16"/>
            <p:cNvSpPr>
              <a:spLocks noChangeArrowheads="1"/>
            </p:cNvSpPr>
            <p:nvPr/>
          </p:nvSpPr>
          <p:spPr bwMode="auto">
            <a:xfrm>
              <a:off x="4416" y="1040"/>
              <a:ext cx="3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8800"/>
                  </a:solidFill>
                  <a:latin typeface="Arial" charset="0"/>
                </a:rPr>
                <a:t>steel</a:t>
              </a:r>
              <a:endParaRPr lang="en-US">
                <a:latin typeface="Arial" charset="0"/>
              </a:endParaRPr>
            </a:p>
          </p:txBody>
        </p:sp>
        <p:sp>
          <p:nvSpPr>
            <p:cNvPr id="31782" name="Rectangle 17"/>
            <p:cNvSpPr>
              <a:spLocks noChangeArrowheads="1"/>
            </p:cNvSpPr>
            <p:nvPr/>
          </p:nvSpPr>
          <p:spPr bwMode="auto">
            <a:xfrm>
              <a:off x="4752" y="1040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 (typ.)</a:t>
              </a:r>
              <a:endParaRPr lang="en-US">
                <a:latin typeface="Arial" charset="0"/>
              </a:endParaRPr>
            </a:p>
          </p:txBody>
        </p:sp>
        <p:sp>
          <p:nvSpPr>
            <p:cNvPr id="31783" name="Line 18"/>
            <p:cNvSpPr>
              <a:spLocks noChangeShapeType="1"/>
            </p:cNvSpPr>
            <p:nvPr/>
          </p:nvSpPr>
          <p:spPr bwMode="auto">
            <a:xfrm>
              <a:off x="2680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20"/>
            <p:cNvSpPr>
              <a:spLocks noChangeShapeType="1"/>
            </p:cNvSpPr>
            <p:nvPr/>
          </p:nvSpPr>
          <p:spPr bwMode="auto">
            <a:xfrm>
              <a:off x="2792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21"/>
            <p:cNvSpPr>
              <a:spLocks noChangeShapeType="1"/>
            </p:cNvSpPr>
            <p:nvPr/>
          </p:nvSpPr>
          <p:spPr bwMode="auto">
            <a:xfrm>
              <a:off x="2848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22"/>
            <p:cNvSpPr>
              <a:spLocks noChangeShapeType="1"/>
            </p:cNvSpPr>
            <p:nvPr/>
          </p:nvSpPr>
          <p:spPr bwMode="auto">
            <a:xfrm>
              <a:off x="2904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23"/>
            <p:cNvSpPr>
              <a:spLocks noChangeShapeType="1"/>
            </p:cNvSpPr>
            <p:nvPr/>
          </p:nvSpPr>
          <p:spPr bwMode="auto">
            <a:xfrm>
              <a:off x="2960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Line 24"/>
            <p:cNvSpPr>
              <a:spLocks noChangeShapeType="1"/>
            </p:cNvSpPr>
            <p:nvPr/>
          </p:nvSpPr>
          <p:spPr bwMode="auto">
            <a:xfrm>
              <a:off x="3016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25"/>
            <p:cNvSpPr>
              <a:spLocks noChangeShapeType="1"/>
            </p:cNvSpPr>
            <p:nvPr/>
          </p:nvSpPr>
          <p:spPr bwMode="auto">
            <a:xfrm>
              <a:off x="3072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26"/>
            <p:cNvSpPr>
              <a:spLocks noChangeShapeType="1"/>
            </p:cNvSpPr>
            <p:nvPr/>
          </p:nvSpPr>
          <p:spPr bwMode="auto">
            <a:xfrm>
              <a:off x="3128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27"/>
            <p:cNvSpPr>
              <a:spLocks noChangeShapeType="1"/>
            </p:cNvSpPr>
            <p:nvPr/>
          </p:nvSpPr>
          <p:spPr bwMode="auto">
            <a:xfrm>
              <a:off x="3184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28"/>
            <p:cNvSpPr>
              <a:spLocks noChangeShapeType="1"/>
            </p:cNvSpPr>
            <p:nvPr/>
          </p:nvSpPr>
          <p:spPr bwMode="auto">
            <a:xfrm>
              <a:off x="3240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29"/>
            <p:cNvSpPr>
              <a:spLocks noChangeShapeType="1"/>
            </p:cNvSpPr>
            <p:nvPr/>
          </p:nvSpPr>
          <p:spPr bwMode="auto">
            <a:xfrm>
              <a:off x="3296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30"/>
            <p:cNvSpPr>
              <a:spLocks noChangeShapeType="1"/>
            </p:cNvSpPr>
            <p:nvPr/>
          </p:nvSpPr>
          <p:spPr bwMode="auto">
            <a:xfrm>
              <a:off x="3352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Line 31"/>
            <p:cNvSpPr>
              <a:spLocks noChangeShapeType="1"/>
            </p:cNvSpPr>
            <p:nvPr/>
          </p:nvSpPr>
          <p:spPr bwMode="auto">
            <a:xfrm>
              <a:off x="3408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Line 32"/>
            <p:cNvSpPr>
              <a:spLocks noChangeShapeType="1"/>
            </p:cNvSpPr>
            <p:nvPr/>
          </p:nvSpPr>
          <p:spPr bwMode="auto">
            <a:xfrm>
              <a:off x="3464" y="1440"/>
              <a:ext cx="32" cy="1"/>
            </a:xfrm>
            <a:prstGeom prst="line">
              <a:avLst/>
            </a:prstGeom>
            <a:noFill/>
            <a:ln w="127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Freeform 33"/>
            <p:cNvSpPr>
              <a:spLocks/>
            </p:cNvSpPr>
            <p:nvPr/>
          </p:nvSpPr>
          <p:spPr bwMode="auto">
            <a:xfrm>
              <a:off x="2856" y="936"/>
              <a:ext cx="1376" cy="512"/>
            </a:xfrm>
            <a:custGeom>
              <a:avLst/>
              <a:gdLst>
                <a:gd name="T0" fmla="*/ 0 w 1376"/>
                <a:gd name="T1" fmla="*/ 0 h 512"/>
                <a:gd name="T2" fmla="*/ 176 w 1376"/>
                <a:gd name="T3" fmla="*/ 152 h 512"/>
                <a:gd name="T4" fmla="*/ 408 w 1376"/>
                <a:gd name="T5" fmla="*/ 360 h 512"/>
                <a:gd name="T6" fmla="*/ 528 w 1376"/>
                <a:gd name="T7" fmla="*/ 456 h 512"/>
                <a:gd name="T8" fmla="*/ 584 w 1376"/>
                <a:gd name="T9" fmla="*/ 488 h 512"/>
                <a:gd name="T10" fmla="*/ 648 w 1376"/>
                <a:gd name="T11" fmla="*/ 504 h 512"/>
                <a:gd name="T12" fmla="*/ 744 w 1376"/>
                <a:gd name="T13" fmla="*/ 512 h 512"/>
                <a:gd name="T14" fmla="*/ 1376 w 1376"/>
                <a:gd name="T15" fmla="*/ 512 h 5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6"/>
                <a:gd name="T25" fmla="*/ 0 h 512"/>
                <a:gd name="T26" fmla="*/ 1376 w 1376"/>
                <a:gd name="T27" fmla="*/ 512 h 5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6" h="512">
                  <a:moveTo>
                    <a:pt x="0" y="0"/>
                  </a:moveTo>
                  <a:lnTo>
                    <a:pt x="176" y="152"/>
                  </a:lnTo>
                  <a:lnTo>
                    <a:pt x="408" y="360"/>
                  </a:lnTo>
                  <a:lnTo>
                    <a:pt x="528" y="456"/>
                  </a:lnTo>
                  <a:lnTo>
                    <a:pt x="584" y="488"/>
                  </a:lnTo>
                  <a:lnTo>
                    <a:pt x="648" y="504"/>
                  </a:lnTo>
                  <a:lnTo>
                    <a:pt x="744" y="512"/>
                  </a:lnTo>
                  <a:lnTo>
                    <a:pt x="1376" y="512"/>
                  </a:lnTo>
                </a:path>
              </a:pathLst>
            </a:custGeom>
            <a:noFill/>
            <a:ln w="254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Freeform 34"/>
            <p:cNvSpPr>
              <a:spLocks/>
            </p:cNvSpPr>
            <p:nvPr/>
          </p:nvSpPr>
          <p:spPr bwMode="auto">
            <a:xfrm>
              <a:off x="2864" y="944"/>
              <a:ext cx="1376" cy="512"/>
            </a:xfrm>
            <a:custGeom>
              <a:avLst/>
              <a:gdLst>
                <a:gd name="T0" fmla="*/ 0 w 1376"/>
                <a:gd name="T1" fmla="*/ 0 h 512"/>
                <a:gd name="T2" fmla="*/ 176 w 1376"/>
                <a:gd name="T3" fmla="*/ 152 h 512"/>
                <a:gd name="T4" fmla="*/ 408 w 1376"/>
                <a:gd name="T5" fmla="*/ 360 h 512"/>
                <a:gd name="T6" fmla="*/ 520 w 1376"/>
                <a:gd name="T7" fmla="*/ 448 h 512"/>
                <a:gd name="T8" fmla="*/ 584 w 1376"/>
                <a:gd name="T9" fmla="*/ 488 h 512"/>
                <a:gd name="T10" fmla="*/ 648 w 1376"/>
                <a:gd name="T11" fmla="*/ 504 h 512"/>
                <a:gd name="T12" fmla="*/ 744 w 1376"/>
                <a:gd name="T13" fmla="*/ 512 h 512"/>
                <a:gd name="T14" fmla="*/ 1376 w 1376"/>
                <a:gd name="T15" fmla="*/ 512 h 5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6"/>
                <a:gd name="T25" fmla="*/ 0 h 512"/>
                <a:gd name="T26" fmla="*/ 1376 w 1376"/>
                <a:gd name="T27" fmla="*/ 512 h 5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6" h="512">
                  <a:moveTo>
                    <a:pt x="0" y="0"/>
                  </a:moveTo>
                  <a:lnTo>
                    <a:pt x="176" y="152"/>
                  </a:lnTo>
                  <a:lnTo>
                    <a:pt x="408" y="360"/>
                  </a:lnTo>
                  <a:lnTo>
                    <a:pt x="520" y="448"/>
                  </a:lnTo>
                  <a:lnTo>
                    <a:pt x="584" y="488"/>
                  </a:lnTo>
                  <a:lnTo>
                    <a:pt x="648" y="504"/>
                  </a:lnTo>
                  <a:lnTo>
                    <a:pt x="744" y="512"/>
                  </a:lnTo>
                  <a:lnTo>
                    <a:pt x="1376" y="512"/>
                  </a:lnTo>
                </a:path>
              </a:pathLst>
            </a:custGeom>
            <a:noFill/>
            <a:ln w="254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Rectangle 35"/>
            <p:cNvSpPr>
              <a:spLocks noChangeArrowheads="1"/>
            </p:cNvSpPr>
            <p:nvPr/>
          </p:nvSpPr>
          <p:spPr bwMode="auto">
            <a:xfrm>
              <a:off x="2928" y="2072"/>
              <a:ext cx="1400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801" name="Rectangle 36"/>
            <p:cNvSpPr>
              <a:spLocks noChangeArrowheads="1"/>
            </p:cNvSpPr>
            <p:nvPr/>
          </p:nvSpPr>
          <p:spPr bwMode="auto">
            <a:xfrm>
              <a:off x="2928" y="2072"/>
              <a:ext cx="1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N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 = Cycles to failure</a:t>
              </a:r>
              <a:endParaRPr lang="en-US">
                <a:latin typeface="Arial" charset="0"/>
              </a:endParaRPr>
            </a:p>
          </p:txBody>
        </p:sp>
        <p:sp>
          <p:nvSpPr>
            <p:cNvPr id="31802" name="Rectangle 37"/>
            <p:cNvSpPr>
              <a:spLocks noChangeArrowheads="1"/>
            </p:cNvSpPr>
            <p:nvPr/>
          </p:nvSpPr>
          <p:spPr bwMode="auto">
            <a:xfrm>
              <a:off x="2592" y="193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31803" name="Rectangle 38"/>
            <p:cNvSpPr>
              <a:spLocks noChangeArrowheads="1"/>
            </p:cNvSpPr>
            <p:nvPr/>
          </p:nvSpPr>
          <p:spPr bwMode="auto">
            <a:xfrm>
              <a:off x="2760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1804" name="Rectangle 39"/>
            <p:cNvSpPr>
              <a:spLocks noChangeArrowheads="1"/>
            </p:cNvSpPr>
            <p:nvPr/>
          </p:nvSpPr>
          <p:spPr bwMode="auto">
            <a:xfrm>
              <a:off x="3056" y="193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31805" name="Rectangle 40"/>
            <p:cNvSpPr>
              <a:spLocks noChangeArrowheads="1"/>
            </p:cNvSpPr>
            <p:nvPr/>
          </p:nvSpPr>
          <p:spPr bwMode="auto">
            <a:xfrm>
              <a:off x="3224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1806" name="Rectangle 41"/>
            <p:cNvSpPr>
              <a:spLocks noChangeArrowheads="1"/>
            </p:cNvSpPr>
            <p:nvPr/>
          </p:nvSpPr>
          <p:spPr bwMode="auto">
            <a:xfrm>
              <a:off x="3544" y="193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31807" name="Rectangle 42"/>
            <p:cNvSpPr>
              <a:spLocks noChangeArrowheads="1"/>
            </p:cNvSpPr>
            <p:nvPr/>
          </p:nvSpPr>
          <p:spPr bwMode="auto">
            <a:xfrm>
              <a:off x="3712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1808" name="Rectangle 43"/>
            <p:cNvSpPr>
              <a:spLocks noChangeArrowheads="1"/>
            </p:cNvSpPr>
            <p:nvPr/>
          </p:nvSpPr>
          <p:spPr bwMode="auto">
            <a:xfrm>
              <a:off x="4024" y="193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31809" name="Rectangle 44"/>
            <p:cNvSpPr>
              <a:spLocks noChangeArrowheads="1"/>
            </p:cNvSpPr>
            <p:nvPr/>
          </p:nvSpPr>
          <p:spPr bwMode="auto">
            <a:xfrm>
              <a:off x="4192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1810" name="Rectangle 45"/>
            <p:cNvSpPr>
              <a:spLocks noChangeArrowheads="1"/>
            </p:cNvSpPr>
            <p:nvPr/>
          </p:nvSpPr>
          <p:spPr bwMode="auto">
            <a:xfrm>
              <a:off x="3544" y="1024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unsafe</a:t>
              </a:r>
              <a:endParaRPr lang="en-US">
                <a:latin typeface="Arial" charset="0"/>
              </a:endParaRPr>
            </a:p>
          </p:txBody>
        </p:sp>
        <p:sp>
          <p:nvSpPr>
            <p:cNvPr id="31811" name="Rectangle 46"/>
            <p:cNvSpPr>
              <a:spLocks noChangeArrowheads="1"/>
            </p:cNvSpPr>
            <p:nvPr/>
          </p:nvSpPr>
          <p:spPr bwMode="auto">
            <a:xfrm>
              <a:off x="3184" y="1536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safe</a:t>
              </a:r>
              <a:endParaRPr lang="en-US">
                <a:latin typeface="Arial" charset="0"/>
              </a:endParaRPr>
            </a:p>
          </p:txBody>
        </p:sp>
        <p:sp>
          <p:nvSpPr>
            <p:cNvPr id="31812" name="Rectangle 47"/>
            <p:cNvSpPr>
              <a:spLocks noChangeArrowheads="1"/>
            </p:cNvSpPr>
            <p:nvPr/>
          </p:nvSpPr>
          <p:spPr bwMode="auto">
            <a:xfrm>
              <a:off x="2676" y="804"/>
              <a:ext cx="1696" cy="1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813" name="Line 48"/>
            <p:cNvSpPr>
              <a:spLocks noChangeShapeType="1"/>
            </p:cNvSpPr>
            <p:nvPr/>
          </p:nvSpPr>
          <p:spPr bwMode="auto">
            <a:xfrm flipV="1">
              <a:off x="3152" y="1808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Line 49"/>
            <p:cNvSpPr>
              <a:spLocks noChangeShapeType="1"/>
            </p:cNvSpPr>
            <p:nvPr/>
          </p:nvSpPr>
          <p:spPr bwMode="auto">
            <a:xfrm flipV="1">
              <a:off x="3640" y="1808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5" name="Line 50"/>
            <p:cNvSpPr>
              <a:spLocks noChangeShapeType="1"/>
            </p:cNvSpPr>
            <p:nvPr/>
          </p:nvSpPr>
          <p:spPr bwMode="auto">
            <a:xfrm flipV="1">
              <a:off x="4128" y="1808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Rectangle 51"/>
            <p:cNvSpPr>
              <a:spLocks noChangeArrowheads="1"/>
            </p:cNvSpPr>
            <p:nvPr/>
          </p:nvSpPr>
          <p:spPr bwMode="auto">
            <a:xfrm>
              <a:off x="2520" y="744"/>
              <a:ext cx="1424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817" name="Rectangle 52"/>
            <p:cNvSpPr>
              <a:spLocks noChangeArrowheads="1"/>
            </p:cNvSpPr>
            <p:nvPr/>
          </p:nvSpPr>
          <p:spPr bwMode="auto">
            <a:xfrm>
              <a:off x="2520" y="744"/>
              <a:ext cx="130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 = stress amplitude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457200" y="3643313"/>
            <a:ext cx="8305800" cy="2778125"/>
            <a:chOff x="288" y="2295"/>
            <a:chExt cx="5232" cy="1750"/>
          </a:xfrm>
        </p:grpSpPr>
        <p:sp>
          <p:nvSpPr>
            <p:cNvPr id="31752" name="Rectangle 4"/>
            <p:cNvSpPr>
              <a:spLocks noChangeArrowheads="1"/>
            </p:cNvSpPr>
            <p:nvPr/>
          </p:nvSpPr>
          <p:spPr bwMode="auto">
            <a:xfrm>
              <a:off x="288" y="2295"/>
              <a:ext cx="20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Sometimes, there is </a:t>
              </a:r>
            </a:p>
            <a:p>
              <a:r>
                <a:rPr lang="en-US">
                  <a:latin typeface="Arial" charset="0"/>
                </a:rPr>
                <a:t>   no fatigue limit!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4368" y="3408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From Fig. 11.19(b),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Callister’s MSE </a:t>
              </a:r>
            </a:p>
            <a:p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Adapted Version.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1754" name="Rectangle 56"/>
            <p:cNvSpPr>
              <a:spLocks noChangeArrowheads="1"/>
            </p:cNvSpPr>
            <p:nvPr/>
          </p:nvSpPr>
          <p:spPr bwMode="auto">
            <a:xfrm>
              <a:off x="2216" y="2936"/>
              <a:ext cx="424" cy="5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79"/>
            <p:cNvGrpSpPr>
              <a:grpSpLocks/>
            </p:cNvGrpSpPr>
            <p:nvPr/>
          </p:nvGrpSpPr>
          <p:grpSpPr bwMode="auto">
            <a:xfrm>
              <a:off x="2504" y="2552"/>
              <a:ext cx="2472" cy="1493"/>
              <a:chOff x="2504" y="2552"/>
              <a:chExt cx="2472" cy="1493"/>
            </a:xfrm>
          </p:grpSpPr>
          <p:sp>
            <p:nvSpPr>
              <p:cNvPr id="31756" name="Rectangle 57"/>
              <p:cNvSpPr>
                <a:spLocks noChangeArrowheads="1"/>
              </p:cNvSpPr>
              <p:nvPr/>
            </p:nvSpPr>
            <p:spPr bwMode="auto">
              <a:xfrm>
                <a:off x="4424" y="2632"/>
                <a:ext cx="5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case for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57" name="Rectangle 58"/>
              <p:cNvSpPr>
                <a:spLocks noChangeArrowheads="1"/>
              </p:cNvSpPr>
              <p:nvPr/>
            </p:nvSpPr>
            <p:spPr bwMode="auto">
              <a:xfrm>
                <a:off x="4424" y="2800"/>
                <a:ext cx="1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8800"/>
                    </a:solidFill>
                    <a:latin typeface="Arial" charset="0"/>
                  </a:rPr>
                  <a:t>Al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58" name="Rectangle 59"/>
              <p:cNvSpPr>
                <a:spLocks noChangeArrowheads="1"/>
              </p:cNvSpPr>
              <p:nvPr/>
            </p:nvSpPr>
            <p:spPr bwMode="auto">
              <a:xfrm>
                <a:off x="4568" y="2800"/>
                <a:ext cx="3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 (typ.)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59" name="Rectangle 60"/>
              <p:cNvSpPr>
                <a:spLocks noChangeArrowheads="1"/>
              </p:cNvSpPr>
              <p:nvPr/>
            </p:nvSpPr>
            <p:spPr bwMode="auto">
              <a:xfrm>
                <a:off x="2912" y="3872"/>
                <a:ext cx="12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i="1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 = Cycles to failure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0" name="Rectangle 61"/>
              <p:cNvSpPr>
                <a:spLocks noChangeArrowheads="1"/>
              </p:cNvSpPr>
              <p:nvPr/>
            </p:nvSpPr>
            <p:spPr bwMode="auto">
              <a:xfrm>
                <a:off x="2576" y="3744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1" name="Rectangle 62"/>
              <p:cNvSpPr>
                <a:spLocks noChangeArrowheads="1"/>
              </p:cNvSpPr>
              <p:nvPr/>
            </p:nvSpPr>
            <p:spPr bwMode="auto">
              <a:xfrm>
                <a:off x="2744" y="3704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31762" name="Rectangle 63"/>
              <p:cNvSpPr>
                <a:spLocks noChangeArrowheads="1"/>
              </p:cNvSpPr>
              <p:nvPr/>
            </p:nvSpPr>
            <p:spPr bwMode="auto">
              <a:xfrm>
                <a:off x="3040" y="3744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3" name="Rectangle 64"/>
              <p:cNvSpPr>
                <a:spLocks noChangeArrowheads="1"/>
              </p:cNvSpPr>
              <p:nvPr/>
            </p:nvSpPr>
            <p:spPr bwMode="auto">
              <a:xfrm>
                <a:off x="3208" y="3704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31764" name="Rectangle 65"/>
              <p:cNvSpPr>
                <a:spLocks noChangeArrowheads="1"/>
              </p:cNvSpPr>
              <p:nvPr/>
            </p:nvSpPr>
            <p:spPr bwMode="auto">
              <a:xfrm>
                <a:off x="3528" y="3744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5" name="Rectangle 66"/>
              <p:cNvSpPr>
                <a:spLocks noChangeArrowheads="1"/>
              </p:cNvSpPr>
              <p:nvPr/>
            </p:nvSpPr>
            <p:spPr bwMode="auto">
              <a:xfrm>
                <a:off x="3696" y="3704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31766" name="Rectangle 67"/>
              <p:cNvSpPr>
                <a:spLocks noChangeArrowheads="1"/>
              </p:cNvSpPr>
              <p:nvPr/>
            </p:nvSpPr>
            <p:spPr bwMode="auto">
              <a:xfrm>
                <a:off x="4008" y="3744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7" name="Rectangle 68"/>
              <p:cNvSpPr>
                <a:spLocks noChangeArrowheads="1"/>
              </p:cNvSpPr>
              <p:nvPr/>
            </p:nvSpPr>
            <p:spPr bwMode="auto">
              <a:xfrm>
                <a:off x="4176" y="3704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9</a:t>
                </a:r>
                <a:endParaRPr lang="en-US" sz="1400">
                  <a:latin typeface="Arial" charset="0"/>
                </a:endParaRPr>
              </a:p>
            </p:txBody>
          </p:sp>
          <p:sp>
            <p:nvSpPr>
              <p:cNvPr id="31768" name="Rectangle 69"/>
              <p:cNvSpPr>
                <a:spLocks noChangeArrowheads="1"/>
              </p:cNvSpPr>
              <p:nvPr/>
            </p:nvSpPr>
            <p:spPr bwMode="auto">
              <a:xfrm>
                <a:off x="3528" y="2832"/>
                <a:ext cx="4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unsafe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69" name="Rectangle 70"/>
              <p:cNvSpPr>
                <a:spLocks noChangeArrowheads="1"/>
              </p:cNvSpPr>
              <p:nvPr/>
            </p:nvSpPr>
            <p:spPr bwMode="auto">
              <a:xfrm>
                <a:off x="3168" y="3344"/>
                <a:ext cx="27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safe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70" name="Rectangle 71"/>
              <p:cNvSpPr>
                <a:spLocks noChangeArrowheads="1"/>
              </p:cNvSpPr>
              <p:nvPr/>
            </p:nvSpPr>
            <p:spPr bwMode="auto">
              <a:xfrm>
                <a:off x="2660" y="2612"/>
                <a:ext cx="1696" cy="10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71" name="Line 72"/>
              <p:cNvSpPr>
                <a:spLocks noChangeShapeType="1"/>
              </p:cNvSpPr>
              <p:nvPr/>
            </p:nvSpPr>
            <p:spPr bwMode="auto">
              <a:xfrm flipV="1">
                <a:off x="3136" y="3616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73"/>
              <p:cNvSpPr>
                <a:spLocks noChangeShapeType="1"/>
              </p:cNvSpPr>
              <p:nvPr/>
            </p:nvSpPr>
            <p:spPr bwMode="auto">
              <a:xfrm flipV="1">
                <a:off x="3624" y="3616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74"/>
              <p:cNvSpPr>
                <a:spLocks noChangeShapeType="1"/>
              </p:cNvSpPr>
              <p:nvPr/>
            </p:nvSpPr>
            <p:spPr bwMode="auto">
              <a:xfrm flipV="1">
                <a:off x="4112" y="3616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Rectangle 75"/>
              <p:cNvSpPr>
                <a:spLocks noChangeArrowheads="1"/>
              </p:cNvSpPr>
              <p:nvPr/>
            </p:nvSpPr>
            <p:spPr bwMode="auto">
              <a:xfrm>
                <a:off x="2504" y="2552"/>
                <a:ext cx="1424" cy="1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75" name="Rectangle 76"/>
              <p:cNvSpPr>
                <a:spLocks noChangeArrowheads="1"/>
              </p:cNvSpPr>
              <p:nvPr/>
            </p:nvSpPr>
            <p:spPr bwMode="auto">
              <a:xfrm>
                <a:off x="2504" y="2552"/>
                <a:ext cx="130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i="1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 = stress amplitude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1776" name="Freeform 77"/>
              <p:cNvSpPr>
                <a:spLocks/>
              </p:cNvSpPr>
              <p:nvPr/>
            </p:nvSpPr>
            <p:spPr bwMode="auto">
              <a:xfrm>
                <a:off x="2888" y="2760"/>
                <a:ext cx="1288" cy="656"/>
              </a:xfrm>
              <a:custGeom>
                <a:avLst/>
                <a:gdLst>
                  <a:gd name="T0" fmla="*/ 0 w 1288"/>
                  <a:gd name="T1" fmla="*/ 0 h 656"/>
                  <a:gd name="T2" fmla="*/ 120 w 1288"/>
                  <a:gd name="T3" fmla="*/ 144 h 656"/>
                  <a:gd name="T4" fmla="*/ 328 w 1288"/>
                  <a:gd name="T5" fmla="*/ 296 h 656"/>
                  <a:gd name="T6" fmla="*/ 528 w 1288"/>
                  <a:gd name="T7" fmla="*/ 416 h 656"/>
                  <a:gd name="T8" fmla="*/ 728 w 1288"/>
                  <a:gd name="T9" fmla="*/ 504 h 656"/>
                  <a:gd name="T10" fmla="*/ 1000 w 1288"/>
                  <a:gd name="T11" fmla="*/ 584 h 656"/>
                  <a:gd name="T12" fmla="*/ 1288 w 1288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8"/>
                  <a:gd name="T22" fmla="*/ 0 h 656"/>
                  <a:gd name="T23" fmla="*/ 1288 w 1288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8" h="656">
                    <a:moveTo>
                      <a:pt x="0" y="0"/>
                    </a:moveTo>
                    <a:lnTo>
                      <a:pt x="120" y="144"/>
                    </a:lnTo>
                    <a:lnTo>
                      <a:pt x="328" y="296"/>
                    </a:lnTo>
                    <a:lnTo>
                      <a:pt x="528" y="416"/>
                    </a:lnTo>
                    <a:lnTo>
                      <a:pt x="728" y="504"/>
                    </a:lnTo>
                    <a:lnTo>
                      <a:pt x="1000" y="584"/>
                    </a:lnTo>
                    <a:lnTo>
                      <a:pt x="1288" y="656"/>
                    </a:lnTo>
                  </a:path>
                </a:pathLst>
              </a:cu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Freeform 78"/>
              <p:cNvSpPr>
                <a:spLocks/>
              </p:cNvSpPr>
              <p:nvPr/>
            </p:nvSpPr>
            <p:spPr bwMode="auto">
              <a:xfrm>
                <a:off x="2896" y="2768"/>
                <a:ext cx="1288" cy="648"/>
              </a:xfrm>
              <a:custGeom>
                <a:avLst/>
                <a:gdLst>
                  <a:gd name="T0" fmla="*/ 0 w 1288"/>
                  <a:gd name="T1" fmla="*/ 0 h 648"/>
                  <a:gd name="T2" fmla="*/ 120 w 1288"/>
                  <a:gd name="T3" fmla="*/ 144 h 648"/>
                  <a:gd name="T4" fmla="*/ 328 w 1288"/>
                  <a:gd name="T5" fmla="*/ 288 h 648"/>
                  <a:gd name="T6" fmla="*/ 528 w 1288"/>
                  <a:gd name="T7" fmla="*/ 408 h 648"/>
                  <a:gd name="T8" fmla="*/ 728 w 1288"/>
                  <a:gd name="T9" fmla="*/ 496 h 648"/>
                  <a:gd name="T10" fmla="*/ 1000 w 1288"/>
                  <a:gd name="T11" fmla="*/ 584 h 648"/>
                  <a:gd name="T12" fmla="*/ 1288 w 1288"/>
                  <a:gd name="T13" fmla="*/ 648 h 6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8"/>
                  <a:gd name="T22" fmla="*/ 0 h 648"/>
                  <a:gd name="T23" fmla="*/ 1288 w 1288"/>
                  <a:gd name="T24" fmla="*/ 648 h 6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8" h="648">
                    <a:moveTo>
                      <a:pt x="0" y="0"/>
                    </a:moveTo>
                    <a:lnTo>
                      <a:pt x="120" y="144"/>
                    </a:lnTo>
                    <a:lnTo>
                      <a:pt x="328" y="288"/>
                    </a:lnTo>
                    <a:lnTo>
                      <a:pt x="528" y="408"/>
                    </a:lnTo>
                    <a:lnTo>
                      <a:pt x="728" y="496"/>
                    </a:lnTo>
                    <a:lnTo>
                      <a:pt x="1000" y="584"/>
                    </a:lnTo>
                    <a:lnTo>
                      <a:pt x="1288" y="648"/>
                    </a:lnTo>
                  </a:path>
                </a:pathLst>
              </a:cu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B4846-D724-4AF2-B4BE-8DF2E4736E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404813" y="277813"/>
            <a:ext cx="826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Fatigue crack initiation and propagation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19200"/>
            <a:ext cx="79930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Fatigue failure is characterized by three distinct step  </a:t>
            </a:r>
            <a:r>
              <a:rPr lang="en-US" sz="2200">
                <a:latin typeface="Arial" charset="0"/>
              </a:rPr>
              <a:t> </a:t>
            </a:r>
          </a:p>
          <a:p>
            <a:r>
              <a:rPr lang="en-US" sz="2200">
                <a:latin typeface="Arial" charset="0"/>
              </a:rPr>
              <a:t>   -- Crack initiation</a:t>
            </a:r>
          </a:p>
          <a:p>
            <a:r>
              <a:rPr lang="en-US" sz="2200">
                <a:latin typeface="Arial" charset="0"/>
              </a:rPr>
              <a:t>   -- Crack propagation</a:t>
            </a:r>
          </a:p>
          <a:p>
            <a:r>
              <a:rPr lang="en-US" sz="2200">
                <a:latin typeface="Arial" charset="0"/>
              </a:rPr>
              <a:t>   -- Final failure (occurs very rapidly)</a:t>
            </a:r>
            <a:endParaRPr lang="en-US" sz="2800" i="1" baseline="-10000">
              <a:latin typeface="Arial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3" y="3375025"/>
            <a:ext cx="3092450" cy="31321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8025" y="3419475"/>
            <a:ext cx="3170238" cy="29162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08313" y="3730625"/>
            <a:ext cx="169703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Beachmark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ridges in 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steel 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238" y="3751263"/>
            <a:ext cx="16954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Fatigue striations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in Al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777" name="Rectangle 4"/>
          <p:cNvSpPr>
            <a:spLocks noChangeArrowheads="1"/>
          </p:cNvSpPr>
          <p:nvPr/>
        </p:nvSpPr>
        <p:spPr bwMode="auto">
          <a:xfrm>
            <a:off x="476250" y="2687638"/>
            <a:ext cx="86090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Crack propagation step is characterized by beachmarks and striations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7D92E-DD41-41FE-AEC9-DB737EBF0AC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3182938" y="1752600"/>
            <a:ext cx="228600" cy="304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1752600" y="1676400"/>
            <a:ext cx="485775" cy="762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99FF"/>
              </a:solidFill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649538" y="1890713"/>
            <a:ext cx="457200" cy="3810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99FF"/>
              </a:solidFill>
            </a:endParaRP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609600" y="1130300"/>
            <a:ext cx="457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Crack grows </a:t>
            </a:r>
            <a:r>
              <a:rPr lang="en-US" i="1">
                <a:latin typeface="Arial" charset="0"/>
              </a:rPr>
              <a:t>incrementally</a:t>
            </a:r>
            <a:endParaRPr lang="en-US">
              <a:latin typeface="Arial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3352800" y="16764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3810000" y="1524000"/>
            <a:ext cx="1808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00"/>
                </a:solidFill>
                <a:latin typeface="Arial" charset="0"/>
              </a:rPr>
              <a:t>typically 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1 to 6</a:t>
            </a: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 flipH="1" flipV="1">
            <a:off x="2133600" y="24384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 flipV="1">
            <a:off x="2895600" y="2209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3224213" y="2249488"/>
          <a:ext cx="1357312" cy="444500"/>
        </p:xfrm>
        <a:graphic>
          <a:graphicData uri="http://schemas.openxmlformats.org/presentationml/2006/ole">
            <p:oleObj spid="_x0000_s91138" name="Equation" r:id="rId4" imgW="736560" imgH="241200" progId="Equation.3">
              <p:embed/>
            </p:oleObj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124200" y="274320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charset="0"/>
              </a:rPr>
              <a:t>increase in crack length per loading cycle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904875" y="3498850"/>
            <a:ext cx="44338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--crack grows faster as</a:t>
            </a:r>
          </a:p>
          <a:p>
            <a:r>
              <a:rPr lang="en-US">
                <a:latin typeface="Arial" charset="0"/>
              </a:rPr>
              <a:t>        •  </a:t>
            </a:r>
            <a:r>
              <a:rPr lang="en-US" b="1">
                <a:latin typeface="Symbol" pitchFamily="18" charset="2"/>
              </a:rPr>
              <a:t>Ds</a:t>
            </a:r>
            <a:r>
              <a:rPr lang="en-US">
                <a:latin typeface="Arial" charset="0"/>
              </a:rPr>
              <a:t> increases</a:t>
            </a:r>
          </a:p>
          <a:p>
            <a:r>
              <a:rPr lang="en-US">
                <a:latin typeface="Arial" charset="0"/>
              </a:rPr>
              <a:t>        •  crack gets longer</a:t>
            </a:r>
          </a:p>
          <a:p>
            <a:r>
              <a:rPr lang="en-US">
                <a:latin typeface="Arial" charset="0"/>
              </a:rPr>
              <a:t>        •  loading freq. increases.</a:t>
            </a:r>
          </a:p>
        </p:txBody>
      </p:sp>
      <p:sp>
        <p:nvSpPr>
          <p:cNvPr id="11279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Fatigue Mechanism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1701800" y="1657350"/>
          <a:ext cx="1720850" cy="792163"/>
        </p:xfrm>
        <a:graphic>
          <a:graphicData uri="http://schemas.openxmlformats.org/presentationml/2006/ole">
            <p:oleObj spid="_x0000_s91139" name="Equation" r:id="rId5" imgW="825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5625-AC97-4D9B-BEF1-101E51612D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533400" y="1066800"/>
            <a:ext cx="73802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Occurs due to:  </a:t>
            </a:r>
            <a:r>
              <a:rPr lang="en-US" sz="2200">
                <a:latin typeface="Arial" charset="0"/>
              </a:rPr>
              <a:t>uneven heating/cooling.</a:t>
            </a:r>
          </a:p>
          <a:p>
            <a:r>
              <a:rPr lang="en-US">
                <a:latin typeface="Arial" charset="0"/>
              </a:rPr>
              <a:t>•  Ex:</a:t>
            </a:r>
            <a:r>
              <a:rPr lang="en-US" sz="2200">
                <a:latin typeface="Arial" charset="0"/>
              </a:rPr>
              <a:t>  Assume top thin layer is rapidly cooled from </a:t>
            </a:r>
            <a:r>
              <a:rPr lang="en-US" sz="2200" i="1">
                <a:latin typeface="Arial" charset="0"/>
              </a:rPr>
              <a:t>T</a:t>
            </a:r>
            <a:r>
              <a:rPr lang="en-US" sz="2200" i="1" baseline="-25000">
                <a:latin typeface="Arial" charset="0"/>
              </a:rPr>
              <a:t>1</a:t>
            </a:r>
            <a:r>
              <a:rPr lang="en-US" sz="2200">
                <a:latin typeface="Arial" charset="0"/>
              </a:rPr>
              <a:t> to </a:t>
            </a:r>
            <a:r>
              <a:rPr lang="en-US" sz="2200" i="1">
                <a:latin typeface="Arial" charset="0"/>
              </a:rPr>
              <a:t>T</a:t>
            </a:r>
            <a:r>
              <a:rPr lang="en-US" sz="2200" i="1" baseline="-25000">
                <a:latin typeface="Arial" charset="0"/>
              </a:rPr>
              <a:t>2</a:t>
            </a:r>
            <a:r>
              <a:rPr lang="en-US" sz="2200">
                <a:latin typeface="Arial" charset="0"/>
              </a:rPr>
              <a:t>:</a:t>
            </a: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800600" y="2387600"/>
            <a:ext cx="3360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Tension develops at surface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5348288" y="2787650"/>
          <a:ext cx="1881187" cy="404813"/>
        </p:xfrm>
        <a:graphic>
          <a:graphicData uri="http://schemas.openxmlformats.org/presentationml/2006/ole">
            <p:oleObj spid="_x0000_s100354" name="Equation" r:id="rId4" imgW="1002960" imgH="215640" progId="Equation.3">
              <p:embed/>
            </p:oleObj>
          </a:graphicData>
        </a:graphic>
      </p:graphicFrame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4800600" y="3260725"/>
            <a:ext cx="3586163" cy="1363663"/>
            <a:chOff x="3024" y="2054"/>
            <a:chExt cx="2259" cy="859"/>
          </a:xfrm>
        </p:grpSpPr>
        <p:sp>
          <p:nvSpPr>
            <p:cNvPr id="6206" name="Rectangle 2"/>
            <p:cNvSpPr>
              <a:spLocks noChangeArrowheads="1"/>
            </p:cNvSpPr>
            <p:nvPr/>
          </p:nvSpPr>
          <p:spPr bwMode="auto">
            <a:xfrm>
              <a:off x="3312" y="2544"/>
              <a:ext cx="1008" cy="28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07" name="Rectangle 9"/>
            <p:cNvSpPr>
              <a:spLocks noChangeArrowheads="1"/>
            </p:cNvSpPr>
            <p:nvPr/>
          </p:nvSpPr>
          <p:spPr bwMode="auto">
            <a:xfrm>
              <a:off x="3024" y="2054"/>
              <a:ext cx="225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Critical temperature difference</a:t>
              </a:r>
            </a:p>
            <a:p>
              <a:r>
                <a:rPr lang="en-US" sz="2000">
                  <a:latin typeface="Arial" charset="0"/>
                </a:rPr>
                <a:t>for fracture (set </a:t>
              </a:r>
              <a:r>
                <a:rPr lang="en-US" sz="2000">
                  <a:latin typeface="Symbol" pitchFamily="18" charset="2"/>
                </a:rPr>
                <a:t>s</a:t>
              </a:r>
              <a:r>
                <a:rPr lang="en-US" sz="2000">
                  <a:latin typeface="Arial" charset="0"/>
                </a:rPr>
                <a:t> = </a:t>
              </a:r>
              <a:r>
                <a:rPr lang="en-US" sz="2000">
                  <a:latin typeface="Symbol" pitchFamily="18" charset="2"/>
                </a:rPr>
                <a:t>s</a:t>
              </a:r>
              <a:r>
                <a:rPr lang="en-US" baseline="-8000">
                  <a:latin typeface="Arial" charset="0"/>
                </a:rPr>
                <a:t>f</a:t>
              </a:r>
              <a:r>
                <a:rPr lang="en-US" sz="2000">
                  <a:latin typeface="Arial" charset="0"/>
                </a:rPr>
                <a:t>)</a:t>
              </a:r>
            </a:p>
          </p:txBody>
        </p:sp>
        <p:graphicFrame>
          <p:nvGraphicFramePr>
            <p:cNvPr id="6150" name="Object 10"/>
            <p:cNvGraphicFramePr>
              <a:graphicFrameLocks noChangeAspect="1"/>
            </p:cNvGraphicFramePr>
            <p:nvPr/>
          </p:nvGraphicFramePr>
          <p:xfrm>
            <a:off x="3355" y="2473"/>
            <a:ext cx="1405" cy="440"/>
          </p:xfrm>
          <a:graphic>
            <a:graphicData uri="http://schemas.openxmlformats.org/presentationml/2006/ole">
              <p:oleObj spid="_x0000_s100358" name="Equation" r:id="rId5" imgW="1257120" imgH="393480" progId="Equation.3">
                <p:embed/>
              </p:oleObj>
            </a:graphicData>
          </a:graphic>
        </p:graphicFrame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371600" y="4495800"/>
            <a:ext cx="4495800" cy="625475"/>
            <a:chOff x="864" y="2832"/>
            <a:chExt cx="2832" cy="394"/>
          </a:xfrm>
        </p:grpSpPr>
        <p:sp>
          <p:nvSpPr>
            <p:cNvPr id="6202" name="Line 13"/>
            <p:cNvSpPr>
              <a:spLocks noChangeShapeType="1"/>
            </p:cNvSpPr>
            <p:nvPr/>
          </p:nvSpPr>
          <p:spPr bwMode="auto">
            <a:xfrm flipV="1">
              <a:off x="864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14"/>
            <p:cNvSpPr>
              <a:spLocks noChangeShapeType="1"/>
            </p:cNvSpPr>
            <p:nvPr/>
          </p:nvSpPr>
          <p:spPr bwMode="auto">
            <a:xfrm flipV="1">
              <a:off x="3696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Line 15"/>
            <p:cNvSpPr>
              <a:spLocks noChangeShapeType="1"/>
            </p:cNvSpPr>
            <p:nvPr/>
          </p:nvSpPr>
          <p:spPr bwMode="auto">
            <a:xfrm>
              <a:off x="864" y="3024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16"/>
            <p:cNvSpPr>
              <a:spLocks noChangeArrowheads="1"/>
            </p:cNvSpPr>
            <p:nvPr/>
          </p:nvSpPr>
          <p:spPr bwMode="auto">
            <a:xfrm>
              <a:off x="1959" y="2976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set equal</a:t>
              </a: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3400" y="5815013"/>
            <a:ext cx="7427913" cy="669925"/>
            <a:chOff x="336" y="3663"/>
            <a:chExt cx="4679" cy="422"/>
          </a:xfrm>
        </p:grpSpPr>
        <p:sp>
          <p:nvSpPr>
            <p:cNvPr id="6201" name="Rectangle 18"/>
            <p:cNvSpPr>
              <a:spLocks noChangeArrowheads="1"/>
            </p:cNvSpPr>
            <p:nvPr/>
          </p:nvSpPr>
          <p:spPr bwMode="auto">
            <a:xfrm>
              <a:off x="336" y="3744"/>
              <a:ext cx="46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latin typeface="Arial" charset="0"/>
                </a:rPr>
                <a:t>•  Large thermal </a:t>
              </a:r>
              <a:r>
                <a:rPr lang="en-US" dirty="0" smtClean="0">
                  <a:latin typeface="Arial" charset="0"/>
                </a:rPr>
                <a:t>fatigue </a:t>
              </a:r>
              <a:r>
                <a:rPr lang="en-US" dirty="0">
                  <a:latin typeface="Arial" charset="0"/>
                </a:rPr>
                <a:t>resistance when          is large.</a:t>
              </a:r>
              <a:endParaRPr lang="en-US" sz="2200" dirty="0">
                <a:latin typeface="Arial" charset="0"/>
              </a:endParaRPr>
            </a:p>
          </p:txBody>
        </p:sp>
        <p:graphicFrame>
          <p:nvGraphicFramePr>
            <p:cNvPr id="6149" name="Object 19"/>
            <p:cNvGraphicFramePr>
              <a:graphicFrameLocks noChangeAspect="1"/>
            </p:cNvGraphicFramePr>
            <p:nvPr/>
          </p:nvGraphicFramePr>
          <p:xfrm>
            <a:off x="3847" y="3663"/>
            <a:ext cx="326" cy="422"/>
          </p:xfrm>
          <a:graphic>
            <a:graphicData uri="http://schemas.openxmlformats.org/presentationml/2006/ole">
              <p:oleObj spid="_x0000_s100357" name="Equation" r:id="rId6" imgW="304560" imgH="393480" progId="Equation.3">
                <p:embed/>
              </p:oleObj>
            </a:graphicData>
          </a:graphic>
        </p:graphicFrame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533400" y="5114925"/>
            <a:ext cx="5162550" cy="800100"/>
            <a:chOff x="336" y="3222"/>
            <a:chExt cx="3252" cy="504"/>
          </a:xfrm>
        </p:grpSpPr>
        <p:sp>
          <p:nvSpPr>
            <p:cNvPr id="6200" name="Rectangle 17"/>
            <p:cNvSpPr>
              <a:spLocks noChangeArrowheads="1"/>
            </p:cNvSpPr>
            <p:nvPr/>
          </p:nvSpPr>
          <p:spPr bwMode="auto">
            <a:xfrm>
              <a:off x="336" y="3360"/>
              <a:ext cx="7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 Result:</a:t>
              </a:r>
              <a:endParaRPr lang="en-US" sz="2200">
                <a:latin typeface="Arial" charset="0"/>
              </a:endParaRPr>
            </a:p>
          </p:txBody>
        </p:sp>
        <p:graphicFrame>
          <p:nvGraphicFramePr>
            <p:cNvPr id="6148" name="Object 20"/>
            <p:cNvGraphicFramePr>
              <a:graphicFrameLocks noChangeAspect="1"/>
            </p:cNvGraphicFramePr>
            <p:nvPr/>
          </p:nvGraphicFramePr>
          <p:xfrm>
            <a:off x="1247" y="3222"/>
            <a:ext cx="2341" cy="504"/>
          </p:xfrm>
          <a:graphic>
            <a:graphicData uri="http://schemas.openxmlformats.org/presentationml/2006/ole">
              <p:oleObj spid="_x0000_s100356" name="Equation" r:id="rId7" imgW="1828800" imgH="393480" progId="Equation.3">
                <p:embed/>
              </p:oleObj>
            </a:graphicData>
          </a:graphic>
        </p:graphicFrame>
      </p:grpSp>
      <p:sp>
        <p:nvSpPr>
          <p:cNvPr id="6158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Thermal shock/Thermal Fatigue</a:t>
            </a:r>
          </a:p>
        </p:txBody>
      </p: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609600" y="3276600"/>
            <a:ext cx="3360738" cy="1346200"/>
            <a:chOff x="384" y="2064"/>
            <a:chExt cx="2117" cy="848"/>
          </a:xfrm>
        </p:grpSpPr>
        <p:sp>
          <p:nvSpPr>
            <p:cNvPr id="6197" name="Rectangle 3"/>
            <p:cNvSpPr>
              <a:spLocks noChangeArrowheads="1"/>
            </p:cNvSpPr>
            <p:nvPr/>
          </p:nvSpPr>
          <p:spPr bwMode="auto">
            <a:xfrm>
              <a:off x="432" y="2544"/>
              <a:ext cx="816" cy="28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384" y="2064"/>
              <a:ext cx="2117" cy="848"/>
              <a:chOff x="384" y="2064"/>
              <a:chExt cx="2117" cy="848"/>
            </a:xfrm>
          </p:grpSpPr>
          <p:sp>
            <p:nvSpPr>
              <p:cNvPr id="6199" name="Rectangle 11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211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Temperature difference that</a:t>
                </a:r>
              </a:p>
              <a:p>
                <a:r>
                  <a:rPr lang="en-US" sz="2000">
                    <a:latin typeface="Arial" charset="0"/>
                  </a:rPr>
                  <a:t>can be produced by cooling:</a:t>
                </a:r>
              </a:p>
            </p:txBody>
          </p:sp>
          <p:graphicFrame>
            <p:nvGraphicFramePr>
              <p:cNvPr id="6147" name="Object 22"/>
              <p:cNvGraphicFramePr>
                <a:graphicFrameLocks noChangeAspect="1"/>
              </p:cNvGraphicFramePr>
              <p:nvPr/>
            </p:nvGraphicFramePr>
            <p:xfrm>
              <a:off x="498" y="2459"/>
              <a:ext cx="1810" cy="453"/>
            </p:xfrm>
            <a:graphic>
              <a:graphicData uri="http://schemas.openxmlformats.org/presentationml/2006/ole">
                <p:oleObj spid="_x0000_s100355" name="Equation" r:id="rId8" imgW="1574640" imgH="393480" progId="Equation.3">
                  <p:embed/>
                </p:oleObj>
              </a:graphicData>
            </a:graphic>
          </p:graphicFrame>
        </p:grp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774700" y="1765300"/>
            <a:ext cx="4000500" cy="1447800"/>
            <a:chOff x="488" y="1112"/>
            <a:chExt cx="2520" cy="912"/>
          </a:xfrm>
        </p:grpSpPr>
        <p:grpSp>
          <p:nvGrpSpPr>
            <p:cNvPr id="9" name="Group 86"/>
            <p:cNvGrpSpPr>
              <a:grpSpLocks/>
            </p:cNvGrpSpPr>
            <p:nvPr/>
          </p:nvGrpSpPr>
          <p:grpSpPr bwMode="auto">
            <a:xfrm>
              <a:off x="828" y="1288"/>
              <a:ext cx="588" cy="272"/>
              <a:chOff x="552" y="1288"/>
              <a:chExt cx="588" cy="272"/>
            </a:xfrm>
          </p:grpSpPr>
          <p:sp>
            <p:nvSpPr>
              <p:cNvPr id="6195" name="Freeform 87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Freeform 88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>
              <a:off x="1104" y="1288"/>
              <a:ext cx="588" cy="272"/>
              <a:chOff x="552" y="1288"/>
              <a:chExt cx="588" cy="272"/>
            </a:xfrm>
          </p:grpSpPr>
          <p:sp>
            <p:nvSpPr>
              <p:cNvPr id="6193" name="Freeform 90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4" name="Freeform 91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1380" y="1288"/>
              <a:ext cx="588" cy="272"/>
              <a:chOff x="552" y="1288"/>
              <a:chExt cx="588" cy="272"/>
            </a:xfrm>
          </p:grpSpPr>
          <p:sp>
            <p:nvSpPr>
              <p:cNvPr id="6191" name="Freeform 93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Freeform 94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>
              <a:off x="1656" y="1288"/>
              <a:ext cx="588" cy="272"/>
              <a:chOff x="552" y="1288"/>
              <a:chExt cx="588" cy="272"/>
            </a:xfrm>
          </p:grpSpPr>
          <p:sp>
            <p:nvSpPr>
              <p:cNvPr id="6189" name="Freeform 96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Freeform 97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>
              <a:off x="1932" y="1288"/>
              <a:ext cx="588" cy="272"/>
              <a:chOff x="552" y="1288"/>
              <a:chExt cx="588" cy="272"/>
            </a:xfrm>
          </p:grpSpPr>
          <p:sp>
            <p:nvSpPr>
              <p:cNvPr id="6187" name="Freeform 99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Freeform 100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>
              <a:off x="2208" y="1288"/>
              <a:ext cx="588" cy="272"/>
              <a:chOff x="552" y="1288"/>
              <a:chExt cx="588" cy="272"/>
            </a:xfrm>
          </p:grpSpPr>
          <p:sp>
            <p:nvSpPr>
              <p:cNvPr id="6185" name="Freeform 102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Freeform 103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7" name="Rectangle 25"/>
            <p:cNvSpPr>
              <a:spLocks noChangeArrowheads="1"/>
            </p:cNvSpPr>
            <p:nvPr/>
          </p:nvSpPr>
          <p:spPr bwMode="auto">
            <a:xfrm>
              <a:off x="2768" y="1304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99FF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2640" y="1568"/>
              <a:ext cx="368" cy="120"/>
              <a:chOff x="2640" y="1568"/>
              <a:chExt cx="368" cy="120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2640" y="1584"/>
                <a:ext cx="368" cy="96"/>
                <a:chOff x="2640" y="1584"/>
                <a:chExt cx="368" cy="96"/>
              </a:xfrm>
            </p:grpSpPr>
            <p:sp>
              <p:nvSpPr>
                <p:cNvPr id="6182" name="Freeform 26"/>
                <p:cNvSpPr>
                  <a:spLocks/>
                </p:cNvSpPr>
                <p:nvPr/>
              </p:nvSpPr>
              <p:spPr bwMode="auto">
                <a:xfrm>
                  <a:off x="2640" y="1584"/>
                  <a:ext cx="56" cy="96"/>
                </a:xfrm>
                <a:custGeom>
                  <a:avLst/>
                  <a:gdLst>
                    <a:gd name="T0" fmla="*/ 0 w 56"/>
                    <a:gd name="T1" fmla="*/ 48 h 96"/>
                    <a:gd name="T2" fmla="*/ 56 w 56"/>
                    <a:gd name="T3" fmla="*/ 0 h 96"/>
                    <a:gd name="T4" fmla="*/ 40 w 56"/>
                    <a:gd name="T5" fmla="*/ 48 h 96"/>
                    <a:gd name="T6" fmla="*/ 56 w 56"/>
                    <a:gd name="T7" fmla="*/ 96 h 96"/>
                    <a:gd name="T8" fmla="*/ 0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0" y="48"/>
                      </a:moveTo>
                      <a:lnTo>
                        <a:pt x="56" y="0"/>
                      </a:lnTo>
                      <a:lnTo>
                        <a:pt x="40" y="48"/>
                      </a:lnTo>
                      <a:lnTo>
                        <a:pt x="5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1270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Freeform 27"/>
                <p:cNvSpPr>
                  <a:spLocks/>
                </p:cNvSpPr>
                <p:nvPr/>
              </p:nvSpPr>
              <p:spPr bwMode="auto">
                <a:xfrm>
                  <a:off x="2952" y="1584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1270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28"/>
                <p:cNvSpPr>
                  <a:spLocks noChangeShapeType="1"/>
                </p:cNvSpPr>
                <p:nvPr/>
              </p:nvSpPr>
              <p:spPr bwMode="auto">
                <a:xfrm>
                  <a:off x="2680" y="1632"/>
                  <a:ext cx="288" cy="1"/>
                </a:xfrm>
                <a:prstGeom prst="line">
                  <a:avLst/>
                </a:prstGeom>
                <a:noFill/>
                <a:ln w="2540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81" name="Rectangle 30"/>
              <p:cNvSpPr>
                <a:spLocks noChangeArrowheads="1"/>
              </p:cNvSpPr>
              <p:nvPr/>
            </p:nvSpPr>
            <p:spPr bwMode="auto">
              <a:xfrm>
                <a:off x="2768" y="1568"/>
                <a:ext cx="104" cy="12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69" name="Rectangle 32"/>
            <p:cNvSpPr>
              <a:spLocks noChangeArrowheads="1"/>
            </p:cNvSpPr>
            <p:nvPr/>
          </p:nvSpPr>
          <p:spPr bwMode="auto">
            <a:xfrm>
              <a:off x="1304" y="1112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  <a:latin typeface="Arial" charset="0"/>
                </a:rPr>
                <a:t>rapid quench</a:t>
              </a:r>
              <a:endParaRPr lang="en-US">
                <a:latin typeface="Arial" charset="0"/>
              </a:endParaRPr>
            </a:p>
          </p:txBody>
        </p:sp>
        <p:sp>
          <p:nvSpPr>
            <p:cNvPr id="6170" name="Rectangle 33"/>
            <p:cNvSpPr>
              <a:spLocks noChangeArrowheads="1"/>
            </p:cNvSpPr>
            <p:nvPr/>
          </p:nvSpPr>
          <p:spPr bwMode="auto">
            <a:xfrm>
              <a:off x="488" y="1568"/>
              <a:ext cx="2160" cy="13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71" name="Rectangle 34"/>
            <p:cNvSpPr>
              <a:spLocks noChangeArrowheads="1"/>
            </p:cNvSpPr>
            <p:nvPr/>
          </p:nvSpPr>
          <p:spPr bwMode="auto">
            <a:xfrm>
              <a:off x="488" y="1696"/>
              <a:ext cx="2160" cy="328"/>
            </a:xfrm>
            <a:prstGeom prst="rect">
              <a:avLst/>
            </a:prstGeom>
            <a:solidFill>
              <a:srgbClr val="FF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72" name="Rectangle 35"/>
            <p:cNvSpPr>
              <a:spLocks noChangeArrowheads="1"/>
            </p:cNvSpPr>
            <p:nvPr/>
          </p:nvSpPr>
          <p:spPr bwMode="auto">
            <a:xfrm>
              <a:off x="824" y="1760"/>
              <a:ext cx="9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resists contraction</a:t>
              </a:r>
              <a:endParaRPr lang="en-US">
                <a:latin typeface="Arial" charset="0"/>
              </a:endParaRPr>
            </a:p>
          </p:txBody>
        </p:sp>
        <p:sp>
          <p:nvSpPr>
            <p:cNvPr id="6173" name="Rectangle 36"/>
            <p:cNvSpPr>
              <a:spLocks noChangeArrowheads="1"/>
            </p:cNvSpPr>
            <p:nvPr/>
          </p:nvSpPr>
          <p:spPr bwMode="auto">
            <a:xfrm>
              <a:off x="536" y="1552"/>
              <a:ext cx="16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tries to contract during cooling</a:t>
              </a:r>
              <a:endParaRPr lang="en-US">
                <a:latin typeface="Arial" charset="0"/>
              </a:endParaRPr>
            </a:p>
          </p:txBody>
        </p:sp>
        <p:sp>
          <p:nvSpPr>
            <p:cNvPr id="6174" name="Line 38"/>
            <p:cNvSpPr>
              <a:spLocks noChangeShapeType="1"/>
            </p:cNvSpPr>
            <p:nvPr/>
          </p:nvSpPr>
          <p:spPr bwMode="auto">
            <a:xfrm flipH="1" flipV="1">
              <a:off x="576" y="1544"/>
              <a:ext cx="8" cy="8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552" y="1288"/>
              <a:ext cx="588" cy="272"/>
              <a:chOff x="552" y="1288"/>
              <a:chExt cx="588" cy="272"/>
            </a:xfrm>
          </p:grpSpPr>
          <p:sp>
            <p:nvSpPr>
              <p:cNvPr id="6178" name="Freeform 84"/>
              <p:cNvSpPr>
                <a:spLocks/>
              </p:cNvSpPr>
              <p:nvPr/>
            </p:nvSpPr>
            <p:spPr bwMode="auto">
              <a:xfrm>
                <a:off x="576" y="1288"/>
                <a:ext cx="564" cy="260"/>
              </a:xfrm>
              <a:custGeom>
                <a:avLst/>
                <a:gdLst>
                  <a:gd name="T0" fmla="*/ 564 w 564"/>
                  <a:gd name="T1" fmla="*/ 0 h 260"/>
                  <a:gd name="T2" fmla="*/ 448 w 564"/>
                  <a:gd name="T3" fmla="*/ 28 h 260"/>
                  <a:gd name="T4" fmla="*/ 336 w 564"/>
                  <a:gd name="T5" fmla="*/ 20 h 260"/>
                  <a:gd name="T6" fmla="*/ 284 w 564"/>
                  <a:gd name="T7" fmla="*/ 68 h 260"/>
                  <a:gd name="T8" fmla="*/ 268 w 564"/>
                  <a:gd name="T9" fmla="*/ 136 h 260"/>
                  <a:gd name="T10" fmla="*/ 216 w 564"/>
                  <a:gd name="T11" fmla="*/ 172 h 260"/>
                  <a:gd name="T12" fmla="*/ 72 w 564"/>
                  <a:gd name="T13" fmla="*/ 200 h 260"/>
                  <a:gd name="T14" fmla="*/ 0 w 564"/>
                  <a:gd name="T15" fmla="*/ 260 h 2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4"/>
                  <a:gd name="T25" fmla="*/ 0 h 260"/>
                  <a:gd name="T26" fmla="*/ 564 w 564"/>
                  <a:gd name="T27" fmla="*/ 260 h 2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4" h="260">
                    <a:moveTo>
                      <a:pt x="564" y="0"/>
                    </a:moveTo>
                    <a:cubicBezTo>
                      <a:pt x="525" y="12"/>
                      <a:pt x="486" y="25"/>
                      <a:pt x="448" y="28"/>
                    </a:cubicBezTo>
                    <a:cubicBezTo>
                      <a:pt x="410" y="31"/>
                      <a:pt x="363" y="13"/>
                      <a:pt x="336" y="20"/>
                    </a:cubicBezTo>
                    <a:cubicBezTo>
                      <a:pt x="309" y="27"/>
                      <a:pt x="295" y="49"/>
                      <a:pt x="284" y="68"/>
                    </a:cubicBezTo>
                    <a:cubicBezTo>
                      <a:pt x="273" y="87"/>
                      <a:pt x="279" y="119"/>
                      <a:pt x="268" y="136"/>
                    </a:cubicBezTo>
                    <a:cubicBezTo>
                      <a:pt x="257" y="153"/>
                      <a:pt x="249" y="161"/>
                      <a:pt x="216" y="172"/>
                    </a:cubicBezTo>
                    <a:cubicBezTo>
                      <a:pt x="183" y="183"/>
                      <a:pt x="108" y="185"/>
                      <a:pt x="72" y="200"/>
                    </a:cubicBezTo>
                    <a:cubicBezTo>
                      <a:pt x="36" y="215"/>
                      <a:pt x="18" y="237"/>
                      <a:pt x="0" y="260"/>
                    </a:cubicBezTo>
                  </a:path>
                </a:pathLst>
              </a:custGeom>
              <a:noFill/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Freeform 39"/>
              <p:cNvSpPr>
                <a:spLocks/>
              </p:cNvSpPr>
              <p:nvPr/>
            </p:nvSpPr>
            <p:spPr bwMode="auto">
              <a:xfrm>
                <a:off x="552" y="1496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16 w 64"/>
                  <a:gd name="T3" fmla="*/ 0 h 64"/>
                  <a:gd name="T4" fmla="*/ 24 w 64"/>
                  <a:gd name="T5" fmla="*/ 48 h 64"/>
                  <a:gd name="T6" fmla="*/ 64 w 64"/>
                  <a:gd name="T7" fmla="*/ 64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99FF"/>
              </a:solidFill>
              <a:ln w="1270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6" name="Rectangle 80"/>
            <p:cNvSpPr>
              <a:spLocks noChangeArrowheads="1"/>
            </p:cNvSpPr>
            <p:nvPr/>
          </p:nvSpPr>
          <p:spPr bwMode="auto">
            <a:xfrm>
              <a:off x="2368" y="1459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99FF"/>
                  </a:solidFill>
                  <a:latin typeface="Arial" charset="0"/>
                </a:rPr>
                <a:t>T</a:t>
              </a:r>
              <a:r>
                <a:rPr lang="en-US" i="1" baseline="-25000">
                  <a:solidFill>
                    <a:srgbClr val="0099FF"/>
                  </a:solidFill>
                  <a:latin typeface="Arial" charset="0"/>
                </a:rPr>
                <a:t>2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6177" name="Rectangle 82"/>
            <p:cNvSpPr>
              <a:spLocks noChangeArrowheads="1"/>
            </p:cNvSpPr>
            <p:nvPr/>
          </p:nvSpPr>
          <p:spPr bwMode="auto">
            <a:xfrm>
              <a:off x="2384" y="1736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990000"/>
                  </a:solidFill>
                  <a:latin typeface="Arial" charset="0"/>
                </a:rPr>
                <a:t>T</a:t>
              </a:r>
              <a:r>
                <a:rPr lang="en-US" i="1" baseline="-25000">
                  <a:solidFill>
                    <a:srgbClr val="990000"/>
                  </a:solidFill>
                  <a:latin typeface="Arial" charset="0"/>
                </a:rPr>
                <a:t>1</a:t>
              </a:r>
              <a:endParaRPr lang="en-US" i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C4D37-3DB8-4321-97E1-CB87F394488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80"/>
            <a:ext cx="7772400" cy="533400"/>
          </a:xfrm>
        </p:spPr>
        <p:txBody>
          <a:bodyPr/>
          <a:lstStyle/>
          <a:p>
            <a:r>
              <a:rPr lang="en-US" dirty="0" smtClean="0"/>
              <a:t>Improving Fatigue Life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1235075"/>
            <a:ext cx="37338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1.  Impose a compressive</a:t>
            </a:r>
          </a:p>
          <a:p>
            <a:r>
              <a:rPr lang="en-US" sz="2200" dirty="0">
                <a:latin typeface="Arial" charset="0"/>
              </a:rPr>
              <a:t>      surface stress</a:t>
            </a:r>
          </a:p>
          <a:p>
            <a:r>
              <a:rPr lang="en-US" sz="2000" dirty="0">
                <a:latin typeface="Arial" charset="0"/>
              </a:rPr>
              <a:t>       (to suppress surface</a:t>
            </a:r>
          </a:p>
          <a:p>
            <a:r>
              <a:rPr lang="en-US" sz="2000" dirty="0">
                <a:latin typeface="Arial" charset="0"/>
              </a:rPr>
              <a:t>        cracks from growing)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841375" y="3284538"/>
            <a:ext cx="3757613" cy="1785937"/>
            <a:chOff x="530" y="2069"/>
            <a:chExt cx="2367" cy="1125"/>
          </a:xfrm>
        </p:grpSpPr>
        <p:sp>
          <p:nvSpPr>
            <p:cNvPr id="33860" name="Rectangle 32"/>
            <p:cNvSpPr>
              <a:spLocks noChangeArrowheads="1"/>
            </p:cNvSpPr>
            <p:nvPr/>
          </p:nvSpPr>
          <p:spPr bwMode="auto">
            <a:xfrm>
              <a:off x="530" y="2069"/>
              <a:ext cx="17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--Method 1: shot peening</a:t>
              </a:r>
            </a:p>
          </p:txBody>
        </p:sp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709" y="2237"/>
              <a:ext cx="2188" cy="957"/>
              <a:chOff x="709" y="2237"/>
              <a:chExt cx="2188" cy="957"/>
            </a:xfrm>
          </p:grpSpPr>
          <p:sp>
            <p:nvSpPr>
              <p:cNvPr id="33862" name="Freeform 35"/>
              <p:cNvSpPr>
                <a:spLocks/>
              </p:cNvSpPr>
              <p:nvPr/>
            </p:nvSpPr>
            <p:spPr bwMode="auto">
              <a:xfrm>
                <a:off x="709" y="2492"/>
                <a:ext cx="1593" cy="702"/>
              </a:xfrm>
              <a:custGeom>
                <a:avLst/>
                <a:gdLst>
                  <a:gd name="T0" fmla="*/ 118 w 1593"/>
                  <a:gd name="T1" fmla="*/ 73 h 702"/>
                  <a:gd name="T2" fmla="*/ 171 w 1593"/>
                  <a:gd name="T3" fmla="*/ 40 h 702"/>
                  <a:gd name="T4" fmla="*/ 223 w 1593"/>
                  <a:gd name="T5" fmla="*/ 53 h 702"/>
                  <a:gd name="T6" fmla="*/ 322 w 1593"/>
                  <a:gd name="T7" fmla="*/ 125 h 702"/>
                  <a:gd name="T8" fmla="*/ 394 w 1593"/>
                  <a:gd name="T9" fmla="*/ 151 h 702"/>
                  <a:gd name="T10" fmla="*/ 466 w 1593"/>
                  <a:gd name="T11" fmla="*/ 138 h 702"/>
                  <a:gd name="T12" fmla="*/ 531 w 1593"/>
                  <a:gd name="T13" fmla="*/ 86 h 702"/>
                  <a:gd name="T14" fmla="*/ 590 w 1593"/>
                  <a:gd name="T15" fmla="*/ 53 h 702"/>
                  <a:gd name="T16" fmla="*/ 662 w 1593"/>
                  <a:gd name="T17" fmla="*/ 40 h 702"/>
                  <a:gd name="T18" fmla="*/ 741 w 1593"/>
                  <a:gd name="T19" fmla="*/ 66 h 702"/>
                  <a:gd name="T20" fmla="*/ 807 w 1593"/>
                  <a:gd name="T21" fmla="*/ 99 h 702"/>
                  <a:gd name="T22" fmla="*/ 898 w 1593"/>
                  <a:gd name="T23" fmla="*/ 138 h 702"/>
                  <a:gd name="T24" fmla="*/ 1030 w 1593"/>
                  <a:gd name="T25" fmla="*/ 105 h 702"/>
                  <a:gd name="T26" fmla="*/ 1089 w 1593"/>
                  <a:gd name="T27" fmla="*/ 53 h 702"/>
                  <a:gd name="T28" fmla="*/ 1174 w 1593"/>
                  <a:gd name="T29" fmla="*/ 7 h 702"/>
                  <a:gd name="T30" fmla="*/ 1252 w 1593"/>
                  <a:gd name="T31" fmla="*/ 7 h 702"/>
                  <a:gd name="T32" fmla="*/ 1344 w 1593"/>
                  <a:gd name="T33" fmla="*/ 14 h 702"/>
                  <a:gd name="T34" fmla="*/ 1403 w 1593"/>
                  <a:gd name="T35" fmla="*/ 40 h 702"/>
                  <a:gd name="T36" fmla="*/ 1508 w 1593"/>
                  <a:gd name="T37" fmla="*/ 105 h 702"/>
                  <a:gd name="T38" fmla="*/ 1547 w 1593"/>
                  <a:gd name="T39" fmla="*/ 204 h 702"/>
                  <a:gd name="T40" fmla="*/ 1574 w 1593"/>
                  <a:gd name="T41" fmla="*/ 355 h 702"/>
                  <a:gd name="T42" fmla="*/ 1593 w 1593"/>
                  <a:gd name="T43" fmla="*/ 446 h 702"/>
                  <a:gd name="T44" fmla="*/ 1574 w 1593"/>
                  <a:gd name="T45" fmla="*/ 591 h 702"/>
                  <a:gd name="T46" fmla="*/ 1449 w 1593"/>
                  <a:gd name="T47" fmla="*/ 676 h 702"/>
                  <a:gd name="T48" fmla="*/ 1233 w 1593"/>
                  <a:gd name="T49" fmla="*/ 702 h 702"/>
                  <a:gd name="T50" fmla="*/ 971 w 1593"/>
                  <a:gd name="T51" fmla="*/ 676 h 702"/>
                  <a:gd name="T52" fmla="*/ 866 w 1593"/>
                  <a:gd name="T53" fmla="*/ 656 h 702"/>
                  <a:gd name="T54" fmla="*/ 748 w 1593"/>
                  <a:gd name="T55" fmla="*/ 643 h 702"/>
                  <a:gd name="T56" fmla="*/ 617 w 1593"/>
                  <a:gd name="T57" fmla="*/ 650 h 702"/>
                  <a:gd name="T58" fmla="*/ 499 w 1593"/>
                  <a:gd name="T59" fmla="*/ 663 h 702"/>
                  <a:gd name="T60" fmla="*/ 387 w 1593"/>
                  <a:gd name="T61" fmla="*/ 676 h 702"/>
                  <a:gd name="T62" fmla="*/ 223 w 1593"/>
                  <a:gd name="T63" fmla="*/ 669 h 702"/>
                  <a:gd name="T64" fmla="*/ 138 w 1593"/>
                  <a:gd name="T65" fmla="*/ 643 h 702"/>
                  <a:gd name="T66" fmla="*/ 27 w 1593"/>
                  <a:gd name="T67" fmla="*/ 545 h 702"/>
                  <a:gd name="T68" fmla="*/ 0 w 1593"/>
                  <a:gd name="T69" fmla="*/ 400 h 702"/>
                  <a:gd name="T70" fmla="*/ 7 w 1593"/>
                  <a:gd name="T71" fmla="*/ 256 h 702"/>
                  <a:gd name="T72" fmla="*/ 27 w 1593"/>
                  <a:gd name="T73" fmla="*/ 164 h 702"/>
                  <a:gd name="T74" fmla="*/ 79 w 1593"/>
                  <a:gd name="T75" fmla="*/ 112 h 70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593"/>
                  <a:gd name="T115" fmla="*/ 0 h 702"/>
                  <a:gd name="T116" fmla="*/ 1593 w 1593"/>
                  <a:gd name="T117" fmla="*/ 702 h 70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593" h="702">
                    <a:moveTo>
                      <a:pt x="79" y="112"/>
                    </a:moveTo>
                    <a:lnTo>
                      <a:pt x="118" y="73"/>
                    </a:lnTo>
                    <a:lnTo>
                      <a:pt x="138" y="53"/>
                    </a:lnTo>
                    <a:lnTo>
                      <a:pt x="171" y="40"/>
                    </a:lnTo>
                    <a:lnTo>
                      <a:pt x="197" y="40"/>
                    </a:lnTo>
                    <a:lnTo>
                      <a:pt x="223" y="53"/>
                    </a:lnTo>
                    <a:lnTo>
                      <a:pt x="282" y="86"/>
                    </a:lnTo>
                    <a:lnTo>
                      <a:pt x="322" y="125"/>
                    </a:lnTo>
                    <a:lnTo>
                      <a:pt x="367" y="151"/>
                    </a:lnTo>
                    <a:lnTo>
                      <a:pt x="394" y="151"/>
                    </a:lnTo>
                    <a:lnTo>
                      <a:pt x="426" y="151"/>
                    </a:lnTo>
                    <a:lnTo>
                      <a:pt x="466" y="138"/>
                    </a:lnTo>
                    <a:lnTo>
                      <a:pt x="505" y="112"/>
                    </a:lnTo>
                    <a:lnTo>
                      <a:pt x="531" y="86"/>
                    </a:lnTo>
                    <a:lnTo>
                      <a:pt x="564" y="66"/>
                    </a:lnTo>
                    <a:lnTo>
                      <a:pt x="590" y="53"/>
                    </a:lnTo>
                    <a:lnTo>
                      <a:pt x="623" y="46"/>
                    </a:lnTo>
                    <a:lnTo>
                      <a:pt x="662" y="40"/>
                    </a:lnTo>
                    <a:lnTo>
                      <a:pt x="702" y="46"/>
                    </a:lnTo>
                    <a:lnTo>
                      <a:pt x="741" y="66"/>
                    </a:lnTo>
                    <a:lnTo>
                      <a:pt x="780" y="86"/>
                    </a:lnTo>
                    <a:lnTo>
                      <a:pt x="807" y="99"/>
                    </a:lnTo>
                    <a:lnTo>
                      <a:pt x="853" y="118"/>
                    </a:lnTo>
                    <a:lnTo>
                      <a:pt x="898" y="138"/>
                    </a:lnTo>
                    <a:lnTo>
                      <a:pt x="971" y="132"/>
                    </a:lnTo>
                    <a:lnTo>
                      <a:pt x="1030" y="105"/>
                    </a:lnTo>
                    <a:lnTo>
                      <a:pt x="1056" y="79"/>
                    </a:lnTo>
                    <a:lnTo>
                      <a:pt x="1089" y="53"/>
                    </a:lnTo>
                    <a:lnTo>
                      <a:pt x="1128" y="27"/>
                    </a:lnTo>
                    <a:lnTo>
                      <a:pt x="1174" y="7"/>
                    </a:lnTo>
                    <a:lnTo>
                      <a:pt x="1226" y="0"/>
                    </a:lnTo>
                    <a:lnTo>
                      <a:pt x="1252" y="7"/>
                    </a:lnTo>
                    <a:lnTo>
                      <a:pt x="1285" y="7"/>
                    </a:lnTo>
                    <a:lnTo>
                      <a:pt x="1344" y="14"/>
                    </a:lnTo>
                    <a:lnTo>
                      <a:pt x="1370" y="20"/>
                    </a:lnTo>
                    <a:lnTo>
                      <a:pt x="1403" y="40"/>
                    </a:lnTo>
                    <a:lnTo>
                      <a:pt x="1456" y="59"/>
                    </a:lnTo>
                    <a:lnTo>
                      <a:pt x="1508" y="105"/>
                    </a:lnTo>
                    <a:lnTo>
                      <a:pt x="1534" y="151"/>
                    </a:lnTo>
                    <a:lnTo>
                      <a:pt x="1547" y="204"/>
                    </a:lnTo>
                    <a:lnTo>
                      <a:pt x="1561" y="276"/>
                    </a:lnTo>
                    <a:lnTo>
                      <a:pt x="1574" y="355"/>
                    </a:lnTo>
                    <a:lnTo>
                      <a:pt x="1580" y="400"/>
                    </a:lnTo>
                    <a:lnTo>
                      <a:pt x="1593" y="446"/>
                    </a:lnTo>
                    <a:lnTo>
                      <a:pt x="1593" y="532"/>
                    </a:lnTo>
                    <a:lnTo>
                      <a:pt x="1574" y="591"/>
                    </a:lnTo>
                    <a:lnTo>
                      <a:pt x="1534" y="636"/>
                    </a:lnTo>
                    <a:lnTo>
                      <a:pt x="1449" y="676"/>
                    </a:lnTo>
                    <a:lnTo>
                      <a:pt x="1351" y="689"/>
                    </a:lnTo>
                    <a:lnTo>
                      <a:pt x="1233" y="702"/>
                    </a:lnTo>
                    <a:lnTo>
                      <a:pt x="1115" y="702"/>
                    </a:lnTo>
                    <a:lnTo>
                      <a:pt x="971" y="676"/>
                    </a:lnTo>
                    <a:lnTo>
                      <a:pt x="905" y="663"/>
                    </a:lnTo>
                    <a:lnTo>
                      <a:pt x="866" y="656"/>
                    </a:lnTo>
                    <a:lnTo>
                      <a:pt x="820" y="650"/>
                    </a:lnTo>
                    <a:lnTo>
                      <a:pt x="748" y="643"/>
                    </a:lnTo>
                    <a:lnTo>
                      <a:pt x="669" y="643"/>
                    </a:lnTo>
                    <a:lnTo>
                      <a:pt x="617" y="650"/>
                    </a:lnTo>
                    <a:lnTo>
                      <a:pt x="564" y="650"/>
                    </a:lnTo>
                    <a:lnTo>
                      <a:pt x="499" y="663"/>
                    </a:lnTo>
                    <a:lnTo>
                      <a:pt x="433" y="669"/>
                    </a:lnTo>
                    <a:lnTo>
                      <a:pt x="387" y="676"/>
                    </a:lnTo>
                    <a:lnTo>
                      <a:pt x="302" y="682"/>
                    </a:lnTo>
                    <a:lnTo>
                      <a:pt x="223" y="669"/>
                    </a:lnTo>
                    <a:lnTo>
                      <a:pt x="184" y="656"/>
                    </a:lnTo>
                    <a:lnTo>
                      <a:pt x="138" y="643"/>
                    </a:lnTo>
                    <a:lnTo>
                      <a:pt x="59" y="597"/>
                    </a:lnTo>
                    <a:lnTo>
                      <a:pt x="27" y="545"/>
                    </a:lnTo>
                    <a:lnTo>
                      <a:pt x="7" y="492"/>
                    </a:lnTo>
                    <a:lnTo>
                      <a:pt x="0" y="400"/>
                    </a:lnTo>
                    <a:lnTo>
                      <a:pt x="0" y="309"/>
                    </a:lnTo>
                    <a:lnTo>
                      <a:pt x="7" y="256"/>
                    </a:lnTo>
                    <a:lnTo>
                      <a:pt x="13" y="217"/>
                    </a:lnTo>
                    <a:lnTo>
                      <a:pt x="27" y="164"/>
                    </a:lnTo>
                    <a:lnTo>
                      <a:pt x="59" y="125"/>
                    </a:lnTo>
                    <a:lnTo>
                      <a:pt x="79" y="112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3" name="Line 36"/>
              <p:cNvSpPr>
                <a:spLocks noChangeShapeType="1"/>
              </p:cNvSpPr>
              <p:nvPr/>
            </p:nvSpPr>
            <p:spPr bwMode="auto">
              <a:xfrm flipH="1" flipV="1">
                <a:off x="781" y="2604"/>
                <a:ext cx="7" cy="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4" name="Oval 37"/>
              <p:cNvSpPr>
                <a:spLocks noChangeArrowheads="1"/>
              </p:cNvSpPr>
              <p:nvPr/>
            </p:nvSpPr>
            <p:spPr bwMode="auto">
              <a:xfrm>
                <a:off x="1037" y="2315"/>
                <a:ext cx="132" cy="132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1037" y="2453"/>
                <a:ext cx="79" cy="164"/>
                <a:chOff x="1037" y="2453"/>
                <a:chExt cx="79" cy="164"/>
              </a:xfrm>
            </p:grpSpPr>
            <p:sp>
              <p:nvSpPr>
                <p:cNvPr id="33889" name="Freeform 39"/>
                <p:cNvSpPr>
                  <a:spLocks/>
                </p:cNvSpPr>
                <p:nvPr/>
              </p:nvSpPr>
              <p:spPr bwMode="auto">
                <a:xfrm>
                  <a:off x="1037" y="2525"/>
                  <a:ext cx="79" cy="92"/>
                </a:xfrm>
                <a:custGeom>
                  <a:avLst/>
                  <a:gdLst>
                    <a:gd name="T0" fmla="*/ 26 w 79"/>
                    <a:gd name="T1" fmla="*/ 92 h 92"/>
                    <a:gd name="T2" fmla="*/ 0 w 79"/>
                    <a:gd name="T3" fmla="*/ 0 h 92"/>
                    <a:gd name="T4" fmla="*/ 33 w 79"/>
                    <a:gd name="T5" fmla="*/ 33 h 92"/>
                    <a:gd name="T6" fmla="*/ 79 w 79"/>
                    <a:gd name="T7" fmla="*/ 13 h 92"/>
                    <a:gd name="T8" fmla="*/ 26 w 79"/>
                    <a:gd name="T9" fmla="*/ 92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92"/>
                    <a:gd name="T17" fmla="*/ 79 w 79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92">
                      <a:moveTo>
                        <a:pt x="26" y="92"/>
                      </a:moveTo>
                      <a:lnTo>
                        <a:pt x="0" y="0"/>
                      </a:lnTo>
                      <a:lnTo>
                        <a:pt x="33" y="33"/>
                      </a:lnTo>
                      <a:lnTo>
                        <a:pt x="79" y="13"/>
                      </a:lnTo>
                      <a:lnTo>
                        <a:pt x="26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070" y="2453"/>
                  <a:ext cx="20" cy="10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66" name="Oval 41"/>
              <p:cNvSpPr>
                <a:spLocks noChangeArrowheads="1"/>
              </p:cNvSpPr>
              <p:nvPr/>
            </p:nvSpPr>
            <p:spPr bwMode="auto">
              <a:xfrm>
                <a:off x="1384" y="2328"/>
                <a:ext cx="132" cy="132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>
                <a:off x="1424" y="2466"/>
                <a:ext cx="72" cy="112"/>
                <a:chOff x="1424" y="2466"/>
                <a:chExt cx="72" cy="112"/>
              </a:xfrm>
            </p:grpSpPr>
            <p:sp>
              <p:nvSpPr>
                <p:cNvPr id="33887" name="Freeform 43"/>
                <p:cNvSpPr>
                  <a:spLocks/>
                </p:cNvSpPr>
                <p:nvPr/>
              </p:nvSpPr>
              <p:spPr bwMode="auto">
                <a:xfrm>
                  <a:off x="1424" y="2486"/>
                  <a:ext cx="72" cy="92"/>
                </a:xfrm>
                <a:custGeom>
                  <a:avLst/>
                  <a:gdLst>
                    <a:gd name="T0" fmla="*/ 59 w 72"/>
                    <a:gd name="T1" fmla="*/ 92 h 92"/>
                    <a:gd name="T2" fmla="*/ 0 w 72"/>
                    <a:gd name="T3" fmla="*/ 20 h 92"/>
                    <a:gd name="T4" fmla="*/ 46 w 72"/>
                    <a:gd name="T5" fmla="*/ 33 h 92"/>
                    <a:gd name="T6" fmla="*/ 72 w 72"/>
                    <a:gd name="T7" fmla="*/ 0 h 92"/>
                    <a:gd name="T8" fmla="*/ 59 w 72"/>
                    <a:gd name="T9" fmla="*/ 92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92"/>
                    <a:gd name="T17" fmla="*/ 72 w 72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92">
                      <a:moveTo>
                        <a:pt x="59" y="92"/>
                      </a:moveTo>
                      <a:lnTo>
                        <a:pt x="0" y="20"/>
                      </a:lnTo>
                      <a:lnTo>
                        <a:pt x="46" y="33"/>
                      </a:lnTo>
                      <a:lnTo>
                        <a:pt x="72" y="0"/>
                      </a:lnTo>
                      <a:lnTo>
                        <a:pt x="59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8" name="Line 44"/>
                <p:cNvSpPr>
                  <a:spLocks noChangeShapeType="1"/>
                </p:cNvSpPr>
                <p:nvPr/>
              </p:nvSpPr>
              <p:spPr bwMode="auto">
                <a:xfrm>
                  <a:off x="1450" y="2466"/>
                  <a:ext cx="20" cy="53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68" name="Oval 45"/>
              <p:cNvSpPr>
                <a:spLocks noChangeArrowheads="1"/>
              </p:cNvSpPr>
              <p:nvPr/>
            </p:nvSpPr>
            <p:spPr bwMode="auto">
              <a:xfrm>
                <a:off x="1679" y="2315"/>
                <a:ext cx="132" cy="132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1686" y="2453"/>
                <a:ext cx="79" cy="164"/>
                <a:chOff x="1686" y="2453"/>
                <a:chExt cx="79" cy="164"/>
              </a:xfrm>
            </p:grpSpPr>
            <p:sp>
              <p:nvSpPr>
                <p:cNvPr id="33885" name="Freeform 47"/>
                <p:cNvSpPr>
                  <a:spLocks/>
                </p:cNvSpPr>
                <p:nvPr/>
              </p:nvSpPr>
              <p:spPr bwMode="auto">
                <a:xfrm>
                  <a:off x="1686" y="2525"/>
                  <a:ext cx="79" cy="92"/>
                </a:xfrm>
                <a:custGeom>
                  <a:avLst/>
                  <a:gdLst>
                    <a:gd name="T0" fmla="*/ 26 w 79"/>
                    <a:gd name="T1" fmla="*/ 92 h 92"/>
                    <a:gd name="T2" fmla="*/ 0 w 79"/>
                    <a:gd name="T3" fmla="*/ 0 h 92"/>
                    <a:gd name="T4" fmla="*/ 33 w 79"/>
                    <a:gd name="T5" fmla="*/ 33 h 92"/>
                    <a:gd name="T6" fmla="*/ 79 w 79"/>
                    <a:gd name="T7" fmla="*/ 13 h 92"/>
                    <a:gd name="T8" fmla="*/ 26 w 79"/>
                    <a:gd name="T9" fmla="*/ 92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92"/>
                    <a:gd name="T17" fmla="*/ 79 w 79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92">
                      <a:moveTo>
                        <a:pt x="26" y="92"/>
                      </a:moveTo>
                      <a:lnTo>
                        <a:pt x="0" y="0"/>
                      </a:lnTo>
                      <a:lnTo>
                        <a:pt x="33" y="33"/>
                      </a:lnTo>
                      <a:lnTo>
                        <a:pt x="79" y="13"/>
                      </a:lnTo>
                      <a:lnTo>
                        <a:pt x="26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719" y="2453"/>
                  <a:ext cx="13" cy="10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70" name="Rectangle 49"/>
              <p:cNvSpPr>
                <a:spLocks noChangeArrowheads="1"/>
              </p:cNvSpPr>
              <p:nvPr/>
            </p:nvSpPr>
            <p:spPr bwMode="auto">
              <a:xfrm>
                <a:off x="1273" y="2643"/>
                <a:ext cx="315" cy="86"/>
              </a:xfrm>
              <a:prstGeom prst="rect">
                <a:avLst/>
              </a:prstGeom>
              <a:noFill/>
              <a:ln w="20638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985" y="2650"/>
                <a:ext cx="268" cy="79"/>
                <a:chOff x="985" y="2650"/>
                <a:chExt cx="268" cy="79"/>
              </a:xfrm>
            </p:grpSpPr>
            <p:sp>
              <p:nvSpPr>
                <p:cNvPr id="33883" name="Freeform 51"/>
                <p:cNvSpPr>
                  <a:spLocks/>
                </p:cNvSpPr>
                <p:nvPr/>
              </p:nvSpPr>
              <p:spPr bwMode="auto">
                <a:xfrm>
                  <a:off x="1168" y="2650"/>
                  <a:ext cx="85" cy="79"/>
                </a:xfrm>
                <a:custGeom>
                  <a:avLst/>
                  <a:gdLst>
                    <a:gd name="T0" fmla="*/ 85 w 85"/>
                    <a:gd name="T1" fmla="*/ 39 h 79"/>
                    <a:gd name="T2" fmla="*/ 0 w 85"/>
                    <a:gd name="T3" fmla="*/ 79 h 79"/>
                    <a:gd name="T4" fmla="*/ 26 w 85"/>
                    <a:gd name="T5" fmla="*/ 39 h 79"/>
                    <a:gd name="T6" fmla="*/ 0 w 85"/>
                    <a:gd name="T7" fmla="*/ 0 h 79"/>
                    <a:gd name="T8" fmla="*/ 85 w 85"/>
                    <a:gd name="T9" fmla="*/ 39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79"/>
                    <a:gd name="T17" fmla="*/ 85 w 85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79">
                      <a:moveTo>
                        <a:pt x="85" y="39"/>
                      </a:moveTo>
                      <a:lnTo>
                        <a:pt x="0" y="79"/>
                      </a:lnTo>
                      <a:lnTo>
                        <a:pt x="26" y="39"/>
                      </a:lnTo>
                      <a:lnTo>
                        <a:pt x="0" y="0"/>
                      </a:lnTo>
                      <a:lnTo>
                        <a:pt x="85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4" name="Line 52"/>
                <p:cNvSpPr>
                  <a:spLocks noChangeShapeType="1"/>
                </p:cNvSpPr>
                <p:nvPr/>
              </p:nvSpPr>
              <p:spPr bwMode="auto">
                <a:xfrm>
                  <a:off x="985" y="2689"/>
                  <a:ext cx="209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1594" y="2643"/>
                <a:ext cx="269" cy="79"/>
                <a:chOff x="1594" y="2643"/>
                <a:chExt cx="269" cy="79"/>
              </a:xfrm>
            </p:grpSpPr>
            <p:sp>
              <p:nvSpPr>
                <p:cNvPr id="33881" name="Freeform 54"/>
                <p:cNvSpPr>
                  <a:spLocks/>
                </p:cNvSpPr>
                <p:nvPr/>
              </p:nvSpPr>
              <p:spPr bwMode="auto">
                <a:xfrm>
                  <a:off x="1594" y="2643"/>
                  <a:ext cx="86" cy="79"/>
                </a:xfrm>
                <a:custGeom>
                  <a:avLst/>
                  <a:gdLst>
                    <a:gd name="T0" fmla="*/ 0 w 86"/>
                    <a:gd name="T1" fmla="*/ 40 h 79"/>
                    <a:gd name="T2" fmla="*/ 86 w 86"/>
                    <a:gd name="T3" fmla="*/ 0 h 79"/>
                    <a:gd name="T4" fmla="*/ 59 w 86"/>
                    <a:gd name="T5" fmla="*/ 40 h 79"/>
                    <a:gd name="T6" fmla="*/ 86 w 86"/>
                    <a:gd name="T7" fmla="*/ 79 h 79"/>
                    <a:gd name="T8" fmla="*/ 0 w 86"/>
                    <a:gd name="T9" fmla="*/ 40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79"/>
                    <a:gd name="T17" fmla="*/ 86 w 86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79">
                      <a:moveTo>
                        <a:pt x="0" y="40"/>
                      </a:moveTo>
                      <a:lnTo>
                        <a:pt x="86" y="0"/>
                      </a:lnTo>
                      <a:lnTo>
                        <a:pt x="59" y="40"/>
                      </a:lnTo>
                      <a:lnTo>
                        <a:pt x="86" y="79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2" name="Line 55"/>
                <p:cNvSpPr>
                  <a:spLocks noChangeShapeType="1"/>
                </p:cNvSpPr>
                <p:nvPr/>
              </p:nvSpPr>
              <p:spPr bwMode="auto">
                <a:xfrm>
                  <a:off x="1653" y="2683"/>
                  <a:ext cx="21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73" name="Rectangle 96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0000"/>
                    </a:solidFill>
                    <a:latin typeface="Arial" charset="0"/>
                  </a:rPr>
                  <a:t>put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74" name="Rectangle 97"/>
              <p:cNvSpPr>
                <a:spLocks noChangeArrowheads="1"/>
              </p:cNvSpPr>
              <p:nvPr/>
            </p:nvSpPr>
            <p:spPr bwMode="auto">
              <a:xfrm>
                <a:off x="2345" y="2572"/>
                <a:ext cx="4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0000"/>
                    </a:solidFill>
                    <a:latin typeface="Arial" charset="0"/>
                  </a:rPr>
                  <a:t>surface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75" name="Rectangle 98"/>
              <p:cNvSpPr>
                <a:spLocks noChangeArrowheads="1"/>
              </p:cNvSpPr>
              <p:nvPr/>
            </p:nvSpPr>
            <p:spPr bwMode="auto">
              <a:xfrm>
                <a:off x="2445" y="2709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0000"/>
                    </a:solidFill>
                    <a:latin typeface="Arial" charset="0"/>
                  </a:rPr>
                  <a:t>into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76" name="Rectangle 99"/>
              <p:cNvSpPr>
                <a:spLocks noChangeArrowheads="1"/>
              </p:cNvSpPr>
              <p:nvPr/>
            </p:nvSpPr>
            <p:spPr bwMode="auto">
              <a:xfrm>
                <a:off x="2217" y="2847"/>
                <a:ext cx="6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0000"/>
                    </a:solidFill>
                    <a:latin typeface="Arial" charset="0"/>
                  </a:rPr>
                  <a:t>compression</a:t>
                </a:r>
                <a:endParaRPr lang="en-US">
                  <a:latin typeface="Arial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640" y="2729"/>
                <a:ext cx="544" cy="209"/>
                <a:chOff x="1640" y="2729"/>
                <a:chExt cx="544" cy="209"/>
              </a:xfrm>
            </p:grpSpPr>
            <p:sp>
              <p:nvSpPr>
                <p:cNvPr id="33879" name="Freeform 104"/>
                <p:cNvSpPr>
                  <a:spLocks/>
                </p:cNvSpPr>
                <p:nvPr/>
              </p:nvSpPr>
              <p:spPr bwMode="auto">
                <a:xfrm>
                  <a:off x="1640" y="2729"/>
                  <a:ext cx="92" cy="72"/>
                </a:xfrm>
                <a:custGeom>
                  <a:avLst/>
                  <a:gdLst>
                    <a:gd name="T0" fmla="*/ 0 w 92"/>
                    <a:gd name="T1" fmla="*/ 6 h 72"/>
                    <a:gd name="T2" fmla="*/ 92 w 92"/>
                    <a:gd name="T3" fmla="*/ 0 h 72"/>
                    <a:gd name="T4" fmla="*/ 53 w 92"/>
                    <a:gd name="T5" fmla="*/ 26 h 72"/>
                    <a:gd name="T6" fmla="*/ 66 w 92"/>
                    <a:gd name="T7" fmla="*/ 72 h 72"/>
                    <a:gd name="T8" fmla="*/ 0 w 92"/>
                    <a:gd name="T9" fmla="*/ 6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72"/>
                    <a:gd name="T17" fmla="*/ 92 w 92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72">
                      <a:moveTo>
                        <a:pt x="0" y="6"/>
                      </a:moveTo>
                      <a:lnTo>
                        <a:pt x="92" y="0"/>
                      </a:lnTo>
                      <a:lnTo>
                        <a:pt x="53" y="26"/>
                      </a:lnTo>
                      <a:lnTo>
                        <a:pt x="66" y="7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0" name="Line 105"/>
                <p:cNvSpPr>
                  <a:spLocks noChangeShapeType="1"/>
                </p:cNvSpPr>
                <p:nvPr/>
              </p:nvSpPr>
              <p:spPr bwMode="auto">
                <a:xfrm>
                  <a:off x="1693" y="2755"/>
                  <a:ext cx="491" cy="183"/>
                </a:xfrm>
                <a:prstGeom prst="line">
                  <a:avLst/>
                </a:prstGeom>
                <a:noFill/>
                <a:ln w="20638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78" name="Rectangle 106"/>
              <p:cNvSpPr>
                <a:spLocks noChangeArrowheads="1"/>
              </p:cNvSpPr>
              <p:nvPr/>
            </p:nvSpPr>
            <p:spPr bwMode="auto">
              <a:xfrm>
                <a:off x="1162" y="2237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FF0000"/>
                    </a:solidFill>
                    <a:latin typeface="Arial" charset="0"/>
                  </a:rPr>
                  <a:t>shot</a:t>
                </a: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4533900" y="3438525"/>
            <a:ext cx="3033713" cy="1601788"/>
            <a:chOff x="2856" y="2166"/>
            <a:chExt cx="1911" cy="1009"/>
          </a:xfrm>
        </p:grpSpPr>
        <p:sp>
          <p:nvSpPr>
            <p:cNvPr id="33812" name="Rectangle 33"/>
            <p:cNvSpPr>
              <a:spLocks noChangeArrowheads="1"/>
            </p:cNvSpPr>
            <p:nvPr/>
          </p:nvSpPr>
          <p:spPr bwMode="auto">
            <a:xfrm>
              <a:off x="2928" y="2166"/>
              <a:ext cx="16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--Method 2:  carburizing</a:t>
              </a:r>
            </a:p>
          </p:txBody>
        </p: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2856" y="2362"/>
              <a:ext cx="1911" cy="813"/>
              <a:chOff x="2856" y="2362"/>
              <a:chExt cx="1911" cy="813"/>
            </a:xfrm>
          </p:grpSpPr>
          <p:sp>
            <p:nvSpPr>
              <p:cNvPr id="33814" name="Line 56"/>
              <p:cNvSpPr>
                <a:spLocks noChangeShapeType="1"/>
              </p:cNvSpPr>
              <p:nvPr/>
            </p:nvSpPr>
            <p:spPr bwMode="auto">
              <a:xfrm flipH="1">
                <a:off x="2919" y="2486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57"/>
              <p:cNvSpPr>
                <a:spLocks noChangeShapeType="1"/>
              </p:cNvSpPr>
              <p:nvPr/>
            </p:nvSpPr>
            <p:spPr bwMode="auto">
              <a:xfrm flipH="1">
                <a:off x="2919" y="2492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09090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8"/>
              <p:cNvSpPr>
                <a:spLocks noChangeShapeType="1"/>
              </p:cNvSpPr>
              <p:nvPr/>
            </p:nvSpPr>
            <p:spPr bwMode="auto">
              <a:xfrm flipH="1">
                <a:off x="2919" y="2499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1212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7" name="Line 59"/>
              <p:cNvSpPr>
                <a:spLocks noChangeShapeType="1"/>
              </p:cNvSpPr>
              <p:nvPr/>
            </p:nvSpPr>
            <p:spPr bwMode="auto">
              <a:xfrm flipH="1">
                <a:off x="2919" y="2506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1B1B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8" name="Line 60"/>
              <p:cNvSpPr>
                <a:spLocks noChangeShapeType="1"/>
              </p:cNvSpPr>
              <p:nvPr/>
            </p:nvSpPr>
            <p:spPr bwMode="auto">
              <a:xfrm flipH="1">
                <a:off x="2919" y="2512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24242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9" name="Line 61"/>
              <p:cNvSpPr>
                <a:spLocks noChangeShapeType="1"/>
              </p:cNvSpPr>
              <p:nvPr/>
            </p:nvSpPr>
            <p:spPr bwMode="auto">
              <a:xfrm flipH="1">
                <a:off x="2945" y="2519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2D2D2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0" name="Line 62"/>
              <p:cNvSpPr>
                <a:spLocks noChangeShapeType="1"/>
              </p:cNvSpPr>
              <p:nvPr/>
            </p:nvSpPr>
            <p:spPr bwMode="auto">
              <a:xfrm flipH="1">
                <a:off x="2945" y="2525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3636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63"/>
              <p:cNvSpPr>
                <a:spLocks noChangeShapeType="1"/>
              </p:cNvSpPr>
              <p:nvPr/>
            </p:nvSpPr>
            <p:spPr bwMode="auto">
              <a:xfrm flipH="1">
                <a:off x="2945" y="2532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64"/>
              <p:cNvSpPr>
                <a:spLocks noChangeShapeType="1"/>
              </p:cNvSpPr>
              <p:nvPr/>
            </p:nvSpPr>
            <p:spPr bwMode="auto">
              <a:xfrm flipH="1">
                <a:off x="2945" y="2538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65"/>
              <p:cNvSpPr>
                <a:spLocks noChangeShapeType="1"/>
              </p:cNvSpPr>
              <p:nvPr/>
            </p:nvSpPr>
            <p:spPr bwMode="auto">
              <a:xfrm flipH="1">
                <a:off x="2945" y="2545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5252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4" name="Line 66"/>
              <p:cNvSpPr>
                <a:spLocks noChangeShapeType="1"/>
              </p:cNvSpPr>
              <p:nvPr/>
            </p:nvSpPr>
            <p:spPr bwMode="auto">
              <a:xfrm flipH="1">
                <a:off x="2945" y="2551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5B5B5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5" name="Line 67"/>
              <p:cNvSpPr>
                <a:spLocks noChangeShapeType="1"/>
              </p:cNvSpPr>
              <p:nvPr/>
            </p:nvSpPr>
            <p:spPr bwMode="auto">
              <a:xfrm flipH="1">
                <a:off x="2945" y="2558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Line 68"/>
              <p:cNvSpPr>
                <a:spLocks noChangeShapeType="1"/>
              </p:cNvSpPr>
              <p:nvPr/>
            </p:nvSpPr>
            <p:spPr bwMode="auto">
              <a:xfrm flipH="1">
                <a:off x="2945" y="2565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7" name="Line 69"/>
              <p:cNvSpPr>
                <a:spLocks noChangeShapeType="1"/>
              </p:cNvSpPr>
              <p:nvPr/>
            </p:nvSpPr>
            <p:spPr bwMode="auto">
              <a:xfrm flipH="1">
                <a:off x="2945" y="2571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76767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8" name="Line 70"/>
              <p:cNvSpPr>
                <a:spLocks noChangeShapeType="1"/>
              </p:cNvSpPr>
              <p:nvPr/>
            </p:nvSpPr>
            <p:spPr bwMode="auto">
              <a:xfrm flipH="1">
                <a:off x="2945" y="2578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Line 71"/>
              <p:cNvSpPr>
                <a:spLocks noChangeShapeType="1"/>
              </p:cNvSpPr>
              <p:nvPr/>
            </p:nvSpPr>
            <p:spPr bwMode="auto">
              <a:xfrm flipH="1">
                <a:off x="2945" y="2578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89898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72"/>
              <p:cNvSpPr>
                <a:spLocks noChangeShapeType="1"/>
              </p:cNvSpPr>
              <p:nvPr/>
            </p:nvSpPr>
            <p:spPr bwMode="auto">
              <a:xfrm flipH="1">
                <a:off x="2945" y="2584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92929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1" name="Line 73"/>
              <p:cNvSpPr>
                <a:spLocks noChangeShapeType="1"/>
              </p:cNvSpPr>
              <p:nvPr/>
            </p:nvSpPr>
            <p:spPr bwMode="auto">
              <a:xfrm flipH="1">
                <a:off x="2945" y="2591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9B9B9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Line 74"/>
              <p:cNvSpPr>
                <a:spLocks noChangeShapeType="1"/>
              </p:cNvSpPr>
              <p:nvPr/>
            </p:nvSpPr>
            <p:spPr bwMode="auto">
              <a:xfrm flipH="1">
                <a:off x="2945" y="2597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A4A4A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Line 75"/>
              <p:cNvSpPr>
                <a:spLocks noChangeShapeType="1"/>
              </p:cNvSpPr>
              <p:nvPr/>
            </p:nvSpPr>
            <p:spPr bwMode="auto">
              <a:xfrm flipH="1">
                <a:off x="2945" y="2604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ADADA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Line 76"/>
              <p:cNvSpPr>
                <a:spLocks noChangeShapeType="1"/>
              </p:cNvSpPr>
              <p:nvPr/>
            </p:nvSpPr>
            <p:spPr bwMode="auto">
              <a:xfrm flipH="1">
                <a:off x="2945" y="2610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B6B6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5" name="Line 77"/>
              <p:cNvSpPr>
                <a:spLocks noChangeShapeType="1"/>
              </p:cNvSpPr>
              <p:nvPr/>
            </p:nvSpPr>
            <p:spPr bwMode="auto">
              <a:xfrm flipH="1">
                <a:off x="2945" y="2617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6" name="Line 78"/>
              <p:cNvSpPr>
                <a:spLocks noChangeShapeType="1"/>
              </p:cNvSpPr>
              <p:nvPr/>
            </p:nvSpPr>
            <p:spPr bwMode="auto">
              <a:xfrm flipH="1">
                <a:off x="2945" y="2624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C9C9C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7" name="Line 79"/>
              <p:cNvSpPr>
                <a:spLocks noChangeShapeType="1"/>
              </p:cNvSpPr>
              <p:nvPr/>
            </p:nvSpPr>
            <p:spPr bwMode="auto">
              <a:xfrm flipH="1">
                <a:off x="2945" y="2630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D2D2D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8" name="Line 80"/>
              <p:cNvSpPr>
                <a:spLocks noChangeShapeType="1"/>
              </p:cNvSpPr>
              <p:nvPr/>
            </p:nvSpPr>
            <p:spPr bwMode="auto">
              <a:xfrm flipH="1">
                <a:off x="2945" y="2637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DBDBD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9" name="Line 81"/>
              <p:cNvSpPr>
                <a:spLocks noChangeShapeType="1"/>
              </p:cNvSpPr>
              <p:nvPr/>
            </p:nvSpPr>
            <p:spPr bwMode="auto">
              <a:xfrm flipH="1">
                <a:off x="2945" y="2643"/>
                <a:ext cx="1750" cy="1"/>
              </a:xfrm>
              <a:prstGeom prst="line">
                <a:avLst/>
              </a:prstGeom>
              <a:noFill/>
              <a:ln w="20638">
                <a:solidFill>
                  <a:srgbClr val="E4E4E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0" name="Line 82"/>
              <p:cNvSpPr>
                <a:spLocks noChangeShapeType="1"/>
              </p:cNvSpPr>
              <p:nvPr/>
            </p:nvSpPr>
            <p:spPr bwMode="auto">
              <a:xfrm flipH="1">
                <a:off x="2919" y="2650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EDED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1" name="Line 83"/>
              <p:cNvSpPr>
                <a:spLocks noChangeShapeType="1"/>
              </p:cNvSpPr>
              <p:nvPr/>
            </p:nvSpPr>
            <p:spPr bwMode="auto">
              <a:xfrm flipH="1">
                <a:off x="2919" y="2656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2" name="Line 84"/>
              <p:cNvSpPr>
                <a:spLocks noChangeShapeType="1"/>
              </p:cNvSpPr>
              <p:nvPr/>
            </p:nvSpPr>
            <p:spPr bwMode="auto">
              <a:xfrm flipH="1">
                <a:off x="2919" y="2663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3" name="Line 85"/>
              <p:cNvSpPr>
                <a:spLocks noChangeShapeType="1"/>
              </p:cNvSpPr>
              <p:nvPr/>
            </p:nvSpPr>
            <p:spPr bwMode="auto">
              <a:xfrm flipH="1">
                <a:off x="2919" y="2669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4" name="Line 86"/>
              <p:cNvSpPr>
                <a:spLocks noChangeShapeType="1"/>
              </p:cNvSpPr>
              <p:nvPr/>
            </p:nvSpPr>
            <p:spPr bwMode="auto">
              <a:xfrm flipH="1">
                <a:off x="2919" y="2676"/>
                <a:ext cx="1809" cy="1"/>
              </a:xfrm>
              <a:prstGeom prst="line">
                <a:avLst/>
              </a:prstGeom>
              <a:noFill/>
              <a:ln w="20638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5" name="AutoShape 87" descr="10%"/>
              <p:cNvSpPr>
                <a:spLocks noChangeArrowheads="1"/>
              </p:cNvSpPr>
              <p:nvPr/>
            </p:nvSpPr>
            <p:spPr bwMode="auto">
              <a:xfrm>
                <a:off x="2932" y="2374"/>
                <a:ext cx="1750" cy="125"/>
              </a:xfrm>
              <a:prstGeom prst="roundRect">
                <a:avLst>
                  <a:gd name="adj" fmla="val 47370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46" name="Rectangle 88"/>
              <p:cNvSpPr>
                <a:spLocks noChangeArrowheads="1"/>
              </p:cNvSpPr>
              <p:nvPr/>
            </p:nvSpPr>
            <p:spPr bwMode="auto">
              <a:xfrm>
                <a:off x="3489" y="2362"/>
                <a:ext cx="5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CC0000"/>
                    </a:solidFill>
                    <a:latin typeface="Arial" charset="0"/>
                  </a:rPr>
                  <a:t>C-rich gas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47" name="Rectangle 89"/>
              <p:cNvSpPr>
                <a:spLocks noChangeArrowheads="1"/>
              </p:cNvSpPr>
              <p:nvPr/>
            </p:nvSpPr>
            <p:spPr bwMode="auto">
              <a:xfrm>
                <a:off x="3613" y="2584"/>
                <a:ext cx="322" cy="93"/>
              </a:xfrm>
              <a:prstGeom prst="rect">
                <a:avLst/>
              </a:prstGeom>
              <a:noFill/>
              <a:ln w="20638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" name="Group 90"/>
              <p:cNvGrpSpPr>
                <a:grpSpLocks/>
              </p:cNvGrpSpPr>
              <p:nvPr/>
            </p:nvGrpSpPr>
            <p:grpSpPr bwMode="auto">
              <a:xfrm>
                <a:off x="3332" y="2597"/>
                <a:ext cx="275" cy="79"/>
                <a:chOff x="3332" y="2597"/>
                <a:chExt cx="275" cy="79"/>
              </a:xfrm>
            </p:grpSpPr>
            <p:sp>
              <p:nvSpPr>
                <p:cNvPr id="33858" name="Freeform 91"/>
                <p:cNvSpPr>
                  <a:spLocks/>
                </p:cNvSpPr>
                <p:nvPr/>
              </p:nvSpPr>
              <p:spPr bwMode="auto">
                <a:xfrm>
                  <a:off x="3522" y="2597"/>
                  <a:ext cx="85" cy="79"/>
                </a:xfrm>
                <a:custGeom>
                  <a:avLst/>
                  <a:gdLst>
                    <a:gd name="T0" fmla="*/ 85 w 85"/>
                    <a:gd name="T1" fmla="*/ 40 h 79"/>
                    <a:gd name="T2" fmla="*/ 0 w 85"/>
                    <a:gd name="T3" fmla="*/ 79 h 79"/>
                    <a:gd name="T4" fmla="*/ 26 w 85"/>
                    <a:gd name="T5" fmla="*/ 40 h 79"/>
                    <a:gd name="T6" fmla="*/ 0 w 85"/>
                    <a:gd name="T7" fmla="*/ 0 h 79"/>
                    <a:gd name="T8" fmla="*/ 85 w 85"/>
                    <a:gd name="T9" fmla="*/ 40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79"/>
                    <a:gd name="T17" fmla="*/ 85 w 85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79">
                      <a:moveTo>
                        <a:pt x="85" y="40"/>
                      </a:moveTo>
                      <a:lnTo>
                        <a:pt x="0" y="79"/>
                      </a:lnTo>
                      <a:lnTo>
                        <a:pt x="26" y="40"/>
                      </a:lnTo>
                      <a:lnTo>
                        <a:pt x="0" y="0"/>
                      </a:lnTo>
                      <a:lnTo>
                        <a:pt x="85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9" name="Line 92"/>
                <p:cNvSpPr>
                  <a:spLocks noChangeShapeType="1"/>
                </p:cNvSpPr>
                <p:nvPr/>
              </p:nvSpPr>
              <p:spPr bwMode="auto">
                <a:xfrm>
                  <a:off x="3332" y="2637"/>
                  <a:ext cx="216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93"/>
              <p:cNvGrpSpPr>
                <a:grpSpLocks/>
              </p:cNvGrpSpPr>
              <p:nvPr/>
            </p:nvGrpSpPr>
            <p:grpSpPr bwMode="auto">
              <a:xfrm>
                <a:off x="3948" y="2591"/>
                <a:ext cx="269" cy="78"/>
                <a:chOff x="3948" y="2591"/>
                <a:chExt cx="269" cy="78"/>
              </a:xfrm>
            </p:grpSpPr>
            <p:sp>
              <p:nvSpPr>
                <p:cNvPr id="33856" name="Freeform 94"/>
                <p:cNvSpPr>
                  <a:spLocks/>
                </p:cNvSpPr>
                <p:nvPr/>
              </p:nvSpPr>
              <p:spPr bwMode="auto">
                <a:xfrm>
                  <a:off x="3948" y="2591"/>
                  <a:ext cx="85" cy="78"/>
                </a:xfrm>
                <a:custGeom>
                  <a:avLst/>
                  <a:gdLst>
                    <a:gd name="T0" fmla="*/ 0 w 85"/>
                    <a:gd name="T1" fmla="*/ 39 h 78"/>
                    <a:gd name="T2" fmla="*/ 85 w 85"/>
                    <a:gd name="T3" fmla="*/ 0 h 78"/>
                    <a:gd name="T4" fmla="*/ 59 w 85"/>
                    <a:gd name="T5" fmla="*/ 39 h 78"/>
                    <a:gd name="T6" fmla="*/ 85 w 85"/>
                    <a:gd name="T7" fmla="*/ 78 h 78"/>
                    <a:gd name="T8" fmla="*/ 0 w 85"/>
                    <a:gd name="T9" fmla="*/ 39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78"/>
                    <a:gd name="T17" fmla="*/ 85 w 85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78">
                      <a:moveTo>
                        <a:pt x="0" y="39"/>
                      </a:moveTo>
                      <a:lnTo>
                        <a:pt x="85" y="0"/>
                      </a:lnTo>
                      <a:lnTo>
                        <a:pt x="59" y="39"/>
                      </a:lnTo>
                      <a:lnTo>
                        <a:pt x="85" y="78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7" name="Line 95"/>
                <p:cNvSpPr>
                  <a:spLocks noChangeShapeType="1"/>
                </p:cNvSpPr>
                <p:nvPr/>
              </p:nvSpPr>
              <p:spPr bwMode="auto">
                <a:xfrm>
                  <a:off x="4007" y="2630"/>
                  <a:ext cx="21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00"/>
              <p:cNvGrpSpPr>
                <a:grpSpLocks/>
              </p:cNvGrpSpPr>
              <p:nvPr/>
            </p:nvGrpSpPr>
            <p:grpSpPr bwMode="auto">
              <a:xfrm>
                <a:off x="3004" y="2729"/>
                <a:ext cx="537" cy="209"/>
                <a:chOff x="3004" y="2729"/>
                <a:chExt cx="537" cy="209"/>
              </a:xfrm>
            </p:grpSpPr>
            <p:sp>
              <p:nvSpPr>
                <p:cNvPr id="33854" name="Freeform 101"/>
                <p:cNvSpPr>
                  <a:spLocks/>
                </p:cNvSpPr>
                <p:nvPr/>
              </p:nvSpPr>
              <p:spPr bwMode="auto">
                <a:xfrm>
                  <a:off x="3450" y="2729"/>
                  <a:ext cx="91" cy="72"/>
                </a:xfrm>
                <a:custGeom>
                  <a:avLst/>
                  <a:gdLst>
                    <a:gd name="T0" fmla="*/ 91 w 91"/>
                    <a:gd name="T1" fmla="*/ 6 h 72"/>
                    <a:gd name="T2" fmla="*/ 26 w 91"/>
                    <a:gd name="T3" fmla="*/ 72 h 72"/>
                    <a:gd name="T4" fmla="*/ 39 w 91"/>
                    <a:gd name="T5" fmla="*/ 26 h 72"/>
                    <a:gd name="T6" fmla="*/ 0 w 91"/>
                    <a:gd name="T7" fmla="*/ 0 h 72"/>
                    <a:gd name="T8" fmla="*/ 91 w 91"/>
                    <a:gd name="T9" fmla="*/ 6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72"/>
                    <a:gd name="T17" fmla="*/ 91 w 9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72">
                      <a:moveTo>
                        <a:pt x="91" y="6"/>
                      </a:moveTo>
                      <a:lnTo>
                        <a:pt x="26" y="72"/>
                      </a:lnTo>
                      <a:lnTo>
                        <a:pt x="39" y="26"/>
                      </a:lnTo>
                      <a:lnTo>
                        <a:pt x="0" y="0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1113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5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004" y="2755"/>
                  <a:ext cx="485" cy="183"/>
                </a:xfrm>
                <a:prstGeom prst="line">
                  <a:avLst/>
                </a:prstGeom>
                <a:noFill/>
                <a:ln w="20638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51" name="Freeform 107"/>
              <p:cNvSpPr>
                <a:spLocks/>
              </p:cNvSpPr>
              <p:nvPr/>
            </p:nvSpPr>
            <p:spPr bwMode="auto">
              <a:xfrm>
                <a:off x="4625" y="2422"/>
                <a:ext cx="142" cy="146"/>
              </a:xfrm>
              <a:custGeom>
                <a:avLst/>
                <a:gdLst>
                  <a:gd name="T0" fmla="*/ 79 w 142"/>
                  <a:gd name="T1" fmla="*/ 146 h 146"/>
                  <a:gd name="T2" fmla="*/ 55 w 142"/>
                  <a:gd name="T3" fmla="*/ 98 h 146"/>
                  <a:gd name="T4" fmla="*/ 27 w 142"/>
                  <a:gd name="T5" fmla="*/ 82 h 146"/>
                  <a:gd name="T6" fmla="*/ 47 w 142"/>
                  <a:gd name="T7" fmla="*/ 46 h 146"/>
                  <a:gd name="T8" fmla="*/ 131 w 142"/>
                  <a:gd name="T9" fmla="*/ 38 h 146"/>
                  <a:gd name="T10" fmla="*/ 127 w 142"/>
                  <a:gd name="T11" fmla="*/ 74 h 146"/>
                  <a:gd name="T12" fmla="*/ 115 w 142"/>
                  <a:gd name="T13" fmla="*/ 110 h 146"/>
                  <a:gd name="T14" fmla="*/ 79 w 142"/>
                  <a:gd name="T15" fmla="*/ 126 h 146"/>
                  <a:gd name="T16" fmla="*/ 79 w 142"/>
                  <a:gd name="T17" fmla="*/ 146 h 1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146"/>
                  <a:gd name="T29" fmla="*/ 142 w 142"/>
                  <a:gd name="T30" fmla="*/ 146 h 1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146">
                    <a:moveTo>
                      <a:pt x="79" y="146"/>
                    </a:moveTo>
                    <a:lnTo>
                      <a:pt x="55" y="98"/>
                    </a:lnTo>
                    <a:lnTo>
                      <a:pt x="27" y="82"/>
                    </a:lnTo>
                    <a:cubicBezTo>
                      <a:pt x="0" y="73"/>
                      <a:pt x="35" y="50"/>
                      <a:pt x="47" y="46"/>
                    </a:cubicBezTo>
                    <a:cubicBezTo>
                      <a:pt x="58" y="14"/>
                      <a:pt x="58" y="0"/>
                      <a:pt x="131" y="38"/>
                    </a:cubicBezTo>
                    <a:cubicBezTo>
                      <a:pt x="142" y="44"/>
                      <a:pt x="129" y="62"/>
                      <a:pt x="127" y="74"/>
                    </a:cubicBezTo>
                    <a:cubicBezTo>
                      <a:pt x="125" y="86"/>
                      <a:pt x="119" y="98"/>
                      <a:pt x="115" y="110"/>
                    </a:cubicBezTo>
                    <a:cubicBezTo>
                      <a:pt x="112" y="118"/>
                      <a:pt x="79" y="124"/>
                      <a:pt x="79" y="126"/>
                    </a:cubicBezTo>
                    <a:cubicBezTo>
                      <a:pt x="79" y="133"/>
                      <a:pt x="79" y="139"/>
                      <a:pt x="79" y="1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2" name="Freeform 108"/>
              <p:cNvSpPr>
                <a:spLocks/>
              </p:cNvSpPr>
              <p:nvPr/>
            </p:nvSpPr>
            <p:spPr bwMode="auto">
              <a:xfrm>
                <a:off x="2856" y="2456"/>
                <a:ext cx="132" cy="97"/>
              </a:xfrm>
              <a:custGeom>
                <a:avLst/>
                <a:gdLst>
                  <a:gd name="T0" fmla="*/ 80 w 132"/>
                  <a:gd name="T1" fmla="*/ 92 h 97"/>
                  <a:gd name="T2" fmla="*/ 96 w 132"/>
                  <a:gd name="T3" fmla="*/ 76 h 97"/>
                  <a:gd name="T4" fmla="*/ 100 w 132"/>
                  <a:gd name="T5" fmla="*/ 64 h 97"/>
                  <a:gd name="T6" fmla="*/ 132 w 132"/>
                  <a:gd name="T7" fmla="*/ 56 h 97"/>
                  <a:gd name="T8" fmla="*/ 96 w 132"/>
                  <a:gd name="T9" fmla="*/ 36 h 97"/>
                  <a:gd name="T10" fmla="*/ 80 w 132"/>
                  <a:gd name="T11" fmla="*/ 0 h 97"/>
                  <a:gd name="T12" fmla="*/ 28 w 132"/>
                  <a:gd name="T13" fmla="*/ 4 h 97"/>
                  <a:gd name="T14" fmla="*/ 0 w 132"/>
                  <a:gd name="T15" fmla="*/ 36 h 97"/>
                  <a:gd name="T16" fmla="*/ 80 w 132"/>
                  <a:gd name="T17" fmla="*/ 92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2"/>
                  <a:gd name="T28" fmla="*/ 0 h 97"/>
                  <a:gd name="T29" fmla="*/ 132 w 132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2" h="97">
                    <a:moveTo>
                      <a:pt x="80" y="92"/>
                    </a:moveTo>
                    <a:cubicBezTo>
                      <a:pt x="91" y="60"/>
                      <a:pt x="75" y="97"/>
                      <a:pt x="96" y="76"/>
                    </a:cubicBezTo>
                    <a:cubicBezTo>
                      <a:pt x="99" y="73"/>
                      <a:pt x="97" y="67"/>
                      <a:pt x="100" y="64"/>
                    </a:cubicBezTo>
                    <a:cubicBezTo>
                      <a:pt x="108" y="56"/>
                      <a:pt x="121" y="58"/>
                      <a:pt x="132" y="56"/>
                    </a:cubicBezTo>
                    <a:cubicBezTo>
                      <a:pt x="120" y="48"/>
                      <a:pt x="108" y="44"/>
                      <a:pt x="96" y="36"/>
                    </a:cubicBezTo>
                    <a:cubicBezTo>
                      <a:pt x="92" y="23"/>
                      <a:pt x="84" y="13"/>
                      <a:pt x="80" y="0"/>
                    </a:cubicBezTo>
                    <a:cubicBezTo>
                      <a:pt x="63" y="1"/>
                      <a:pt x="45" y="1"/>
                      <a:pt x="28" y="4"/>
                    </a:cubicBezTo>
                    <a:cubicBezTo>
                      <a:pt x="14" y="7"/>
                      <a:pt x="0" y="36"/>
                      <a:pt x="0" y="36"/>
                    </a:cubicBezTo>
                    <a:cubicBezTo>
                      <a:pt x="9" y="88"/>
                      <a:pt x="36" y="92"/>
                      <a:pt x="80" y="9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3" name="AutoShape 109"/>
              <p:cNvSpPr>
                <a:spLocks noChangeArrowheads="1"/>
              </p:cNvSpPr>
              <p:nvPr/>
            </p:nvSpPr>
            <p:spPr bwMode="auto">
              <a:xfrm>
                <a:off x="2944" y="2512"/>
                <a:ext cx="1745" cy="663"/>
              </a:xfrm>
              <a:prstGeom prst="roundRect">
                <a:avLst>
                  <a:gd name="adj" fmla="val 8736"/>
                </a:avLst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533400" y="5257800"/>
            <a:ext cx="7772400" cy="1644650"/>
            <a:chOff x="336" y="3312"/>
            <a:chExt cx="4896" cy="1036"/>
          </a:xfrm>
        </p:grpSpPr>
        <p:sp>
          <p:nvSpPr>
            <p:cNvPr id="33802" name="Rectangle 110"/>
            <p:cNvSpPr>
              <a:spLocks noChangeArrowheads="1"/>
            </p:cNvSpPr>
            <p:nvPr/>
          </p:nvSpPr>
          <p:spPr bwMode="auto">
            <a:xfrm>
              <a:off x="336" y="3312"/>
              <a:ext cx="177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200">
                  <a:latin typeface="Arial" charset="0"/>
                </a:rPr>
                <a:t>2.  Remove stress</a:t>
              </a:r>
            </a:p>
            <a:p>
              <a:r>
                <a:rPr lang="en-US" sz="2200">
                  <a:latin typeface="Arial" charset="0"/>
                </a:rPr>
                <a:t>      concentrators.</a:t>
              </a:r>
            </a:p>
          </p:txBody>
        </p:sp>
        <p:sp>
          <p:nvSpPr>
            <p:cNvPr id="33803" name="Rectangle 111"/>
            <p:cNvSpPr>
              <a:spLocks noChangeArrowheads="1"/>
            </p:cNvSpPr>
            <p:nvPr/>
          </p:nvSpPr>
          <p:spPr bwMode="auto">
            <a:xfrm>
              <a:off x="4080" y="3600"/>
              <a:ext cx="11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From Fig. 11.25,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Callister’s Materials Science and Engineering, Adapted Version.</a:t>
              </a:r>
            </a:p>
            <a:p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" name="Group 112"/>
            <p:cNvGrpSpPr>
              <a:grpSpLocks/>
            </p:cNvGrpSpPr>
            <p:nvPr/>
          </p:nvGrpSpPr>
          <p:grpSpPr bwMode="auto">
            <a:xfrm>
              <a:off x="2293" y="3322"/>
              <a:ext cx="1738" cy="836"/>
              <a:chOff x="2293" y="3322"/>
              <a:chExt cx="1738" cy="836"/>
            </a:xfrm>
          </p:grpSpPr>
          <p:pic>
            <p:nvPicPr>
              <p:cNvPr id="33805" name="Picture 1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93" y="3322"/>
                <a:ext cx="1605" cy="836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</p:pic>
          <p:sp>
            <p:nvSpPr>
              <p:cNvPr id="33806" name="Rectangle 114"/>
              <p:cNvSpPr>
                <a:spLocks noChangeArrowheads="1"/>
              </p:cNvSpPr>
              <p:nvPr/>
            </p:nvSpPr>
            <p:spPr bwMode="auto">
              <a:xfrm>
                <a:off x="2677" y="3379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bad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07" name="Rectangle 115"/>
              <p:cNvSpPr>
                <a:spLocks noChangeArrowheads="1"/>
              </p:cNvSpPr>
              <p:nvPr/>
            </p:nvSpPr>
            <p:spPr bwMode="auto">
              <a:xfrm>
                <a:off x="2677" y="3843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latin typeface="Arial" charset="0"/>
                  </a:rPr>
                  <a:t>bad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08" name="Rectangle 116"/>
              <p:cNvSpPr>
                <a:spLocks noChangeArrowheads="1"/>
              </p:cNvSpPr>
              <p:nvPr/>
            </p:nvSpPr>
            <p:spPr bwMode="auto">
              <a:xfrm>
                <a:off x="3599" y="3363"/>
                <a:ext cx="432" cy="1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9" name="Rectangle 117"/>
              <p:cNvSpPr>
                <a:spLocks noChangeArrowheads="1"/>
              </p:cNvSpPr>
              <p:nvPr/>
            </p:nvSpPr>
            <p:spPr bwMode="auto">
              <a:xfrm>
                <a:off x="3581" y="3363"/>
                <a:ext cx="3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CC00"/>
                    </a:solidFill>
                    <a:latin typeface="Arial" charset="0"/>
                  </a:rPr>
                  <a:t>better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10" name="Rectangle 118"/>
              <p:cNvSpPr>
                <a:spLocks noChangeArrowheads="1"/>
              </p:cNvSpPr>
              <p:nvPr/>
            </p:nvSpPr>
            <p:spPr bwMode="auto">
              <a:xfrm>
                <a:off x="3581" y="3843"/>
                <a:ext cx="3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CC00"/>
                    </a:solidFill>
                    <a:latin typeface="Arial" charset="0"/>
                  </a:rPr>
                  <a:t>better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3811" name="Rectangle 119"/>
              <p:cNvSpPr>
                <a:spLocks noChangeArrowheads="1"/>
              </p:cNvSpPr>
              <p:nvPr/>
            </p:nvSpPr>
            <p:spPr bwMode="auto">
              <a:xfrm>
                <a:off x="2551" y="4041"/>
                <a:ext cx="1106" cy="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pic>
        <p:nvPicPr>
          <p:cNvPr id="33800" name="Picture 125"/>
          <p:cNvPicPr>
            <a:picLocks noChangeAspect="1" noChangeArrowheads="1"/>
          </p:cNvPicPr>
          <p:nvPr/>
        </p:nvPicPr>
        <p:blipFill>
          <a:blip r:embed="rId4"/>
          <a:srcRect b="2441"/>
          <a:stretch>
            <a:fillRect/>
          </a:stretch>
        </p:blipFill>
        <p:spPr bwMode="auto">
          <a:xfrm>
            <a:off x="3744913" y="822325"/>
            <a:ext cx="2952750" cy="26479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33801" name="Picture 126"/>
          <p:cNvPicPr>
            <a:picLocks noChangeAspect="1" noChangeArrowheads="1"/>
          </p:cNvPicPr>
          <p:nvPr/>
        </p:nvPicPr>
        <p:blipFill>
          <a:blip r:embed="rId5"/>
          <a:srcRect r="7822"/>
          <a:stretch>
            <a:fillRect/>
          </a:stretch>
        </p:blipFill>
        <p:spPr bwMode="auto">
          <a:xfrm>
            <a:off x="6664325" y="1447800"/>
            <a:ext cx="2449513" cy="6572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265EC-178B-4EF5-904A-FEF0D919CA5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1219200"/>
            <a:ext cx="7569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•  Engineering materials don't reach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theoretical strength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1676400"/>
            <a:ext cx="8382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• 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Flaws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produce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stress concentrations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that cause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     premature failure.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57200" y="2470150"/>
            <a:ext cx="71040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•  Sharp corners produce large stress concentrations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     and premature failure.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57200" y="3276600"/>
            <a:ext cx="5392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•  Failure type depends on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and stress: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752475" y="3657600"/>
            <a:ext cx="7288213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- 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for noncyclic </a:t>
            </a:r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22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 &lt; 0.4</a:t>
            </a:r>
            <a:r>
              <a:rPr lang="en-US" sz="22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800" i="1" baseline="-10000">
                <a:latin typeface="Arial" charset="0"/>
              </a:rPr>
              <a:t>m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failure stress decreases with: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 - increased maximum flaw size,</a:t>
            </a:r>
          </a:p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    - decreased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    - increased rate of loading.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- for cyclic </a:t>
            </a:r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:</a:t>
            </a:r>
            <a:endParaRPr lang="en-US" sz="2200">
              <a:solidFill>
                <a:srgbClr val="000000"/>
              </a:solidFill>
              <a:latin typeface="Symbol" pitchFamily="18" charset="2"/>
            </a:endParaRP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  - cycles to fail decreases as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</a:rPr>
              <a:t>Ds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increases.</a:t>
            </a: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- for higher </a:t>
            </a:r>
            <a:r>
              <a:rPr lang="en-US" sz="22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sz="2200" i="1">
                <a:solidFill>
                  <a:srgbClr val="000000"/>
                </a:solidFill>
                <a:latin typeface="Arial" charset="0"/>
              </a:rPr>
              <a:t>T 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&gt; 0.4</a:t>
            </a:r>
            <a:r>
              <a:rPr lang="en-US" sz="22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800" i="1" baseline="-10000">
                <a:latin typeface="Arial" charset="0"/>
              </a:rPr>
              <a:t>m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):</a:t>
            </a:r>
            <a:endParaRPr lang="en-US" sz="2200">
              <a:solidFill>
                <a:srgbClr val="000000"/>
              </a:solidFill>
              <a:latin typeface="Symbol" pitchFamily="18" charset="2"/>
            </a:endParaRP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  - time to fail decreases as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or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increases.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7067</TotalTime>
  <Words>583</Words>
  <Application>Microsoft PowerPoint</Application>
  <PresentationFormat>On-screen Show (4:3)</PresentationFormat>
  <Paragraphs>155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Chapter_06</vt:lpstr>
      <vt:lpstr>Chart</vt:lpstr>
      <vt:lpstr>Equation</vt:lpstr>
      <vt:lpstr>Fatigue</vt:lpstr>
      <vt:lpstr>Slide 2</vt:lpstr>
      <vt:lpstr>Fatigue Design Parameters</vt:lpstr>
      <vt:lpstr>Slide 4</vt:lpstr>
      <vt:lpstr>Fatigue Mechanism</vt:lpstr>
      <vt:lpstr>Thermal shock/Thermal Fatigue</vt:lpstr>
      <vt:lpstr>Improving Fatigue Life</vt:lpstr>
      <vt:lpstr>SUMMARY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David Rethwisch</dc:creator>
  <cp:lastModifiedBy>Intel</cp:lastModifiedBy>
  <cp:revision>274</cp:revision>
  <dcterms:created xsi:type="dcterms:W3CDTF">2001-01-25T20:00:33Z</dcterms:created>
  <dcterms:modified xsi:type="dcterms:W3CDTF">2016-11-10T15:05:24Z</dcterms:modified>
</cp:coreProperties>
</file>