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9"/>
  </p:notesMasterIdLst>
  <p:sldIdLst>
    <p:sldId id="419" r:id="rId2"/>
    <p:sldId id="400" r:id="rId3"/>
    <p:sldId id="442" r:id="rId4"/>
    <p:sldId id="422" r:id="rId5"/>
    <p:sldId id="423" r:id="rId6"/>
    <p:sldId id="411" r:id="rId7"/>
    <p:sldId id="424" r:id="rId8"/>
    <p:sldId id="425" r:id="rId9"/>
    <p:sldId id="409" r:id="rId10"/>
    <p:sldId id="413" r:id="rId11"/>
    <p:sldId id="403" r:id="rId12"/>
    <p:sldId id="454" r:id="rId13"/>
    <p:sldId id="460" r:id="rId14"/>
    <p:sldId id="404" r:id="rId15"/>
    <p:sldId id="451" r:id="rId16"/>
    <p:sldId id="459" r:id="rId17"/>
    <p:sldId id="428" r:id="rId18"/>
    <p:sldId id="429" r:id="rId19"/>
    <p:sldId id="464" r:id="rId20"/>
    <p:sldId id="455" r:id="rId21"/>
    <p:sldId id="443" r:id="rId22"/>
    <p:sldId id="461" r:id="rId23"/>
    <p:sldId id="449" r:id="rId24"/>
    <p:sldId id="450" r:id="rId25"/>
    <p:sldId id="431" r:id="rId26"/>
    <p:sldId id="456" r:id="rId27"/>
    <p:sldId id="432" r:id="rId28"/>
    <p:sldId id="468" r:id="rId29"/>
    <p:sldId id="417" r:id="rId30"/>
    <p:sldId id="478" r:id="rId31"/>
    <p:sldId id="437" r:id="rId32"/>
    <p:sldId id="469" r:id="rId33"/>
    <p:sldId id="470" r:id="rId34"/>
    <p:sldId id="471" r:id="rId35"/>
    <p:sldId id="448" r:id="rId36"/>
    <p:sldId id="466" r:id="rId37"/>
    <p:sldId id="46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33CC"/>
    <a:srgbClr val="FF0000"/>
    <a:srgbClr val="CCECFF"/>
    <a:srgbClr val="FFC1C1"/>
    <a:srgbClr val="BCEEBC"/>
    <a:srgbClr val="8DE38D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728" autoAdjust="0"/>
  </p:normalViewPr>
  <p:slideViewPr>
    <p:cSldViewPr snapToGrid="0"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C20DC9-4DD8-4F63-B13E-1F834BAF3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73FC9-34B3-49CB-A999-20E97907526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CD819-D7CD-4023-8E0D-567A1475C49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7D33F-F6B2-4C0D-B6D1-79DA56F4012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33E33-D3E3-4988-A799-BE73F929DD4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F8A6-168E-4920-8321-B460B4A239E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6FBC5-5522-485E-9F06-763A68320BF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886BB-A2F8-4750-84AA-91F0B498E44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9D355A-9449-494F-95D2-B031090E2C2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0370F-3886-4223-A98E-B835B141798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3F421-6349-4FA7-BA8E-BF03BACB422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FB806-C56D-4B58-824D-F5A927D8F55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62480-EA3D-4992-B174-2A41DFE810B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428E3-0D5F-4846-8431-DD3149BBCC5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CC938-9507-4BD7-9E5F-9E26602D8F8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BB6F5-E648-44C6-AC8A-6170B364BA0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534E7-E7F3-4522-B95E-93D3AD833D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E03C6-854A-4A2F-8351-B8FF7B62690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56212-2671-4C87-A395-65FF2B8932F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26562-905E-4F98-9414-66868169F20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C296D-5CA5-4E01-94BE-FA032B7A17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Stress concentrated at crack tip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E52A0-E27B-470B-8095-5BC11F4D6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CBFFD-0B8A-46B9-AF75-541E0FB6B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200E4-E38A-4BA2-8363-D45BCFA00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BE3F6-86A2-48AF-8650-DFCD27F61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AB336-ABA1-40C9-987B-EBED7C19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79F8A-D5AC-48A9-8CFC-CB8F3ECC9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8F57A-85D4-4A84-92C5-54ECECD40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59025-6D3D-4336-BE47-CFB89F8F7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835BA-6C49-4AE9-8C52-F21915D65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E5B00-7416-459D-A203-8ACC6454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2B71-D0F6-4566-AEFF-BD1F85CBB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7221538" y="6400800"/>
            <a:ext cx="102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</a:rPr>
              <a:t>Chapter 11 -</a:t>
            </a:r>
          </a:p>
        </p:txBody>
      </p:sp>
      <p:sp>
        <p:nvSpPr>
          <p:cNvPr id="3102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fld id="{6667D7A8-DF2D-43DF-B677-36B5C8D8F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24FD0-A500-4D24-BE3B-6058A1DB10A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609600" y="1066800"/>
            <a:ext cx="40306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4D4D4D"/>
                </a:solidFill>
                <a:latin typeface="Arial" charset="0"/>
              </a:rPr>
              <a:t>ISSUES TO ADDRESS...</a:t>
            </a:r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700088" y="1646238"/>
            <a:ext cx="53927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•  How do flaws in a material initiate failure?</a:t>
            </a: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700088" y="2016125"/>
            <a:ext cx="68992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•  How is fracture resistance quantified; how do different</a:t>
            </a:r>
          </a:p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     material classes compare?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700088" y="2722563"/>
            <a:ext cx="55483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•  How do we estimate the stress to fracture?</a:t>
            </a:r>
          </a:p>
        </p:txBody>
      </p:sp>
      <p:sp>
        <p:nvSpPr>
          <p:cNvPr id="1034" name="Rectangle 7"/>
          <p:cNvSpPr>
            <a:spLocks noChangeArrowheads="1"/>
          </p:cNvSpPr>
          <p:nvPr/>
        </p:nvSpPr>
        <p:spPr bwMode="auto">
          <a:xfrm>
            <a:off x="700088" y="3094038"/>
            <a:ext cx="690086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•  How do loading rate, loading history, and temperature</a:t>
            </a:r>
          </a:p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     affect the failure stress?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22313" y="5459413"/>
            <a:ext cx="24780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Arial" charset="0"/>
              </a:rPr>
              <a:t>Ship-cyclic loading</a:t>
            </a:r>
          </a:p>
          <a:p>
            <a:pPr algn="ctr"/>
            <a:r>
              <a:rPr lang="en-US" sz="1600" b="1">
                <a:solidFill>
                  <a:schemeClr val="tx2"/>
                </a:solidFill>
                <a:latin typeface="Arial" charset="0"/>
              </a:rPr>
              <a:t>from waves.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3765550" y="5437188"/>
            <a:ext cx="2251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Arial" charset="0"/>
              </a:rPr>
              <a:t>Computer chip-cyclic</a:t>
            </a:r>
          </a:p>
          <a:p>
            <a:pPr algn="ctr"/>
            <a:r>
              <a:rPr lang="en-US" sz="1600" b="1">
                <a:solidFill>
                  <a:schemeClr val="tx2"/>
                </a:solidFill>
                <a:latin typeface="Arial" charset="0"/>
              </a:rPr>
              <a:t>thermal loading.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567488" y="5437188"/>
            <a:ext cx="2273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  <a:latin typeface="Arial" charset="0"/>
              </a:rPr>
              <a:t>Hip implant-cyclic</a:t>
            </a:r>
          </a:p>
          <a:p>
            <a:pPr algn="ctr"/>
            <a:r>
              <a:rPr lang="en-US" sz="1600" b="1">
                <a:solidFill>
                  <a:schemeClr val="tx2"/>
                </a:solidFill>
                <a:latin typeface="Arial" charset="0"/>
              </a:rPr>
              <a:t>loading from walking.</a:t>
            </a:r>
          </a:p>
        </p:txBody>
      </p:sp>
      <p:sp>
        <p:nvSpPr>
          <p:cNvPr id="1038" name="Rectangle 15"/>
          <p:cNvSpPr>
            <a:spLocks noChangeArrowheads="1"/>
          </p:cNvSpPr>
          <p:nvPr/>
        </p:nvSpPr>
        <p:spPr bwMode="auto">
          <a:xfrm>
            <a:off x="3429000" y="6035675"/>
            <a:ext cx="3203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From Fig. 21.30(b),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Materials Science and Engineering, Adapted Version.</a:t>
            </a:r>
          </a:p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(Fig. 21.30(b) is courtesy of National Semiconductor Corporation.)</a:t>
            </a:r>
          </a:p>
        </p:txBody>
      </p:sp>
      <p:sp>
        <p:nvSpPr>
          <p:cNvPr id="1039" name="Rectangle 16"/>
          <p:cNvSpPr>
            <a:spLocks noChangeArrowheads="1"/>
          </p:cNvSpPr>
          <p:nvPr/>
        </p:nvSpPr>
        <p:spPr bwMode="auto">
          <a:xfrm>
            <a:off x="6553200" y="5943600"/>
            <a:ext cx="240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From Fig. 21.26(b),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MSE, Adapted Version.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0" name="Rectangle 1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Mechanical Failure</a:t>
            </a: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531813" y="4132263"/>
          <a:ext cx="2938462" cy="992187"/>
        </p:xfrm>
        <a:graphic>
          <a:graphicData uri="http://schemas.openxmlformats.org/presentationml/2006/ole">
            <p:oleObj spid="_x0000_s1026" name="Image" r:id="rId4" imgW="3911111" imgH="1320635" progId="">
              <p:embed/>
            </p:oleObj>
          </a:graphicData>
        </a:graphic>
      </p:graphicFrame>
      <p:graphicFrame>
        <p:nvGraphicFramePr>
          <p:cNvPr id="1027" name="Object 21"/>
          <p:cNvGraphicFramePr>
            <a:graphicFrameLocks noChangeAspect="1"/>
          </p:cNvGraphicFramePr>
          <p:nvPr/>
        </p:nvGraphicFramePr>
        <p:xfrm>
          <a:off x="3667125" y="3759200"/>
          <a:ext cx="2239963" cy="1709738"/>
        </p:xfrm>
        <a:graphic>
          <a:graphicData uri="http://schemas.openxmlformats.org/presentationml/2006/ole">
            <p:oleObj spid="_x0000_s1027" name="Image" r:id="rId5" imgW="2996825" imgH="2285714" progId="">
              <p:embed/>
            </p:oleObj>
          </a:graphicData>
        </a:graphic>
      </p:graphicFrame>
      <p:graphicFrame>
        <p:nvGraphicFramePr>
          <p:cNvPr id="1028" name="Object 23"/>
          <p:cNvGraphicFramePr>
            <a:graphicFrameLocks noChangeAspect="1"/>
          </p:cNvGraphicFramePr>
          <p:nvPr/>
        </p:nvGraphicFramePr>
        <p:xfrm>
          <a:off x="6991350" y="3668713"/>
          <a:ext cx="1366838" cy="1801812"/>
        </p:xfrm>
        <a:graphic>
          <a:graphicData uri="http://schemas.openxmlformats.org/presentationml/2006/ole">
            <p:oleObj spid="_x0000_s1028" name="Image" r:id="rId6" imgW="1828571" imgH="2412698" progId="">
              <p:embed/>
            </p:oleObj>
          </a:graphicData>
        </a:graphic>
      </p:graphicFrame>
      <p:sp>
        <p:nvSpPr>
          <p:cNvPr id="1041" name="Rectangle 25"/>
          <p:cNvSpPr>
            <a:spLocks noChangeArrowheads="1"/>
          </p:cNvSpPr>
          <p:nvPr/>
        </p:nvSpPr>
        <p:spPr bwMode="auto">
          <a:xfrm>
            <a:off x="455613" y="5965825"/>
            <a:ext cx="2959100" cy="8223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From chapter-opening photograph, Chapter 11,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Materials Science and Engineering, Adapted Version.</a:t>
            </a:r>
          </a:p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(by Neil Boenzi,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The New York Times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6DFCF-DF03-48E8-899E-96B6D4429CD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25580"/>
            <a:ext cx="7772400" cy="533400"/>
          </a:xfrm>
        </p:spPr>
        <p:txBody>
          <a:bodyPr/>
          <a:lstStyle/>
          <a:p>
            <a:r>
              <a:rPr lang="en-US" sz="3200" dirty="0" smtClean="0"/>
              <a:t>Concentration of Stress at Crack Tip</a:t>
            </a:r>
          </a:p>
        </p:txBody>
      </p:sp>
      <p:grpSp>
        <p:nvGrpSpPr>
          <p:cNvPr id="20484" name="Group 12"/>
          <p:cNvGrpSpPr>
            <a:grpSpLocks/>
          </p:cNvGrpSpPr>
          <p:nvPr/>
        </p:nvGrpSpPr>
        <p:grpSpPr bwMode="auto">
          <a:xfrm>
            <a:off x="4890675" y="914400"/>
            <a:ext cx="3614738" cy="5257800"/>
            <a:chOff x="2688" y="576"/>
            <a:chExt cx="2277" cy="3312"/>
          </a:xfrm>
        </p:grpSpPr>
        <p:pic>
          <p:nvPicPr>
            <p:cNvPr id="2048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88" y="576"/>
              <a:ext cx="2277" cy="23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</p:pic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2928" y="3072"/>
              <a:ext cx="1968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744" y="3408"/>
              <a:ext cx="384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3744" y="264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4128" y="264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6259" y="1489883"/>
            <a:ext cx="46828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magnitude of </a:t>
            </a: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localized 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stress diminishes </a:t>
            </a:r>
            <a:r>
              <a:rPr lang="en-US" dirty="0">
                <a:latin typeface="+mn-lt"/>
              </a:rPr>
              <a:t>with distance 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away </a:t>
            </a:r>
            <a:r>
              <a:rPr lang="en-US" dirty="0">
                <a:latin typeface="+mn-lt"/>
              </a:rPr>
              <a:t>from the crack tip. 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+mn-lt"/>
              </a:rPr>
              <a:t>At </a:t>
            </a:r>
            <a:r>
              <a:rPr lang="en-US" dirty="0">
                <a:latin typeface="+mn-lt"/>
              </a:rPr>
              <a:t>positions far removed, the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stress </a:t>
            </a:r>
            <a:r>
              <a:rPr lang="en-US" dirty="0">
                <a:latin typeface="+mn-lt"/>
              </a:rPr>
              <a:t>is just the nominal stress  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smtClean="0">
                <a:latin typeface="+mn-lt"/>
                <a:sym typeface="Symbol"/>
              </a:rPr>
              <a:t>  </a:t>
            </a:r>
            <a:r>
              <a:rPr lang="en-US" baseline="-25000" dirty="0" smtClean="0">
                <a:latin typeface="+mn-lt"/>
                <a:sym typeface="Symbol"/>
              </a:rPr>
              <a:t>0</a:t>
            </a:r>
            <a:r>
              <a:rPr lang="en-US" dirty="0" smtClean="0">
                <a:latin typeface="+mn-lt"/>
              </a:rPr>
              <a:t>, </a:t>
            </a:r>
            <a:r>
              <a:rPr lang="en-US" dirty="0">
                <a:latin typeface="+mn-lt"/>
              </a:rPr>
              <a:t>or the load divided by the 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specimen </a:t>
            </a:r>
            <a:r>
              <a:rPr lang="en-US" dirty="0">
                <a:latin typeface="+mn-lt"/>
              </a:rPr>
              <a:t>cross- sectional area 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(</a:t>
            </a:r>
            <a:r>
              <a:rPr lang="en-US" dirty="0">
                <a:latin typeface="+mn-lt"/>
              </a:rPr>
              <a:t>perpendicular to this load).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A6EB1-2E02-417F-8DC9-64299412FA0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Crack Propagation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0" smtClean="0"/>
              <a:t>Cracks propagate due to sharpness of crack tip  </a:t>
            </a:r>
          </a:p>
          <a:p>
            <a:r>
              <a:rPr lang="en-US" sz="2400" b="0" smtClean="0"/>
              <a:t>A plastic material deforms at the tip, “blunting” the crack.</a:t>
            </a:r>
          </a:p>
          <a:p>
            <a:pPr>
              <a:buFontTx/>
              <a:buNone/>
            </a:pPr>
            <a:r>
              <a:rPr lang="en-US" sz="2400" b="0" smtClean="0"/>
              <a:t>							 deformed 							 region</a:t>
            </a:r>
          </a:p>
          <a:p>
            <a:pPr lvl="2">
              <a:buFontTx/>
              <a:buNone/>
            </a:pPr>
            <a:r>
              <a:rPr lang="en-US" sz="2000" b="0" smtClean="0"/>
              <a:t>	brittle </a:t>
            </a:r>
          </a:p>
          <a:p>
            <a:pPr lvl="2">
              <a:buFontTx/>
              <a:buNone/>
            </a:pPr>
            <a:endParaRPr lang="en-US" sz="2000" b="0" smtClean="0"/>
          </a:p>
          <a:p>
            <a:pPr>
              <a:buFontTx/>
              <a:buNone/>
            </a:pPr>
            <a:r>
              <a:rPr lang="en-US" sz="2400" b="0" smtClean="0">
                <a:solidFill>
                  <a:schemeClr val="accent2"/>
                </a:solidFill>
              </a:rPr>
              <a:t>Energy balance on the crack</a:t>
            </a:r>
          </a:p>
          <a:p>
            <a:r>
              <a:rPr lang="en-US" sz="2400" b="0" smtClean="0"/>
              <a:t>Elastic strain energy- </a:t>
            </a:r>
          </a:p>
          <a:p>
            <a:pPr lvl="2"/>
            <a:r>
              <a:rPr lang="en-US" sz="2000" b="0" smtClean="0"/>
              <a:t>energy stored in material as it is elastically deformed</a:t>
            </a:r>
          </a:p>
          <a:p>
            <a:pPr lvl="2"/>
            <a:r>
              <a:rPr lang="en-US" sz="2000" b="0" smtClean="0"/>
              <a:t>this energy is released when the crack propagates</a:t>
            </a:r>
          </a:p>
          <a:p>
            <a:pPr lvl="2"/>
            <a:r>
              <a:rPr lang="en-US" sz="2000" b="0" smtClean="0"/>
              <a:t>creation of new surfaces requires energy</a:t>
            </a:r>
          </a:p>
        </p:txBody>
      </p:sp>
      <p:grpSp>
        <p:nvGrpSpPr>
          <p:cNvPr id="21509" name="Group 8"/>
          <p:cNvGrpSpPr>
            <a:grpSpLocks/>
          </p:cNvGrpSpPr>
          <p:nvPr/>
        </p:nvGrpSpPr>
        <p:grpSpPr bwMode="auto">
          <a:xfrm>
            <a:off x="928688" y="2879725"/>
            <a:ext cx="1676400" cy="457200"/>
            <a:chOff x="960" y="1392"/>
            <a:chExt cx="1056" cy="288"/>
          </a:xfrm>
        </p:grpSpPr>
        <p:sp>
          <p:nvSpPr>
            <p:cNvPr id="21518" name="Line 6"/>
            <p:cNvSpPr>
              <a:spLocks noChangeShapeType="1"/>
            </p:cNvSpPr>
            <p:nvPr/>
          </p:nvSpPr>
          <p:spPr bwMode="auto">
            <a:xfrm>
              <a:off x="960" y="1392"/>
              <a:ext cx="105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7"/>
            <p:cNvSpPr>
              <a:spLocks noChangeShapeType="1"/>
            </p:cNvSpPr>
            <p:nvPr/>
          </p:nvSpPr>
          <p:spPr bwMode="auto">
            <a:xfrm flipV="1">
              <a:off x="1008" y="1488"/>
              <a:ext cx="100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0" name="Group 28"/>
          <p:cNvGrpSpPr>
            <a:grpSpLocks/>
          </p:cNvGrpSpPr>
          <p:nvPr/>
        </p:nvGrpSpPr>
        <p:grpSpPr bwMode="auto">
          <a:xfrm>
            <a:off x="4281488" y="2727325"/>
            <a:ext cx="2057400" cy="623888"/>
            <a:chOff x="2697" y="1718"/>
            <a:chExt cx="1296" cy="393"/>
          </a:xfrm>
        </p:grpSpPr>
        <p:sp>
          <p:nvSpPr>
            <p:cNvPr id="21512" name="Oval 23"/>
            <p:cNvSpPr>
              <a:spLocks noChangeArrowheads="1"/>
            </p:cNvSpPr>
            <p:nvPr/>
          </p:nvSpPr>
          <p:spPr bwMode="auto">
            <a:xfrm>
              <a:off x="3513" y="1766"/>
              <a:ext cx="288" cy="288"/>
            </a:xfrm>
            <a:prstGeom prst="ellipse">
              <a:avLst/>
            </a:prstGeom>
            <a:solidFill>
              <a:srgbClr val="FFABA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3" name="Oval 24"/>
            <p:cNvSpPr>
              <a:spLocks noChangeArrowheads="1"/>
            </p:cNvSpPr>
            <p:nvPr/>
          </p:nvSpPr>
          <p:spPr bwMode="auto">
            <a:xfrm>
              <a:off x="3561" y="186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4" name="Line 25"/>
            <p:cNvSpPr>
              <a:spLocks noChangeShapeType="1"/>
            </p:cNvSpPr>
            <p:nvPr/>
          </p:nvSpPr>
          <p:spPr bwMode="auto">
            <a:xfrm flipH="1">
              <a:off x="2712" y="1958"/>
              <a:ext cx="897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26"/>
            <p:cNvSpPr>
              <a:spLocks noChangeShapeType="1"/>
            </p:cNvSpPr>
            <p:nvPr/>
          </p:nvSpPr>
          <p:spPr bwMode="auto">
            <a:xfrm flipH="1" flipV="1">
              <a:off x="2697" y="1766"/>
              <a:ext cx="91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7"/>
            <p:cNvSpPr>
              <a:spLocks/>
            </p:cNvSpPr>
            <p:nvPr/>
          </p:nvSpPr>
          <p:spPr bwMode="auto">
            <a:xfrm>
              <a:off x="3441" y="1850"/>
              <a:ext cx="174" cy="132"/>
            </a:xfrm>
            <a:custGeom>
              <a:avLst/>
              <a:gdLst>
                <a:gd name="T0" fmla="*/ 174 w 174"/>
                <a:gd name="T1" fmla="*/ 18 h 132"/>
                <a:gd name="T2" fmla="*/ 0 w 174"/>
                <a:gd name="T3" fmla="*/ 0 h 132"/>
                <a:gd name="T4" fmla="*/ 0 w 174"/>
                <a:gd name="T5" fmla="*/ 132 h 132"/>
                <a:gd name="T6" fmla="*/ 174 w 174"/>
                <a:gd name="T7" fmla="*/ 102 h 132"/>
                <a:gd name="T8" fmla="*/ 174 w 174"/>
                <a:gd name="T9" fmla="*/ 18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132"/>
                <a:gd name="T17" fmla="*/ 174 w 174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132">
                  <a:moveTo>
                    <a:pt x="174" y="18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74" y="102"/>
                  </a:lnTo>
                  <a:lnTo>
                    <a:pt x="174" y="1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5"/>
            <p:cNvSpPr>
              <a:spLocks noChangeShapeType="1"/>
            </p:cNvSpPr>
            <p:nvPr/>
          </p:nvSpPr>
          <p:spPr bwMode="auto">
            <a:xfrm flipH="1">
              <a:off x="3705" y="171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1" name="Text Box 29"/>
          <p:cNvSpPr txBox="1">
            <a:spLocks noChangeArrowheads="1"/>
          </p:cNvSpPr>
          <p:nvPr/>
        </p:nvSpPr>
        <p:spPr bwMode="auto">
          <a:xfrm>
            <a:off x="5199063" y="3240088"/>
            <a:ext cx="1190625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plastic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75BA9-F512-478D-A050-85D3F6EB2FB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685800" y="381000"/>
            <a:ext cx="77724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When Does a Crack Propagate?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09600" y="1387475"/>
            <a:ext cx="804703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 charset="0"/>
              </a:rPr>
              <a:t>• </a:t>
            </a:r>
            <a:r>
              <a:rPr lang="en-US" b="1" dirty="0">
                <a:solidFill>
                  <a:srgbClr val="006600"/>
                </a:solidFill>
                <a:latin typeface="Arial" charset="0"/>
              </a:rPr>
              <a:t>Griffith </a:t>
            </a:r>
            <a:r>
              <a:rPr lang="en-US" b="1" dirty="0" smtClean="0">
                <a:solidFill>
                  <a:srgbClr val="006600"/>
                </a:solidFill>
                <a:latin typeface="Arial" charset="0"/>
              </a:rPr>
              <a:t>theory of brittle fracture</a:t>
            </a:r>
            <a:r>
              <a:rPr lang="en-US" b="1" dirty="0" smtClean="0">
                <a:latin typeface="Arial" charset="0"/>
              </a:rPr>
              <a:t>:</a:t>
            </a:r>
            <a:endParaRPr lang="en-US" b="1" dirty="0">
              <a:latin typeface="Arial" charset="0"/>
            </a:endParaRPr>
          </a:p>
          <a:p>
            <a:r>
              <a:rPr lang="en-US" sz="2200" dirty="0">
                <a:latin typeface="Arial" charset="0"/>
              </a:rPr>
              <a:t>   -- A crack will propagate when the decrease in elastic strain energy is at least equal to energy required to create the new crack surface   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9819" y="2974099"/>
            <a:ext cx="2159825" cy="35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83780" y="315539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+mj-lt"/>
              </a:rPr>
              <a:t>elastic strain energy per unit of plate thickness is equal to</a:t>
            </a:r>
            <a:endParaRPr lang="en-IN" dirty="0">
              <a:latin typeface="+mj-lt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3466" y="4261616"/>
            <a:ext cx="1819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52206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+mj-lt"/>
              </a:rPr>
              <a:t>The surface energy due to the presence of the crack is</a:t>
            </a:r>
            <a:endParaRPr lang="en-IN" dirty="0">
              <a:latin typeface="+mj-lt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6998" y="6218183"/>
            <a:ext cx="1209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835BA-6C49-4AE9-8C52-F21915D65C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4732" y="1124073"/>
            <a:ext cx="169579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0833" y="1615008"/>
            <a:ext cx="3410953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6704" y="2330433"/>
            <a:ext cx="1973121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54662" y="3316400"/>
            <a:ext cx="183830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56958" y="5557633"/>
            <a:ext cx="39147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9544" y="4283045"/>
            <a:ext cx="86069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latin typeface="Arial" charset="0"/>
              </a:rPr>
              <a:t>Orowan suggested that the Griffith equation would be made more compatible with brittle fracture in metals by the inclusion of a term </a:t>
            </a:r>
            <a:r>
              <a:rPr lang="en-IN" sz="2200" b="1" dirty="0" smtClean="0">
                <a:latin typeface="Arial" charset="0"/>
                <a:sym typeface="Symbol"/>
              </a:rPr>
              <a:t></a:t>
            </a:r>
            <a:r>
              <a:rPr lang="en-IN" sz="2200" b="1" baseline="-25000" dirty="0" smtClean="0">
                <a:latin typeface="Arial" charset="0"/>
                <a:sym typeface="Symbol"/>
              </a:rPr>
              <a:t>p</a:t>
            </a:r>
            <a:r>
              <a:rPr lang="en-IN" sz="2200" b="1" dirty="0" smtClean="0">
                <a:latin typeface="Arial" charset="0"/>
              </a:rPr>
              <a:t> </a:t>
            </a:r>
            <a:r>
              <a:rPr lang="en-IN" sz="2200" dirty="0" smtClean="0">
                <a:latin typeface="Arial" charset="0"/>
              </a:rPr>
              <a:t>expressing the plastic work required to extend the crack wall</a:t>
            </a:r>
            <a:endParaRPr lang="en-IN" sz="2200" dirty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83823" y="3204926"/>
            <a:ext cx="2624447" cy="9025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685800" y="131625"/>
            <a:ext cx="77724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When Does a Crack Propagate?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613FC-1FF0-4101-9C19-8519E070B4E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 Crack Propagate?</a:t>
            </a:r>
          </a:p>
        </p:txBody>
      </p:sp>
      <p:sp>
        <p:nvSpPr>
          <p:cNvPr id="614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6913" y="1203325"/>
            <a:ext cx="7772400" cy="53721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Crack propagates if above </a:t>
            </a:r>
            <a:r>
              <a:rPr lang="en-US" b="0" dirty="0" smtClean="0">
                <a:solidFill>
                  <a:schemeClr val="accent2"/>
                </a:solidFill>
              </a:rPr>
              <a:t>critical stress</a:t>
            </a:r>
          </a:p>
          <a:p>
            <a:endParaRPr lang="en-US" b="0" dirty="0" smtClean="0">
              <a:solidFill>
                <a:schemeClr val="accent2"/>
              </a:solidFill>
            </a:endParaRPr>
          </a:p>
          <a:p>
            <a:endParaRPr lang="en-US" b="0" dirty="0" smtClean="0">
              <a:solidFill>
                <a:schemeClr val="accent2"/>
              </a:solidFill>
            </a:endParaRPr>
          </a:p>
          <a:p>
            <a:endParaRPr lang="en-US" b="0" dirty="0" smtClean="0"/>
          </a:p>
          <a:p>
            <a:pPr>
              <a:buFontTx/>
              <a:buNone/>
            </a:pPr>
            <a:r>
              <a:rPr lang="en-US" sz="2400" b="0" dirty="0" smtClean="0"/>
              <a:t>where</a:t>
            </a:r>
          </a:p>
          <a:p>
            <a:pPr lvl="1"/>
            <a:r>
              <a:rPr lang="en-US" sz="2000" b="0" i="1" dirty="0" smtClean="0">
                <a:solidFill>
                  <a:schemeClr val="accent2"/>
                </a:solidFill>
              </a:rPr>
              <a:t>E </a:t>
            </a:r>
            <a:r>
              <a:rPr lang="en-US" sz="2000" b="0" dirty="0" smtClean="0">
                <a:solidFill>
                  <a:schemeClr val="accent2"/>
                </a:solidFill>
              </a:rPr>
              <a:t>= modulus of elasticity</a:t>
            </a:r>
          </a:p>
          <a:p>
            <a:pPr lvl="1"/>
            <a:r>
              <a:rPr lang="en-US" sz="2000" b="0" dirty="0" smtClean="0">
                <a:solidFill>
                  <a:srgbClr val="33CC33"/>
                </a:solidFill>
                <a:sym typeface="Symbol" pitchFamily="18" charset="2"/>
              </a:rPr>
              <a:t></a:t>
            </a:r>
            <a:r>
              <a:rPr lang="en-US" sz="2000" b="0" baseline="-25000" dirty="0" smtClean="0">
                <a:solidFill>
                  <a:srgbClr val="33CC33"/>
                </a:solidFill>
                <a:sym typeface="Arial" charset="0"/>
              </a:rPr>
              <a:t>s</a:t>
            </a:r>
            <a:r>
              <a:rPr lang="en-US" sz="2000" b="0" dirty="0" smtClean="0">
                <a:solidFill>
                  <a:srgbClr val="33CC33"/>
                </a:solidFill>
                <a:sym typeface="Arial" charset="0"/>
              </a:rPr>
              <a:t> </a:t>
            </a:r>
            <a:r>
              <a:rPr lang="en-US" sz="2000" b="0" dirty="0" smtClean="0">
                <a:solidFill>
                  <a:srgbClr val="33CC33"/>
                </a:solidFill>
              </a:rPr>
              <a:t>= specific surface energy</a:t>
            </a:r>
          </a:p>
          <a:p>
            <a:pPr lvl="1"/>
            <a:r>
              <a:rPr lang="en-US" sz="2000" b="0" i="1" dirty="0" smtClean="0">
                <a:solidFill>
                  <a:srgbClr val="FF0000"/>
                </a:solidFill>
              </a:rPr>
              <a:t>c</a:t>
            </a:r>
            <a:r>
              <a:rPr lang="en-US" sz="2000" b="0" dirty="0" smtClean="0">
                <a:solidFill>
                  <a:srgbClr val="FF0000"/>
                </a:solidFill>
              </a:rPr>
              <a:t> = one half length of internal crack</a:t>
            </a:r>
          </a:p>
          <a:p>
            <a:pPr lvl="1">
              <a:buFontTx/>
              <a:buNone/>
            </a:pPr>
            <a:endParaRPr lang="en-US" sz="2000" b="0" baseline="-25000" dirty="0" smtClean="0">
              <a:sym typeface="Arial" charset="0"/>
            </a:endParaRPr>
          </a:p>
          <a:p>
            <a:pPr lvl="1">
              <a:buFontTx/>
              <a:buNone/>
            </a:pPr>
            <a:endParaRPr lang="en-US" sz="2000" b="0" dirty="0" smtClean="0"/>
          </a:p>
          <a:p>
            <a:pPr>
              <a:buFontTx/>
              <a:buNone/>
            </a:pPr>
            <a:r>
              <a:rPr lang="en-US" sz="2400" b="0" dirty="0" smtClean="0"/>
              <a:t>For ductile  =&gt; replace </a:t>
            </a:r>
            <a:r>
              <a:rPr lang="en-US" sz="2400" b="0" dirty="0" err="1" smtClean="0">
                <a:latin typeface="Symbol" pitchFamily="18" charset="2"/>
                <a:sym typeface="Arial" charset="0"/>
              </a:rPr>
              <a:t>g</a:t>
            </a:r>
            <a:r>
              <a:rPr lang="en-US" sz="2400" b="0" i="1" baseline="-25000" dirty="0" err="1" smtClean="0">
                <a:sym typeface="Arial" charset="0"/>
              </a:rPr>
              <a:t>s</a:t>
            </a:r>
            <a:r>
              <a:rPr lang="en-US" sz="2400" b="0" dirty="0" smtClean="0">
                <a:sym typeface="Arial" charset="0"/>
              </a:rPr>
              <a:t> by </a:t>
            </a:r>
            <a:r>
              <a:rPr lang="en-US" sz="2400" b="0" dirty="0" err="1" smtClean="0">
                <a:latin typeface="Symbol" pitchFamily="18" charset="2"/>
                <a:sym typeface="Arial" charset="0"/>
              </a:rPr>
              <a:t>g</a:t>
            </a:r>
            <a:r>
              <a:rPr lang="en-US" sz="2400" b="0" i="1" baseline="-25000" dirty="0" err="1" smtClean="0">
                <a:sym typeface="Arial" charset="0"/>
              </a:rPr>
              <a:t>s</a:t>
            </a:r>
            <a:r>
              <a:rPr lang="en-US" sz="2400" b="0" dirty="0" smtClean="0">
                <a:sym typeface="Arial" charset="0"/>
              </a:rPr>
              <a:t> + </a:t>
            </a:r>
            <a:r>
              <a:rPr lang="en-US" sz="2400" b="0" dirty="0" err="1" smtClean="0">
                <a:latin typeface="Symbol" pitchFamily="18" charset="2"/>
                <a:sym typeface="Arial" charset="0"/>
              </a:rPr>
              <a:t>g</a:t>
            </a:r>
            <a:r>
              <a:rPr lang="en-US" sz="2400" b="0" i="1" baseline="-25000" dirty="0" err="1" smtClean="0">
                <a:sym typeface="Arial" charset="0"/>
              </a:rPr>
              <a:t>p</a:t>
            </a:r>
            <a:r>
              <a:rPr lang="en-US" sz="2400" b="0" dirty="0" smtClean="0">
                <a:sym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sz="2400" b="0" dirty="0" smtClean="0"/>
              <a:t>where </a:t>
            </a:r>
            <a:r>
              <a:rPr lang="en-US" sz="2400" b="0" dirty="0" err="1" smtClean="0">
                <a:latin typeface="Symbol" pitchFamily="18" charset="2"/>
                <a:sym typeface="Arial" charset="0"/>
              </a:rPr>
              <a:t>g</a:t>
            </a:r>
            <a:r>
              <a:rPr lang="en-US" sz="2400" b="0" i="1" baseline="-25000" dirty="0" err="1" smtClean="0">
                <a:sym typeface="Arial" charset="0"/>
              </a:rPr>
              <a:t>p</a:t>
            </a:r>
            <a:r>
              <a:rPr lang="en-US" sz="2400" b="0" dirty="0" smtClean="0">
                <a:sym typeface="Arial" charset="0"/>
              </a:rPr>
              <a:t> is plastic deformation energy</a:t>
            </a:r>
          </a:p>
        </p:txBody>
      </p: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4522788" y="1982788"/>
            <a:ext cx="2335213" cy="1136650"/>
            <a:chOff x="3048" y="1105"/>
            <a:chExt cx="1471" cy="716"/>
          </a:xfrm>
        </p:grpSpPr>
        <p:sp>
          <p:nvSpPr>
            <p:cNvPr id="6153" name="Rectangle 17"/>
            <p:cNvSpPr>
              <a:spLocks noChangeArrowheads="1"/>
            </p:cNvSpPr>
            <p:nvPr/>
          </p:nvSpPr>
          <p:spPr bwMode="auto">
            <a:xfrm>
              <a:off x="3906" y="1543"/>
              <a:ext cx="139" cy="222"/>
            </a:xfrm>
            <a:prstGeom prst="rect">
              <a:avLst/>
            </a:prstGeom>
            <a:solidFill>
              <a:srgbClr val="FFC1C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54" name="Rectangle 16"/>
            <p:cNvSpPr>
              <a:spLocks noChangeArrowheads="1"/>
            </p:cNvSpPr>
            <p:nvPr/>
          </p:nvSpPr>
          <p:spPr bwMode="auto">
            <a:xfrm>
              <a:off x="3946" y="1191"/>
              <a:ext cx="193" cy="284"/>
            </a:xfrm>
            <a:prstGeom prst="rect">
              <a:avLst/>
            </a:prstGeom>
            <a:solidFill>
              <a:srgbClr val="BCEEBC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155" name="Rectangle 12"/>
            <p:cNvSpPr>
              <a:spLocks noChangeArrowheads="1"/>
            </p:cNvSpPr>
            <p:nvPr/>
          </p:nvSpPr>
          <p:spPr bwMode="auto">
            <a:xfrm>
              <a:off x="3786" y="1191"/>
              <a:ext cx="162" cy="284"/>
            </a:xfrm>
            <a:prstGeom prst="rect">
              <a:avLst/>
            </a:prstGeom>
            <a:solidFill>
              <a:srgbClr val="CCECFF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6146" name="Object 4"/>
            <p:cNvGraphicFramePr>
              <a:graphicFrameLocks noChangeAspect="1"/>
            </p:cNvGraphicFramePr>
            <p:nvPr/>
          </p:nvGraphicFramePr>
          <p:xfrm>
            <a:off x="3048" y="1105"/>
            <a:ext cx="1471" cy="716"/>
          </p:xfrm>
          <a:graphic>
            <a:graphicData uri="http://schemas.openxmlformats.org/presentationml/2006/ole">
              <p:oleObj spid="_x0000_s6146" name="Equation" r:id="rId4" imgW="965160" imgH="469800" progId="Equation.3">
                <p:embed/>
              </p:oleObj>
            </a:graphicData>
          </a:graphic>
        </p:graphicFrame>
      </p:grp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1336675" y="2076450"/>
            <a:ext cx="2511425" cy="51911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  <a:sym typeface="Arial" charset="0"/>
              </a:rPr>
              <a:t>i.e.,  </a:t>
            </a:r>
            <a:r>
              <a:rPr lang="en-US" sz="2800">
                <a:sym typeface="Arial" charset="0"/>
              </a:rPr>
              <a:t> </a:t>
            </a:r>
            <a:r>
              <a:rPr lang="en-US" sz="2800">
                <a:latin typeface="Symbol" pitchFamily="18" charset="2"/>
                <a:sym typeface="Arial" charset="0"/>
              </a:rPr>
              <a:t>s</a:t>
            </a:r>
            <a:r>
              <a:rPr lang="en-US" sz="2800" i="1" baseline="-25000">
                <a:latin typeface="Arial" charset="0"/>
                <a:sym typeface="Arial" charset="0"/>
              </a:rPr>
              <a:t>m</a:t>
            </a:r>
            <a:r>
              <a:rPr lang="en-US" sz="2800" i="1">
                <a:latin typeface="Arial" charset="0"/>
                <a:sym typeface="Arial" charset="0"/>
              </a:rPr>
              <a:t> </a:t>
            </a:r>
            <a:r>
              <a:rPr lang="en-US" sz="2800">
                <a:latin typeface="Arial" charset="0"/>
                <a:sym typeface="Arial" charset="0"/>
              </a:rPr>
              <a:t>&gt;</a:t>
            </a:r>
            <a:r>
              <a:rPr lang="en-US" sz="2800">
                <a:sym typeface="Arial" charset="0"/>
              </a:rPr>
              <a:t> </a:t>
            </a:r>
            <a:r>
              <a:rPr lang="en-US" sz="2800">
                <a:latin typeface="Symbol" pitchFamily="18" charset="2"/>
                <a:sym typeface="Arial" charset="0"/>
              </a:rPr>
              <a:t>s</a:t>
            </a:r>
            <a:r>
              <a:rPr lang="en-US" sz="2800" i="1" baseline="-25000">
                <a:latin typeface="Arial" charset="0"/>
                <a:sym typeface="Arial" charset="0"/>
              </a:rPr>
              <a:t>c</a:t>
            </a:r>
            <a:r>
              <a:rPr lang="en-US" sz="2800">
                <a:sym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A071-814D-4244-B599-BCC5BA95AC2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85800" y="381000"/>
            <a:ext cx="77724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Solve this problem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214" y="3958021"/>
            <a:ext cx="6705779" cy="256032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9182" y="1000143"/>
            <a:ext cx="8860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relatively large plate of a glass is subjected to a tensile stress of 40 MPa. </a:t>
            </a:r>
            <a:r>
              <a:rPr lang="en-US" dirty="0" smtClean="0">
                <a:latin typeface="+mn-lt"/>
              </a:rPr>
              <a:t>If the </a:t>
            </a:r>
            <a:r>
              <a:rPr lang="en-US" dirty="0">
                <a:latin typeface="+mn-lt"/>
              </a:rPr>
              <a:t>specific surface energy and modulus </a:t>
            </a:r>
            <a:r>
              <a:rPr lang="en-US" dirty="0" smtClean="0">
                <a:latin typeface="+mn-lt"/>
              </a:rPr>
              <a:t>of elasticity </a:t>
            </a:r>
            <a:r>
              <a:rPr lang="en-US" dirty="0">
                <a:latin typeface="+mn-lt"/>
              </a:rPr>
              <a:t>for this glass are 0.3 </a:t>
            </a:r>
            <a:r>
              <a:rPr lang="en-US" dirty="0" smtClean="0">
                <a:latin typeface="+mn-lt"/>
              </a:rPr>
              <a:t>J/m</a:t>
            </a:r>
            <a:r>
              <a:rPr lang="en-US" baseline="30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and </a:t>
            </a:r>
            <a:r>
              <a:rPr lang="en-US" dirty="0">
                <a:latin typeface="+mn-lt"/>
              </a:rPr>
              <a:t>69 GPa, respectively, determine the maximum length of a </a:t>
            </a:r>
            <a:r>
              <a:rPr lang="en-US" dirty="0" smtClean="0">
                <a:latin typeface="+mn-lt"/>
              </a:rPr>
              <a:t>internal </a:t>
            </a:r>
            <a:r>
              <a:rPr lang="en-US" dirty="0">
                <a:latin typeface="+mn-lt"/>
              </a:rPr>
              <a:t>flaw </a:t>
            </a:r>
            <a:r>
              <a:rPr lang="en-US" dirty="0" smtClean="0">
                <a:latin typeface="+mn-lt"/>
              </a:rPr>
              <a:t>that is </a:t>
            </a:r>
            <a:r>
              <a:rPr lang="en-US" dirty="0">
                <a:latin typeface="+mn-lt"/>
              </a:rPr>
              <a:t>possible without fracture.</a:t>
            </a: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245781" y="2849894"/>
            <a:ext cx="2335213" cy="1136650"/>
            <a:chOff x="3048" y="1105"/>
            <a:chExt cx="1471" cy="716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906" y="1543"/>
              <a:ext cx="139" cy="222"/>
            </a:xfrm>
            <a:prstGeom prst="rect">
              <a:avLst/>
            </a:prstGeom>
            <a:solidFill>
              <a:srgbClr val="FFC1C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946" y="1191"/>
              <a:ext cx="193" cy="284"/>
            </a:xfrm>
            <a:prstGeom prst="rect">
              <a:avLst/>
            </a:prstGeom>
            <a:solidFill>
              <a:srgbClr val="BCEEBC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786" y="1191"/>
              <a:ext cx="162" cy="284"/>
            </a:xfrm>
            <a:prstGeom prst="rect">
              <a:avLst/>
            </a:prstGeom>
            <a:solidFill>
              <a:srgbClr val="CCECFF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3048" y="1105"/>
            <a:ext cx="1471" cy="716"/>
          </p:xfrm>
          <a:graphic>
            <a:graphicData uri="http://schemas.openxmlformats.org/presentationml/2006/ole">
              <p:oleObj spid="_x0000_s23558" name="Equation" r:id="rId4" imgW="965160" imgH="4698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835BA-6C49-4AE9-8C52-F21915D65C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6816" y="313078"/>
            <a:ext cx="4587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Fracture Toughness</a:t>
            </a:r>
            <a:endParaRPr 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545" y="1073082"/>
            <a:ext cx="85587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An </a:t>
            </a:r>
            <a:r>
              <a:rPr lang="en-US" dirty="0">
                <a:latin typeface="+mj-lt"/>
              </a:rPr>
              <a:t>expression has been </a:t>
            </a:r>
            <a:r>
              <a:rPr lang="en-US" dirty="0" smtClean="0">
                <a:latin typeface="+mj-lt"/>
              </a:rPr>
              <a:t>developed that </a:t>
            </a:r>
            <a:r>
              <a:rPr lang="en-US" dirty="0">
                <a:latin typeface="+mj-lt"/>
              </a:rPr>
              <a:t>relates this critical stress for crack propagation </a:t>
            </a:r>
            <a:r>
              <a:rPr lang="en-US" dirty="0" smtClean="0">
                <a:latin typeface="+mj-lt"/>
              </a:rPr>
              <a:t>(</a:t>
            </a:r>
            <a:r>
              <a:rPr lang="en-US" dirty="0" smtClean="0">
                <a:latin typeface="+mj-lt"/>
                <a:sym typeface="Symbol"/>
              </a:rPr>
              <a:t></a:t>
            </a:r>
            <a:r>
              <a:rPr lang="en-US" i="1" baseline="-25000" dirty="0" smtClean="0">
                <a:latin typeface="+mj-lt"/>
              </a:rPr>
              <a:t>c</a:t>
            </a:r>
            <a:r>
              <a:rPr lang="en-US" i="1" dirty="0">
                <a:latin typeface="+mj-lt"/>
              </a:rPr>
              <a:t>) to crack length </a:t>
            </a:r>
            <a:r>
              <a:rPr lang="en-US" i="1" dirty="0" smtClean="0">
                <a:latin typeface="+mj-lt"/>
              </a:rPr>
              <a:t>(c) </a:t>
            </a:r>
            <a:r>
              <a:rPr lang="en-US" i="1" dirty="0">
                <a:latin typeface="+mj-lt"/>
              </a:rPr>
              <a:t>as</a:t>
            </a: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262" y="3022736"/>
            <a:ext cx="8255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 this expression </a:t>
            </a:r>
            <a:r>
              <a:rPr lang="en-US" dirty="0" err="1">
                <a:latin typeface="+mj-lt"/>
              </a:rPr>
              <a:t>Kc</a:t>
            </a:r>
            <a:r>
              <a:rPr lang="en-US" dirty="0">
                <a:latin typeface="+mj-lt"/>
              </a:rPr>
              <a:t> is the fracture toughness, a property that is a measure </a:t>
            </a:r>
            <a:r>
              <a:rPr lang="en-US" dirty="0" smtClean="0">
                <a:latin typeface="+mj-lt"/>
              </a:rPr>
              <a:t>of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material’s </a:t>
            </a:r>
            <a:r>
              <a:rPr lang="en-US" dirty="0">
                <a:latin typeface="+mj-lt"/>
              </a:rPr>
              <a:t>resistance to brittle fracture when a crack is present. Worth noting </a:t>
            </a:r>
            <a:r>
              <a:rPr lang="en-US" dirty="0" smtClean="0">
                <a:latin typeface="+mj-lt"/>
              </a:rPr>
              <a:t>is that </a:t>
            </a:r>
            <a:r>
              <a:rPr lang="en-US" dirty="0" err="1">
                <a:latin typeface="+mj-lt"/>
              </a:rPr>
              <a:t>Kc</a:t>
            </a:r>
            <a:r>
              <a:rPr lang="en-US" dirty="0">
                <a:latin typeface="+mj-lt"/>
              </a:rPr>
              <a:t> has the unusual units of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MPa.m</a:t>
            </a:r>
            <a:r>
              <a:rPr lang="en-US" baseline="30000" dirty="0" smtClean="0">
                <a:solidFill>
                  <a:srgbClr val="FF0000"/>
                </a:solidFill>
                <a:latin typeface="+mj-lt"/>
              </a:rPr>
              <a:t>1/2</a:t>
            </a:r>
            <a:endParaRPr lang="en-US" baseline="30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121524" y="2151158"/>
            <a:ext cx="8851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Arial" charset="0"/>
              </a:rPr>
              <a:t>K</a:t>
            </a:r>
            <a:r>
              <a:rPr lang="en-US" sz="2800" i="1" baseline="-10000" dirty="0" err="1" smtClean="0">
                <a:latin typeface="Arial" charset="0"/>
              </a:rPr>
              <a:t>c</a:t>
            </a:r>
            <a:r>
              <a:rPr lang="en-US" sz="2800" baseline="-1000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= 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853595" y="2146324"/>
          <a:ext cx="1130300" cy="525462"/>
        </p:xfrm>
        <a:graphic>
          <a:graphicData uri="http://schemas.openxmlformats.org/presentationml/2006/ole">
            <p:oleObj spid="_x0000_s44033" name="Equation" r:id="rId3" imgW="5457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A13B6-C0E1-4EB9-B2B2-7E5AF6D44DB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609600" y="1098550"/>
            <a:ext cx="396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 Crack growth condition: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609600" y="2149475"/>
            <a:ext cx="807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 </a:t>
            </a:r>
            <a:r>
              <a:rPr lang="en-US">
                <a:solidFill>
                  <a:srgbClr val="006600"/>
                </a:solidFill>
                <a:latin typeface="Arial" charset="0"/>
              </a:rPr>
              <a:t>Largest</a:t>
            </a:r>
            <a:r>
              <a:rPr lang="en-US">
                <a:latin typeface="Arial" charset="0"/>
              </a:rPr>
              <a:t>, most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stressed</a:t>
            </a:r>
            <a:r>
              <a:rPr lang="en-US">
                <a:latin typeface="Arial" charset="0"/>
              </a:rPr>
              <a:t> cracks grow first!</a:t>
            </a:r>
          </a:p>
        </p:txBody>
      </p:sp>
      <p:sp>
        <p:nvSpPr>
          <p:cNvPr id="7176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Design Against Crack Growth</a:t>
            </a:r>
          </a:p>
        </p:txBody>
      </p:sp>
      <p:grpSp>
        <p:nvGrpSpPr>
          <p:cNvPr id="7177" name="Group 32"/>
          <p:cNvGrpSpPr>
            <a:grpSpLocks/>
          </p:cNvGrpSpPr>
          <p:nvPr/>
        </p:nvGrpSpPr>
        <p:grpSpPr bwMode="auto">
          <a:xfrm>
            <a:off x="2725738" y="1504950"/>
            <a:ext cx="2611438" cy="525463"/>
            <a:chOff x="1717" y="948"/>
            <a:chExt cx="1645" cy="331"/>
          </a:xfrm>
        </p:grpSpPr>
        <p:sp>
          <p:nvSpPr>
            <p:cNvPr id="7221" name="Rectangle 2"/>
            <p:cNvSpPr>
              <a:spLocks noChangeArrowheads="1"/>
            </p:cNvSpPr>
            <p:nvPr/>
          </p:nvSpPr>
          <p:spPr bwMode="auto">
            <a:xfrm>
              <a:off x="3189" y="1040"/>
              <a:ext cx="124" cy="1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22" name="Rectangle 29"/>
            <p:cNvSpPr>
              <a:spLocks noChangeArrowheads="1"/>
            </p:cNvSpPr>
            <p:nvPr/>
          </p:nvSpPr>
          <p:spPr bwMode="auto">
            <a:xfrm>
              <a:off x="2126" y="1022"/>
              <a:ext cx="284" cy="247"/>
            </a:xfrm>
            <a:prstGeom prst="rect">
              <a:avLst/>
            </a:prstGeom>
            <a:solidFill>
              <a:srgbClr val="FF9999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23" name="Rectangle 3"/>
            <p:cNvSpPr>
              <a:spLocks noChangeArrowheads="1"/>
            </p:cNvSpPr>
            <p:nvPr/>
          </p:nvSpPr>
          <p:spPr bwMode="auto">
            <a:xfrm>
              <a:off x="2825" y="1040"/>
              <a:ext cx="144" cy="1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6699FF"/>
                </a:solidFill>
                <a:latin typeface="Arial" charset="0"/>
              </a:endParaRPr>
            </a:p>
          </p:txBody>
        </p:sp>
        <p:sp>
          <p:nvSpPr>
            <p:cNvPr id="7224" name="Rectangle 13"/>
            <p:cNvSpPr>
              <a:spLocks noChangeArrowheads="1"/>
            </p:cNvSpPr>
            <p:nvPr/>
          </p:nvSpPr>
          <p:spPr bwMode="auto">
            <a:xfrm>
              <a:off x="1717" y="951"/>
              <a:ext cx="9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  <a:latin typeface="Arial" charset="0"/>
                </a:rPr>
                <a:t>K</a:t>
              </a:r>
              <a:r>
                <a:rPr lang="en-US" dirty="0">
                  <a:latin typeface="Arial" charset="0"/>
                </a:rPr>
                <a:t>  ≥ </a:t>
              </a:r>
              <a:r>
                <a:rPr lang="en-US" i="1" dirty="0" err="1">
                  <a:latin typeface="Arial" charset="0"/>
                </a:rPr>
                <a:t>K</a:t>
              </a:r>
              <a:r>
                <a:rPr lang="en-US" sz="2800" i="1" baseline="-10000" dirty="0" err="1">
                  <a:latin typeface="Arial" charset="0"/>
                </a:rPr>
                <a:t>c</a:t>
              </a:r>
              <a:r>
                <a:rPr lang="en-US" sz="2800" baseline="-10000" dirty="0">
                  <a:solidFill>
                    <a:schemeClr val="tx2"/>
                  </a:solidFill>
                  <a:latin typeface="Arial" charset="0"/>
                </a:rPr>
                <a:t>  </a:t>
              </a:r>
              <a:r>
                <a:rPr lang="en-US" sz="2800" dirty="0">
                  <a:latin typeface="Arial" charset="0"/>
                </a:rPr>
                <a:t>= </a:t>
              </a:r>
            </a:p>
          </p:txBody>
        </p:sp>
        <p:sp>
          <p:nvSpPr>
            <p:cNvPr id="7225" name="Rectangle 18"/>
            <p:cNvSpPr>
              <a:spLocks noChangeArrowheads="1"/>
            </p:cNvSpPr>
            <p:nvPr/>
          </p:nvSpPr>
          <p:spPr bwMode="auto">
            <a:xfrm>
              <a:off x="2678" y="1023"/>
              <a:ext cx="146" cy="210"/>
            </a:xfrm>
            <a:prstGeom prst="rect">
              <a:avLst/>
            </a:prstGeom>
            <a:solidFill>
              <a:srgbClr val="FF9900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7172" name="Object 6"/>
            <p:cNvGraphicFramePr>
              <a:graphicFrameLocks noChangeAspect="1"/>
            </p:cNvGraphicFramePr>
            <p:nvPr/>
          </p:nvGraphicFramePr>
          <p:xfrm>
            <a:off x="2651" y="948"/>
            <a:ext cx="711" cy="331"/>
          </p:xfrm>
          <a:graphic>
            <a:graphicData uri="http://schemas.openxmlformats.org/presentationml/2006/ole">
              <p:oleObj spid="_x0000_s7172" name="Equation" r:id="rId4" imgW="545760" imgH="253800" progId="Equation.3">
                <p:embed/>
              </p:oleObj>
            </a:graphicData>
          </a:graphic>
        </p:graphicFrame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914400" y="2713038"/>
            <a:ext cx="3276600" cy="3598862"/>
            <a:chOff x="576" y="1709"/>
            <a:chExt cx="2064" cy="2267"/>
          </a:xfrm>
        </p:grpSpPr>
        <p:sp>
          <p:nvSpPr>
            <p:cNvPr id="7201" name="Rectangle 9"/>
            <p:cNvSpPr>
              <a:spLocks noChangeArrowheads="1"/>
            </p:cNvSpPr>
            <p:nvPr/>
          </p:nvSpPr>
          <p:spPr bwMode="auto">
            <a:xfrm>
              <a:off x="576" y="1709"/>
              <a:ext cx="206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200">
                  <a:latin typeface="Arial" charset="0"/>
                </a:rPr>
                <a:t>--Result 1:</a:t>
              </a:r>
              <a:r>
                <a:rPr lang="en-US" sz="2000">
                  <a:latin typeface="Arial" charset="0"/>
                </a:rPr>
                <a:t>  Max. flaw size</a:t>
              </a:r>
            </a:p>
            <a:p>
              <a:r>
                <a:rPr lang="en-US" sz="2000">
                  <a:latin typeface="Arial" charset="0"/>
                </a:rPr>
                <a:t>   dictates design stress.</a:t>
              </a:r>
            </a:p>
          </p:txBody>
        </p:sp>
        <p:grpSp>
          <p:nvGrpSpPr>
            <p:cNvPr id="7202" name="Group 30"/>
            <p:cNvGrpSpPr>
              <a:grpSpLocks/>
            </p:cNvGrpSpPr>
            <p:nvPr/>
          </p:nvGrpSpPr>
          <p:grpSpPr bwMode="auto">
            <a:xfrm>
              <a:off x="827" y="2178"/>
              <a:ext cx="1503" cy="596"/>
              <a:chOff x="827" y="2178"/>
              <a:chExt cx="1503" cy="596"/>
            </a:xfrm>
          </p:grpSpPr>
          <p:sp>
            <p:nvSpPr>
              <p:cNvPr id="7217" name="Rectangle 19"/>
              <p:cNvSpPr>
                <a:spLocks noChangeArrowheads="1"/>
              </p:cNvSpPr>
              <p:nvPr/>
            </p:nvSpPr>
            <p:spPr bwMode="auto">
              <a:xfrm>
                <a:off x="1559" y="2484"/>
                <a:ext cx="146" cy="210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18" name="Rectangle 21"/>
              <p:cNvSpPr>
                <a:spLocks noChangeArrowheads="1"/>
              </p:cNvSpPr>
              <p:nvPr/>
            </p:nvSpPr>
            <p:spPr bwMode="auto">
              <a:xfrm>
                <a:off x="827" y="2371"/>
                <a:ext cx="500" cy="21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Arial" charset="0"/>
                </a:endParaRPr>
              </a:p>
            </p:txBody>
          </p:sp>
          <p:sp>
            <p:nvSpPr>
              <p:cNvPr id="7219" name="Rectangle 23"/>
              <p:cNvSpPr>
                <a:spLocks noChangeArrowheads="1"/>
              </p:cNvSpPr>
              <p:nvPr/>
            </p:nvSpPr>
            <p:spPr bwMode="auto">
              <a:xfrm>
                <a:off x="1820" y="2178"/>
                <a:ext cx="284" cy="247"/>
              </a:xfrm>
              <a:prstGeom prst="rect">
                <a:avLst/>
              </a:prstGeom>
              <a:solidFill>
                <a:srgbClr val="FF9999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20" name="Rectangle 25"/>
              <p:cNvSpPr>
                <a:spLocks noChangeArrowheads="1"/>
              </p:cNvSpPr>
              <p:nvPr/>
            </p:nvSpPr>
            <p:spPr bwMode="auto">
              <a:xfrm>
                <a:off x="1958" y="2504"/>
                <a:ext cx="372" cy="247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aphicFrame>
            <p:nvGraphicFramePr>
              <p:cNvPr id="7171" name="Object 11"/>
              <p:cNvGraphicFramePr>
                <a:graphicFrameLocks noChangeAspect="1"/>
              </p:cNvGraphicFramePr>
              <p:nvPr/>
            </p:nvGraphicFramePr>
            <p:xfrm>
              <a:off x="888" y="2185"/>
              <a:ext cx="1424" cy="589"/>
            </p:xfrm>
            <a:graphic>
              <a:graphicData uri="http://schemas.openxmlformats.org/presentationml/2006/ole">
                <p:oleObj spid="_x0000_s7171" name="Equation" r:id="rId5" imgW="1104840" imgH="457200" progId="Equation.3">
                  <p:embed/>
                </p:oleObj>
              </a:graphicData>
            </a:graphic>
          </p:graphicFrame>
        </p:grpSp>
        <p:sp>
          <p:nvSpPr>
            <p:cNvPr id="7203" name="Rectangle 45"/>
            <p:cNvSpPr>
              <a:spLocks noChangeArrowheads="1"/>
            </p:cNvSpPr>
            <p:nvPr/>
          </p:nvSpPr>
          <p:spPr bwMode="auto">
            <a:xfrm>
              <a:off x="872" y="2808"/>
              <a:ext cx="13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77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grpSp>
          <p:nvGrpSpPr>
            <p:cNvPr id="7204" name="Group 73"/>
            <p:cNvGrpSpPr>
              <a:grpSpLocks/>
            </p:cNvGrpSpPr>
            <p:nvPr/>
          </p:nvGrpSpPr>
          <p:grpSpPr bwMode="auto">
            <a:xfrm>
              <a:off x="784" y="2960"/>
              <a:ext cx="1680" cy="1016"/>
              <a:chOff x="784" y="2960"/>
              <a:chExt cx="1680" cy="1016"/>
            </a:xfrm>
          </p:grpSpPr>
          <p:sp>
            <p:nvSpPr>
              <p:cNvPr id="7205" name="Freeform 35"/>
              <p:cNvSpPr>
                <a:spLocks/>
              </p:cNvSpPr>
              <p:nvPr/>
            </p:nvSpPr>
            <p:spPr bwMode="auto">
              <a:xfrm>
                <a:off x="968" y="3056"/>
                <a:ext cx="1096" cy="664"/>
              </a:xfrm>
              <a:custGeom>
                <a:avLst/>
                <a:gdLst>
                  <a:gd name="T0" fmla="*/ 0 w 1096"/>
                  <a:gd name="T1" fmla="*/ 72 h 664"/>
                  <a:gd name="T2" fmla="*/ 24 w 1096"/>
                  <a:gd name="T3" fmla="*/ 48 h 664"/>
                  <a:gd name="T4" fmla="*/ 128 w 1096"/>
                  <a:gd name="T5" fmla="*/ 24 h 664"/>
                  <a:gd name="T6" fmla="*/ 416 w 1096"/>
                  <a:gd name="T7" fmla="*/ 0 h 664"/>
                  <a:gd name="T8" fmla="*/ 704 w 1096"/>
                  <a:gd name="T9" fmla="*/ 24 h 664"/>
                  <a:gd name="T10" fmla="*/ 880 w 1096"/>
                  <a:gd name="T11" fmla="*/ 56 h 664"/>
                  <a:gd name="T12" fmla="*/ 1000 w 1096"/>
                  <a:gd name="T13" fmla="*/ 128 h 664"/>
                  <a:gd name="T14" fmla="*/ 1040 w 1096"/>
                  <a:gd name="T15" fmla="*/ 232 h 664"/>
                  <a:gd name="T16" fmla="*/ 1072 w 1096"/>
                  <a:gd name="T17" fmla="*/ 344 h 664"/>
                  <a:gd name="T18" fmla="*/ 1096 w 1096"/>
                  <a:gd name="T19" fmla="*/ 496 h 664"/>
                  <a:gd name="T20" fmla="*/ 1080 w 1096"/>
                  <a:gd name="T21" fmla="*/ 584 h 664"/>
                  <a:gd name="T22" fmla="*/ 1056 w 1096"/>
                  <a:gd name="T23" fmla="*/ 632 h 664"/>
                  <a:gd name="T24" fmla="*/ 1032 w 1096"/>
                  <a:gd name="T25" fmla="*/ 656 h 664"/>
                  <a:gd name="T26" fmla="*/ 952 w 1096"/>
                  <a:gd name="T27" fmla="*/ 664 h 664"/>
                  <a:gd name="T28" fmla="*/ 736 w 1096"/>
                  <a:gd name="T29" fmla="*/ 648 h 664"/>
                  <a:gd name="T30" fmla="*/ 528 w 1096"/>
                  <a:gd name="T31" fmla="*/ 616 h 664"/>
                  <a:gd name="T32" fmla="*/ 360 w 1096"/>
                  <a:gd name="T33" fmla="*/ 552 h 664"/>
                  <a:gd name="T34" fmla="*/ 200 w 1096"/>
                  <a:gd name="T35" fmla="*/ 448 h 664"/>
                  <a:gd name="T36" fmla="*/ 112 w 1096"/>
                  <a:gd name="T37" fmla="*/ 344 h 664"/>
                  <a:gd name="T38" fmla="*/ 8 w 1096"/>
                  <a:gd name="T39" fmla="*/ 168 h 664"/>
                  <a:gd name="T40" fmla="*/ 0 w 1096"/>
                  <a:gd name="T41" fmla="*/ 72 h 6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96"/>
                  <a:gd name="T64" fmla="*/ 0 h 664"/>
                  <a:gd name="T65" fmla="*/ 1096 w 1096"/>
                  <a:gd name="T66" fmla="*/ 664 h 6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96" h="664">
                    <a:moveTo>
                      <a:pt x="0" y="72"/>
                    </a:moveTo>
                    <a:lnTo>
                      <a:pt x="24" y="48"/>
                    </a:lnTo>
                    <a:lnTo>
                      <a:pt x="128" y="24"/>
                    </a:lnTo>
                    <a:lnTo>
                      <a:pt x="416" y="0"/>
                    </a:lnTo>
                    <a:lnTo>
                      <a:pt x="704" y="24"/>
                    </a:lnTo>
                    <a:lnTo>
                      <a:pt x="880" y="56"/>
                    </a:lnTo>
                    <a:lnTo>
                      <a:pt x="1000" y="128"/>
                    </a:lnTo>
                    <a:lnTo>
                      <a:pt x="1040" y="232"/>
                    </a:lnTo>
                    <a:lnTo>
                      <a:pt x="1072" y="344"/>
                    </a:lnTo>
                    <a:lnTo>
                      <a:pt x="1096" y="496"/>
                    </a:lnTo>
                    <a:lnTo>
                      <a:pt x="1080" y="584"/>
                    </a:lnTo>
                    <a:lnTo>
                      <a:pt x="1056" y="632"/>
                    </a:lnTo>
                    <a:lnTo>
                      <a:pt x="1032" y="656"/>
                    </a:lnTo>
                    <a:lnTo>
                      <a:pt x="952" y="664"/>
                    </a:lnTo>
                    <a:lnTo>
                      <a:pt x="736" y="648"/>
                    </a:lnTo>
                    <a:lnTo>
                      <a:pt x="528" y="616"/>
                    </a:lnTo>
                    <a:lnTo>
                      <a:pt x="360" y="552"/>
                    </a:lnTo>
                    <a:lnTo>
                      <a:pt x="200" y="448"/>
                    </a:lnTo>
                    <a:lnTo>
                      <a:pt x="112" y="344"/>
                    </a:lnTo>
                    <a:lnTo>
                      <a:pt x="8" y="168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FF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6" name="Freeform 51"/>
              <p:cNvSpPr>
                <a:spLocks/>
              </p:cNvSpPr>
              <p:nvPr/>
            </p:nvSpPr>
            <p:spPr bwMode="auto">
              <a:xfrm>
                <a:off x="960" y="3114"/>
                <a:ext cx="1074" cy="618"/>
              </a:xfrm>
              <a:custGeom>
                <a:avLst/>
                <a:gdLst>
                  <a:gd name="T0" fmla="*/ 0 w 1074"/>
                  <a:gd name="T1" fmla="*/ 0 h 618"/>
                  <a:gd name="T2" fmla="*/ 60 w 1074"/>
                  <a:gd name="T3" fmla="*/ 222 h 618"/>
                  <a:gd name="T4" fmla="*/ 270 w 1074"/>
                  <a:gd name="T5" fmla="*/ 438 h 618"/>
                  <a:gd name="T6" fmla="*/ 522 w 1074"/>
                  <a:gd name="T7" fmla="*/ 558 h 618"/>
                  <a:gd name="T8" fmla="*/ 1074 w 1074"/>
                  <a:gd name="T9" fmla="*/ 618 h 6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4"/>
                  <a:gd name="T16" fmla="*/ 0 h 618"/>
                  <a:gd name="T17" fmla="*/ 1074 w 1074"/>
                  <a:gd name="T18" fmla="*/ 618 h 6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4" h="618">
                    <a:moveTo>
                      <a:pt x="0" y="0"/>
                    </a:moveTo>
                    <a:cubicBezTo>
                      <a:pt x="7" y="74"/>
                      <a:pt x="15" y="149"/>
                      <a:pt x="60" y="222"/>
                    </a:cubicBezTo>
                    <a:cubicBezTo>
                      <a:pt x="105" y="295"/>
                      <a:pt x="193" y="382"/>
                      <a:pt x="270" y="438"/>
                    </a:cubicBezTo>
                    <a:cubicBezTo>
                      <a:pt x="347" y="494"/>
                      <a:pt x="388" y="528"/>
                      <a:pt x="522" y="558"/>
                    </a:cubicBezTo>
                    <a:cubicBezTo>
                      <a:pt x="656" y="588"/>
                      <a:pt x="865" y="603"/>
                      <a:pt x="1074" y="61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07" name="Group 39"/>
              <p:cNvGrpSpPr>
                <a:grpSpLocks/>
              </p:cNvGrpSpPr>
              <p:nvPr/>
            </p:nvGrpSpPr>
            <p:grpSpPr bwMode="auto">
              <a:xfrm>
                <a:off x="784" y="2960"/>
                <a:ext cx="96" cy="968"/>
                <a:chOff x="784" y="2960"/>
                <a:chExt cx="96" cy="968"/>
              </a:xfrm>
            </p:grpSpPr>
            <p:sp>
              <p:nvSpPr>
                <p:cNvPr id="7215" name="Freeform 37"/>
                <p:cNvSpPr>
                  <a:spLocks/>
                </p:cNvSpPr>
                <p:nvPr/>
              </p:nvSpPr>
              <p:spPr bwMode="auto">
                <a:xfrm>
                  <a:off x="784" y="2960"/>
                  <a:ext cx="96" cy="104"/>
                </a:xfrm>
                <a:custGeom>
                  <a:avLst/>
                  <a:gdLst>
                    <a:gd name="T0" fmla="*/ 48 w 96"/>
                    <a:gd name="T1" fmla="*/ 0 h 104"/>
                    <a:gd name="T2" fmla="*/ 96 w 96"/>
                    <a:gd name="T3" fmla="*/ 104 h 104"/>
                    <a:gd name="T4" fmla="*/ 48 w 96"/>
                    <a:gd name="T5" fmla="*/ 72 h 104"/>
                    <a:gd name="T6" fmla="*/ 0 w 96"/>
                    <a:gd name="T7" fmla="*/ 104 h 104"/>
                    <a:gd name="T8" fmla="*/ 48 w 96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04"/>
                    <a:gd name="T17" fmla="*/ 96 w 9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04">
                      <a:moveTo>
                        <a:pt x="48" y="0"/>
                      </a:moveTo>
                      <a:lnTo>
                        <a:pt x="96" y="104"/>
                      </a:lnTo>
                      <a:lnTo>
                        <a:pt x="48" y="72"/>
                      </a:lnTo>
                      <a:lnTo>
                        <a:pt x="0" y="10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832" y="3032"/>
                  <a:ext cx="1" cy="89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8" name="Group 42"/>
              <p:cNvGrpSpPr>
                <a:grpSpLocks/>
              </p:cNvGrpSpPr>
              <p:nvPr/>
            </p:nvGrpSpPr>
            <p:grpSpPr bwMode="auto">
              <a:xfrm>
                <a:off x="824" y="3880"/>
                <a:ext cx="1640" cy="96"/>
                <a:chOff x="824" y="3880"/>
                <a:chExt cx="1640" cy="96"/>
              </a:xfrm>
            </p:grpSpPr>
            <p:sp>
              <p:nvSpPr>
                <p:cNvPr id="7213" name="Freeform 40"/>
                <p:cNvSpPr>
                  <a:spLocks/>
                </p:cNvSpPr>
                <p:nvPr/>
              </p:nvSpPr>
              <p:spPr bwMode="auto">
                <a:xfrm>
                  <a:off x="2360" y="3880"/>
                  <a:ext cx="104" cy="96"/>
                </a:xfrm>
                <a:custGeom>
                  <a:avLst/>
                  <a:gdLst>
                    <a:gd name="T0" fmla="*/ 104 w 104"/>
                    <a:gd name="T1" fmla="*/ 48 h 96"/>
                    <a:gd name="T2" fmla="*/ 0 w 104"/>
                    <a:gd name="T3" fmla="*/ 96 h 96"/>
                    <a:gd name="T4" fmla="*/ 32 w 104"/>
                    <a:gd name="T5" fmla="*/ 48 h 96"/>
                    <a:gd name="T6" fmla="*/ 0 w 104"/>
                    <a:gd name="T7" fmla="*/ 0 h 96"/>
                    <a:gd name="T8" fmla="*/ 104 w 104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96"/>
                    <a:gd name="T17" fmla="*/ 104 w 104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96">
                      <a:moveTo>
                        <a:pt x="104" y="48"/>
                      </a:moveTo>
                      <a:lnTo>
                        <a:pt x="0" y="96"/>
                      </a:lnTo>
                      <a:lnTo>
                        <a:pt x="32" y="48"/>
                      </a:lnTo>
                      <a:lnTo>
                        <a:pt x="0" y="0"/>
                      </a:lnTo>
                      <a:lnTo>
                        <a:pt x="104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4" name="Line 41"/>
                <p:cNvSpPr>
                  <a:spLocks noChangeShapeType="1"/>
                </p:cNvSpPr>
                <p:nvPr/>
              </p:nvSpPr>
              <p:spPr bwMode="auto">
                <a:xfrm>
                  <a:off x="824" y="3928"/>
                  <a:ext cx="1568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09" name="Rectangle 43"/>
              <p:cNvSpPr>
                <a:spLocks noChangeArrowheads="1"/>
              </p:cNvSpPr>
              <p:nvPr/>
            </p:nvSpPr>
            <p:spPr bwMode="auto">
              <a:xfrm>
                <a:off x="2112" y="3640"/>
                <a:ext cx="34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006600"/>
                    </a:solidFill>
                    <a:latin typeface="Arial" charset="0"/>
                  </a:rPr>
                  <a:t>a</a:t>
                </a:r>
                <a:r>
                  <a:rPr lang="en-US" i="1" baseline="-25000">
                    <a:solidFill>
                      <a:srgbClr val="006600"/>
                    </a:solidFill>
                    <a:latin typeface="Arial" charset="0"/>
                  </a:rPr>
                  <a:t>max</a:t>
                </a:r>
                <a:endParaRPr lang="en-US" i="1">
                  <a:latin typeface="Arial" charset="0"/>
                </a:endParaRPr>
              </a:p>
            </p:txBody>
          </p:sp>
          <p:sp>
            <p:nvSpPr>
              <p:cNvPr id="7210" name="Rectangle 48"/>
              <p:cNvSpPr>
                <a:spLocks noChangeArrowheads="1"/>
              </p:cNvSpPr>
              <p:nvPr/>
            </p:nvSpPr>
            <p:spPr bwMode="auto">
              <a:xfrm>
                <a:off x="888" y="3544"/>
                <a:ext cx="20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no 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7211" name="Rectangle 49"/>
              <p:cNvSpPr>
                <a:spLocks noChangeArrowheads="1"/>
              </p:cNvSpPr>
              <p:nvPr/>
            </p:nvSpPr>
            <p:spPr bwMode="auto">
              <a:xfrm>
                <a:off x="888" y="3712"/>
                <a:ext cx="4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fracture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7212" name="Rectangle 50"/>
              <p:cNvSpPr>
                <a:spLocks noChangeArrowheads="1"/>
              </p:cNvSpPr>
              <p:nvPr/>
            </p:nvSpPr>
            <p:spPr bwMode="auto">
              <a:xfrm>
                <a:off x="1256" y="3312"/>
                <a:ext cx="4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FF0000"/>
                    </a:solidFill>
                    <a:latin typeface="Arial" charset="0"/>
                  </a:rPr>
                  <a:t>fracture</a:t>
                </a: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953000" y="2711450"/>
            <a:ext cx="3429000" cy="3613150"/>
            <a:chOff x="3120" y="1708"/>
            <a:chExt cx="2160" cy="2276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3120" y="1708"/>
              <a:ext cx="216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200">
                  <a:latin typeface="Arial" charset="0"/>
                </a:rPr>
                <a:t>--Result 2:</a:t>
              </a:r>
              <a:r>
                <a:rPr lang="en-US" sz="2000">
                  <a:latin typeface="Arial" charset="0"/>
                </a:rPr>
                <a:t>  Design stress</a:t>
              </a:r>
            </a:p>
            <a:p>
              <a:r>
                <a:rPr lang="en-US" sz="2000">
                  <a:latin typeface="Arial" charset="0"/>
                </a:rPr>
                <a:t>    dictates max. flaw size.</a:t>
              </a:r>
            </a:p>
          </p:txBody>
        </p:sp>
        <p:grpSp>
          <p:nvGrpSpPr>
            <p:cNvPr id="7181" name="Group 28"/>
            <p:cNvGrpSpPr>
              <a:grpSpLocks/>
            </p:cNvGrpSpPr>
            <p:nvPr/>
          </p:nvGrpSpPr>
          <p:grpSpPr bwMode="auto">
            <a:xfrm>
              <a:off x="3288" y="2119"/>
              <a:ext cx="1542" cy="655"/>
              <a:chOff x="3288" y="2119"/>
              <a:chExt cx="1542" cy="655"/>
            </a:xfrm>
          </p:grpSpPr>
          <p:sp>
            <p:nvSpPr>
              <p:cNvPr id="7197" name="Rectangle 20"/>
              <p:cNvSpPr>
                <a:spLocks noChangeArrowheads="1"/>
              </p:cNvSpPr>
              <p:nvPr/>
            </p:nvSpPr>
            <p:spPr bwMode="auto">
              <a:xfrm>
                <a:off x="4078" y="2497"/>
                <a:ext cx="146" cy="210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8" name="Rectangle 22"/>
              <p:cNvSpPr>
                <a:spLocks noChangeArrowheads="1"/>
              </p:cNvSpPr>
              <p:nvPr/>
            </p:nvSpPr>
            <p:spPr bwMode="auto">
              <a:xfrm>
                <a:off x="3288" y="2371"/>
                <a:ext cx="372" cy="247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9" name="Rectangle 24"/>
              <p:cNvSpPr>
                <a:spLocks noChangeArrowheads="1"/>
              </p:cNvSpPr>
              <p:nvPr/>
            </p:nvSpPr>
            <p:spPr bwMode="auto">
              <a:xfrm>
                <a:off x="4229" y="2201"/>
                <a:ext cx="284" cy="247"/>
              </a:xfrm>
              <a:prstGeom prst="rect">
                <a:avLst/>
              </a:prstGeom>
              <a:solidFill>
                <a:srgbClr val="FF9999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0" name="Rectangle 26"/>
              <p:cNvSpPr>
                <a:spLocks noChangeArrowheads="1"/>
              </p:cNvSpPr>
              <p:nvPr/>
            </p:nvSpPr>
            <p:spPr bwMode="auto">
              <a:xfrm>
                <a:off x="4224" y="2494"/>
                <a:ext cx="510" cy="219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6699FF"/>
                  </a:solidFill>
                  <a:latin typeface="Arial" charset="0"/>
                </a:endParaRPr>
              </a:p>
            </p:txBody>
          </p:sp>
          <p:graphicFrame>
            <p:nvGraphicFramePr>
              <p:cNvPr id="7170" name="Object 12"/>
              <p:cNvGraphicFramePr>
                <a:graphicFrameLocks noChangeAspect="1"/>
              </p:cNvGraphicFramePr>
              <p:nvPr/>
            </p:nvGraphicFramePr>
            <p:xfrm>
              <a:off x="3352" y="2119"/>
              <a:ext cx="1478" cy="655"/>
            </p:xfrm>
            <a:graphic>
              <a:graphicData uri="http://schemas.openxmlformats.org/presentationml/2006/ole">
                <p:oleObj spid="_x0000_s7170" name="Equation" r:id="rId6" imgW="1231560" imgH="545760" progId="Equation.3">
                  <p:embed/>
                </p:oleObj>
              </a:graphicData>
            </a:graphic>
          </p:graphicFrame>
        </p:grpSp>
        <p:grpSp>
          <p:nvGrpSpPr>
            <p:cNvPr id="7182" name="Group 72"/>
            <p:cNvGrpSpPr>
              <a:grpSpLocks/>
            </p:cNvGrpSpPr>
            <p:nvPr/>
          </p:nvGrpSpPr>
          <p:grpSpPr bwMode="auto">
            <a:xfrm>
              <a:off x="3192" y="2728"/>
              <a:ext cx="1680" cy="1256"/>
              <a:chOff x="3192" y="2728"/>
              <a:chExt cx="1680" cy="1256"/>
            </a:xfrm>
          </p:grpSpPr>
          <p:sp>
            <p:nvSpPr>
              <p:cNvPr id="7183" name="Freeform 55"/>
              <p:cNvSpPr>
                <a:spLocks/>
              </p:cNvSpPr>
              <p:nvPr/>
            </p:nvSpPr>
            <p:spPr bwMode="auto">
              <a:xfrm>
                <a:off x="3352" y="3040"/>
                <a:ext cx="1016" cy="728"/>
              </a:xfrm>
              <a:custGeom>
                <a:avLst/>
                <a:gdLst>
                  <a:gd name="T0" fmla="*/ 0 w 1016"/>
                  <a:gd name="T1" fmla="*/ 24 h 728"/>
                  <a:gd name="T2" fmla="*/ 48 w 1016"/>
                  <a:gd name="T3" fmla="*/ 8 h 728"/>
                  <a:gd name="T4" fmla="*/ 200 w 1016"/>
                  <a:gd name="T5" fmla="*/ 0 h 728"/>
                  <a:gd name="T6" fmla="*/ 448 w 1016"/>
                  <a:gd name="T7" fmla="*/ 8 h 728"/>
                  <a:gd name="T8" fmla="*/ 688 w 1016"/>
                  <a:gd name="T9" fmla="*/ 32 h 728"/>
                  <a:gd name="T10" fmla="*/ 848 w 1016"/>
                  <a:gd name="T11" fmla="*/ 104 h 728"/>
                  <a:gd name="T12" fmla="*/ 944 w 1016"/>
                  <a:gd name="T13" fmla="*/ 176 h 728"/>
                  <a:gd name="T14" fmla="*/ 1008 w 1016"/>
                  <a:gd name="T15" fmla="*/ 304 h 728"/>
                  <a:gd name="T16" fmla="*/ 1016 w 1016"/>
                  <a:gd name="T17" fmla="*/ 416 h 728"/>
                  <a:gd name="T18" fmla="*/ 1016 w 1016"/>
                  <a:gd name="T19" fmla="*/ 480 h 728"/>
                  <a:gd name="T20" fmla="*/ 992 w 1016"/>
                  <a:gd name="T21" fmla="*/ 616 h 728"/>
                  <a:gd name="T22" fmla="*/ 952 w 1016"/>
                  <a:gd name="T23" fmla="*/ 664 h 728"/>
                  <a:gd name="T24" fmla="*/ 904 w 1016"/>
                  <a:gd name="T25" fmla="*/ 704 h 728"/>
                  <a:gd name="T26" fmla="*/ 872 w 1016"/>
                  <a:gd name="T27" fmla="*/ 728 h 728"/>
                  <a:gd name="T28" fmla="*/ 792 w 1016"/>
                  <a:gd name="T29" fmla="*/ 720 h 728"/>
                  <a:gd name="T30" fmla="*/ 608 w 1016"/>
                  <a:gd name="T31" fmla="*/ 704 h 728"/>
                  <a:gd name="T32" fmla="*/ 472 w 1016"/>
                  <a:gd name="T33" fmla="*/ 680 h 728"/>
                  <a:gd name="T34" fmla="*/ 384 w 1016"/>
                  <a:gd name="T35" fmla="*/ 648 h 728"/>
                  <a:gd name="T36" fmla="*/ 280 w 1016"/>
                  <a:gd name="T37" fmla="*/ 576 h 728"/>
                  <a:gd name="T38" fmla="*/ 168 w 1016"/>
                  <a:gd name="T39" fmla="*/ 464 h 728"/>
                  <a:gd name="T40" fmla="*/ 88 w 1016"/>
                  <a:gd name="T41" fmla="*/ 344 h 728"/>
                  <a:gd name="T42" fmla="*/ 40 w 1016"/>
                  <a:gd name="T43" fmla="*/ 200 h 728"/>
                  <a:gd name="T44" fmla="*/ 8 w 1016"/>
                  <a:gd name="T45" fmla="*/ 80 h 728"/>
                  <a:gd name="T46" fmla="*/ 0 w 1016"/>
                  <a:gd name="T47" fmla="*/ 24 h 72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016"/>
                  <a:gd name="T73" fmla="*/ 0 h 728"/>
                  <a:gd name="T74" fmla="*/ 1016 w 1016"/>
                  <a:gd name="T75" fmla="*/ 728 h 72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016" h="728">
                    <a:moveTo>
                      <a:pt x="0" y="24"/>
                    </a:moveTo>
                    <a:lnTo>
                      <a:pt x="48" y="8"/>
                    </a:lnTo>
                    <a:lnTo>
                      <a:pt x="200" y="0"/>
                    </a:lnTo>
                    <a:lnTo>
                      <a:pt x="448" y="8"/>
                    </a:lnTo>
                    <a:lnTo>
                      <a:pt x="688" y="32"/>
                    </a:lnTo>
                    <a:lnTo>
                      <a:pt x="848" y="104"/>
                    </a:lnTo>
                    <a:lnTo>
                      <a:pt x="944" y="176"/>
                    </a:lnTo>
                    <a:lnTo>
                      <a:pt x="1008" y="304"/>
                    </a:lnTo>
                    <a:lnTo>
                      <a:pt x="1016" y="416"/>
                    </a:lnTo>
                    <a:lnTo>
                      <a:pt x="1016" y="480"/>
                    </a:lnTo>
                    <a:lnTo>
                      <a:pt x="992" y="616"/>
                    </a:lnTo>
                    <a:lnTo>
                      <a:pt x="952" y="664"/>
                    </a:lnTo>
                    <a:lnTo>
                      <a:pt x="904" y="704"/>
                    </a:lnTo>
                    <a:lnTo>
                      <a:pt x="872" y="728"/>
                    </a:lnTo>
                    <a:lnTo>
                      <a:pt x="792" y="720"/>
                    </a:lnTo>
                    <a:lnTo>
                      <a:pt x="608" y="704"/>
                    </a:lnTo>
                    <a:lnTo>
                      <a:pt x="472" y="680"/>
                    </a:lnTo>
                    <a:lnTo>
                      <a:pt x="384" y="648"/>
                    </a:lnTo>
                    <a:lnTo>
                      <a:pt x="280" y="576"/>
                    </a:lnTo>
                    <a:lnTo>
                      <a:pt x="168" y="464"/>
                    </a:lnTo>
                    <a:lnTo>
                      <a:pt x="88" y="344"/>
                    </a:lnTo>
                    <a:lnTo>
                      <a:pt x="40" y="200"/>
                    </a:lnTo>
                    <a:lnTo>
                      <a:pt x="8" y="8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Freeform 71"/>
              <p:cNvSpPr>
                <a:spLocks/>
              </p:cNvSpPr>
              <p:nvPr/>
            </p:nvSpPr>
            <p:spPr bwMode="auto">
              <a:xfrm>
                <a:off x="3348" y="3048"/>
                <a:ext cx="936" cy="726"/>
              </a:xfrm>
              <a:custGeom>
                <a:avLst/>
                <a:gdLst>
                  <a:gd name="T0" fmla="*/ 0 w 936"/>
                  <a:gd name="T1" fmla="*/ 0 h 726"/>
                  <a:gd name="T2" fmla="*/ 60 w 936"/>
                  <a:gd name="T3" fmla="*/ 258 h 726"/>
                  <a:gd name="T4" fmla="*/ 180 w 936"/>
                  <a:gd name="T5" fmla="*/ 474 h 726"/>
                  <a:gd name="T6" fmla="*/ 426 w 936"/>
                  <a:gd name="T7" fmla="*/ 660 h 726"/>
                  <a:gd name="T8" fmla="*/ 936 w 936"/>
                  <a:gd name="T9" fmla="*/ 726 h 7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6"/>
                  <a:gd name="T16" fmla="*/ 0 h 726"/>
                  <a:gd name="T17" fmla="*/ 936 w 936"/>
                  <a:gd name="T18" fmla="*/ 726 h 7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6" h="726">
                    <a:moveTo>
                      <a:pt x="0" y="0"/>
                    </a:moveTo>
                    <a:cubicBezTo>
                      <a:pt x="15" y="89"/>
                      <a:pt x="30" y="179"/>
                      <a:pt x="60" y="258"/>
                    </a:cubicBezTo>
                    <a:cubicBezTo>
                      <a:pt x="90" y="337"/>
                      <a:pt x="119" y="407"/>
                      <a:pt x="180" y="474"/>
                    </a:cubicBezTo>
                    <a:cubicBezTo>
                      <a:pt x="241" y="541"/>
                      <a:pt x="300" y="618"/>
                      <a:pt x="426" y="660"/>
                    </a:cubicBezTo>
                    <a:cubicBezTo>
                      <a:pt x="552" y="702"/>
                      <a:pt x="744" y="714"/>
                      <a:pt x="936" y="72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185" name="Group 59"/>
              <p:cNvGrpSpPr>
                <a:grpSpLocks/>
              </p:cNvGrpSpPr>
              <p:nvPr/>
            </p:nvGrpSpPr>
            <p:grpSpPr bwMode="auto">
              <a:xfrm>
                <a:off x="3192" y="2960"/>
                <a:ext cx="96" cy="976"/>
                <a:chOff x="3192" y="2960"/>
                <a:chExt cx="96" cy="976"/>
              </a:xfrm>
            </p:grpSpPr>
            <p:sp>
              <p:nvSpPr>
                <p:cNvPr id="7195" name="Freeform 57"/>
                <p:cNvSpPr>
                  <a:spLocks/>
                </p:cNvSpPr>
                <p:nvPr/>
              </p:nvSpPr>
              <p:spPr bwMode="auto">
                <a:xfrm>
                  <a:off x="3192" y="2960"/>
                  <a:ext cx="96" cy="104"/>
                </a:xfrm>
                <a:custGeom>
                  <a:avLst/>
                  <a:gdLst>
                    <a:gd name="T0" fmla="*/ 48 w 96"/>
                    <a:gd name="T1" fmla="*/ 0 h 104"/>
                    <a:gd name="T2" fmla="*/ 96 w 96"/>
                    <a:gd name="T3" fmla="*/ 104 h 104"/>
                    <a:gd name="T4" fmla="*/ 48 w 96"/>
                    <a:gd name="T5" fmla="*/ 72 h 104"/>
                    <a:gd name="T6" fmla="*/ 0 w 96"/>
                    <a:gd name="T7" fmla="*/ 104 h 104"/>
                    <a:gd name="T8" fmla="*/ 48 w 96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04"/>
                    <a:gd name="T17" fmla="*/ 96 w 9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04">
                      <a:moveTo>
                        <a:pt x="48" y="0"/>
                      </a:moveTo>
                      <a:lnTo>
                        <a:pt x="96" y="104"/>
                      </a:lnTo>
                      <a:lnTo>
                        <a:pt x="48" y="72"/>
                      </a:lnTo>
                      <a:lnTo>
                        <a:pt x="0" y="10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240" y="3032"/>
                  <a:ext cx="1" cy="9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86" name="Group 62"/>
              <p:cNvGrpSpPr>
                <a:grpSpLocks/>
              </p:cNvGrpSpPr>
              <p:nvPr/>
            </p:nvGrpSpPr>
            <p:grpSpPr bwMode="auto">
              <a:xfrm>
                <a:off x="3232" y="3888"/>
                <a:ext cx="1640" cy="96"/>
                <a:chOff x="3232" y="3888"/>
                <a:chExt cx="1640" cy="96"/>
              </a:xfrm>
            </p:grpSpPr>
            <p:sp>
              <p:nvSpPr>
                <p:cNvPr id="7193" name="Freeform 60"/>
                <p:cNvSpPr>
                  <a:spLocks/>
                </p:cNvSpPr>
                <p:nvPr/>
              </p:nvSpPr>
              <p:spPr bwMode="auto">
                <a:xfrm>
                  <a:off x="4768" y="3888"/>
                  <a:ext cx="104" cy="96"/>
                </a:xfrm>
                <a:custGeom>
                  <a:avLst/>
                  <a:gdLst>
                    <a:gd name="T0" fmla="*/ 104 w 104"/>
                    <a:gd name="T1" fmla="*/ 48 h 96"/>
                    <a:gd name="T2" fmla="*/ 0 w 104"/>
                    <a:gd name="T3" fmla="*/ 96 h 96"/>
                    <a:gd name="T4" fmla="*/ 32 w 104"/>
                    <a:gd name="T5" fmla="*/ 48 h 96"/>
                    <a:gd name="T6" fmla="*/ 0 w 104"/>
                    <a:gd name="T7" fmla="*/ 0 h 96"/>
                    <a:gd name="T8" fmla="*/ 104 w 104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96"/>
                    <a:gd name="T17" fmla="*/ 104 w 104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96">
                      <a:moveTo>
                        <a:pt x="104" y="48"/>
                      </a:moveTo>
                      <a:lnTo>
                        <a:pt x="0" y="96"/>
                      </a:lnTo>
                      <a:lnTo>
                        <a:pt x="32" y="48"/>
                      </a:lnTo>
                      <a:lnTo>
                        <a:pt x="0" y="0"/>
                      </a:lnTo>
                      <a:lnTo>
                        <a:pt x="104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4" name="Line 61"/>
                <p:cNvSpPr>
                  <a:spLocks noChangeShapeType="1"/>
                </p:cNvSpPr>
                <p:nvPr/>
              </p:nvSpPr>
              <p:spPr bwMode="auto">
                <a:xfrm>
                  <a:off x="3232" y="3936"/>
                  <a:ext cx="1568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187" name="Rectangle 63"/>
              <p:cNvSpPr>
                <a:spLocks noChangeArrowheads="1"/>
              </p:cNvSpPr>
              <p:nvPr/>
            </p:nvSpPr>
            <p:spPr bwMode="auto">
              <a:xfrm>
                <a:off x="3272" y="2728"/>
                <a:ext cx="34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 dirty="0" err="1" smtClean="0">
                    <a:solidFill>
                      <a:srgbClr val="006600"/>
                    </a:solidFill>
                    <a:latin typeface="Arial" charset="0"/>
                  </a:rPr>
                  <a:t>c</a:t>
                </a:r>
                <a:r>
                  <a:rPr lang="en-US" i="1" baseline="-25000" dirty="0" err="1" smtClean="0">
                    <a:solidFill>
                      <a:srgbClr val="006600"/>
                    </a:solidFill>
                    <a:latin typeface="Arial" charset="0"/>
                  </a:rPr>
                  <a:t>max</a:t>
                </a:r>
                <a:endParaRPr lang="en-US" i="1" dirty="0">
                  <a:latin typeface="Arial" charset="0"/>
                </a:endParaRPr>
              </a:p>
            </p:txBody>
          </p:sp>
          <p:sp>
            <p:nvSpPr>
              <p:cNvPr id="7188" name="Rectangle 65"/>
              <p:cNvSpPr>
                <a:spLocks noChangeArrowheads="1"/>
              </p:cNvSpPr>
              <p:nvPr/>
            </p:nvSpPr>
            <p:spPr bwMode="auto">
              <a:xfrm>
                <a:off x="4616" y="3656"/>
                <a:ext cx="13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77"/>
                    </a:solidFill>
                    <a:latin typeface="Symbol" pitchFamily="18" charset="2"/>
                  </a:rPr>
                  <a:t>s</a:t>
                </a:r>
                <a:endParaRPr lang="en-US"/>
              </a:p>
            </p:txBody>
          </p:sp>
          <p:sp>
            <p:nvSpPr>
              <p:cNvPr id="7189" name="Line 67"/>
              <p:cNvSpPr>
                <a:spLocks noChangeShapeType="1"/>
              </p:cNvSpPr>
              <p:nvPr/>
            </p:nvSpPr>
            <p:spPr bwMode="auto">
              <a:xfrm flipH="1" flipV="1">
                <a:off x="4280" y="3776"/>
                <a:ext cx="8" cy="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0" name="Rectangle 68"/>
              <p:cNvSpPr>
                <a:spLocks noChangeArrowheads="1"/>
              </p:cNvSpPr>
              <p:nvPr/>
            </p:nvSpPr>
            <p:spPr bwMode="auto">
              <a:xfrm>
                <a:off x="3296" y="3544"/>
                <a:ext cx="20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no 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7191" name="Rectangle 69"/>
              <p:cNvSpPr>
                <a:spLocks noChangeArrowheads="1"/>
              </p:cNvSpPr>
              <p:nvPr/>
            </p:nvSpPr>
            <p:spPr bwMode="auto">
              <a:xfrm>
                <a:off x="3296" y="3712"/>
                <a:ext cx="4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fracture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7192" name="Rectangle 70"/>
              <p:cNvSpPr>
                <a:spLocks noChangeArrowheads="1"/>
              </p:cNvSpPr>
              <p:nvPr/>
            </p:nvSpPr>
            <p:spPr bwMode="auto">
              <a:xfrm>
                <a:off x="3664" y="3320"/>
                <a:ext cx="4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FF0000"/>
                    </a:solidFill>
                    <a:latin typeface="Arial" charset="0"/>
                  </a:rPr>
                  <a:t>fracture</a:t>
                </a:r>
                <a:endParaRPr lang="en-US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B7F45-043E-446F-8A37-573D32EC06F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5334000" y="2819400"/>
            <a:ext cx="2133600" cy="304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609600" y="1539875"/>
            <a:ext cx="4343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•  Two designs to consider...</a:t>
            </a:r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914400" y="1920875"/>
            <a:ext cx="43434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200">
                <a:solidFill>
                  <a:schemeClr val="tx2"/>
                </a:solidFill>
                <a:latin typeface="Arial" charset="0"/>
              </a:rPr>
              <a:t>Design A</a:t>
            </a:r>
          </a:p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  --largest flaw is 9 mm</a:t>
            </a:r>
          </a:p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  --failure stress = 112 MPa</a:t>
            </a:r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5029200" y="1905000"/>
            <a:ext cx="35052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200">
                <a:solidFill>
                  <a:srgbClr val="003300"/>
                </a:solidFill>
                <a:latin typeface="Arial" charset="0"/>
              </a:rPr>
              <a:t>Design B</a:t>
            </a:r>
          </a:p>
          <a:p>
            <a:r>
              <a:rPr lang="en-US" sz="2000">
                <a:solidFill>
                  <a:srgbClr val="003300"/>
                </a:solidFill>
                <a:latin typeface="Arial" charset="0"/>
              </a:rPr>
              <a:t>  --use same material</a:t>
            </a:r>
          </a:p>
          <a:p>
            <a:r>
              <a:rPr lang="en-US" sz="2000">
                <a:solidFill>
                  <a:srgbClr val="003300"/>
                </a:solidFill>
                <a:latin typeface="Arial" charset="0"/>
              </a:rPr>
              <a:t>  --largest flaw is 4 mm</a:t>
            </a:r>
          </a:p>
          <a:p>
            <a:r>
              <a:rPr lang="en-US" sz="2000">
                <a:solidFill>
                  <a:srgbClr val="003300"/>
                </a:solidFill>
                <a:latin typeface="Arial" charset="0"/>
              </a:rPr>
              <a:t>  --failure stress = ?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609600" y="3856038"/>
            <a:ext cx="76962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•  Key point: </a:t>
            </a:r>
            <a:r>
              <a:rPr lang="en-US" sz="2200" i="1">
                <a:latin typeface="Arial" charset="0"/>
              </a:rPr>
              <a:t>Y</a:t>
            </a:r>
            <a:r>
              <a:rPr lang="en-US" sz="2200">
                <a:latin typeface="Arial" charset="0"/>
              </a:rPr>
              <a:t> and </a:t>
            </a:r>
            <a:r>
              <a:rPr lang="en-US" sz="2200" i="1">
                <a:latin typeface="Arial" charset="0"/>
              </a:rPr>
              <a:t>K</a:t>
            </a:r>
            <a:r>
              <a:rPr lang="en-US" sz="2800" i="1" baseline="-10000">
                <a:latin typeface="Arial" charset="0"/>
              </a:rPr>
              <a:t>c</a:t>
            </a:r>
            <a:r>
              <a:rPr lang="en-US" sz="2200">
                <a:latin typeface="Arial" charset="0"/>
              </a:rPr>
              <a:t> are the same in both designs.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419600" y="5181600"/>
            <a:ext cx="4267200" cy="914400"/>
            <a:chOff x="2784" y="3264"/>
            <a:chExt cx="2688" cy="576"/>
          </a:xfrm>
        </p:grpSpPr>
        <p:sp>
          <p:nvSpPr>
            <p:cNvPr id="8222" name="Rectangle 3"/>
            <p:cNvSpPr>
              <a:spLocks noChangeArrowheads="1"/>
            </p:cNvSpPr>
            <p:nvPr/>
          </p:nvSpPr>
          <p:spPr bwMode="auto">
            <a:xfrm>
              <a:off x="3120" y="3504"/>
              <a:ext cx="2352" cy="336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3" name="Line 16"/>
            <p:cNvSpPr>
              <a:spLocks noChangeShapeType="1"/>
            </p:cNvSpPr>
            <p:nvPr/>
          </p:nvSpPr>
          <p:spPr bwMode="auto">
            <a:xfrm flipH="1" flipV="1">
              <a:off x="2784" y="3264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Rectangle 17"/>
            <p:cNvSpPr>
              <a:spLocks noChangeArrowheads="1"/>
            </p:cNvSpPr>
            <p:nvPr/>
          </p:nvSpPr>
          <p:spPr bwMode="auto">
            <a:xfrm>
              <a:off x="3120" y="3520"/>
              <a:ext cx="75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>
                  <a:latin typeface="Arial" charset="0"/>
                </a:rPr>
                <a:t>Answer:</a:t>
              </a:r>
            </a:p>
          </p:txBody>
        </p:sp>
        <p:graphicFrame>
          <p:nvGraphicFramePr>
            <p:cNvPr id="8196" name="Object 18"/>
            <p:cNvGraphicFramePr>
              <a:graphicFrameLocks noChangeAspect="1"/>
            </p:cNvGraphicFramePr>
            <p:nvPr/>
          </p:nvGraphicFramePr>
          <p:xfrm>
            <a:off x="3853" y="3526"/>
            <a:ext cx="1457" cy="285"/>
          </p:xfrm>
          <a:graphic>
            <a:graphicData uri="http://schemas.openxmlformats.org/presentationml/2006/ole">
              <p:oleObj spid="_x0000_s8196" name="Equation" r:id="rId4" imgW="1168200" imgH="228600" progId="Equation.3">
                <p:embed/>
              </p:oleObj>
            </a:graphicData>
          </a:graphic>
        </p:graphicFrame>
      </p:grpSp>
      <p:sp>
        <p:nvSpPr>
          <p:cNvPr id="295955" name="Rectangle 19"/>
          <p:cNvSpPr>
            <a:spLocks noChangeArrowheads="1"/>
          </p:cNvSpPr>
          <p:nvPr/>
        </p:nvSpPr>
        <p:spPr bwMode="auto">
          <a:xfrm>
            <a:off x="609600" y="5959475"/>
            <a:ext cx="4191000" cy="334963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•  Reducing flaw size pays off!  </a:t>
            </a:r>
          </a:p>
        </p:txBody>
      </p:sp>
      <p:sp>
        <p:nvSpPr>
          <p:cNvPr id="8205" name="Rectangle 20"/>
          <p:cNvSpPr>
            <a:spLocks noChangeArrowheads="1"/>
          </p:cNvSpPr>
          <p:nvPr/>
        </p:nvSpPr>
        <p:spPr bwMode="auto">
          <a:xfrm>
            <a:off x="609600" y="1158875"/>
            <a:ext cx="48768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•  Material has </a:t>
            </a:r>
            <a:r>
              <a:rPr lang="en-US" sz="2200" i="1">
                <a:latin typeface="Arial" charset="0"/>
              </a:rPr>
              <a:t>K</a:t>
            </a:r>
            <a:r>
              <a:rPr lang="en-US" sz="2800" b="1" i="1" baseline="-10000">
                <a:latin typeface="Arial" charset="0"/>
              </a:rPr>
              <a:t>c</a:t>
            </a:r>
            <a:r>
              <a:rPr lang="en-US" sz="2200">
                <a:latin typeface="Arial" charset="0"/>
              </a:rPr>
              <a:t> = 26 MPa-m</a:t>
            </a:r>
            <a:r>
              <a:rPr lang="en-US" sz="2800" b="1" baseline="20000">
                <a:latin typeface="Arial" charset="0"/>
              </a:rPr>
              <a:t>0.5</a:t>
            </a:r>
            <a:endParaRPr lang="en-US" sz="2800" b="1" baseline="-10000">
              <a:latin typeface="Arial" charset="0"/>
            </a:endParaRPr>
          </a:p>
        </p:txBody>
      </p:sp>
      <p:sp>
        <p:nvSpPr>
          <p:cNvPr id="8206" name="Rectangle 2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Design Example:  Aircraft Wing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609600" y="2903538"/>
            <a:ext cx="3816350" cy="935037"/>
            <a:chOff x="384" y="1829"/>
            <a:chExt cx="2404" cy="589"/>
          </a:xfrm>
        </p:grpSpPr>
        <p:sp>
          <p:nvSpPr>
            <p:cNvPr id="8216" name="Rectangle 25"/>
            <p:cNvSpPr>
              <a:spLocks noChangeArrowheads="1"/>
            </p:cNvSpPr>
            <p:nvPr/>
          </p:nvSpPr>
          <p:spPr bwMode="auto">
            <a:xfrm>
              <a:off x="2008" y="2138"/>
              <a:ext cx="146" cy="210"/>
            </a:xfrm>
            <a:prstGeom prst="rect">
              <a:avLst/>
            </a:prstGeom>
            <a:solidFill>
              <a:srgbClr val="FF9900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7" name="Rectangle 26"/>
            <p:cNvSpPr>
              <a:spLocks noChangeArrowheads="1"/>
            </p:cNvSpPr>
            <p:nvPr/>
          </p:nvSpPr>
          <p:spPr bwMode="auto">
            <a:xfrm>
              <a:off x="1560" y="2025"/>
              <a:ext cx="225" cy="21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8218" name="Rectangle 27"/>
            <p:cNvSpPr>
              <a:spLocks noChangeArrowheads="1"/>
            </p:cNvSpPr>
            <p:nvPr/>
          </p:nvSpPr>
          <p:spPr bwMode="auto">
            <a:xfrm>
              <a:off x="2260" y="1832"/>
              <a:ext cx="284" cy="247"/>
            </a:xfrm>
            <a:prstGeom prst="rect">
              <a:avLst/>
            </a:prstGeom>
            <a:solidFill>
              <a:srgbClr val="FF9999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9" name="Rectangle 28"/>
            <p:cNvSpPr>
              <a:spLocks noChangeArrowheads="1"/>
            </p:cNvSpPr>
            <p:nvPr/>
          </p:nvSpPr>
          <p:spPr bwMode="auto">
            <a:xfrm>
              <a:off x="2416" y="2158"/>
              <a:ext cx="372" cy="247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8220" name="Group 30"/>
            <p:cNvGrpSpPr>
              <a:grpSpLocks/>
            </p:cNvGrpSpPr>
            <p:nvPr/>
          </p:nvGrpSpPr>
          <p:grpSpPr bwMode="auto">
            <a:xfrm>
              <a:off x="384" y="1829"/>
              <a:ext cx="2402" cy="589"/>
              <a:chOff x="384" y="1829"/>
              <a:chExt cx="2402" cy="589"/>
            </a:xfrm>
          </p:grpSpPr>
          <p:sp>
            <p:nvSpPr>
              <p:cNvPr id="8221" name="Rectangle 8"/>
              <p:cNvSpPr>
                <a:spLocks noChangeArrowheads="1"/>
              </p:cNvSpPr>
              <p:nvPr/>
            </p:nvSpPr>
            <p:spPr bwMode="auto">
              <a:xfrm>
                <a:off x="384" y="1978"/>
                <a:ext cx="81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2200">
                    <a:latin typeface="Arial" charset="0"/>
                  </a:rPr>
                  <a:t>•  Use...</a:t>
                </a:r>
              </a:p>
            </p:txBody>
          </p:sp>
          <p:graphicFrame>
            <p:nvGraphicFramePr>
              <p:cNvPr id="8195" name="Object 29"/>
              <p:cNvGraphicFramePr>
                <a:graphicFrameLocks noChangeAspect="1"/>
              </p:cNvGraphicFramePr>
              <p:nvPr/>
            </p:nvGraphicFramePr>
            <p:xfrm>
              <a:off x="1624" y="1829"/>
              <a:ext cx="1162" cy="589"/>
            </p:xfrm>
            <a:graphic>
              <a:graphicData uri="http://schemas.openxmlformats.org/presentationml/2006/ole">
                <p:oleObj spid="_x0000_s8195" name="Equation" r:id="rId5" imgW="901440" imgH="457200" progId="Equation.3">
                  <p:embed/>
                </p:oleObj>
              </a:graphicData>
            </a:graphic>
          </p:graphicFrame>
        </p:grp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12775" y="4192588"/>
            <a:ext cx="5254625" cy="1149350"/>
            <a:chOff x="386" y="2641"/>
            <a:chExt cx="3310" cy="724"/>
          </a:xfrm>
        </p:grpSpPr>
        <p:graphicFrame>
          <p:nvGraphicFramePr>
            <p:cNvPr id="8194" name="Object 11"/>
            <p:cNvGraphicFramePr>
              <a:graphicFrameLocks noChangeAspect="1"/>
            </p:cNvGraphicFramePr>
            <p:nvPr/>
          </p:nvGraphicFramePr>
          <p:xfrm>
            <a:off x="1497" y="3001"/>
            <a:ext cx="2064" cy="364"/>
          </p:xfrm>
          <a:graphic>
            <a:graphicData uri="http://schemas.openxmlformats.org/presentationml/2006/ole">
              <p:oleObj spid="_x0000_s8194" name="Equation" r:id="rId6" imgW="1523880" imgH="266400" progId="Equation.3">
                <p:embed/>
              </p:oleObj>
            </a:graphicData>
          </a:graphic>
        </p:graphicFrame>
        <p:sp>
          <p:nvSpPr>
            <p:cNvPr id="8209" name="Rectangle 12"/>
            <p:cNvSpPr>
              <a:spLocks noChangeArrowheads="1"/>
            </p:cNvSpPr>
            <p:nvPr/>
          </p:nvSpPr>
          <p:spPr bwMode="auto">
            <a:xfrm>
              <a:off x="1872" y="2719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tx2"/>
                  </a:solidFill>
                  <a:latin typeface="Arial" charset="0"/>
                </a:rPr>
                <a:t>9 mm</a:t>
              </a:r>
            </a:p>
          </p:txBody>
        </p:sp>
        <p:sp>
          <p:nvSpPr>
            <p:cNvPr id="8210" name="Rectangle 13"/>
            <p:cNvSpPr>
              <a:spLocks noChangeArrowheads="1"/>
            </p:cNvSpPr>
            <p:nvPr/>
          </p:nvSpPr>
          <p:spPr bwMode="auto">
            <a:xfrm>
              <a:off x="1152" y="271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tx2"/>
                  </a:solidFill>
                  <a:latin typeface="Arial" charset="0"/>
                </a:rPr>
                <a:t>112 MPa</a:t>
              </a:r>
            </a:p>
          </p:txBody>
        </p:sp>
        <p:sp>
          <p:nvSpPr>
            <p:cNvPr id="8211" name="Rectangle 14"/>
            <p:cNvSpPr>
              <a:spLocks noChangeArrowheads="1"/>
            </p:cNvSpPr>
            <p:nvPr/>
          </p:nvSpPr>
          <p:spPr bwMode="auto">
            <a:xfrm>
              <a:off x="3204" y="2745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006600"/>
                  </a:solidFill>
                  <a:latin typeface="Arial" charset="0"/>
                </a:rPr>
                <a:t>4 mm</a:t>
              </a:r>
            </a:p>
          </p:txBody>
        </p:sp>
        <p:sp>
          <p:nvSpPr>
            <p:cNvPr id="8212" name="Rectangle 31"/>
            <p:cNvSpPr>
              <a:spLocks noChangeArrowheads="1"/>
            </p:cNvSpPr>
            <p:nvPr/>
          </p:nvSpPr>
          <p:spPr bwMode="auto">
            <a:xfrm>
              <a:off x="386" y="2641"/>
              <a:ext cx="11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latin typeface="Arial" charset="0"/>
                </a:rPr>
                <a:t>    --Result:</a:t>
              </a:r>
              <a:endParaRPr lang="en-US" sz="2200">
                <a:latin typeface="Arial" charset="0"/>
              </a:endParaRPr>
            </a:p>
          </p:txBody>
        </p:sp>
        <p:sp>
          <p:nvSpPr>
            <p:cNvPr id="8213" name="Line 34"/>
            <p:cNvSpPr>
              <a:spLocks noChangeShapeType="1"/>
            </p:cNvSpPr>
            <p:nvPr/>
          </p:nvSpPr>
          <p:spPr bwMode="auto">
            <a:xfrm flipH="1">
              <a:off x="3193" y="2909"/>
              <a:ext cx="80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35"/>
            <p:cNvSpPr>
              <a:spLocks noChangeShapeType="1"/>
            </p:cNvSpPr>
            <p:nvPr/>
          </p:nvSpPr>
          <p:spPr bwMode="auto">
            <a:xfrm flipH="1">
              <a:off x="1856" y="2911"/>
              <a:ext cx="80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36"/>
            <p:cNvSpPr>
              <a:spLocks noChangeShapeType="1"/>
            </p:cNvSpPr>
            <p:nvPr/>
          </p:nvSpPr>
          <p:spPr bwMode="auto">
            <a:xfrm flipH="1">
              <a:off x="1456" y="2925"/>
              <a:ext cx="80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6" grpId="0"/>
      <p:bldP spid="2959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835BA-6C49-4AE9-8C52-F21915D65C9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034" y="1354825"/>
            <a:ext cx="44100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72956" y="5224440"/>
            <a:ext cx="5554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solidFill>
                  <a:srgbClr val="FF0000"/>
                </a:solidFill>
                <a:latin typeface="+mn-lt"/>
              </a:rPr>
              <a:t>Effect of specimen thickness on stress and mode of fracture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381000"/>
            <a:ext cx="7426325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Plane Strain Fracture Toughness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1624" y="1589875"/>
            <a:ext cx="456332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" charset="0"/>
              </a:rPr>
              <a:t>•  </a:t>
            </a:r>
            <a:r>
              <a:rPr lang="en-US" sz="2200" dirty="0">
                <a:latin typeface="Arial" charset="0"/>
              </a:rPr>
              <a:t>For relatively thin specimens, </a:t>
            </a:r>
            <a:r>
              <a:rPr lang="en-US" sz="2200" dirty="0" smtClean="0">
                <a:latin typeface="Arial" charset="0"/>
              </a:rPr>
              <a:t>  </a:t>
            </a:r>
          </a:p>
          <a:p>
            <a:pPr>
              <a:spcAft>
                <a:spcPts val="1200"/>
              </a:spcAft>
            </a:pPr>
            <a:r>
              <a:rPr lang="en-US" sz="2200" dirty="0" smtClean="0">
                <a:latin typeface="Arial" charset="0"/>
              </a:rPr>
              <a:t>   </a:t>
            </a:r>
            <a:r>
              <a:rPr lang="en-US" sz="2200" dirty="0" err="1" smtClean="0">
                <a:latin typeface="Arial" charset="0"/>
              </a:rPr>
              <a:t>K</a:t>
            </a:r>
            <a:r>
              <a:rPr lang="en-US" sz="2200" baseline="-25000" dirty="0" err="1" smtClean="0">
                <a:latin typeface="Arial" charset="0"/>
              </a:rPr>
              <a:t>c</a:t>
            </a:r>
            <a:r>
              <a:rPr lang="en-US" sz="2200" dirty="0" smtClean="0">
                <a:latin typeface="Arial" charset="0"/>
              </a:rPr>
              <a:t> </a:t>
            </a:r>
            <a:r>
              <a:rPr lang="en-US" sz="2200" dirty="0">
                <a:latin typeface="Arial" charset="0"/>
              </a:rPr>
              <a:t>will depend on its thickness</a:t>
            </a:r>
          </a:p>
          <a:p>
            <a:pPr>
              <a:buFont typeface="Arial" charset="0"/>
              <a:buChar char="•"/>
            </a:pPr>
            <a:r>
              <a:rPr lang="en-US" sz="2200" dirty="0">
                <a:latin typeface="Arial" charset="0"/>
              </a:rPr>
              <a:t>  However, when the specimen </a:t>
            </a:r>
            <a:endParaRPr lang="en-US" sz="2200" dirty="0" smtClean="0">
              <a:latin typeface="Arial" charset="0"/>
            </a:endParaRPr>
          </a:p>
          <a:p>
            <a:r>
              <a:rPr lang="en-US" sz="2200" dirty="0" smtClean="0">
                <a:latin typeface="Arial" charset="0"/>
              </a:rPr>
              <a:t>   thickness </a:t>
            </a:r>
            <a:r>
              <a:rPr lang="en-US" sz="2200" dirty="0">
                <a:latin typeface="Arial" charset="0"/>
              </a:rPr>
              <a:t>is greater than the </a:t>
            </a:r>
          </a:p>
          <a:p>
            <a:r>
              <a:rPr lang="en-US" sz="2200" dirty="0"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  crack </a:t>
            </a:r>
            <a:r>
              <a:rPr lang="en-US" sz="2200" dirty="0">
                <a:latin typeface="Arial" charset="0"/>
              </a:rPr>
              <a:t>dimension, </a:t>
            </a:r>
            <a:r>
              <a:rPr lang="en-US" sz="2200" dirty="0" err="1">
                <a:latin typeface="Arial" charset="0"/>
              </a:rPr>
              <a:t>K</a:t>
            </a:r>
            <a:r>
              <a:rPr lang="en-US" sz="2200" baseline="-25000" dirty="0" err="1">
                <a:latin typeface="Arial" charset="0"/>
              </a:rPr>
              <a:t>c</a:t>
            </a:r>
            <a:r>
              <a:rPr lang="en-US" sz="2200" dirty="0">
                <a:latin typeface="Arial" charset="0"/>
              </a:rPr>
              <a:t>  becomes </a:t>
            </a:r>
            <a:endParaRPr lang="en-US" sz="2200" dirty="0" smtClean="0">
              <a:latin typeface="Arial" charset="0"/>
            </a:endParaRPr>
          </a:p>
          <a:p>
            <a:r>
              <a:rPr lang="en-US" sz="2200" dirty="0" smtClean="0">
                <a:latin typeface="Arial" charset="0"/>
              </a:rPr>
              <a:t>   independent </a:t>
            </a:r>
            <a:r>
              <a:rPr lang="en-US" sz="2200" dirty="0">
                <a:latin typeface="Arial" charset="0"/>
              </a:rPr>
              <a:t>of thickness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A1526-D38B-49A6-8A93-FD642373F5B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Fracture mechanisms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6913" y="1203325"/>
            <a:ext cx="7772400" cy="1136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smtClean="0">
                <a:solidFill>
                  <a:schemeClr val="accent2"/>
                </a:solidFill>
              </a:rPr>
              <a:t>Ductile fracture</a:t>
            </a:r>
          </a:p>
          <a:p>
            <a:pPr lvl="1">
              <a:lnSpc>
                <a:spcPct val="90000"/>
              </a:lnSpc>
            </a:pPr>
            <a:r>
              <a:rPr lang="en-US" b="0" smtClean="0"/>
              <a:t>Occurs with plastic deformation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0" smtClean="0"/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695325" y="2236788"/>
            <a:ext cx="7772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  <a:latin typeface="Arial" charset="0"/>
              </a:rPr>
              <a:t>Brittle fracture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>
                <a:latin typeface="Arial" charset="0"/>
              </a:rPr>
              <a:t>Little or no plastic deformation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>
                <a:latin typeface="Arial" charset="0"/>
              </a:rPr>
              <a:t>Catastrophic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AB710-21A7-4F3C-A345-494919AF1B1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0"/>
            <a:ext cx="7426325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Plane Strain Fracture Toughness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9768" y="2040793"/>
            <a:ext cx="5106988" cy="19446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5999" y="1368852"/>
            <a:ext cx="2366706" cy="210312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074453" y="4329390"/>
            <a:ext cx="6926262" cy="338137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K</a:t>
            </a:r>
            <a:r>
              <a:rPr lang="en-US" sz="2200" baseline="-25000" dirty="0" err="1">
                <a:latin typeface="Arial" charset="0"/>
              </a:rPr>
              <a:t>c</a:t>
            </a:r>
            <a:r>
              <a:rPr lang="en-US" sz="2200" dirty="0">
                <a:latin typeface="Arial" charset="0"/>
              </a:rPr>
              <a:t> for thick specimen in mode I loading is known as K</a:t>
            </a:r>
            <a:r>
              <a:rPr lang="en-US" sz="2200" baseline="-25000" dirty="0">
                <a:latin typeface="Arial" charset="0"/>
              </a:rPr>
              <a:t>Ic  </a:t>
            </a:r>
            <a:r>
              <a:rPr lang="en-US" sz="2200" dirty="0">
                <a:latin typeface="Arial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87104" y="1528527"/>
            <a:ext cx="1201003" cy="464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Mode I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690883" y="1489859"/>
            <a:ext cx="1371600" cy="464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Mode II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81043" y="1492131"/>
            <a:ext cx="1371600" cy="464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Mode III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148820" y="4757939"/>
            <a:ext cx="970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 charset="0"/>
              </a:rPr>
              <a:t>K</a:t>
            </a:r>
            <a:r>
              <a:rPr lang="en-US" baseline="-25000" dirty="0" smtClean="0">
                <a:latin typeface="Arial" charset="0"/>
              </a:rPr>
              <a:t>I</a:t>
            </a:r>
            <a:r>
              <a:rPr lang="en-US" sz="2800" i="1" baseline="-10000" dirty="0" smtClean="0">
                <a:latin typeface="Arial" charset="0"/>
              </a:rPr>
              <a:t>c</a:t>
            </a:r>
            <a:r>
              <a:rPr lang="en-US" sz="2800" baseline="-1000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= 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3880891" y="4753105"/>
          <a:ext cx="1130300" cy="525462"/>
        </p:xfrm>
        <a:graphic>
          <a:graphicData uri="http://schemas.openxmlformats.org/presentationml/2006/ole">
            <p:oleObj spid="_x0000_s55298" name="Equation" r:id="rId5" imgW="545760" imgH="253800" progId="Equation.3">
              <p:embed/>
            </p:oleObj>
          </a:graphicData>
        </a:graphic>
      </p:graphicFrame>
      <p:sp>
        <p:nvSpPr>
          <p:cNvPr id="17" name="Rectangle 16"/>
          <p:cNvSpPr/>
          <p:nvPr/>
        </p:nvSpPr>
        <p:spPr>
          <a:xfrm>
            <a:off x="450375" y="5431809"/>
            <a:ext cx="8529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rial" charset="0"/>
              </a:rPr>
              <a:t>While K</a:t>
            </a:r>
            <a:r>
              <a:rPr lang="en-IN" baseline="-25000" dirty="0" smtClean="0">
                <a:latin typeface="Arial" charset="0"/>
              </a:rPr>
              <a:t>IC</a:t>
            </a:r>
            <a:r>
              <a:rPr lang="en-IN" dirty="0" smtClean="0">
                <a:latin typeface="Arial" charset="0"/>
              </a:rPr>
              <a:t> is a basic material property, in the same sense as yield strength, it changes with important variables such as temperature and strain rate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04437-C629-46DD-A764-AF8ABF8A9D1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5246688" cy="533400"/>
          </a:xfrm>
        </p:spPr>
        <p:txBody>
          <a:bodyPr/>
          <a:lstStyle/>
          <a:p>
            <a:r>
              <a:rPr lang="en-US" sz="3200" dirty="0" smtClean="0"/>
              <a:t>Fracture Toughness</a:t>
            </a:r>
          </a:p>
        </p:txBody>
      </p:sp>
      <p:sp>
        <p:nvSpPr>
          <p:cNvPr id="25604" name="Rectangle 22"/>
          <p:cNvSpPr>
            <a:spLocks noChangeArrowheads="1"/>
          </p:cNvSpPr>
          <p:nvPr/>
        </p:nvSpPr>
        <p:spPr bwMode="auto">
          <a:xfrm>
            <a:off x="5997575" y="2606675"/>
            <a:ext cx="2917825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Based on data in Table B5,</a:t>
            </a:r>
          </a:p>
          <a:p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Materials Science and Engineering, Adapted Version.</a:t>
            </a:r>
          </a:p>
          <a:p>
            <a:endParaRPr lang="en-US" sz="1200">
              <a:latin typeface="Arial" charset="0"/>
            </a:endParaRPr>
          </a:p>
          <a:p>
            <a:r>
              <a:rPr lang="en-US" sz="1200">
                <a:solidFill>
                  <a:srgbClr val="D60093"/>
                </a:solidFill>
                <a:latin typeface="Arial" charset="0"/>
              </a:rPr>
              <a:t>Composite reinforcement geometry is:  f = fibers; sf = short fibers; w = whiskers; p = particles.  Addition data as noted (vol. fraction of reinforcement):</a:t>
            </a:r>
            <a:endParaRPr lang="en-US" sz="1000">
              <a:solidFill>
                <a:srgbClr val="D60093"/>
              </a:solidFill>
              <a:latin typeface="Arial" charset="0"/>
            </a:endParaRPr>
          </a:p>
          <a:p>
            <a:r>
              <a:rPr lang="en-US" sz="1000">
                <a:solidFill>
                  <a:srgbClr val="D60093"/>
                </a:solidFill>
                <a:latin typeface="Arial" charset="0"/>
              </a:rPr>
              <a:t>1.  (55vol%) </a:t>
            </a:r>
            <a:r>
              <a:rPr lang="en-US" sz="1000" i="1">
                <a:solidFill>
                  <a:srgbClr val="D60093"/>
                </a:solidFill>
                <a:latin typeface="Arial" charset="0"/>
              </a:rPr>
              <a:t>ASM Handbook</a:t>
            </a:r>
            <a:r>
              <a:rPr lang="en-US" sz="1000">
                <a:solidFill>
                  <a:srgbClr val="D60093"/>
                </a:solidFill>
                <a:latin typeface="Arial" charset="0"/>
              </a:rPr>
              <a:t>, Vol. 21, ASM Int., Materials Park, OH (2001) p. 606.</a:t>
            </a:r>
          </a:p>
          <a:p>
            <a:r>
              <a:rPr lang="en-US" sz="1000">
                <a:solidFill>
                  <a:srgbClr val="D60093"/>
                </a:solidFill>
                <a:latin typeface="Arial" charset="0"/>
              </a:rPr>
              <a:t>2.  (55 vol%) Courtesy J. Cornie, MMC, Inc., Waltham, MA.</a:t>
            </a:r>
          </a:p>
          <a:p>
            <a:r>
              <a:rPr lang="en-US" sz="1000">
                <a:solidFill>
                  <a:srgbClr val="D60093"/>
                </a:solidFill>
                <a:latin typeface="Arial" charset="0"/>
              </a:rPr>
              <a:t>3.  (30 vol%) P.F. Becher et al., </a:t>
            </a:r>
            <a:r>
              <a:rPr lang="en-US" sz="1000" i="1">
                <a:solidFill>
                  <a:srgbClr val="D60093"/>
                </a:solidFill>
                <a:latin typeface="Arial" charset="0"/>
              </a:rPr>
              <a:t>Fracture Mechanics of Ceramics</a:t>
            </a:r>
            <a:r>
              <a:rPr lang="en-US" sz="1000">
                <a:solidFill>
                  <a:srgbClr val="D60093"/>
                </a:solidFill>
                <a:latin typeface="Arial" charset="0"/>
              </a:rPr>
              <a:t>, Vol. 7, Plenum Press (1986). pp. 61-73.</a:t>
            </a:r>
          </a:p>
          <a:p>
            <a:r>
              <a:rPr lang="en-US" sz="1000">
                <a:solidFill>
                  <a:srgbClr val="D60093"/>
                </a:solidFill>
                <a:latin typeface="Arial" charset="0"/>
              </a:rPr>
              <a:t>4.  Courtesy CoorsTek, Golden, CO.</a:t>
            </a:r>
          </a:p>
          <a:p>
            <a:r>
              <a:rPr lang="en-US" sz="1000">
                <a:solidFill>
                  <a:srgbClr val="D60093"/>
                </a:solidFill>
                <a:latin typeface="Arial" charset="0"/>
              </a:rPr>
              <a:t>5.  (30 vol%) S.T. Buljan et al., "Development of Ceramic Matrix Composites for Application in Technology for Advanced Engines Program", ORNL/Sub/85-22011/2, ORNL, 1992.</a:t>
            </a:r>
          </a:p>
          <a:p>
            <a:r>
              <a:rPr lang="en-US" sz="1000">
                <a:solidFill>
                  <a:srgbClr val="D60093"/>
                </a:solidFill>
                <a:latin typeface="Arial" charset="0"/>
              </a:rPr>
              <a:t>6.  (20vol%) F.D. Gace et al., </a:t>
            </a:r>
            <a:r>
              <a:rPr lang="en-US" sz="1000" i="1">
                <a:solidFill>
                  <a:srgbClr val="D60093"/>
                </a:solidFill>
                <a:latin typeface="Arial" charset="0"/>
              </a:rPr>
              <a:t>Ceram. Eng. Sci. Proc.</a:t>
            </a:r>
            <a:r>
              <a:rPr lang="en-US" sz="1000">
                <a:solidFill>
                  <a:srgbClr val="D60093"/>
                </a:solidFill>
                <a:latin typeface="Arial" charset="0"/>
              </a:rPr>
              <a:t>, Vol. 7 (1986) pp. 978-82.</a:t>
            </a:r>
          </a:p>
        </p:txBody>
      </p:sp>
      <p:grpSp>
        <p:nvGrpSpPr>
          <p:cNvPr id="25605" name="Group 216"/>
          <p:cNvGrpSpPr>
            <a:grpSpLocks/>
          </p:cNvGrpSpPr>
          <p:nvPr/>
        </p:nvGrpSpPr>
        <p:grpSpPr bwMode="auto">
          <a:xfrm>
            <a:off x="441325" y="889000"/>
            <a:ext cx="5432425" cy="5864225"/>
            <a:chOff x="278" y="560"/>
            <a:chExt cx="3422" cy="3694"/>
          </a:xfrm>
        </p:grpSpPr>
        <p:sp>
          <p:nvSpPr>
            <p:cNvPr id="25606" name="Rectangle 23"/>
            <p:cNvSpPr>
              <a:spLocks noChangeArrowheads="1"/>
            </p:cNvSpPr>
            <p:nvPr/>
          </p:nvSpPr>
          <p:spPr bwMode="auto">
            <a:xfrm>
              <a:off x="2920" y="968"/>
              <a:ext cx="776" cy="196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07" name="Rectangle 24"/>
            <p:cNvSpPr>
              <a:spLocks noChangeArrowheads="1"/>
            </p:cNvSpPr>
            <p:nvPr/>
          </p:nvSpPr>
          <p:spPr bwMode="auto">
            <a:xfrm>
              <a:off x="2288" y="2744"/>
              <a:ext cx="608" cy="1384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08" name="Rectangle 25"/>
            <p:cNvSpPr>
              <a:spLocks noChangeArrowheads="1"/>
            </p:cNvSpPr>
            <p:nvPr/>
          </p:nvSpPr>
          <p:spPr bwMode="auto">
            <a:xfrm>
              <a:off x="1592" y="2336"/>
              <a:ext cx="632" cy="184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09" name="Rectangle 26"/>
            <p:cNvSpPr>
              <a:spLocks noChangeArrowheads="1"/>
            </p:cNvSpPr>
            <p:nvPr/>
          </p:nvSpPr>
          <p:spPr bwMode="auto">
            <a:xfrm>
              <a:off x="1024" y="1016"/>
              <a:ext cx="608" cy="832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0" name="Rectangle 27"/>
            <p:cNvSpPr>
              <a:spLocks noChangeArrowheads="1"/>
            </p:cNvSpPr>
            <p:nvPr/>
          </p:nvSpPr>
          <p:spPr bwMode="auto">
            <a:xfrm>
              <a:off x="992" y="976"/>
              <a:ext cx="2704" cy="31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1" name="Rectangle 28"/>
            <p:cNvSpPr>
              <a:spLocks noChangeArrowheads="1"/>
            </p:cNvSpPr>
            <p:nvPr/>
          </p:nvSpPr>
          <p:spPr bwMode="auto">
            <a:xfrm>
              <a:off x="1664" y="560"/>
              <a:ext cx="49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DD"/>
                  </a:solidFill>
                  <a:latin typeface="Arial" charset="0"/>
                </a:rPr>
                <a:t>Graphite/ </a:t>
              </a:r>
              <a:endParaRPr lang="en-US">
                <a:latin typeface="Arial" charset="0"/>
              </a:endParaRPr>
            </a:p>
          </p:txBody>
        </p:sp>
        <p:sp>
          <p:nvSpPr>
            <p:cNvPr id="25612" name="Rectangle 29"/>
            <p:cNvSpPr>
              <a:spLocks noChangeArrowheads="1"/>
            </p:cNvSpPr>
            <p:nvPr/>
          </p:nvSpPr>
          <p:spPr bwMode="auto">
            <a:xfrm>
              <a:off x="1640" y="688"/>
              <a:ext cx="5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DD"/>
                  </a:solidFill>
                  <a:latin typeface="Arial" charset="0"/>
                </a:rPr>
                <a:t>Ceramics/ </a:t>
              </a:r>
              <a:endParaRPr lang="en-US">
                <a:latin typeface="Arial" charset="0"/>
              </a:endParaRPr>
            </a:p>
          </p:txBody>
        </p:sp>
        <p:sp>
          <p:nvSpPr>
            <p:cNvPr id="25613" name="Rectangle 30"/>
            <p:cNvSpPr>
              <a:spLocks noChangeArrowheads="1"/>
            </p:cNvSpPr>
            <p:nvPr/>
          </p:nvSpPr>
          <p:spPr bwMode="auto">
            <a:xfrm>
              <a:off x="1648" y="816"/>
              <a:ext cx="49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DD"/>
                  </a:solidFill>
                  <a:latin typeface="Arial" charset="0"/>
                </a:rPr>
                <a:t>Semicond</a:t>
              </a:r>
              <a:endParaRPr lang="en-US">
                <a:latin typeface="Arial" charset="0"/>
              </a:endParaRPr>
            </a:p>
          </p:txBody>
        </p:sp>
        <p:sp>
          <p:nvSpPr>
            <p:cNvPr id="25614" name="Rectangle 31"/>
            <p:cNvSpPr>
              <a:spLocks noChangeArrowheads="1"/>
            </p:cNvSpPr>
            <p:nvPr/>
          </p:nvSpPr>
          <p:spPr bwMode="auto">
            <a:xfrm>
              <a:off x="1080" y="624"/>
              <a:ext cx="39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Metals/ </a:t>
              </a:r>
              <a:endParaRPr lang="en-US">
                <a:latin typeface="Arial" charset="0"/>
              </a:endParaRPr>
            </a:p>
          </p:txBody>
        </p:sp>
        <p:sp>
          <p:nvSpPr>
            <p:cNvPr id="25615" name="Rectangle 32"/>
            <p:cNvSpPr>
              <a:spLocks noChangeArrowheads="1"/>
            </p:cNvSpPr>
            <p:nvPr/>
          </p:nvSpPr>
          <p:spPr bwMode="auto">
            <a:xfrm>
              <a:off x="1104" y="752"/>
              <a:ext cx="29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Alloys</a:t>
              </a:r>
              <a:endParaRPr lang="en-US">
                <a:latin typeface="Arial" charset="0"/>
              </a:endParaRPr>
            </a:p>
          </p:txBody>
        </p:sp>
        <p:sp>
          <p:nvSpPr>
            <p:cNvPr id="25616" name="Rectangle 33"/>
            <p:cNvSpPr>
              <a:spLocks noChangeArrowheads="1"/>
            </p:cNvSpPr>
            <p:nvPr/>
          </p:nvSpPr>
          <p:spPr bwMode="auto">
            <a:xfrm>
              <a:off x="2936" y="624"/>
              <a:ext cx="65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33CC"/>
                  </a:solidFill>
                  <a:latin typeface="Arial" charset="0"/>
                </a:rPr>
                <a:t>Composites/ </a:t>
              </a:r>
              <a:endParaRPr lang="en-US">
                <a:latin typeface="Arial" charset="0"/>
              </a:endParaRPr>
            </a:p>
          </p:txBody>
        </p:sp>
        <p:sp>
          <p:nvSpPr>
            <p:cNvPr id="25617" name="Rectangle 34"/>
            <p:cNvSpPr>
              <a:spLocks noChangeArrowheads="1"/>
            </p:cNvSpPr>
            <p:nvPr/>
          </p:nvSpPr>
          <p:spPr bwMode="auto">
            <a:xfrm>
              <a:off x="3112" y="752"/>
              <a:ext cx="27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33CC"/>
                  </a:solidFill>
                  <a:latin typeface="Arial" charset="0"/>
                </a:rPr>
                <a:t>fibers</a:t>
              </a:r>
              <a:endParaRPr lang="en-US">
                <a:latin typeface="Arial" charset="0"/>
              </a:endParaRPr>
            </a:p>
          </p:txBody>
        </p:sp>
        <p:sp>
          <p:nvSpPr>
            <p:cNvPr id="25618" name="Rectangle 35"/>
            <p:cNvSpPr>
              <a:spLocks noChangeArrowheads="1"/>
            </p:cNvSpPr>
            <p:nvPr/>
          </p:nvSpPr>
          <p:spPr bwMode="auto">
            <a:xfrm>
              <a:off x="2288" y="688"/>
              <a:ext cx="4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8800"/>
                  </a:solidFill>
                  <a:latin typeface="Arial" charset="0"/>
                </a:rPr>
                <a:t>Polymers</a:t>
              </a:r>
              <a:endParaRPr lang="en-US">
                <a:latin typeface="Arial" charset="0"/>
              </a:endParaRPr>
            </a:p>
          </p:txBody>
        </p:sp>
        <p:sp>
          <p:nvSpPr>
            <p:cNvPr id="25619" name="Rectangle 36"/>
            <p:cNvSpPr>
              <a:spLocks noChangeArrowheads="1"/>
            </p:cNvSpPr>
            <p:nvPr/>
          </p:nvSpPr>
          <p:spPr bwMode="auto">
            <a:xfrm>
              <a:off x="744" y="271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>
                <a:latin typeface="Arial" charset="0"/>
              </a:endParaRPr>
            </a:p>
          </p:txBody>
        </p:sp>
        <p:sp>
          <p:nvSpPr>
            <p:cNvPr id="25620" name="Rectangle 37"/>
            <p:cNvSpPr>
              <a:spLocks noChangeArrowheads="1"/>
            </p:cNvSpPr>
            <p:nvPr/>
          </p:nvSpPr>
          <p:spPr bwMode="auto">
            <a:xfrm rot="-5400000">
              <a:off x="338" y="310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  <a:latin typeface="Arial" charset="0"/>
                </a:rPr>
                <a:t>K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5621" name="Rectangle 38"/>
            <p:cNvSpPr>
              <a:spLocks noChangeArrowheads="1"/>
            </p:cNvSpPr>
            <p:nvPr/>
          </p:nvSpPr>
          <p:spPr bwMode="auto">
            <a:xfrm rot="-5400000">
              <a:off x="400" y="2986"/>
              <a:ext cx="1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Arial" charset="0"/>
                </a:rPr>
                <a:t>Ic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5622" name="Rectangle 39"/>
            <p:cNvSpPr>
              <a:spLocks noChangeArrowheads="1"/>
            </p:cNvSpPr>
            <p:nvPr/>
          </p:nvSpPr>
          <p:spPr bwMode="auto">
            <a:xfrm rot="-5400000">
              <a:off x="-38" y="2411"/>
              <a:ext cx="90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" charset="0"/>
                </a:rPr>
                <a:t>(MPa · m</a:t>
              </a:r>
              <a:endParaRPr lang="en-US">
                <a:latin typeface="Arial" charset="0"/>
              </a:endParaRPr>
            </a:p>
          </p:txBody>
        </p:sp>
        <p:sp>
          <p:nvSpPr>
            <p:cNvPr id="25623" name="Rectangle 40"/>
            <p:cNvSpPr>
              <a:spLocks noChangeArrowheads="1"/>
            </p:cNvSpPr>
            <p:nvPr/>
          </p:nvSpPr>
          <p:spPr bwMode="auto">
            <a:xfrm rot="-5400000">
              <a:off x="271" y="1873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0.5</a:t>
              </a:r>
              <a:endParaRPr lang="en-US">
                <a:latin typeface="Arial" charset="0"/>
              </a:endParaRPr>
            </a:p>
          </p:txBody>
        </p:sp>
        <p:sp>
          <p:nvSpPr>
            <p:cNvPr id="25624" name="Rectangle 41"/>
            <p:cNvSpPr>
              <a:spLocks noChangeArrowheads="1"/>
            </p:cNvSpPr>
            <p:nvPr/>
          </p:nvSpPr>
          <p:spPr bwMode="auto">
            <a:xfrm rot="-5400000">
              <a:off x="375" y="1668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" charset="0"/>
                </a:rPr>
                <a:t>)</a:t>
              </a:r>
              <a:endParaRPr lang="en-US">
                <a:latin typeface="Arial" charset="0"/>
              </a:endParaRPr>
            </a:p>
          </p:txBody>
        </p:sp>
        <p:sp>
          <p:nvSpPr>
            <p:cNvPr id="25625" name="Line 42"/>
            <p:cNvSpPr>
              <a:spLocks noChangeShapeType="1"/>
            </p:cNvSpPr>
            <p:nvPr/>
          </p:nvSpPr>
          <p:spPr bwMode="auto">
            <a:xfrm>
              <a:off x="840" y="4064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43"/>
            <p:cNvSpPr>
              <a:spLocks noChangeShapeType="1"/>
            </p:cNvSpPr>
            <p:nvPr/>
          </p:nvSpPr>
          <p:spPr bwMode="auto">
            <a:xfrm>
              <a:off x="840" y="3104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44"/>
            <p:cNvSpPr>
              <a:spLocks noChangeShapeType="1"/>
            </p:cNvSpPr>
            <p:nvPr/>
          </p:nvSpPr>
          <p:spPr bwMode="auto">
            <a:xfrm>
              <a:off x="840" y="3888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Rectangle 45"/>
            <p:cNvSpPr>
              <a:spLocks noChangeArrowheads="1"/>
            </p:cNvSpPr>
            <p:nvPr/>
          </p:nvSpPr>
          <p:spPr bwMode="auto">
            <a:xfrm>
              <a:off x="736" y="368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>
                <a:latin typeface="Arial" charset="0"/>
              </a:endParaRPr>
            </a:p>
          </p:txBody>
        </p:sp>
        <p:sp>
          <p:nvSpPr>
            <p:cNvPr id="25629" name="Rectangle 46"/>
            <p:cNvSpPr>
              <a:spLocks noChangeArrowheads="1"/>
            </p:cNvSpPr>
            <p:nvPr/>
          </p:nvSpPr>
          <p:spPr bwMode="auto">
            <a:xfrm>
              <a:off x="1104" y="1704"/>
              <a:ext cx="40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Arial" charset="0"/>
                </a:rPr>
                <a:t>Mg alloys</a:t>
              </a:r>
              <a:endParaRPr lang="en-US">
                <a:latin typeface="Arial" charset="0"/>
              </a:endParaRPr>
            </a:p>
          </p:txBody>
        </p:sp>
        <p:sp>
          <p:nvSpPr>
            <p:cNvPr id="25630" name="Rectangle 47"/>
            <p:cNvSpPr>
              <a:spLocks noChangeArrowheads="1"/>
            </p:cNvSpPr>
            <p:nvPr/>
          </p:nvSpPr>
          <p:spPr bwMode="auto">
            <a:xfrm>
              <a:off x="1072" y="1568"/>
              <a:ext cx="3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Arial" charset="0"/>
                </a:rPr>
                <a:t>Al alloys</a:t>
              </a:r>
              <a:endParaRPr lang="en-US">
                <a:latin typeface="Arial" charset="0"/>
              </a:endParaRPr>
            </a:p>
          </p:txBody>
        </p:sp>
        <p:sp>
          <p:nvSpPr>
            <p:cNvPr id="25631" name="Rectangle 48"/>
            <p:cNvSpPr>
              <a:spLocks noChangeArrowheads="1"/>
            </p:cNvSpPr>
            <p:nvPr/>
          </p:nvSpPr>
          <p:spPr bwMode="auto">
            <a:xfrm>
              <a:off x="1104" y="1296"/>
              <a:ext cx="35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Arial" charset="0"/>
                </a:rPr>
                <a:t>Ti alloys</a:t>
              </a:r>
              <a:endParaRPr lang="en-US">
                <a:latin typeface="Arial" charset="0"/>
              </a:endParaRPr>
            </a:p>
          </p:txBody>
        </p:sp>
        <p:sp>
          <p:nvSpPr>
            <p:cNvPr id="25632" name="Rectangle 49"/>
            <p:cNvSpPr>
              <a:spLocks noChangeArrowheads="1"/>
            </p:cNvSpPr>
            <p:nvPr/>
          </p:nvSpPr>
          <p:spPr bwMode="auto">
            <a:xfrm>
              <a:off x="1072" y="1136"/>
              <a:ext cx="26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Arial" charset="0"/>
                </a:rPr>
                <a:t>Steels</a:t>
              </a:r>
              <a:endParaRPr lang="en-US">
                <a:latin typeface="Arial" charset="0"/>
              </a:endParaRPr>
            </a:p>
          </p:txBody>
        </p:sp>
        <p:sp>
          <p:nvSpPr>
            <p:cNvPr id="25633" name="Rectangle 50"/>
            <p:cNvSpPr>
              <a:spLocks noChangeArrowheads="1"/>
            </p:cNvSpPr>
            <p:nvPr/>
          </p:nvSpPr>
          <p:spPr bwMode="auto">
            <a:xfrm>
              <a:off x="1672" y="3784"/>
              <a:ext cx="38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  <a:latin typeface="Arial" charset="0"/>
                </a:rPr>
                <a:t>Si crystal</a:t>
              </a:r>
              <a:endParaRPr lang="en-US">
                <a:latin typeface="Arial" charset="0"/>
              </a:endParaRPr>
            </a:p>
          </p:txBody>
        </p:sp>
        <p:sp>
          <p:nvSpPr>
            <p:cNvPr id="25634" name="Rectangle 51"/>
            <p:cNvSpPr>
              <a:spLocks noChangeArrowheads="1"/>
            </p:cNvSpPr>
            <p:nvPr/>
          </p:nvSpPr>
          <p:spPr bwMode="auto">
            <a:xfrm>
              <a:off x="1672" y="3912"/>
              <a:ext cx="24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  <a:latin typeface="Arial" charset="0"/>
                </a:rPr>
                <a:t>Glass</a:t>
              </a:r>
              <a:endParaRPr lang="en-US">
                <a:latin typeface="Arial" charset="0"/>
              </a:endParaRPr>
            </a:p>
          </p:txBody>
        </p:sp>
        <p:sp>
          <p:nvSpPr>
            <p:cNvPr id="25635" name="Rectangle 52"/>
            <p:cNvSpPr>
              <a:spLocks noChangeArrowheads="1"/>
            </p:cNvSpPr>
            <p:nvPr/>
          </p:nvSpPr>
          <p:spPr bwMode="auto">
            <a:xfrm>
              <a:off x="1936" y="3912"/>
              <a:ext cx="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  <a:latin typeface="Arial" charset="0"/>
                </a:rPr>
                <a:t>-</a:t>
              </a:r>
              <a:endParaRPr lang="en-US">
                <a:latin typeface="Arial" charset="0"/>
              </a:endParaRPr>
            </a:p>
          </p:txBody>
        </p:sp>
        <p:sp>
          <p:nvSpPr>
            <p:cNvPr id="25636" name="Rectangle 53"/>
            <p:cNvSpPr>
              <a:spLocks noChangeArrowheads="1"/>
            </p:cNvSpPr>
            <p:nvPr/>
          </p:nvSpPr>
          <p:spPr bwMode="auto">
            <a:xfrm>
              <a:off x="1968" y="3912"/>
              <a:ext cx="2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  <a:latin typeface="Arial" charset="0"/>
                </a:rPr>
                <a:t>soda</a:t>
              </a:r>
              <a:endParaRPr lang="en-US">
                <a:latin typeface="Arial" charset="0"/>
              </a:endParaRPr>
            </a:p>
          </p:txBody>
        </p:sp>
        <p:sp>
          <p:nvSpPr>
            <p:cNvPr id="25637" name="Rectangle 54"/>
            <p:cNvSpPr>
              <a:spLocks noChangeArrowheads="1"/>
            </p:cNvSpPr>
            <p:nvPr/>
          </p:nvSpPr>
          <p:spPr bwMode="auto">
            <a:xfrm>
              <a:off x="1656" y="4056"/>
              <a:ext cx="39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  <a:latin typeface="Arial" charset="0"/>
                </a:rPr>
                <a:t>Concrete</a:t>
              </a:r>
              <a:endParaRPr lang="en-US">
                <a:latin typeface="Arial" charset="0"/>
              </a:endParaRPr>
            </a:p>
          </p:txBody>
        </p:sp>
        <p:sp>
          <p:nvSpPr>
            <p:cNvPr id="25638" name="Rectangle 55"/>
            <p:cNvSpPr>
              <a:spLocks noChangeArrowheads="1"/>
            </p:cNvSpPr>
            <p:nvPr/>
          </p:nvSpPr>
          <p:spPr bwMode="auto">
            <a:xfrm>
              <a:off x="1712" y="2664"/>
              <a:ext cx="4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  <a:latin typeface="Arial" charset="0"/>
                </a:rPr>
                <a:t>Si carbide</a:t>
              </a:r>
              <a:endParaRPr lang="en-US">
                <a:latin typeface="Arial" charset="0"/>
              </a:endParaRPr>
            </a:p>
          </p:txBody>
        </p:sp>
        <p:sp>
          <p:nvSpPr>
            <p:cNvPr id="25639" name="Rectangle 56"/>
            <p:cNvSpPr>
              <a:spLocks noChangeArrowheads="1"/>
            </p:cNvSpPr>
            <p:nvPr/>
          </p:nvSpPr>
          <p:spPr bwMode="auto">
            <a:xfrm>
              <a:off x="2368" y="328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  <a:latin typeface="Arial" charset="0"/>
                </a:rPr>
                <a:t>PC</a:t>
              </a:r>
              <a:endParaRPr lang="en-US">
                <a:latin typeface="Arial" charset="0"/>
              </a:endParaRPr>
            </a:p>
          </p:txBody>
        </p:sp>
        <p:sp>
          <p:nvSpPr>
            <p:cNvPr id="25640" name="Rectangle 57"/>
            <p:cNvSpPr>
              <a:spLocks noChangeArrowheads="1"/>
            </p:cNvSpPr>
            <p:nvPr/>
          </p:nvSpPr>
          <p:spPr bwMode="auto">
            <a:xfrm>
              <a:off x="2968" y="3760"/>
              <a:ext cx="24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  <a:latin typeface="Arial" charset="0"/>
                </a:rPr>
                <a:t>Glass</a:t>
              </a:r>
              <a:endParaRPr lang="en-US">
                <a:latin typeface="Arial" charset="0"/>
              </a:endParaRPr>
            </a:p>
          </p:txBody>
        </p:sp>
        <p:sp>
          <p:nvSpPr>
            <p:cNvPr id="25641" name="Rectangle 58"/>
            <p:cNvSpPr>
              <a:spLocks noChangeArrowheads="1"/>
            </p:cNvSpPr>
            <p:nvPr/>
          </p:nvSpPr>
          <p:spPr bwMode="auto">
            <a:xfrm>
              <a:off x="3232" y="375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  <a:latin typeface="Arial" charset="0"/>
                </a:rPr>
                <a:t>6</a:t>
              </a:r>
              <a:endParaRPr lang="en-US">
                <a:latin typeface="Arial" charset="0"/>
              </a:endParaRPr>
            </a:p>
          </p:txBody>
        </p:sp>
        <p:sp>
          <p:nvSpPr>
            <p:cNvPr id="25642" name="Line 59"/>
            <p:cNvSpPr>
              <a:spLocks noChangeShapeType="1"/>
            </p:cNvSpPr>
            <p:nvPr/>
          </p:nvSpPr>
          <p:spPr bwMode="auto">
            <a:xfrm>
              <a:off x="840" y="4168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60"/>
            <p:cNvSpPr>
              <a:spLocks noChangeShapeType="1"/>
            </p:cNvSpPr>
            <p:nvPr/>
          </p:nvSpPr>
          <p:spPr bwMode="auto">
            <a:xfrm>
              <a:off x="840" y="3968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61"/>
            <p:cNvSpPr>
              <a:spLocks noChangeArrowheads="1"/>
            </p:cNvSpPr>
            <p:nvPr/>
          </p:nvSpPr>
          <p:spPr bwMode="auto">
            <a:xfrm>
              <a:off x="640" y="4120"/>
              <a:ext cx="1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0.5</a:t>
              </a:r>
              <a:endParaRPr lang="en-US">
                <a:latin typeface="Arial" charset="0"/>
              </a:endParaRPr>
            </a:p>
          </p:txBody>
        </p:sp>
        <p:sp>
          <p:nvSpPr>
            <p:cNvPr id="25645" name="Rectangle 62"/>
            <p:cNvSpPr>
              <a:spLocks noChangeArrowheads="1"/>
            </p:cNvSpPr>
            <p:nvPr/>
          </p:nvSpPr>
          <p:spPr bwMode="auto">
            <a:xfrm>
              <a:off x="640" y="3912"/>
              <a:ext cx="1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0.7</a:t>
              </a:r>
              <a:endParaRPr lang="en-US">
                <a:latin typeface="Arial" charset="0"/>
              </a:endParaRPr>
            </a:p>
          </p:txBody>
        </p:sp>
        <p:sp>
          <p:nvSpPr>
            <p:cNvPr id="25646" name="Rectangle 63"/>
            <p:cNvSpPr>
              <a:spLocks noChangeArrowheads="1"/>
            </p:cNvSpPr>
            <p:nvPr/>
          </p:nvSpPr>
          <p:spPr bwMode="auto">
            <a:xfrm>
              <a:off x="736" y="327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25647" name="Rectangle 64"/>
            <p:cNvSpPr>
              <a:spLocks noChangeArrowheads="1"/>
            </p:cNvSpPr>
            <p:nvPr/>
          </p:nvSpPr>
          <p:spPr bwMode="auto">
            <a:xfrm>
              <a:off x="736" y="284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>
                <a:latin typeface="Arial" charset="0"/>
              </a:endParaRPr>
            </a:p>
          </p:txBody>
        </p:sp>
        <p:sp>
          <p:nvSpPr>
            <p:cNvPr id="25648" name="Rectangle 65"/>
            <p:cNvSpPr>
              <a:spLocks noChangeArrowheads="1"/>
            </p:cNvSpPr>
            <p:nvPr/>
          </p:nvSpPr>
          <p:spPr bwMode="auto">
            <a:xfrm>
              <a:off x="744" y="303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>
                <a:latin typeface="Arial" charset="0"/>
              </a:endParaRPr>
            </a:p>
          </p:txBody>
        </p:sp>
        <p:sp>
          <p:nvSpPr>
            <p:cNvPr id="25649" name="Rectangle 66"/>
            <p:cNvSpPr>
              <a:spLocks noChangeArrowheads="1"/>
            </p:cNvSpPr>
            <p:nvPr/>
          </p:nvSpPr>
          <p:spPr bwMode="auto">
            <a:xfrm>
              <a:off x="672" y="2288"/>
              <a:ext cx="12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>
                <a:latin typeface="Arial" charset="0"/>
              </a:endParaRPr>
            </a:p>
          </p:txBody>
        </p:sp>
        <p:sp>
          <p:nvSpPr>
            <p:cNvPr id="25650" name="Rectangle 67"/>
            <p:cNvSpPr>
              <a:spLocks noChangeArrowheads="1"/>
            </p:cNvSpPr>
            <p:nvPr/>
          </p:nvSpPr>
          <p:spPr bwMode="auto">
            <a:xfrm>
              <a:off x="672" y="189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25651" name="Rectangle 68"/>
            <p:cNvSpPr>
              <a:spLocks noChangeArrowheads="1"/>
            </p:cNvSpPr>
            <p:nvPr/>
          </p:nvSpPr>
          <p:spPr bwMode="auto">
            <a:xfrm>
              <a:off x="736" y="189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>
                <a:latin typeface="Arial" charset="0"/>
              </a:endParaRPr>
            </a:p>
          </p:txBody>
        </p:sp>
        <p:sp>
          <p:nvSpPr>
            <p:cNvPr id="25652" name="Rectangle 69"/>
            <p:cNvSpPr>
              <a:spLocks noChangeArrowheads="1"/>
            </p:cNvSpPr>
            <p:nvPr/>
          </p:nvSpPr>
          <p:spPr bwMode="auto">
            <a:xfrm>
              <a:off x="672" y="165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>
                <a:latin typeface="Arial" charset="0"/>
              </a:endParaRPr>
            </a:p>
          </p:txBody>
        </p:sp>
        <p:sp>
          <p:nvSpPr>
            <p:cNvPr id="25653" name="Rectangle 70"/>
            <p:cNvSpPr>
              <a:spLocks noChangeArrowheads="1"/>
            </p:cNvSpPr>
            <p:nvPr/>
          </p:nvSpPr>
          <p:spPr bwMode="auto">
            <a:xfrm>
              <a:off x="736" y="165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>
                <a:latin typeface="Arial" charset="0"/>
              </a:endParaRPr>
            </a:p>
          </p:txBody>
        </p:sp>
        <p:sp>
          <p:nvSpPr>
            <p:cNvPr id="25654" name="Oval 71"/>
            <p:cNvSpPr>
              <a:spLocks noChangeArrowheads="1"/>
            </p:cNvSpPr>
            <p:nvPr/>
          </p:nvSpPr>
          <p:spPr bwMode="auto">
            <a:xfrm>
              <a:off x="1048" y="1744"/>
              <a:ext cx="48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25655" name="Group 72"/>
            <p:cNvGrpSpPr>
              <a:grpSpLocks/>
            </p:cNvGrpSpPr>
            <p:nvPr/>
          </p:nvGrpSpPr>
          <p:grpSpPr bwMode="auto">
            <a:xfrm>
              <a:off x="1048" y="1464"/>
              <a:ext cx="32" cy="376"/>
              <a:chOff x="1048" y="1464"/>
              <a:chExt cx="32" cy="376"/>
            </a:xfrm>
          </p:grpSpPr>
          <p:sp>
            <p:nvSpPr>
              <p:cNvPr id="25796" name="Freeform 73"/>
              <p:cNvSpPr>
                <a:spLocks/>
              </p:cNvSpPr>
              <p:nvPr/>
            </p:nvSpPr>
            <p:spPr bwMode="auto">
              <a:xfrm>
                <a:off x="1048" y="1792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7" name="Freeform 74"/>
              <p:cNvSpPr>
                <a:spLocks/>
              </p:cNvSpPr>
              <p:nvPr/>
            </p:nvSpPr>
            <p:spPr bwMode="auto">
              <a:xfrm>
                <a:off x="1048" y="1464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8" name="Line 75"/>
              <p:cNvSpPr>
                <a:spLocks noChangeShapeType="1"/>
              </p:cNvSpPr>
              <p:nvPr/>
            </p:nvSpPr>
            <p:spPr bwMode="auto">
              <a:xfrm flipV="1">
                <a:off x="1064" y="1496"/>
                <a:ext cx="1" cy="31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56" name="Oval 76"/>
            <p:cNvSpPr>
              <a:spLocks noChangeArrowheads="1"/>
            </p:cNvSpPr>
            <p:nvPr/>
          </p:nvSpPr>
          <p:spPr bwMode="auto">
            <a:xfrm>
              <a:off x="1616" y="3912"/>
              <a:ext cx="40" cy="40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57" name="Rectangle 77"/>
            <p:cNvSpPr>
              <a:spLocks noChangeArrowheads="1"/>
            </p:cNvSpPr>
            <p:nvPr/>
          </p:nvSpPr>
          <p:spPr bwMode="auto">
            <a:xfrm>
              <a:off x="1712" y="3736"/>
              <a:ext cx="2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  <a:latin typeface="Arial" charset="0"/>
                </a:rPr>
                <a:t>&lt;100&gt;</a:t>
              </a:r>
              <a:endParaRPr lang="en-US">
                <a:latin typeface="Arial" charset="0"/>
              </a:endParaRPr>
            </a:p>
          </p:txBody>
        </p:sp>
        <p:sp>
          <p:nvSpPr>
            <p:cNvPr id="25658" name="Rectangle 78"/>
            <p:cNvSpPr>
              <a:spLocks noChangeArrowheads="1"/>
            </p:cNvSpPr>
            <p:nvPr/>
          </p:nvSpPr>
          <p:spPr bwMode="auto">
            <a:xfrm>
              <a:off x="1712" y="3856"/>
              <a:ext cx="2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  <a:latin typeface="Arial" charset="0"/>
                </a:rPr>
                <a:t>&lt;111&gt;</a:t>
              </a:r>
              <a:endParaRPr lang="en-US">
                <a:latin typeface="Arial" charset="0"/>
              </a:endParaRPr>
            </a:p>
          </p:txBody>
        </p:sp>
        <p:sp>
          <p:nvSpPr>
            <p:cNvPr id="25659" name="Rectangle 79"/>
            <p:cNvSpPr>
              <a:spLocks noChangeArrowheads="1"/>
            </p:cNvSpPr>
            <p:nvPr/>
          </p:nvSpPr>
          <p:spPr bwMode="auto">
            <a:xfrm>
              <a:off x="1640" y="2496"/>
              <a:ext cx="38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  <a:latin typeface="Arial" charset="0"/>
                </a:rPr>
                <a:t>Diamond</a:t>
              </a:r>
              <a:endParaRPr lang="en-US">
                <a:latin typeface="Arial" charset="0"/>
              </a:endParaRPr>
            </a:p>
          </p:txBody>
        </p:sp>
        <p:sp>
          <p:nvSpPr>
            <p:cNvPr id="25660" name="Oval 80"/>
            <p:cNvSpPr>
              <a:spLocks noChangeArrowheads="1"/>
            </p:cNvSpPr>
            <p:nvPr/>
          </p:nvSpPr>
          <p:spPr bwMode="auto">
            <a:xfrm>
              <a:off x="2320" y="4040"/>
              <a:ext cx="40" cy="40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61" name="Oval 81"/>
            <p:cNvSpPr>
              <a:spLocks noChangeArrowheads="1"/>
            </p:cNvSpPr>
            <p:nvPr/>
          </p:nvSpPr>
          <p:spPr bwMode="auto">
            <a:xfrm>
              <a:off x="2320" y="2768"/>
              <a:ext cx="40" cy="40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62" name="Rectangle 82"/>
            <p:cNvSpPr>
              <a:spLocks noChangeArrowheads="1"/>
            </p:cNvSpPr>
            <p:nvPr/>
          </p:nvSpPr>
          <p:spPr bwMode="auto">
            <a:xfrm>
              <a:off x="2584" y="3080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  <a:latin typeface="Arial" charset="0"/>
                </a:rPr>
                <a:t>PVC</a:t>
              </a:r>
              <a:endParaRPr lang="en-US">
                <a:latin typeface="Arial" charset="0"/>
              </a:endParaRPr>
            </a:p>
          </p:txBody>
        </p:sp>
        <p:sp>
          <p:nvSpPr>
            <p:cNvPr id="25663" name="Rectangle 83"/>
            <p:cNvSpPr>
              <a:spLocks noChangeArrowheads="1"/>
            </p:cNvSpPr>
            <p:nvPr/>
          </p:nvSpPr>
          <p:spPr bwMode="auto">
            <a:xfrm>
              <a:off x="2368" y="2928"/>
              <a:ext cx="12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  <a:latin typeface="Arial" charset="0"/>
                </a:rPr>
                <a:t>PP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5664" name="Group 84"/>
            <p:cNvGrpSpPr>
              <a:grpSpLocks/>
            </p:cNvGrpSpPr>
            <p:nvPr/>
          </p:nvGrpSpPr>
          <p:grpSpPr bwMode="auto">
            <a:xfrm>
              <a:off x="2312" y="2912"/>
              <a:ext cx="32" cy="192"/>
              <a:chOff x="2312" y="2912"/>
              <a:chExt cx="32" cy="192"/>
            </a:xfrm>
          </p:grpSpPr>
          <p:sp>
            <p:nvSpPr>
              <p:cNvPr id="25793" name="Freeform 85"/>
              <p:cNvSpPr>
                <a:spLocks/>
              </p:cNvSpPr>
              <p:nvPr/>
            </p:nvSpPr>
            <p:spPr bwMode="auto">
              <a:xfrm>
                <a:off x="2312" y="3056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4" name="Freeform 86"/>
              <p:cNvSpPr>
                <a:spLocks/>
              </p:cNvSpPr>
              <p:nvPr/>
            </p:nvSpPr>
            <p:spPr bwMode="auto">
              <a:xfrm>
                <a:off x="2312" y="2912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5" name="Line 87"/>
              <p:cNvSpPr>
                <a:spLocks noChangeShapeType="1"/>
              </p:cNvSpPr>
              <p:nvPr/>
            </p:nvSpPr>
            <p:spPr bwMode="auto">
              <a:xfrm flipV="1">
                <a:off x="2328" y="2944"/>
                <a:ext cx="1" cy="128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65" name="Rectangle 88"/>
            <p:cNvSpPr>
              <a:spLocks noChangeArrowheads="1"/>
            </p:cNvSpPr>
            <p:nvPr/>
          </p:nvSpPr>
          <p:spPr bwMode="auto">
            <a:xfrm>
              <a:off x="2384" y="4000"/>
              <a:ext cx="40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  <a:latin typeface="Arial" charset="0"/>
                </a:rPr>
                <a:t>Polyester</a:t>
              </a:r>
              <a:endParaRPr lang="en-US">
                <a:latin typeface="Arial" charset="0"/>
              </a:endParaRPr>
            </a:p>
          </p:txBody>
        </p:sp>
        <p:sp>
          <p:nvSpPr>
            <p:cNvPr id="25666" name="Oval 89"/>
            <p:cNvSpPr>
              <a:spLocks noChangeArrowheads="1"/>
            </p:cNvSpPr>
            <p:nvPr/>
          </p:nvSpPr>
          <p:spPr bwMode="auto">
            <a:xfrm>
              <a:off x="2320" y="3312"/>
              <a:ext cx="40" cy="48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67" name="Rectangle 90"/>
            <p:cNvSpPr>
              <a:spLocks noChangeArrowheads="1"/>
            </p:cNvSpPr>
            <p:nvPr/>
          </p:nvSpPr>
          <p:spPr bwMode="auto">
            <a:xfrm>
              <a:off x="2376" y="3776"/>
              <a:ext cx="12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  <a:latin typeface="Arial" charset="0"/>
                </a:rPr>
                <a:t>PS</a:t>
              </a:r>
              <a:endParaRPr lang="en-US">
                <a:latin typeface="Arial" charset="0"/>
              </a:endParaRPr>
            </a:p>
          </p:txBody>
        </p:sp>
        <p:sp>
          <p:nvSpPr>
            <p:cNvPr id="25668" name="Rectangle 91"/>
            <p:cNvSpPr>
              <a:spLocks noChangeArrowheads="1"/>
            </p:cNvSpPr>
            <p:nvPr/>
          </p:nvSpPr>
          <p:spPr bwMode="auto">
            <a:xfrm>
              <a:off x="2360" y="272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  <a:latin typeface="Arial" charset="0"/>
                </a:rPr>
                <a:t>PET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5669" name="Group 92"/>
            <p:cNvGrpSpPr>
              <a:grpSpLocks/>
            </p:cNvGrpSpPr>
            <p:nvPr/>
          </p:nvGrpSpPr>
          <p:grpSpPr bwMode="auto">
            <a:xfrm>
              <a:off x="3168" y="2264"/>
              <a:ext cx="72" cy="73"/>
              <a:chOff x="3168" y="2264"/>
              <a:chExt cx="72" cy="73"/>
            </a:xfrm>
          </p:grpSpPr>
          <p:sp>
            <p:nvSpPr>
              <p:cNvPr id="25791" name="Line 93"/>
              <p:cNvSpPr>
                <a:spLocks noChangeShapeType="1"/>
              </p:cNvSpPr>
              <p:nvPr/>
            </p:nvSpPr>
            <p:spPr bwMode="auto">
              <a:xfrm flipV="1">
                <a:off x="3200" y="2264"/>
                <a:ext cx="1" cy="72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2" name="Line 94"/>
              <p:cNvSpPr>
                <a:spLocks noChangeShapeType="1"/>
              </p:cNvSpPr>
              <p:nvPr/>
            </p:nvSpPr>
            <p:spPr bwMode="auto">
              <a:xfrm>
                <a:off x="3168" y="2336"/>
                <a:ext cx="72" cy="1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70" name="Oval 95"/>
            <p:cNvSpPr>
              <a:spLocks noChangeArrowheads="1"/>
            </p:cNvSpPr>
            <p:nvPr/>
          </p:nvSpPr>
          <p:spPr bwMode="auto">
            <a:xfrm>
              <a:off x="2920" y="2424"/>
              <a:ext cx="48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71" name="Rectangle 96"/>
            <p:cNvSpPr>
              <a:spLocks noChangeArrowheads="1"/>
            </p:cNvSpPr>
            <p:nvPr/>
          </p:nvSpPr>
          <p:spPr bwMode="auto">
            <a:xfrm>
              <a:off x="2968" y="1040"/>
              <a:ext cx="17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C-C</a:t>
              </a:r>
              <a:endParaRPr lang="en-US">
                <a:latin typeface="Arial" charset="0"/>
              </a:endParaRPr>
            </a:p>
          </p:txBody>
        </p:sp>
        <p:sp>
          <p:nvSpPr>
            <p:cNvPr id="25672" name="Rectangle 97"/>
            <p:cNvSpPr>
              <a:spLocks noChangeArrowheads="1"/>
            </p:cNvSpPr>
            <p:nvPr/>
          </p:nvSpPr>
          <p:spPr bwMode="auto">
            <a:xfrm>
              <a:off x="3144" y="1040"/>
              <a:ext cx="3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(|| fibers)</a:t>
              </a:r>
              <a:endParaRPr lang="en-US">
                <a:latin typeface="Arial" charset="0"/>
              </a:endParaRPr>
            </a:p>
          </p:txBody>
        </p:sp>
        <p:sp>
          <p:nvSpPr>
            <p:cNvPr id="25673" name="Rectangle 98"/>
            <p:cNvSpPr>
              <a:spLocks noChangeArrowheads="1"/>
            </p:cNvSpPr>
            <p:nvPr/>
          </p:nvSpPr>
          <p:spPr bwMode="auto">
            <a:xfrm>
              <a:off x="3560" y="103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1</a:t>
              </a:r>
              <a:endParaRPr lang="en-US">
                <a:latin typeface="Arial" charset="0"/>
              </a:endParaRPr>
            </a:p>
          </p:txBody>
        </p:sp>
        <p:sp>
          <p:nvSpPr>
            <p:cNvPr id="25674" name="Line 99"/>
            <p:cNvSpPr>
              <a:spLocks noChangeShapeType="1"/>
            </p:cNvSpPr>
            <p:nvPr/>
          </p:nvSpPr>
          <p:spPr bwMode="auto">
            <a:xfrm>
              <a:off x="840" y="381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Rectangle 100"/>
            <p:cNvSpPr>
              <a:spLocks noChangeArrowheads="1"/>
            </p:cNvSpPr>
            <p:nvPr/>
          </p:nvSpPr>
          <p:spPr bwMode="auto">
            <a:xfrm>
              <a:off x="640" y="4016"/>
              <a:ext cx="1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0.6</a:t>
              </a:r>
              <a:endParaRPr lang="en-US">
                <a:latin typeface="Arial" charset="0"/>
              </a:endParaRPr>
            </a:p>
          </p:txBody>
        </p:sp>
        <p:sp>
          <p:nvSpPr>
            <p:cNvPr id="25676" name="Rectangle 101"/>
            <p:cNvSpPr>
              <a:spLocks noChangeArrowheads="1"/>
            </p:cNvSpPr>
            <p:nvPr/>
          </p:nvSpPr>
          <p:spPr bwMode="auto">
            <a:xfrm>
              <a:off x="744" y="261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>
                <a:latin typeface="Arial" charset="0"/>
              </a:endParaRPr>
            </a:p>
          </p:txBody>
        </p:sp>
        <p:sp>
          <p:nvSpPr>
            <p:cNvPr id="25677" name="Rectangle 102"/>
            <p:cNvSpPr>
              <a:spLocks noChangeArrowheads="1"/>
            </p:cNvSpPr>
            <p:nvPr/>
          </p:nvSpPr>
          <p:spPr bwMode="auto">
            <a:xfrm>
              <a:off x="744" y="251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>
                <a:latin typeface="Arial" charset="0"/>
              </a:endParaRPr>
            </a:p>
          </p:txBody>
        </p:sp>
        <p:sp>
          <p:nvSpPr>
            <p:cNvPr id="25678" name="Rectangle 103"/>
            <p:cNvSpPr>
              <a:spLocks noChangeArrowheads="1"/>
            </p:cNvSpPr>
            <p:nvPr/>
          </p:nvSpPr>
          <p:spPr bwMode="auto">
            <a:xfrm>
              <a:off x="672" y="148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>
                <a:latin typeface="Arial" charset="0"/>
              </a:endParaRPr>
            </a:p>
          </p:txBody>
        </p:sp>
        <p:sp>
          <p:nvSpPr>
            <p:cNvPr id="25679" name="Rectangle 104"/>
            <p:cNvSpPr>
              <a:spLocks noChangeArrowheads="1"/>
            </p:cNvSpPr>
            <p:nvPr/>
          </p:nvSpPr>
          <p:spPr bwMode="auto">
            <a:xfrm>
              <a:off x="736" y="148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>
                <a:latin typeface="Arial" charset="0"/>
              </a:endParaRPr>
            </a:p>
          </p:txBody>
        </p:sp>
        <p:sp>
          <p:nvSpPr>
            <p:cNvPr id="25680" name="Rectangle 105"/>
            <p:cNvSpPr>
              <a:spLocks noChangeArrowheads="1"/>
            </p:cNvSpPr>
            <p:nvPr/>
          </p:nvSpPr>
          <p:spPr bwMode="auto">
            <a:xfrm>
              <a:off x="672" y="134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>
                <a:latin typeface="Arial" charset="0"/>
              </a:endParaRPr>
            </a:p>
          </p:txBody>
        </p:sp>
        <p:sp>
          <p:nvSpPr>
            <p:cNvPr id="25681" name="Rectangle 106"/>
            <p:cNvSpPr>
              <a:spLocks noChangeArrowheads="1"/>
            </p:cNvSpPr>
            <p:nvPr/>
          </p:nvSpPr>
          <p:spPr bwMode="auto">
            <a:xfrm>
              <a:off x="736" y="134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>
                <a:latin typeface="Arial" charset="0"/>
              </a:endParaRPr>
            </a:p>
          </p:txBody>
        </p:sp>
        <p:sp>
          <p:nvSpPr>
            <p:cNvPr id="25682" name="Rectangle 107"/>
            <p:cNvSpPr>
              <a:spLocks noChangeArrowheads="1"/>
            </p:cNvSpPr>
            <p:nvPr/>
          </p:nvSpPr>
          <p:spPr bwMode="auto">
            <a:xfrm>
              <a:off x="672" y="124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>
                <a:latin typeface="Arial" charset="0"/>
              </a:endParaRPr>
            </a:p>
          </p:txBody>
        </p:sp>
        <p:sp>
          <p:nvSpPr>
            <p:cNvPr id="25683" name="Rectangle 108"/>
            <p:cNvSpPr>
              <a:spLocks noChangeArrowheads="1"/>
            </p:cNvSpPr>
            <p:nvPr/>
          </p:nvSpPr>
          <p:spPr bwMode="auto">
            <a:xfrm>
              <a:off x="736" y="124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>
                <a:latin typeface="Arial" charset="0"/>
              </a:endParaRPr>
            </a:p>
          </p:txBody>
        </p:sp>
        <p:sp>
          <p:nvSpPr>
            <p:cNvPr id="25684" name="Rectangle 109"/>
            <p:cNvSpPr>
              <a:spLocks noChangeArrowheads="1"/>
            </p:cNvSpPr>
            <p:nvPr/>
          </p:nvSpPr>
          <p:spPr bwMode="auto">
            <a:xfrm>
              <a:off x="672" y="114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>
                <a:latin typeface="Arial" charset="0"/>
              </a:endParaRPr>
            </a:p>
          </p:txBody>
        </p:sp>
        <p:sp>
          <p:nvSpPr>
            <p:cNvPr id="25685" name="Rectangle 110"/>
            <p:cNvSpPr>
              <a:spLocks noChangeArrowheads="1"/>
            </p:cNvSpPr>
            <p:nvPr/>
          </p:nvSpPr>
          <p:spPr bwMode="auto">
            <a:xfrm>
              <a:off x="736" y="114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5686" name="Group 111"/>
            <p:cNvGrpSpPr>
              <a:grpSpLocks/>
            </p:cNvGrpSpPr>
            <p:nvPr/>
          </p:nvGrpSpPr>
          <p:grpSpPr bwMode="auto">
            <a:xfrm>
              <a:off x="840" y="2368"/>
              <a:ext cx="144" cy="1377"/>
              <a:chOff x="840" y="2368"/>
              <a:chExt cx="144" cy="1377"/>
            </a:xfrm>
          </p:grpSpPr>
          <p:sp>
            <p:nvSpPr>
              <p:cNvPr id="25781" name="Line 112"/>
              <p:cNvSpPr>
                <a:spLocks noChangeShapeType="1"/>
              </p:cNvSpPr>
              <p:nvPr/>
            </p:nvSpPr>
            <p:spPr bwMode="auto">
              <a:xfrm>
                <a:off x="840" y="374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2" name="Line 113"/>
              <p:cNvSpPr>
                <a:spLocks noChangeShapeType="1"/>
              </p:cNvSpPr>
              <p:nvPr/>
            </p:nvSpPr>
            <p:spPr bwMode="auto">
              <a:xfrm>
                <a:off x="840" y="27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3" name="Line 114"/>
              <p:cNvSpPr>
                <a:spLocks noChangeShapeType="1"/>
              </p:cNvSpPr>
              <p:nvPr/>
            </p:nvSpPr>
            <p:spPr bwMode="auto">
              <a:xfrm>
                <a:off x="840" y="2680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4" name="Line 115"/>
              <p:cNvSpPr>
                <a:spLocks noChangeShapeType="1"/>
              </p:cNvSpPr>
              <p:nvPr/>
            </p:nvSpPr>
            <p:spPr bwMode="auto">
              <a:xfrm>
                <a:off x="840" y="3336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5" name="Line 116"/>
              <p:cNvSpPr>
                <a:spLocks noChangeShapeType="1"/>
              </p:cNvSpPr>
              <p:nvPr/>
            </p:nvSpPr>
            <p:spPr bwMode="auto">
              <a:xfrm>
                <a:off x="840" y="3096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6" name="Line 117"/>
              <p:cNvSpPr>
                <a:spLocks noChangeShapeType="1"/>
              </p:cNvSpPr>
              <p:nvPr/>
            </p:nvSpPr>
            <p:spPr bwMode="auto">
              <a:xfrm>
                <a:off x="840" y="2920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7" name="Line 118"/>
              <p:cNvSpPr>
                <a:spLocks noChangeShapeType="1"/>
              </p:cNvSpPr>
              <p:nvPr/>
            </p:nvSpPr>
            <p:spPr bwMode="auto">
              <a:xfrm>
                <a:off x="840" y="25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8" name="Line 119"/>
              <p:cNvSpPr>
                <a:spLocks noChangeShapeType="1"/>
              </p:cNvSpPr>
              <p:nvPr/>
            </p:nvSpPr>
            <p:spPr bwMode="auto">
              <a:xfrm>
                <a:off x="840" y="2496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9" name="Line 120"/>
              <p:cNvSpPr>
                <a:spLocks noChangeShapeType="1"/>
              </p:cNvSpPr>
              <p:nvPr/>
            </p:nvSpPr>
            <p:spPr bwMode="auto">
              <a:xfrm>
                <a:off x="840" y="242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0" name="Line 121"/>
              <p:cNvSpPr>
                <a:spLocks noChangeShapeType="1"/>
              </p:cNvSpPr>
              <p:nvPr/>
            </p:nvSpPr>
            <p:spPr bwMode="auto">
              <a:xfrm>
                <a:off x="840" y="236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7" name="Group 122"/>
            <p:cNvGrpSpPr>
              <a:grpSpLocks/>
            </p:cNvGrpSpPr>
            <p:nvPr/>
          </p:nvGrpSpPr>
          <p:grpSpPr bwMode="auto">
            <a:xfrm>
              <a:off x="840" y="992"/>
              <a:ext cx="144" cy="1377"/>
              <a:chOff x="840" y="992"/>
              <a:chExt cx="144" cy="1377"/>
            </a:xfrm>
          </p:grpSpPr>
          <p:sp>
            <p:nvSpPr>
              <p:cNvPr id="25771" name="Line 123"/>
              <p:cNvSpPr>
                <a:spLocks noChangeShapeType="1"/>
              </p:cNvSpPr>
              <p:nvPr/>
            </p:nvSpPr>
            <p:spPr bwMode="auto">
              <a:xfrm>
                <a:off x="840" y="236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2" name="Line 124"/>
              <p:cNvSpPr>
                <a:spLocks noChangeShapeType="1"/>
              </p:cNvSpPr>
              <p:nvPr/>
            </p:nvSpPr>
            <p:spPr bwMode="auto">
              <a:xfrm>
                <a:off x="840" y="14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3" name="Line 125"/>
              <p:cNvSpPr>
                <a:spLocks noChangeShapeType="1"/>
              </p:cNvSpPr>
              <p:nvPr/>
            </p:nvSpPr>
            <p:spPr bwMode="auto">
              <a:xfrm>
                <a:off x="840" y="130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4" name="Line 126"/>
              <p:cNvSpPr>
                <a:spLocks noChangeShapeType="1"/>
              </p:cNvSpPr>
              <p:nvPr/>
            </p:nvSpPr>
            <p:spPr bwMode="auto">
              <a:xfrm>
                <a:off x="840" y="1960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5" name="Line 127"/>
              <p:cNvSpPr>
                <a:spLocks noChangeShapeType="1"/>
              </p:cNvSpPr>
              <p:nvPr/>
            </p:nvSpPr>
            <p:spPr bwMode="auto">
              <a:xfrm>
                <a:off x="840" y="1720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6" name="Line 128"/>
              <p:cNvSpPr>
                <a:spLocks noChangeShapeType="1"/>
              </p:cNvSpPr>
              <p:nvPr/>
            </p:nvSpPr>
            <p:spPr bwMode="auto">
              <a:xfrm>
                <a:off x="840" y="154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7" name="Line 129"/>
              <p:cNvSpPr>
                <a:spLocks noChangeShapeType="1"/>
              </p:cNvSpPr>
              <p:nvPr/>
            </p:nvSpPr>
            <p:spPr bwMode="auto">
              <a:xfrm>
                <a:off x="840" y="12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8" name="Line 130"/>
              <p:cNvSpPr>
                <a:spLocks noChangeShapeType="1"/>
              </p:cNvSpPr>
              <p:nvPr/>
            </p:nvSpPr>
            <p:spPr bwMode="auto">
              <a:xfrm>
                <a:off x="840" y="1120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9" name="Line 131"/>
              <p:cNvSpPr>
                <a:spLocks noChangeShapeType="1"/>
              </p:cNvSpPr>
              <p:nvPr/>
            </p:nvSpPr>
            <p:spPr bwMode="auto">
              <a:xfrm>
                <a:off x="840" y="104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0" name="Line 132"/>
              <p:cNvSpPr>
                <a:spLocks noChangeShapeType="1"/>
              </p:cNvSpPr>
              <p:nvPr/>
            </p:nvSpPr>
            <p:spPr bwMode="auto">
              <a:xfrm>
                <a:off x="840" y="992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88" name="Rectangle 133"/>
            <p:cNvSpPr>
              <a:spLocks noChangeArrowheads="1"/>
            </p:cNvSpPr>
            <p:nvPr/>
          </p:nvSpPr>
          <p:spPr bwMode="auto">
            <a:xfrm>
              <a:off x="600" y="928"/>
              <a:ext cx="1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5689" name="Group 134"/>
            <p:cNvGrpSpPr>
              <a:grpSpLocks/>
            </p:cNvGrpSpPr>
            <p:nvPr/>
          </p:nvGrpSpPr>
          <p:grpSpPr bwMode="auto">
            <a:xfrm>
              <a:off x="1048" y="1024"/>
              <a:ext cx="32" cy="376"/>
              <a:chOff x="1048" y="1024"/>
              <a:chExt cx="32" cy="376"/>
            </a:xfrm>
          </p:grpSpPr>
          <p:sp>
            <p:nvSpPr>
              <p:cNvPr id="25768" name="Freeform 135"/>
              <p:cNvSpPr>
                <a:spLocks/>
              </p:cNvSpPr>
              <p:nvPr/>
            </p:nvSpPr>
            <p:spPr bwMode="auto">
              <a:xfrm>
                <a:off x="1048" y="1352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9" name="Freeform 136"/>
              <p:cNvSpPr>
                <a:spLocks/>
              </p:cNvSpPr>
              <p:nvPr/>
            </p:nvSpPr>
            <p:spPr bwMode="auto">
              <a:xfrm>
                <a:off x="1048" y="1024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0" name="Line 137"/>
              <p:cNvSpPr>
                <a:spLocks noChangeShapeType="1"/>
              </p:cNvSpPr>
              <p:nvPr/>
            </p:nvSpPr>
            <p:spPr bwMode="auto">
              <a:xfrm flipV="1">
                <a:off x="1064" y="1056"/>
                <a:ext cx="1" cy="31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90" name="Group 138"/>
            <p:cNvGrpSpPr>
              <a:grpSpLocks/>
            </p:cNvGrpSpPr>
            <p:nvPr/>
          </p:nvGrpSpPr>
          <p:grpSpPr bwMode="auto">
            <a:xfrm>
              <a:off x="1072" y="1240"/>
              <a:ext cx="32" cy="232"/>
              <a:chOff x="1072" y="1240"/>
              <a:chExt cx="32" cy="232"/>
            </a:xfrm>
          </p:grpSpPr>
          <p:sp>
            <p:nvSpPr>
              <p:cNvPr id="25765" name="Freeform 139"/>
              <p:cNvSpPr>
                <a:spLocks/>
              </p:cNvSpPr>
              <p:nvPr/>
            </p:nvSpPr>
            <p:spPr bwMode="auto">
              <a:xfrm>
                <a:off x="1072" y="142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6" name="Freeform 140"/>
              <p:cNvSpPr>
                <a:spLocks/>
              </p:cNvSpPr>
              <p:nvPr/>
            </p:nvSpPr>
            <p:spPr bwMode="auto">
              <a:xfrm>
                <a:off x="1072" y="124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7" name="Line 141"/>
              <p:cNvSpPr>
                <a:spLocks noChangeShapeType="1"/>
              </p:cNvSpPr>
              <p:nvPr/>
            </p:nvSpPr>
            <p:spPr bwMode="auto">
              <a:xfrm flipV="1">
                <a:off x="1088" y="1272"/>
                <a:ext cx="1" cy="16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91" name="Rectangle 142"/>
            <p:cNvSpPr>
              <a:spLocks noChangeArrowheads="1"/>
            </p:cNvSpPr>
            <p:nvPr/>
          </p:nvSpPr>
          <p:spPr bwMode="auto">
            <a:xfrm>
              <a:off x="1672" y="2752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  <a:latin typeface="Arial" charset="0"/>
                </a:rPr>
                <a:t>Al oxide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5692" name="Group 143"/>
            <p:cNvGrpSpPr>
              <a:grpSpLocks/>
            </p:cNvGrpSpPr>
            <p:nvPr/>
          </p:nvGrpSpPr>
          <p:grpSpPr bwMode="auto">
            <a:xfrm>
              <a:off x="1616" y="3520"/>
              <a:ext cx="32" cy="632"/>
              <a:chOff x="1616" y="3520"/>
              <a:chExt cx="32" cy="632"/>
            </a:xfrm>
          </p:grpSpPr>
          <p:sp>
            <p:nvSpPr>
              <p:cNvPr id="25763" name="Freeform 144"/>
              <p:cNvSpPr>
                <a:spLocks/>
              </p:cNvSpPr>
              <p:nvPr/>
            </p:nvSpPr>
            <p:spPr bwMode="auto">
              <a:xfrm>
                <a:off x="1616" y="410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4" name="Line 145"/>
              <p:cNvSpPr>
                <a:spLocks noChangeShapeType="1"/>
              </p:cNvSpPr>
              <p:nvPr/>
            </p:nvSpPr>
            <p:spPr bwMode="auto">
              <a:xfrm flipV="1">
                <a:off x="1632" y="3520"/>
                <a:ext cx="1" cy="600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93" name="Group 146"/>
            <p:cNvGrpSpPr>
              <a:grpSpLocks/>
            </p:cNvGrpSpPr>
            <p:nvPr/>
          </p:nvGrpSpPr>
          <p:grpSpPr bwMode="auto">
            <a:xfrm>
              <a:off x="1616" y="2352"/>
              <a:ext cx="32" cy="752"/>
              <a:chOff x="1616" y="2352"/>
              <a:chExt cx="32" cy="752"/>
            </a:xfrm>
          </p:grpSpPr>
          <p:sp>
            <p:nvSpPr>
              <p:cNvPr id="25760" name="Freeform 147"/>
              <p:cNvSpPr>
                <a:spLocks/>
              </p:cNvSpPr>
              <p:nvPr/>
            </p:nvSpPr>
            <p:spPr bwMode="auto">
              <a:xfrm>
                <a:off x="1616" y="3056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1" name="Freeform 148"/>
              <p:cNvSpPr>
                <a:spLocks/>
              </p:cNvSpPr>
              <p:nvPr/>
            </p:nvSpPr>
            <p:spPr bwMode="auto">
              <a:xfrm>
                <a:off x="1616" y="2352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2" name="Line 149"/>
              <p:cNvSpPr>
                <a:spLocks noChangeShapeType="1"/>
              </p:cNvSpPr>
              <p:nvPr/>
            </p:nvSpPr>
            <p:spPr bwMode="auto">
              <a:xfrm flipV="1">
                <a:off x="1632" y="2384"/>
                <a:ext cx="1" cy="688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94" name="Oval 150"/>
            <p:cNvSpPr>
              <a:spLocks noChangeArrowheads="1"/>
            </p:cNvSpPr>
            <p:nvPr/>
          </p:nvSpPr>
          <p:spPr bwMode="auto">
            <a:xfrm>
              <a:off x="1616" y="3864"/>
              <a:ext cx="40" cy="48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95" name="Oval 151"/>
            <p:cNvSpPr>
              <a:spLocks noChangeArrowheads="1"/>
            </p:cNvSpPr>
            <p:nvPr/>
          </p:nvSpPr>
          <p:spPr bwMode="auto">
            <a:xfrm>
              <a:off x="1616" y="3776"/>
              <a:ext cx="40" cy="48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25696" name="Group 152"/>
            <p:cNvGrpSpPr>
              <a:grpSpLocks/>
            </p:cNvGrpSpPr>
            <p:nvPr/>
          </p:nvGrpSpPr>
          <p:grpSpPr bwMode="auto">
            <a:xfrm>
              <a:off x="2208" y="2656"/>
              <a:ext cx="32" cy="256"/>
              <a:chOff x="2208" y="2656"/>
              <a:chExt cx="32" cy="256"/>
            </a:xfrm>
          </p:grpSpPr>
          <p:sp>
            <p:nvSpPr>
              <p:cNvPr id="25757" name="Freeform 153"/>
              <p:cNvSpPr>
                <a:spLocks/>
              </p:cNvSpPr>
              <p:nvPr/>
            </p:nvSpPr>
            <p:spPr bwMode="auto">
              <a:xfrm>
                <a:off x="2208" y="286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8" name="Freeform 154"/>
              <p:cNvSpPr>
                <a:spLocks/>
              </p:cNvSpPr>
              <p:nvPr/>
            </p:nvSpPr>
            <p:spPr bwMode="auto">
              <a:xfrm>
                <a:off x="2208" y="2656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9" name="Line 155"/>
              <p:cNvSpPr>
                <a:spLocks noChangeShapeType="1"/>
              </p:cNvSpPr>
              <p:nvPr/>
            </p:nvSpPr>
            <p:spPr bwMode="auto">
              <a:xfrm flipV="1">
                <a:off x="2224" y="2688"/>
                <a:ext cx="1" cy="192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97" name="Rectangle 156"/>
            <p:cNvSpPr>
              <a:spLocks noChangeArrowheads="1"/>
            </p:cNvSpPr>
            <p:nvPr/>
          </p:nvSpPr>
          <p:spPr bwMode="auto">
            <a:xfrm>
              <a:off x="1808" y="2832"/>
              <a:ext cx="3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  <a:latin typeface="Arial" charset="0"/>
                </a:rPr>
                <a:t>Si nitride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5698" name="Group 157"/>
            <p:cNvGrpSpPr>
              <a:grpSpLocks/>
            </p:cNvGrpSpPr>
            <p:nvPr/>
          </p:nvGrpSpPr>
          <p:grpSpPr bwMode="auto">
            <a:xfrm>
              <a:off x="2160" y="2648"/>
              <a:ext cx="32" cy="184"/>
              <a:chOff x="2160" y="2648"/>
              <a:chExt cx="32" cy="184"/>
            </a:xfrm>
          </p:grpSpPr>
          <p:sp>
            <p:nvSpPr>
              <p:cNvPr id="25754" name="Freeform 158"/>
              <p:cNvSpPr>
                <a:spLocks/>
              </p:cNvSpPr>
              <p:nvPr/>
            </p:nvSpPr>
            <p:spPr bwMode="auto">
              <a:xfrm>
                <a:off x="2160" y="278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5" name="Freeform 159"/>
              <p:cNvSpPr>
                <a:spLocks/>
              </p:cNvSpPr>
              <p:nvPr/>
            </p:nvSpPr>
            <p:spPr bwMode="auto">
              <a:xfrm>
                <a:off x="2160" y="2648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6" name="Line 160"/>
              <p:cNvSpPr>
                <a:spLocks noChangeShapeType="1"/>
              </p:cNvSpPr>
              <p:nvPr/>
            </p:nvSpPr>
            <p:spPr bwMode="auto">
              <a:xfrm flipV="1">
                <a:off x="2176" y="2680"/>
                <a:ext cx="1" cy="120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99" name="Group 161"/>
            <p:cNvGrpSpPr>
              <a:grpSpLocks/>
            </p:cNvGrpSpPr>
            <p:nvPr/>
          </p:nvGrpSpPr>
          <p:grpSpPr bwMode="auto">
            <a:xfrm>
              <a:off x="1648" y="2672"/>
              <a:ext cx="32" cy="216"/>
              <a:chOff x="1648" y="2672"/>
              <a:chExt cx="32" cy="216"/>
            </a:xfrm>
          </p:grpSpPr>
          <p:sp>
            <p:nvSpPr>
              <p:cNvPr id="25751" name="Freeform 162"/>
              <p:cNvSpPr>
                <a:spLocks/>
              </p:cNvSpPr>
              <p:nvPr/>
            </p:nvSpPr>
            <p:spPr bwMode="auto">
              <a:xfrm>
                <a:off x="1648" y="284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2" name="Freeform 163"/>
              <p:cNvSpPr>
                <a:spLocks/>
              </p:cNvSpPr>
              <p:nvPr/>
            </p:nvSpPr>
            <p:spPr bwMode="auto">
              <a:xfrm>
                <a:off x="1648" y="2672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3" name="Line 164"/>
              <p:cNvSpPr>
                <a:spLocks noChangeShapeType="1"/>
              </p:cNvSpPr>
              <p:nvPr/>
            </p:nvSpPr>
            <p:spPr bwMode="auto">
              <a:xfrm flipV="1">
                <a:off x="1664" y="2704"/>
                <a:ext cx="1" cy="152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700" name="Group 165"/>
            <p:cNvGrpSpPr>
              <a:grpSpLocks/>
            </p:cNvGrpSpPr>
            <p:nvPr/>
          </p:nvGrpSpPr>
          <p:grpSpPr bwMode="auto">
            <a:xfrm>
              <a:off x="2320" y="3720"/>
              <a:ext cx="32" cy="232"/>
              <a:chOff x="2320" y="3720"/>
              <a:chExt cx="32" cy="232"/>
            </a:xfrm>
          </p:grpSpPr>
          <p:sp>
            <p:nvSpPr>
              <p:cNvPr id="25748" name="Freeform 166"/>
              <p:cNvSpPr>
                <a:spLocks/>
              </p:cNvSpPr>
              <p:nvPr/>
            </p:nvSpPr>
            <p:spPr bwMode="auto">
              <a:xfrm>
                <a:off x="2320" y="390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9" name="Freeform 167"/>
              <p:cNvSpPr>
                <a:spLocks/>
              </p:cNvSpPr>
              <p:nvPr/>
            </p:nvSpPr>
            <p:spPr bwMode="auto">
              <a:xfrm>
                <a:off x="2320" y="372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0" name="Line 168"/>
              <p:cNvSpPr>
                <a:spLocks noChangeShapeType="1"/>
              </p:cNvSpPr>
              <p:nvPr/>
            </p:nvSpPr>
            <p:spPr bwMode="auto">
              <a:xfrm flipV="1">
                <a:off x="2336" y="3752"/>
                <a:ext cx="1" cy="168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701" name="Group 169"/>
            <p:cNvGrpSpPr>
              <a:grpSpLocks/>
            </p:cNvGrpSpPr>
            <p:nvPr/>
          </p:nvGrpSpPr>
          <p:grpSpPr bwMode="auto">
            <a:xfrm>
              <a:off x="2768" y="2904"/>
              <a:ext cx="32" cy="432"/>
              <a:chOff x="2768" y="2904"/>
              <a:chExt cx="32" cy="432"/>
            </a:xfrm>
          </p:grpSpPr>
          <p:sp>
            <p:nvSpPr>
              <p:cNvPr id="25745" name="Freeform 170"/>
              <p:cNvSpPr>
                <a:spLocks/>
              </p:cNvSpPr>
              <p:nvPr/>
            </p:nvSpPr>
            <p:spPr bwMode="auto">
              <a:xfrm>
                <a:off x="2768" y="3288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6" name="Freeform 171"/>
              <p:cNvSpPr>
                <a:spLocks/>
              </p:cNvSpPr>
              <p:nvPr/>
            </p:nvSpPr>
            <p:spPr bwMode="auto">
              <a:xfrm>
                <a:off x="2768" y="2904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7" name="Line 172"/>
              <p:cNvSpPr>
                <a:spLocks noChangeShapeType="1"/>
              </p:cNvSpPr>
              <p:nvPr/>
            </p:nvSpPr>
            <p:spPr bwMode="auto">
              <a:xfrm flipV="1">
                <a:off x="2784" y="2936"/>
                <a:ext cx="1" cy="368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702" name="Group 173"/>
            <p:cNvGrpSpPr>
              <a:grpSpLocks/>
            </p:cNvGrpSpPr>
            <p:nvPr/>
          </p:nvGrpSpPr>
          <p:grpSpPr bwMode="auto">
            <a:xfrm>
              <a:off x="2920" y="992"/>
              <a:ext cx="32" cy="192"/>
              <a:chOff x="2920" y="992"/>
              <a:chExt cx="32" cy="192"/>
            </a:xfrm>
          </p:grpSpPr>
          <p:sp>
            <p:nvSpPr>
              <p:cNvPr id="25742" name="Freeform 174"/>
              <p:cNvSpPr>
                <a:spLocks/>
              </p:cNvSpPr>
              <p:nvPr/>
            </p:nvSpPr>
            <p:spPr bwMode="auto">
              <a:xfrm>
                <a:off x="2920" y="1136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FF33CC"/>
              </a:solidFill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3" name="Freeform 175"/>
              <p:cNvSpPr>
                <a:spLocks/>
              </p:cNvSpPr>
              <p:nvPr/>
            </p:nvSpPr>
            <p:spPr bwMode="auto">
              <a:xfrm>
                <a:off x="2920" y="992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33CC"/>
              </a:solidFill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4" name="Line 176"/>
              <p:cNvSpPr>
                <a:spLocks noChangeShapeType="1"/>
              </p:cNvSpPr>
              <p:nvPr/>
            </p:nvSpPr>
            <p:spPr bwMode="auto">
              <a:xfrm flipV="1">
                <a:off x="2936" y="1024"/>
                <a:ext cx="1" cy="128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703" name="Group 177"/>
            <p:cNvGrpSpPr>
              <a:grpSpLocks/>
            </p:cNvGrpSpPr>
            <p:nvPr/>
          </p:nvGrpSpPr>
          <p:grpSpPr bwMode="auto">
            <a:xfrm>
              <a:off x="2920" y="2152"/>
              <a:ext cx="32" cy="280"/>
              <a:chOff x="2920" y="2152"/>
              <a:chExt cx="32" cy="280"/>
            </a:xfrm>
          </p:grpSpPr>
          <p:sp>
            <p:nvSpPr>
              <p:cNvPr id="25739" name="Freeform 178"/>
              <p:cNvSpPr>
                <a:spLocks/>
              </p:cNvSpPr>
              <p:nvPr/>
            </p:nvSpPr>
            <p:spPr bwMode="auto">
              <a:xfrm>
                <a:off x="2920" y="238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FF33CC"/>
              </a:solidFill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0" name="Freeform 179"/>
              <p:cNvSpPr>
                <a:spLocks/>
              </p:cNvSpPr>
              <p:nvPr/>
            </p:nvSpPr>
            <p:spPr bwMode="auto">
              <a:xfrm>
                <a:off x="2920" y="2152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33CC"/>
              </a:solidFill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1" name="Line 180"/>
              <p:cNvSpPr>
                <a:spLocks noChangeShapeType="1"/>
              </p:cNvSpPr>
              <p:nvPr/>
            </p:nvSpPr>
            <p:spPr bwMode="auto">
              <a:xfrm flipV="1">
                <a:off x="2936" y="2184"/>
                <a:ext cx="1" cy="216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04" name="Rectangle 181"/>
            <p:cNvSpPr>
              <a:spLocks noChangeArrowheads="1"/>
            </p:cNvSpPr>
            <p:nvPr/>
          </p:nvSpPr>
          <p:spPr bwMode="auto">
            <a:xfrm>
              <a:off x="2952" y="2264"/>
              <a:ext cx="16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C/C</a:t>
              </a:r>
              <a:endParaRPr lang="en-US">
                <a:latin typeface="Arial" charset="0"/>
              </a:endParaRPr>
            </a:p>
          </p:txBody>
        </p:sp>
        <p:sp>
          <p:nvSpPr>
            <p:cNvPr id="25705" name="Rectangle 182"/>
            <p:cNvSpPr>
              <a:spLocks noChangeArrowheads="1"/>
            </p:cNvSpPr>
            <p:nvPr/>
          </p:nvSpPr>
          <p:spPr bwMode="auto">
            <a:xfrm>
              <a:off x="3120" y="2264"/>
              <a:ext cx="40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(    fibers)</a:t>
              </a:r>
              <a:endParaRPr lang="en-US">
                <a:latin typeface="Arial" charset="0"/>
              </a:endParaRPr>
            </a:p>
          </p:txBody>
        </p:sp>
        <p:sp>
          <p:nvSpPr>
            <p:cNvPr id="25706" name="Rectangle 183"/>
            <p:cNvSpPr>
              <a:spLocks noChangeArrowheads="1"/>
            </p:cNvSpPr>
            <p:nvPr/>
          </p:nvSpPr>
          <p:spPr bwMode="auto">
            <a:xfrm>
              <a:off x="3552" y="2256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1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5707" name="Group 184"/>
            <p:cNvGrpSpPr>
              <a:grpSpLocks/>
            </p:cNvGrpSpPr>
            <p:nvPr/>
          </p:nvGrpSpPr>
          <p:grpSpPr bwMode="auto">
            <a:xfrm>
              <a:off x="2920" y="1936"/>
              <a:ext cx="32" cy="232"/>
              <a:chOff x="2920" y="1936"/>
              <a:chExt cx="32" cy="232"/>
            </a:xfrm>
          </p:grpSpPr>
          <p:sp>
            <p:nvSpPr>
              <p:cNvPr id="25736" name="Freeform 185"/>
              <p:cNvSpPr>
                <a:spLocks/>
              </p:cNvSpPr>
              <p:nvPr/>
            </p:nvSpPr>
            <p:spPr bwMode="auto">
              <a:xfrm>
                <a:off x="2920" y="212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FF33CC"/>
              </a:solidFill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7" name="Freeform 186"/>
              <p:cNvSpPr>
                <a:spLocks/>
              </p:cNvSpPr>
              <p:nvPr/>
            </p:nvSpPr>
            <p:spPr bwMode="auto">
              <a:xfrm>
                <a:off x="2920" y="1936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33CC"/>
              </a:solidFill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8" name="Line 187"/>
              <p:cNvSpPr>
                <a:spLocks noChangeShapeType="1"/>
              </p:cNvSpPr>
              <p:nvPr/>
            </p:nvSpPr>
            <p:spPr bwMode="auto">
              <a:xfrm flipV="1">
                <a:off x="2936" y="1968"/>
                <a:ext cx="1" cy="168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08" name="Rectangle 188"/>
            <p:cNvSpPr>
              <a:spLocks noChangeArrowheads="1"/>
            </p:cNvSpPr>
            <p:nvPr/>
          </p:nvSpPr>
          <p:spPr bwMode="auto">
            <a:xfrm>
              <a:off x="2952" y="2008"/>
              <a:ext cx="5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Al/Al oxide(sf)</a:t>
              </a:r>
              <a:endParaRPr lang="en-US">
                <a:latin typeface="Arial" charset="0"/>
              </a:endParaRPr>
            </a:p>
          </p:txBody>
        </p:sp>
        <p:sp>
          <p:nvSpPr>
            <p:cNvPr id="25709" name="Rectangle 189"/>
            <p:cNvSpPr>
              <a:spLocks noChangeArrowheads="1"/>
            </p:cNvSpPr>
            <p:nvPr/>
          </p:nvSpPr>
          <p:spPr bwMode="auto">
            <a:xfrm>
              <a:off x="3600" y="20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25710" name="Rectangle 190"/>
            <p:cNvSpPr>
              <a:spLocks noChangeArrowheads="1"/>
            </p:cNvSpPr>
            <p:nvPr/>
          </p:nvSpPr>
          <p:spPr bwMode="auto">
            <a:xfrm>
              <a:off x="2992" y="2376"/>
              <a:ext cx="60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Al oxid/SiC(w)</a:t>
              </a:r>
              <a:endParaRPr lang="en-US">
                <a:latin typeface="Arial" charset="0"/>
              </a:endParaRPr>
            </a:p>
          </p:txBody>
        </p:sp>
        <p:sp>
          <p:nvSpPr>
            <p:cNvPr id="25711" name="Rectangle 191"/>
            <p:cNvSpPr>
              <a:spLocks noChangeArrowheads="1"/>
            </p:cNvSpPr>
            <p:nvPr/>
          </p:nvSpPr>
          <p:spPr bwMode="auto">
            <a:xfrm>
              <a:off x="3640" y="236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3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5712" name="Group 192"/>
            <p:cNvGrpSpPr>
              <a:grpSpLocks/>
            </p:cNvGrpSpPr>
            <p:nvPr/>
          </p:nvGrpSpPr>
          <p:grpSpPr bwMode="auto">
            <a:xfrm>
              <a:off x="2920" y="2608"/>
              <a:ext cx="32" cy="112"/>
              <a:chOff x="2920" y="2608"/>
              <a:chExt cx="32" cy="112"/>
            </a:xfrm>
          </p:grpSpPr>
          <p:sp>
            <p:nvSpPr>
              <p:cNvPr id="25733" name="Freeform 193"/>
              <p:cNvSpPr>
                <a:spLocks/>
              </p:cNvSpPr>
              <p:nvPr/>
            </p:nvSpPr>
            <p:spPr bwMode="auto">
              <a:xfrm>
                <a:off x="2920" y="2672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FF33CC"/>
              </a:solidFill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4" name="Freeform 194"/>
              <p:cNvSpPr>
                <a:spLocks/>
              </p:cNvSpPr>
              <p:nvPr/>
            </p:nvSpPr>
            <p:spPr bwMode="auto">
              <a:xfrm>
                <a:off x="2920" y="2608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33CC"/>
              </a:solidFill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5" name="Line 195"/>
              <p:cNvSpPr>
                <a:spLocks noChangeShapeType="1"/>
              </p:cNvSpPr>
              <p:nvPr/>
            </p:nvSpPr>
            <p:spPr bwMode="auto">
              <a:xfrm flipV="1">
                <a:off x="2936" y="2640"/>
                <a:ext cx="1" cy="48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13" name="Rectangle 196"/>
            <p:cNvSpPr>
              <a:spLocks noChangeArrowheads="1"/>
            </p:cNvSpPr>
            <p:nvPr/>
          </p:nvSpPr>
          <p:spPr bwMode="auto">
            <a:xfrm>
              <a:off x="2960" y="2576"/>
              <a:ext cx="48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Al oxid/ZrO</a:t>
              </a:r>
              <a:endParaRPr lang="en-US">
                <a:latin typeface="Arial" charset="0"/>
              </a:endParaRPr>
            </a:p>
          </p:txBody>
        </p:sp>
        <p:sp>
          <p:nvSpPr>
            <p:cNvPr id="25714" name="Rectangle 197"/>
            <p:cNvSpPr>
              <a:spLocks noChangeArrowheads="1"/>
            </p:cNvSpPr>
            <p:nvPr/>
          </p:nvSpPr>
          <p:spPr bwMode="auto">
            <a:xfrm>
              <a:off x="3480" y="260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25715" name="Rectangle 198"/>
            <p:cNvSpPr>
              <a:spLocks noChangeArrowheads="1"/>
            </p:cNvSpPr>
            <p:nvPr/>
          </p:nvSpPr>
          <p:spPr bwMode="auto">
            <a:xfrm>
              <a:off x="3528" y="2576"/>
              <a:ext cx="11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(p)</a:t>
              </a:r>
              <a:endParaRPr lang="en-US">
                <a:latin typeface="Arial" charset="0"/>
              </a:endParaRPr>
            </a:p>
          </p:txBody>
        </p:sp>
        <p:sp>
          <p:nvSpPr>
            <p:cNvPr id="25716" name="Rectangle 199"/>
            <p:cNvSpPr>
              <a:spLocks noChangeArrowheads="1"/>
            </p:cNvSpPr>
            <p:nvPr/>
          </p:nvSpPr>
          <p:spPr bwMode="auto">
            <a:xfrm>
              <a:off x="3656" y="256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4</a:t>
              </a:r>
              <a:endParaRPr lang="en-US">
                <a:latin typeface="Arial" charset="0"/>
              </a:endParaRPr>
            </a:p>
          </p:txBody>
        </p:sp>
        <p:sp>
          <p:nvSpPr>
            <p:cNvPr id="25717" name="Oval 200"/>
            <p:cNvSpPr>
              <a:spLocks noChangeArrowheads="1"/>
            </p:cNvSpPr>
            <p:nvPr/>
          </p:nvSpPr>
          <p:spPr bwMode="auto">
            <a:xfrm>
              <a:off x="2920" y="2472"/>
              <a:ext cx="48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18" name="Rectangle 201"/>
            <p:cNvSpPr>
              <a:spLocks noChangeArrowheads="1"/>
            </p:cNvSpPr>
            <p:nvPr/>
          </p:nvSpPr>
          <p:spPr bwMode="auto">
            <a:xfrm>
              <a:off x="2992" y="2456"/>
              <a:ext cx="56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Si nitr/SiC(w)</a:t>
              </a:r>
              <a:endParaRPr lang="en-US">
                <a:latin typeface="Arial" charset="0"/>
              </a:endParaRPr>
            </a:p>
          </p:txBody>
        </p:sp>
        <p:sp>
          <p:nvSpPr>
            <p:cNvPr id="25719" name="Rectangle 202"/>
            <p:cNvSpPr>
              <a:spLocks noChangeArrowheads="1"/>
            </p:cNvSpPr>
            <p:nvPr/>
          </p:nvSpPr>
          <p:spPr bwMode="auto">
            <a:xfrm>
              <a:off x="3600" y="244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5</a:t>
              </a:r>
              <a:endParaRPr lang="en-US">
                <a:latin typeface="Arial" charset="0"/>
              </a:endParaRPr>
            </a:p>
          </p:txBody>
        </p:sp>
        <p:sp>
          <p:nvSpPr>
            <p:cNvPr id="25720" name="Oval 203"/>
            <p:cNvSpPr>
              <a:spLocks noChangeArrowheads="1"/>
            </p:cNvSpPr>
            <p:nvPr/>
          </p:nvSpPr>
          <p:spPr bwMode="auto">
            <a:xfrm>
              <a:off x="2920" y="2696"/>
              <a:ext cx="48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21" name="Rectangle 204"/>
            <p:cNvSpPr>
              <a:spLocks noChangeArrowheads="1"/>
            </p:cNvSpPr>
            <p:nvPr/>
          </p:nvSpPr>
          <p:spPr bwMode="auto">
            <a:xfrm>
              <a:off x="3000" y="2680"/>
              <a:ext cx="56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Glass/SiC(w)</a:t>
              </a:r>
              <a:endParaRPr lang="en-US">
                <a:latin typeface="Arial" charset="0"/>
              </a:endParaRPr>
            </a:p>
          </p:txBody>
        </p:sp>
        <p:sp>
          <p:nvSpPr>
            <p:cNvPr id="25722" name="Rectangle 205"/>
            <p:cNvSpPr>
              <a:spLocks noChangeArrowheads="1"/>
            </p:cNvSpPr>
            <p:nvPr/>
          </p:nvSpPr>
          <p:spPr bwMode="auto">
            <a:xfrm>
              <a:off x="3600" y="26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6</a:t>
              </a:r>
              <a:endParaRPr lang="en-US">
                <a:latin typeface="Arial" charset="0"/>
              </a:endParaRPr>
            </a:p>
          </p:txBody>
        </p:sp>
        <p:sp>
          <p:nvSpPr>
            <p:cNvPr id="25723" name="Oval 206"/>
            <p:cNvSpPr>
              <a:spLocks noChangeArrowheads="1"/>
            </p:cNvSpPr>
            <p:nvPr/>
          </p:nvSpPr>
          <p:spPr bwMode="auto">
            <a:xfrm>
              <a:off x="2920" y="3792"/>
              <a:ext cx="40" cy="48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24" name="Oval 207"/>
            <p:cNvSpPr>
              <a:spLocks noChangeArrowheads="1"/>
            </p:cNvSpPr>
            <p:nvPr/>
          </p:nvSpPr>
          <p:spPr bwMode="auto">
            <a:xfrm>
              <a:off x="2920" y="2184"/>
              <a:ext cx="48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25" name="Rectangle 208"/>
            <p:cNvSpPr>
              <a:spLocks noChangeArrowheads="1"/>
            </p:cNvSpPr>
            <p:nvPr/>
          </p:nvSpPr>
          <p:spPr bwMode="auto">
            <a:xfrm>
              <a:off x="2992" y="2152"/>
              <a:ext cx="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Y</a:t>
              </a:r>
              <a:endParaRPr lang="en-US">
                <a:latin typeface="Arial" charset="0"/>
              </a:endParaRPr>
            </a:p>
          </p:txBody>
        </p:sp>
        <p:sp>
          <p:nvSpPr>
            <p:cNvPr id="25726" name="Rectangle 209"/>
            <p:cNvSpPr>
              <a:spLocks noChangeArrowheads="1"/>
            </p:cNvSpPr>
            <p:nvPr/>
          </p:nvSpPr>
          <p:spPr bwMode="auto">
            <a:xfrm>
              <a:off x="3056" y="21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25727" name="Rectangle 210"/>
            <p:cNvSpPr>
              <a:spLocks noChangeArrowheads="1"/>
            </p:cNvSpPr>
            <p:nvPr/>
          </p:nvSpPr>
          <p:spPr bwMode="auto">
            <a:xfrm>
              <a:off x="3104" y="2152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O</a:t>
              </a:r>
              <a:endParaRPr lang="en-US">
                <a:latin typeface="Arial" charset="0"/>
              </a:endParaRPr>
            </a:p>
          </p:txBody>
        </p:sp>
        <p:sp>
          <p:nvSpPr>
            <p:cNvPr id="25728" name="Rectangle 211"/>
            <p:cNvSpPr>
              <a:spLocks noChangeArrowheads="1"/>
            </p:cNvSpPr>
            <p:nvPr/>
          </p:nvSpPr>
          <p:spPr bwMode="auto">
            <a:xfrm>
              <a:off x="3184" y="21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3</a:t>
              </a:r>
              <a:endParaRPr lang="en-US">
                <a:latin typeface="Arial" charset="0"/>
              </a:endParaRPr>
            </a:p>
          </p:txBody>
        </p:sp>
        <p:sp>
          <p:nvSpPr>
            <p:cNvPr id="25729" name="Rectangle 212"/>
            <p:cNvSpPr>
              <a:spLocks noChangeArrowheads="1"/>
            </p:cNvSpPr>
            <p:nvPr/>
          </p:nvSpPr>
          <p:spPr bwMode="auto">
            <a:xfrm>
              <a:off x="3232" y="2152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/ZrO</a:t>
              </a:r>
              <a:endParaRPr lang="en-US">
                <a:latin typeface="Arial" charset="0"/>
              </a:endParaRPr>
            </a:p>
          </p:txBody>
        </p:sp>
        <p:sp>
          <p:nvSpPr>
            <p:cNvPr id="25730" name="Rectangle 213"/>
            <p:cNvSpPr>
              <a:spLocks noChangeArrowheads="1"/>
            </p:cNvSpPr>
            <p:nvPr/>
          </p:nvSpPr>
          <p:spPr bwMode="auto">
            <a:xfrm>
              <a:off x="3440" y="21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25731" name="Rectangle 214"/>
            <p:cNvSpPr>
              <a:spLocks noChangeArrowheads="1"/>
            </p:cNvSpPr>
            <p:nvPr/>
          </p:nvSpPr>
          <p:spPr bwMode="auto">
            <a:xfrm>
              <a:off x="3488" y="2152"/>
              <a:ext cx="11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  <a:latin typeface="Arial" charset="0"/>
                </a:rPr>
                <a:t>(p)</a:t>
              </a:r>
              <a:endParaRPr lang="en-US">
                <a:latin typeface="Arial" charset="0"/>
              </a:endParaRPr>
            </a:p>
          </p:txBody>
        </p:sp>
        <p:sp>
          <p:nvSpPr>
            <p:cNvPr id="25732" name="Rectangle 215"/>
            <p:cNvSpPr>
              <a:spLocks noChangeArrowheads="1"/>
            </p:cNvSpPr>
            <p:nvPr/>
          </p:nvSpPr>
          <p:spPr bwMode="auto">
            <a:xfrm>
              <a:off x="3616" y="214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  <a:latin typeface="Arial" charset="0"/>
                </a:rPr>
                <a:t>4</a:t>
              </a: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835BA-6C49-4AE9-8C52-F21915D65C9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552" y="859350"/>
            <a:ext cx="87618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+mn-lt"/>
              </a:rPr>
              <a:t>The stress intensity for a partial-through thickness flaw is given by                              </a:t>
            </a:r>
            <a:r>
              <a:rPr lang="en-IN" i="1" dirty="0" smtClean="0">
                <a:latin typeface="+mn-lt"/>
              </a:rPr>
              <a:t>   where a is the depth of penetration of the flaw </a:t>
            </a:r>
            <a:r>
              <a:rPr lang="en-IN" dirty="0" smtClean="0">
                <a:latin typeface="+mn-lt"/>
              </a:rPr>
              <a:t>through a wall thickness </a:t>
            </a:r>
            <a:r>
              <a:rPr lang="en-IN" i="1" dirty="0" smtClean="0">
                <a:latin typeface="+mn-lt"/>
              </a:rPr>
              <a:t>t. If the flaw is 5 mm deep in a wall 12 mm thick, </a:t>
            </a:r>
            <a:r>
              <a:rPr lang="en-IN" dirty="0" smtClean="0">
                <a:latin typeface="+mn-lt"/>
              </a:rPr>
              <a:t>determine whether the wall will support a stress of 172 MPa if it is made from 7075-T6 aluminum alloy with</a:t>
            </a:r>
            <a:endParaRPr lang="en-IN" dirty="0">
              <a:latin typeface="+mn-lt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846" y="1346224"/>
            <a:ext cx="2676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9686" y="2757347"/>
            <a:ext cx="2209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91018" y="230875"/>
            <a:ext cx="5246688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376" y="3404763"/>
            <a:ext cx="8839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52C8B-74B8-4087-9CBD-9EFC4206AAD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Loading Rate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22288" y="1414463"/>
            <a:ext cx="41148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 Increased loading rate...</a:t>
            </a:r>
          </a:p>
          <a:p>
            <a:r>
              <a:rPr lang="en-US" sz="2200">
                <a:latin typeface="Arial" charset="0"/>
              </a:rPr>
              <a:t>    -- increases </a:t>
            </a:r>
            <a:r>
              <a:rPr lang="en-US" sz="2200">
                <a:latin typeface="Symbol" pitchFamily="18" charset="2"/>
              </a:rPr>
              <a:t>s</a:t>
            </a:r>
            <a:r>
              <a:rPr lang="en-US" sz="2800" i="1" baseline="-10000">
                <a:latin typeface="Arial" charset="0"/>
              </a:rPr>
              <a:t>y</a:t>
            </a:r>
            <a:r>
              <a:rPr lang="en-US" sz="2200">
                <a:latin typeface="Arial" charset="0"/>
              </a:rPr>
              <a:t> and </a:t>
            </a:r>
            <a:r>
              <a:rPr lang="en-US" sz="2200" i="1">
                <a:latin typeface="Arial" charset="0"/>
              </a:rPr>
              <a:t>TS</a:t>
            </a:r>
          </a:p>
          <a:p>
            <a:r>
              <a:rPr lang="en-US" sz="2200">
                <a:latin typeface="Arial" charset="0"/>
              </a:rPr>
              <a:t>    -- decreases %</a:t>
            </a:r>
            <a:r>
              <a:rPr lang="en-US" sz="2200" i="1">
                <a:latin typeface="Arial" charset="0"/>
              </a:rPr>
              <a:t>EL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487863" y="1414463"/>
            <a:ext cx="39624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 Why?</a:t>
            </a:r>
            <a:r>
              <a:rPr lang="en-US" sz="2200">
                <a:latin typeface="Arial" charset="0"/>
              </a:rPr>
              <a:t>  An increased rate</a:t>
            </a:r>
          </a:p>
          <a:p>
            <a:r>
              <a:rPr lang="en-US" sz="2200">
                <a:latin typeface="Arial" charset="0"/>
              </a:rPr>
              <a:t>    gives less time for </a:t>
            </a:r>
          </a:p>
          <a:p>
            <a:r>
              <a:rPr lang="en-US" sz="2200">
                <a:latin typeface="Arial" charset="0"/>
              </a:rPr>
              <a:t>    dislocations to move past </a:t>
            </a:r>
          </a:p>
          <a:p>
            <a:r>
              <a:rPr lang="en-US" sz="2200">
                <a:latin typeface="Arial" charset="0"/>
              </a:rPr>
              <a:t>    obstacles.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846263" y="2757488"/>
            <a:ext cx="2143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s</a:t>
            </a:r>
            <a:endParaRPr lang="en-US"/>
          </a:p>
        </p:txBody>
      </p:sp>
      <p:grpSp>
        <p:nvGrpSpPr>
          <p:cNvPr id="26631" name="Group 35"/>
          <p:cNvGrpSpPr>
            <a:grpSpLocks/>
          </p:cNvGrpSpPr>
          <p:nvPr/>
        </p:nvGrpSpPr>
        <p:grpSpPr bwMode="auto">
          <a:xfrm>
            <a:off x="1368425" y="3194050"/>
            <a:ext cx="4873625" cy="2960688"/>
            <a:chOff x="862" y="2012"/>
            <a:chExt cx="3070" cy="1865"/>
          </a:xfrm>
        </p:grpSpPr>
        <p:grpSp>
          <p:nvGrpSpPr>
            <p:cNvPr id="26632" name="Group 8"/>
            <p:cNvGrpSpPr>
              <a:grpSpLocks/>
            </p:cNvGrpSpPr>
            <p:nvPr/>
          </p:nvGrpSpPr>
          <p:grpSpPr bwMode="auto">
            <a:xfrm>
              <a:off x="1233" y="2077"/>
              <a:ext cx="142" cy="1734"/>
              <a:chOff x="3288" y="776"/>
              <a:chExt cx="96" cy="1168"/>
            </a:xfrm>
          </p:grpSpPr>
          <p:sp>
            <p:nvSpPr>
              <p:cNvPr id="26653" name="Freeform 9"/>
              <p:cNvSpPr>
                <a:spLocks/>
              </p:cNvSpPr>
              <p:nvPr/>
            </p:nvSpPr>
            <p:spPr bwMode="auto">
              <a:xfrm>
                <a:off x="3288" y="776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Line 10"/>
              <p:cNvSpPr>
                <a:spLocks noChangeShapeType="1"/>
              </p:cNvSpPr>
              <p:nvPr/>
            </p:nvSpPr>
            <p:spPr bwMode="auto">
              <a:xfrm flipV="1">
                <a:off x="3336" y="848"/>
                <a:ext cx="1" cy="109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3" name="Freeform 14"/>
            <p:cNvSpPr>
              <a:spLocks/>
            </p:cNvSpPr>
            <p:nvPr/>
          </p:nvSpPr>
          <p:spPr bwMode="auto">
            <a:xfrm>
              <a:off x="1316" y="2291"/>
              <a:ext cx="356" cy="1520"/>
            </a:xfrm>
            <a:custGeom>
              <a:avLst/>
              <a:gdLst>
                <a:gd name="T0" fmla="*/ 0 w 240"/>
                <a:gd name="T1" fmla="*/ 7379 h 1024"/>
                <a:gd name="T2" fmla="*/ 460 w 240"/>
                <a:gd name="T3" fmla="*/ 1210 h 1024"/>
                <a:gd name="T4" fmla="*/ 633 w 240"/>
                <a:gd name="T5" fmla="*/ 690 h 1024"/>
                <a:gd name="T6" fmla="*/ 979 w 240"/>
                <a:gd name="T7" fmla="*/ 288 h 1024"/>
                <a:gd name="T8" fmla="*/ 1380 w 240"/>
                <a:gd name="T9" fmla="*/ 117 h 1024"/>
                <a:gd name="T10" fmla="*/ 1722 w 240"/>
                <a:gd name="T11" fmla="*/ 0 h 1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"/>
                <a:gd name="T19" fmla="*/ 0 h 1024"/>
                <a:gd name="T20" fmla="*/ 240 w 240"/>
                <a:gd name="T21" fmla="*/ 1024 h 10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" h="1024">
                  <a:moveTo>
                    <a:pt x="0" y="1024"/>
                  </a:moveTo>
                  <a:lnTo>
                    <a:pt x="64" y="168"/>
                  </a:lnTo>
                  <a:lnTo>
                    <a:pt x="88" y="96"/>
                  </a:lnTo>
                  <a:lnTo>
                    <a:pt x="136" y="40"/>
                  </a:lnTo>
                  <a:lnTo>
                    <a:pt x="192" y="16"/>
                  </a:lnTo>
                  <a:lnTo>
                    <a:pt x="240" y="0"/>
                  </a:ln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15"/>
            <p:cNvSpPr>
              <a:spLocks/>
            </p:cNvSpPr>
            <p:nvPr/>
          </p:nvSpPr>
          <p:spPr bwMode="auto">
            <a:xfrm>
              <a:off x="1328" y="3003"/>
              <a:ext cx="1983" cy="808"/>
            </a:xfrm>
            <a:custGeom>
              <a:avLst/>
              <a:gdLst>
                <a:gd name="T0" fmla="*/ 0 w 1336"/>
                <a:gd name="T1" fmla="*/ 3932 h 544"/>
                <a:gd name="T2" fmla="*/ 174 w 1336"/>
                <a:gd name="T3" fmla="*/ 1445 h 544"/>
                <a:gd name="T4" fmla="*/ 460 w 1336"/>
                <a:gd name="T5" fmla="*/ 1215 h 544"/>
                <a:gd name="T6" fmla="*/ 1095 w 1336"/>
                <a:gd name="T7" fmla="*/ 864 h 544"/>
                <a:gd name="T8" fmla="*/ 1784 w 1336"/>
                <a:gd name="T9" fmla="*/ 521 h 544"/>
                <a:gd name="T10" fmla="*/ 3053 w 1336"/>
                <a:gd name="T11" fmla="*/ 174 h 544"/>
                <a:gd name="T12" fmla="*/ 3862 w 1336"/>
                <a:gd name="T13" fmla="*/ 59 h 544"/>
                <a:gd name="T14" fmla="*/ 4955 w 1336"/>
                <a:gd name="T15" fmla="*/ 0 h 544"/>
                <a:gd name="T16" fmla="*/ 5936 w 1336"/>
                <a:gd name="T17" fmla="*/ 59 h 544"/>
                <a:gd name="T18" fmla="*/ 7092 w 1336"/>
                <a:gd name="T19" fmla="*/ 232 h 544"/>
                <a:gd name="T20" fmla="*/ 8475 w 1336"/>
                <a:gd name="T21" fmla="*/ 695 h 544"/>
                <a:gd name="T22" fmla="*/ 9623 w 1336"/>
                <a:gd name="T23" fmla="*/ 1215 h 5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6"/>
                <a:gd name="T37" fmla="*/ 0 h 544"/>
                <a:gd name="T38" fmla="*/ 1336 w 1336"/>
                <a:gd name="T39" fmla="*/ 544 h 5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6" h="544">
                  <a:moveTo>
                    <a:pt x="0" y="544"/>
                  </a:moveTo>
                  <a:lnTo>
                    <a:pt x="24" y="200"/>
                  </a:lnTo>
                  <a:lnTo>
                    <a:pt x="64" y="168"/>
                  </a:lnTo>
                  <a:lnTo>
                    <a:pt x="152" y="120"/>
                  </a:lnTo>
                  <a:lnTo>
                    <a:pt x="248" y="72"/>
                  </a:lnTo>
                  <a:lnTo>
                    <a:pt x="424" y="24"/>
                  </a:lnTo>
                  <a:lnTo>
                    <a:pt x="536" y="8"/>
                  </a:lnTo>
                  <a:lnTo>
                    <a:pt x="688" y="0"/>
                  </a:lnTo>
                  <a:lnTo>
                    <a:pt x="824" y="8"/>
                  </a:lnTo>
                  <a:lnTo>
                    <a:pt x="984" y="32"/>
                  </a:lnTo>
                  <a:lnTo>
                    <a:pt x="1176" y="96"/>
                  </a:lnTo>
                  <a:lnTo>
                    <a:pt x="1336" y="168"/>
                  </a:lnTo>
                </a:path>
              </a:pathLst>
            </a:custGeom>
            <a:noFill/>
            <a:ln w="5715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Rectangle 16"/>
            <p:cNvSpPr>
              <a:spLocks noChangeArrowheads="1"/>
            </p:cNvSpPr>
            <p:nvPr/>
          </p:nvSpPr>
          <p:spPr bwMode="auto">
            <a:xfrm>
              <a:off x="3834" y="3561"/>
              <a:ext cx="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e</a:t>
              </a:r>
              <a:endParaRPr lang="en-US"/>
            </a:p>
          </p:txBody>
        </p:sp>
        <p:sp>
          <p:nvSpPr>
            <p:cNvPr id="26636" name="Line 17"/>
            <p:cNvSpPr>
              <a:spLocks noChangeShapeType="1"/>
            </p:cNvSpPr>
            <p:nvPr/>
          </p:nvSpPr>
          <p:spPr bwMode="auto">
            <a:xfrm>
              <a:off x="1147" y="2374"/>
              <a:ext cx="154" cy="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18"/>
            <p:cNvSpPr>
              <a:spLocks noChangeShapeType="1"/>
            </p:cNvSpPr>
            <p:nvPr/>
          </p:nvSpPr>
          <p:spPr bwMode="auto">
            <a:xfrm>
              <a:off x="1147" y="3300"/>
              <a:ext cx="154" cy="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Rectangle 19"/>
            <p:cNvSpPr>
              <a:spLocks noChangeArrowheads="1"/>
            </p:cNvSpPr>
            <p:nvPr/>
          </p:nvSpPr>
          <p:spPr bwMode="auto">
            <a:xfrm>
              <a:off x="862" y="2154"/>
              <a:ext cx="219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CC0000"/>
                  </a:solidFill>
                  <a:latin typeface="Symbol" pitchFamily="18" charset="2"/>
                </a:rPr>
                <a:t>s</a:t>
              </a:r>
              <a:r>
                <a:rPr lang="en-US" sz="3200" i="1" baseline="-25000">
                  <a:solidFill>
                    <a:srgbClr val="CC0000"/>
                  </a:solidFill>
                  <a:latin typeface="Arial" charset="0"/>
                </a:rPr>
                <a:t>y</a:t>
              </a:r>
              <a:endParaRPr lang="en-US" i="1"/>
            </a:p>
          </p:txBody>
        </p:sp>
        <p:sp>
          <p:nvSpPr>
            <p:cNvPr id="26639" name="Rectangle 21"/>
            <p:cNvSpPr>
              <a:spLocks noChangeArrowheads="1"/>
            </p:cNvSpPr>
            <p:nvPr/>
          </p:nvSpPr>
          <p:spPr bwMode="auto">
            <a:xfrm>
              <a:off x="862" y="3092"/>
              <a:ext cx="219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33FF"/>
                  </a:solidFill>
                  <a:latin typeface="Symbol" pitchFamily="18" charset="2"/>
                </a:rPr>
                <a:t>s</a:t>
              </a:r>
              <a:r>
                <a:rPr lang="en-US" sz="3200" i="1" baseline="-25000">
                  <a:solidFill>
                    <a:srgbClr val="0033FF"/>
                  </a:solidFill>
                  <a:latin typeface="Arial" charset="0"/>
                </a:rPr>
                <a:t>y</a:t>
              </a:r>
              <a:endParaRPr lang="en-US" sz="3200" i="1"/>
            </a:p>
          </p:txBody>
        </p:sp>
        <p:sp>
          <p:nvSpPr>
            <p:cNvPr id="26640" name="Rectangle 23"/>
            <p:cNvSpPr>
              <a:spLocks noChangeArrowheads="1"/>
            </p:cNvSpPr>
            <p:nvPr/>
          </p:nvSpPr>
          <p:spPr bwMode="auto">
            <a:xfrm>
              <a:off x="1518" y="2028"/>
              <a:ext cx="2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CC0000"/>
                  </a:solidFill>
                  <a:latin typeface="Arial" charset="0"/>
                </a:rPr>
                <a:t>TS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6641" name="Rectangle 24"/>
            <p:cNvSpPr>
              <a:spLocks noChangeArrowheads="1"/>
            </p:cNvSpPr>
            <p:nvPr/>
          </p:nvSpPr>
          <p:spPr bwMode="auto">
            <a:xfrm>
              <a:off x="2159" y="2722"/>
              <a:ext cx="2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33FF"/>
                  </a:solidFill>
                  <a:latin typeface="Arial" charset="0"/>
                </a:rPr>
                <a:t>TS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6642" name="Rectangle 25"/>
            <p:cNvSpPr>
              <a:spLocks noChangeArrowheads="1"/>
            </p:cNvSpPr>
            <p:nvPr/>
          </p:nvSpPr>
          <p:spPr bwMode="auto">
            <a:xfrm>
              <a:off x="1869" y="2201"/>
              <a:ext cx="4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latin typeface="Arial" charset="0"/>
                </a:rPr>
                <a:t>larger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6643" name="Group 33"/>
            <p:cNvGrpSpPr>
              <a:grpSpLocks/>
            </p:cNvGrpSpPr>
            <p:nvPr/>
          </p:nvGrpSpPr>
          <p:grpSpPr bwMode="auto">
            <a:xfrm>
              <a:off x="2053" y="2012"/>
              <a:ext cx="84" cy="230"/>
              <a:chOff x="2492" y="2279"/>
              <a:chExt cx="84" cy="230"/>
            </a:xfrm>
          </p:grpSpPr>
          <p:sp>
            <p:nvSpPr>
              <p:cNvPr id="26651" name="Rectangle 26"/>
              <p:cNvSpPr>
                <a:spLocks noChangeArrowheads="1"/>
              </p:cNvSpPr>
              <p:nvPr/>
            </p:nvSpPr>
            <p:spPr bwMode="auto">
              <a:xfrm>
                <a:off x="2492" y="2279"/>
                <a:ext cx="8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CC0000"/>
                    </a:solidFill>
                    <a:latin typeface="Symbol" pitchFamily="18" charset="2"/>
                  </a:rPr>
                  <a:t>e</a:t>
                </a:r>
                <a:endParaRPr lang="en-US"/>
              </a:p>
            </p:txBody>
          </p:sp>
          <p:sp>
            <p:nvSpPr>
              <p:cNvPr id="26652" name="Oval 27"/>
              <p:cNvSpPr>
                <a:spLocks noChangeArrowheads="1"/>
              </p:cNvSpPr>
              <p:nvPr/>
            </p:nvSpPr>
            <p:spPr bwMode="auto">
              <a:xfrm>
                <a:off x="2510" y="2316"/>
                <a:ext cx="48" cy="35"/>
              </a:xfrm>
              <a:prstGeom prst="ellipse">
                <a:avLst/>
              </a:pr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6644" name="Rectangle 28"/>
            <p:cNvSpPr>
              <a:spLocks noChangeArrowheads="1"/>
            </p:cNvSpPr>
            <p:nvPr/>
          </p:nvSpPr>
          <p:spPr bwMode="auto">
            <a:xfrm>
              <a:off x="2981" y="2823"/>
              <a:ext cx="61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latin typeface="Arial" charset="0"/>
                </a:rPr>
                <a:t>smaller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6645" name="Group 34"/>
            <p:cNvGrpSpPr>
              <a:grpSpLocks/>
            </p:cNvGrpSpPr>
            <p:nvPr/>
          </p:nvGrpSpPr>
          <p:grpSpPr bwMode="auto">
            <a:xfrm>
              <a:off x="3204" y="2619"/>
              <a:ext cx="84" cy="230"/>
              <a:chOff x="4041" y="3229"/>
              <a:chExt cx="84" cy="230"/>
            </a:xfrm>
          </p:grpSpPr>
          <p:sp>
            <p:nvSpPr>
              <p:cNvPr id="26649" name="Rectangle 30"/>
              <p:cNvSpPr>
                <a:spLocks noChangeArrowheads="1"/>
              </p:cNvSpPr>
              <p:nvPr/>
            </p:nvSpPr>
            <p:spPr bwMode="auto">
              <a:xfrm>
                <a:off x="4041" y="3229"/>
                <a:ext cx="8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33CC"/>
                    </a:solidFill>
                    <a:latin typeface="Symbol" pitchFamily="18" charset="2"/>
                  </a:rPr>
                  <a:t>e</a:t>
                </a:r>
                <a:endParaRPr lang="en-US"/>
              </a:p>
            </p:txBody>
          </p:sp>
          <p:sp>
            <p:nvSpPr>
              <p:cNvPr id="26650" name="Oval 31"/>
              <p:cNvSpPr>
                <a:spLocks noChangeArrowheads="1"/>
              </p:cNvSpPr>
              <p:nvPr/>
            </p:nvSpPr>
            <p:spPr bwMode="auto">
              <a:xfrm>
                <a:off x="4062" y="3265"/>
                <a:ext cx="36" cy="36"/>
              </a:xfrm>
              <a:prstGeom prst="ellipse">
                <a:avLst/>
              </a:prstGeom>
              <a:solidFill>
                <a:srgbClr val="0033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6646" name="Group 11"/>
            <p:cNvGrpSpPr>
              <a:grpSpLocks/>
            </p:cNvGrpSpPr>
            <p:nvPr/>
          </p:nvGrpSpPr>
          <p:grpSpPr bwMode="auto">
            <a:xfrm>
              <a:off x="1297" y="3735"/>
              <a:ext cx="2506" cy="142"/>
              <a:chOff x="3336" y="1888"/>
              <a:chExt cx="1688" cy="96"/>
            </a:xfrm>
          </p:grpSpPr>
          <p:sp>
            <p:nvSpPr>
              <p:cNvPr id="26647" name="Freeform 12"/>
              <p:cNvSpPr>
                <a:spLocks/>
              </p:cNvSpPr>
              <p:nvPr/>
            </p:nvSpPr>
            <p:spPr bwMode="auto">
              <a:xfrm>
                <a:off x="4920" y="1888"/>
                <a:ext cx="104" cy="96"/>
              </a:xfrm>
              <a:custGeom>
                <a:avLst/>
                <a:gdLst>
                  <a:gd name="T0" fmla="*/ 104 w 104"/>
                  <a:gd name="T1" fmla="*/ 48 h 96"/>
                  <a:gd name="T2" fmla="*/ 0 w 104"/>
                  <a:gd name="T3" fmla="*/ 96 h 96"/>
                  <a:gd name="T4" fmla="*/ 32 w 104"/>
                  <a:gd name="T5" fmla="*/ 48 h 96"/>
                  <a:gd name="T6" fmla="*/ 0 w 104"/>
                  <a:gd name="T7" fmla="*/ 0 h 96"/>
                  <a:gd name="T8" fmla="*/ 104 w 104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104" y="48"/>
                    </a:moveTo>
                    <a:lnTo>
                      <a:pt x="0" y="96"/>
                    </a:lnTo>
                    <a:lnTo>
                      <a:pt x="32" y="48"/>
                    </a:lnTo>
                    <a:lnTo>
                      <a:pt x="0" y="0"/>
                    </a:lnTo>
                    <a:lnTo>
                      <a:pt x="104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Line 13"/>
              <p:cNvSpPr>
                <a:spLocks noChangeShapeType="1"/>
              </p:cNvSpPr>
              <p:nvPr/>
            </p:nvSpPr>
            <p:spPr bwMode="auto">
              <a:xfrm>
                <a:off x="3336" y="1936"/>
                <a:ext cx="161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EEE4E-2377-4F62-8B0C-FF9CC020328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5336"/>
            <a:ext cx="7772400" cy="533400"/>
          </a:xfrm>
        </p:spPr>
        <p:txBody>
          <a:bodyPr/>
          <a:lstStyle/>
          <a:p>
            <a:r>
              <a:rPr lang="en-US" sz="3200" dirty="0" smtClean="0"/>
              <a:t>Impact Testing</a:t>
            </a:r>
          </a:p>
        </p:txBody>
      </p:sp>
      <p:grpSp>
        <p:nvGrpSpPr>
          <p:cNvPr id="27652" name="Group 25"/>
          <p:cNvGrpSpPr>
            <a:grpSpLocks/>
          </p:cNvGrpSpPr>
          <p:nvPr/>
        </p:nvGrpSpPr>
        <p:grpSpPr bwMode="auto">
          <a:xfrm>
            <a:off x="2297113" y="2449468"/>
            <a:ext cx="5418137" cy="4233862"/>
            <a:chOff x="1447" y="1457"/>
            <a:chExt cx="3413" cy="2667"/>
          </a:xfrm>
        </p:grpSpPr>
        <p:pic>
          <p:nvPicPr>
            <p:cNvPr id="27661" name="Picture 6" descr="Fig 8_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" y="1457"/>
              <a:ext cx="3078" cy="2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62" name="Rectangle 7"/>
            <p:cNvSpPr>
              <a:spLocks noChangeArrowheads="1"/>
            </p:cNvSpPr>
            <p:nvPr/>
          </p:nvSpPr>
          <p:spPr bwMode="auto">
            <a:xfrm>
              <a:off x="1494" y="3655"/>
              <a:ext cx="54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CC0000"/>
                  </a:solidFill>
                  <a:latin typeface="Arial" charset="0"/>
                </a:rPr>
                <a:t>final height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7663" name="Group 8"/>
            <p:cNvGrpSpPr>
              <a:grpSpLocks/>
            </p:cNvGrpSpPr>
            <p:nvPr/>
          </p:nvGrpSpPr>
          <p:grpSpPr bwMode="auto">
            <a:xfrm>
              <a:off x="2044" y="2605"/>
              <a:ext cx="2242" cy="1382"/>
              <a:chOff x="2542" y="2925"/>
              <a:chExt cx="1545" cy="942"/>
            </a:xfrm>
          </p:grpSpPr>
          <p:sp>
            <p:nvSpPr>
              <p:cNvPr id="27665" name="Line 9"/>
              <p:cNvSpPr>
                <a:spLocks noChangeShapeType="1"/>
              </p:cNvSpPr>
              <p:nvPr/>
            </p:nvSpPr>
            <p:spPr bwMode="auto">
              <a:xfrm>
                <a:off x="2576" y="3866"/>
                <a:ext cx="1477" cy="1"/>
              </a:xfrm>
              <a:prstGeom prst="line">
                <a:avLst/>
              </a:prstGeom>
              <a:noFill/>
              <a:ln w="20638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66" name="Group 10"/>
              <p:cNvGrpSpPr>
                <a:grpSpLocks/>
              </p:cNvGrpSpPr>
              <p:nvPr/>
            </p:nvGrpSpPr>
            <p:grpSpPr bwMode="auto">
              <a:xfrm>
                <a:off x="4005" y="2925"/>
                <a:ext cx="82" cy="939"/>
                <a:chOff x="3978" y="2994"/>
                <a:chExt cx="76" cy="866"/>
              </a:xfrm>
            </p:grpSpPr>
            <p:sp>
              <p:nvSpPr>
                <p:cNvPr id="27670" name="Freeform 11"/>
                <p:cNvSpPr>
                  <a:spLocks/>
                </p:cNvSpPr>
                <p:nvPr/>
              </p:nvSpPr>
              <p:spPr bwMode="auto">
                <a:xfrm>
                  <a:off x="3978" y="2994"/>
                  <a:ext cx="76" cy="82"/>
                </a:xfrm>
                <a:custGeom>
                  <a:avLst/>
                  <a:gdLst>
                    <a:gd name="T0" fmla="*/ 38 w 76"/>
                    <a:gd name="T1" fmla="*/ 0 h 82"/>
                    <a:gd name="T2" fmla="*/ 76 w 76"/>
                    <a:gd name="T3" fmla="*/ 82 h 82"/>
                    <a:gd name="T4" fmla="*/ 38 w 76"/>
                    <a:gd name="T5" fmla="*/ 56 h 82"/>
                    <a:gd name="T6" fmla="*/ 0 w 76"/>
                    <a:gd name="T7" fmla="*/ 82 h 82"/>
                    <a:gd name="T8" fmla="*/ 38 w 76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6"/>
                    <a:gd name="T16" fmla="*/ 0 h 82"/>
                    <a:gd name="T17" fmla="*/ 76 w 76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6" h="82">
                      <a:moveTo>
                        <a:pt x="38" y="0"/>
                      </a:moveTo>
                      <a:lnTo>
                        <a:pt x="76" y="82"/>
                      </a:lnTo>
                      <a:lnTo>
                        <a:pt x="38" y="56"/>
                      </a:lnTo>
                      <a:lnTo>
                        <a:pt x="0" y="82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016" y="3050"/>
                  <a:ext cx="1" cy="810"/>
                </a:xfrm>
                <a:prstGeom prst="line">
                  <a:avLst/>
                </a:prstGeom>
                <a:noFill/>
                <a:ln w="20638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7" name="Group 13"/>
              <p:cNvGrpSpPr>
                <a:grpSpLocks/>
              </p:cNvGrpSpPr>
              <p:nvPr/>
            </p:nvGrpSpPr>
            <p:grpSpPr bwMode="auto">
              <a:xfrm>
                <a:off x="2542" y="3417"/>
                <a:ext cx="76" cy="449"/>
                <a:chOff x="2542" y="3417"/>
                <a:chExt cx="76" cy="449"/>
              </a:xfrm>
            </p:grpSpPr>
            <p:sp>
              <p:nvSpPr>
                <p:cNvPr id="27668" name="Freeform 14"/>
                <p:cNvSpPr>
                  <a:spLocks/>
                </p:cNvSpPr>
                <p:nvPr/>
              </p:nvSpPr>
              <p:spPr bwMode="auto">
                <a:xfrm>
                  <a:off x="2542" y="3417"/>
                  <a:ext cx="76" cy="82"/>
                </a:xfrm>
                <a:custGeom>
                  <a:avLst/>
                  <a:gdLst>
                    <a:gd name="T0" fmla="*/ 38 w 76"/>
                    <a:gd name="T1" fmla="*/ 0 h 82"/>
                    <a:gd name="T2" fmla="*/ 76 w 76"/>
                    <a:gd name="T3" fmla="*/ 82 h 82"/>
                    <a:gd name="T4" fmla="*/ 38 w 76"/>
                    <a:gd name="T5" fmla="*/ 57 h 82"/>
                    <a:gd name="T6" fmla="*/ 0 w 76"/>
                    <a:gd name="T7" fmla="*/ 82 h 82"/>
                    <a:gd name="T8" fmla="*/ 38 w 76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6"/>
                    <a:gd name="T16" fmla="*/ 0 h 82"/>
                    <a:gd name="T17" fmla="*/ 76 w 76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6" h="82">
                      <a:moveTo>
                        <a:pt x="38" y="0"/>
                      </a:moveTo>
                      <a:lnTo>
                        <a:pt x="76" y="82"/>
                      </a:lnTo>
                      <a:lnTo>
                        <a:pt x="38" y="57"/>
                      </a:lnTo>
                      <a:lnTo>
                        <a:pt x="0" y="82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580" y="3474"/>
                  <a:ext cx="1" cy="392"/>
                </a:xfrm>
                <a:prstGeom prst="line">
                  <a:avLst/>
                </a:prstGeom>
                <a:noFill/>
                <a:ln w="20638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4270" y="3655"/>
              <a:ext cx="59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CC0000"/>
                  </a:solidFill>
                  <a:latin typeface="Arial" charset="0"/>
                </a:rPr>
                <a:t>initial height</a:t>
              </a:r>
              <a:endParaRPr lang="en-US">
                <a:latin typeface="Arial" charset="0"/>
              </a:endParaRPr>
            </a:p>
          </p:txBody>
        </p:sp>
      </p:grpSp>
      <p:sp>
        <p:nvSpPr>
          <p:cNvPr id="27653" name="Rectangle 17"/>
          <p:cNvSpPr>
            <a:spLocks noChangeArrowheads="1"/>
          </p:cNvSpPr>
          <p:nvPr/>
        </p:nvSpPr>
        <p:spPr bwMode="auto">
          <a:xfrm>
            <a:off x="522288" y="664372"/>
            <a:ext cx="5332602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latin typeface="Arial" charset="0"/>
              </a:rPr>
              <a:t>•  Impact loading:</a:t>
            </a:r>
          </a:p>
          <a:p>
            <a:r>
              <a:rPr lang="en-US" sz="2200" dirty="0">
                <a:latin typeface="Arial" charset="0"/>
              </a:rPr>
              <a:t>    -- severe testing case</a:t>
            </a:r>
          </a:p>
          <a:p>
            <a:r>
              <a:rPr lang="en-US" sz="2200" dirty="0">
                <a:latin typeface="Arial" charset="0"/>
              </a:rPr>
              <a:t>    -- makes material more brittle</a:t>
            </a:r>
          </a:p>
          <a:p>
            <a:r>
              <a:rPr lang="en-US" sz="2200" dirty="0">
                <a:latin typeface="Arial" charset="0"/>
              </a:rPr>
              <a:t>    -- decreases </a:t>
            </a:r>
            <a:r>
              <a:rPr lang="en-US" sz="2200" dirty="0" smtClean="0">
                <a:latin typeface="Arial" charset="0"/>
              </a:rPr>
              <a:t>toughness</a:t>
            </a:r>
          </a:p>
          <a:p>
            <a:r>
              <a:rPr lang="en-US" sz="2200" dirty="0" smtClean="0">
                <a:latin typeface="Arial" charset="0"/>
              </a:rPr>
              <a:t>    -- notch introduce triaxial state-of-stress </a:t>
            </a:r>
            <a:endParaRPr lang="en-US" sz="2200" dirty="0">
              <a:latin typeface="Arial" charset="0"/>
            </a:endParaRPr>
          </a:p>
        </p:txBody>
      </p:sp>
      <p:sp>
        <p:nvSpPr>
          <p:cNvPr id="27654" name="Rectangle 18"/>
          <p:cNvSpPr>
            <a:spLocks noChangeArrowheads="1"/>
          </p:cNvSpPr>
          <p:nvPr/>
        </p:nvSpPr>
        <p:spPr bwMode="auto">
          <a:xfrm>
            <a:off x="293688" y="2798763"/>
            <a:ext cx="2438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Adapted from Fig. 11.12(b),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Materials Science and Engineering, Adapted Version.</a:t>
            </a:r>
          </a:p>
          <a:p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(Fig. 11.12(b) is adapted from H.W. Hayden, W.G. Moffatt, and J. Wulff,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The Structure and Properties of Materials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, Vol. III,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Mechanical Behavior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, John Wiley and Sons, Inc. (1965) p. 13.)</a:t>
            </a:r>
          </a:p>
        </p:txBody>
      </p:sp>
      <p:grpSp>
        <p:nvGrpSpPr>
          <p:cNvPr id="27655" name="Group 19"/>
          <p:cNvGrpSpPr>
            <a:grpSpLocks/>
          </p:cNvGrpSpPr>
          <p:nvPr/>
        </p:nvGrpSpPr>
        <p:grpSpPr bwMode="auto">
          <a:xfrm>
            <a:off x="6486525" y="1154113"/>
            <a:ext cx="1917700" cy="1804987"/>
            <a:chOff x="4401" y="2304"/>
            <a:chExt cx="1208" cy="1137"/>
          </a:xfrm>
        </p:grpSpPr>
        <p:pic>
          <p:nvPicPr>
            <p:cNvPr id="27656" name="Picture 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01" y="2512"/>
              <a:ext cx="1208" cy="929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</p:pic>
        <p:sp>
          <p:nvSpPr>
            <p:cNvPr id="27657" name="Rectangle 21"/>
            <p:cNvSpPr>
              <a:spLocks noChangeArrowheads="1"/>
            </p:cNvSpPr>
            <p:nvPr/>
          </p:nvSpPr>
          <p:spPr bwMode="auto">
            <a:xfrm>
              <a:off x="4425" y="2304"/>
              <a:ext cx="5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6600"/>
                  </a:solidFill>
                  <a:latin typeface="Arial" charset="0"/>
                </a:rPr>
                <a:t>(Charpy)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27658" name="Group 22"/>
            <p:cNvGrpSpPr>
              <a:grpSpLocks/>
            </p:cNvGrpSpPr>
            <p:nvPr/>
          </p:nvGrpSpPr>
          <p:grpSpPr bwMode="auto">
            <a:xfrm>
              <a:off x="4744" y="2456"/>
              <a:ext cx="104" cy="280"/>
              <a:chOff x="4744" y="2456"/>
              <a:chExt cx="104" cy="280"/>
            </a:xfrm>
          </p:grpSpPr>
          <p:sp>
            <p:nvSpPr>
              <p:cNvPr id="27659" name="Freeform 23"/>
              <p:cNvSpPr>
                <a:spLocks/>
              </p:cNvSpPr>
              <p:nvPr/>
            </p:nvSpPr>
            <p:spPr bwMode="auto">
              <a:xfrm>
                <a:off x="4760" y="2624"/>
                <a:ext cx="88" cy="112"/>
              </a:xfrm>
              <a:custGeom>
                <a:avLst/>
                <a:gdLst>
                  <a:gd name="T0" fmla="*/ 80 w 88"/>
                  <a:gd name="T1" fmla="*/ 112 h 112"/>
                  <a:gd name="T2" fmla="*/ 0 w 88"/>
                  <a:gd name="T3" fmla="*/ 32 h 112"/>
                  <a:gd name="T4" fmla="*/ 56 w 88"/>
                  <a:gd name="T5" fmla="*/ 48 h 112"/>
                  <a:gd name="T6" fmla="*/ 88 w 88"/>
                  <a:gd name="T7" fmla="*/ 0 h 112"/>
                  <a:gd name="T8" fmla="*/ 80 w 88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112"/>
                  <a:gd name="T17" fmla="*/ 88 w 8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112">
                    <a:moveTo>
                      <a:pt x="80" y="112"/>
                    </a:moveTo>
                    <a:lnTo>
                      <a:pt x="0" y="32"/>
                    </a:lnTo>
                    <a:lnTo>
                      <a:pt x="56" y="48"/>
                    </a:lnTo>
                    <a:lnTo>
                      <a:pt x="88" y="0"/>
                    </a:lnTo>
                    <a:lnTo>
                      <a:pt x="80" y="112"/>
                    </a:lnTo>
                    <a:close/>
                  </a:path>
                </a:pathLst>
              </a:custGeom>
              <a:solidFill>
                <a:srgbClr val="006600"/>
              </a:solidFill>
              <a:ln w="127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24"/>
              <p:cNvSpPr>
                <a:spLocks noChangeShapeType="1"/>
              </p:cNvSpPr>
              <p:nvPr/>
            </p:nvSpPr>
            <p:spPr bwMode="auto">
              <a:xfrm>
                <a:off x="4744" y="2456"/>
                <a:ext cx="72" cy="216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69403-65C6-48BF-8BBC-C2B557D171D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09600" y="1066800"/>
            <a:ext cx="43434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dirty="0">
                <a:latin typeface="Arial" charset="0"/>
              </a:rPr>
              <a:t>•  </a:t>
            </a:r>
            <a:r>
              <a:rPr lang="en-US" b="1" dirty="0">
                <a:latin typeface="Arial" charset="0"/>
              </a:rPr>
              <a:t>Increasing temperature...</a:t>
            </a:r>
          </a:p>
          <a:p>
            <a:r>
              <a:rPr lang="en-US" sz="2200" dirty="0">
                <a:latin typeface="Arial" charset="0"/>
              </a:rPr>
              <a:t>    --increases %</a:t>
            </a:r>
            <a:r>
              <a:rPr lang="en-US" sz="2200" i="1" dirty="0">
                <a:latin typeface="Arial" charset="0"/>
              </a:rPr>
              <a:t>EL</a:t>
            </a:r>
            <a:r>
              <a:rPr lang="en-US" sz="2200" dirty="0">
                <a:latin typeface="Arial" charset="0"/>
              </a:rPr>
              <a:t> and </a:t>
            </a:r>
            <a:r>
              <a:rPr lang="en-US" sz="2200" i="1" dirty="0" err="1">
                <a:latin typeface="Arial" charset="0"/>
              </a:rPr>
              <a:t>K</a:t>
            </a:r>
            <a:r>
              <a:rPr lang="en-US" sz="2800" i="1" baseline="-10000" dirty="0" err="1">
                <a:latin typeface="Arial" charset="0"/>
              </a:rPr>
              <a:t>c</a:t>
            </a:r>
            <a:endParaRPr lang="en-US" sz="2800" i="1" baseline="-10000" dirty="0">
              <a:latin typeface="Arial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9600" y="1890713"/>
            <a:ext cx="7620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 </a:t>
            </a:r>
            <a:r>
              <a:rPr lang="en-US" b="1">
                <a:solidFill>
                  <a:schemeClr val="accent2"/>
                </a:solidFill>
                <a:latin typeface="Arial" charset="0"/>
              </a:rPr>
              <a:t>Ductile-to-Brittle Transition Temperature (DBTT)</a:t>
            </a:r>
            <a:r>
              <a:rPr lang="en-US" b="1">
                <a:latin typeface="Arial" charset="0"/>
              </a:rPr>
              <a:t>...</a:t>
            </a:r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Temperature</a:t>
            </a:r>
          </a:p>
        </p:txBody>
      </p:sp>
      <p:sp>
        <p:nvSpPr>
          <p:cNvPr id="28678" name="Rectangle 10"/>
          <p:cNvSpPr>
            <a:spLocks noChangeArrowheads="1"/>
          </p:cNvSpPr>
          <p:nvPr/>
        </p:nvSpPr>
        <p:spPr bwMode="auto">
          <a:xfrm>
            <a:off x="6819900" y="33020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CC0099"/>
                </a:solidFill>
                <a:latin typeface="Arial" charset="0"/>
              </a:rPr>
              <a:t>  </a:t>
            </a:r>
            <a:endParaRPr lang="en-US"/>
          </a:p>
        </p:txBody>
      </p:sp>
      <p:sp>
        <p:nvSpPr>
          <p:cNvPr id="28679" name="Rectangle 26"/>
          <p:cNvSpPr>
            <a:spLocks noChangeArrowheads="1"/>
          </p:cNvSpPr>
          <p:nvPr/>
        </p:nvSpPr>
        <p:spPr bwMode="auto">
          <a:xfrm>
            <a:off x="6819900" y="44450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Arial" charset="0"/>
              </a:rPr>
              <a:t>  </a:t>
            </a:r>
            <a:endParaRPr lang="en-US"/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009900" y="3302000"/>
            <a:ext cx="3679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CC0099"/>
                </a:solidFill>
                <a:latin typeface="Arial" charset="0"/>
              </a:rPr>
              <a:t>BCC metals (e.g., iron at </a:t>
            </a:r>
            <a:r>
              <a:rPr lang="en-US" sz="1800" i="1">
                <a:solidFill>
                  <a:srgbClr val="CC0099"/>
                </a:solidFill>
                <a:latin typeface="Arial" charset="0"/>
              </a:rPr>
              <a:t>T</a:t>
            </a:r>
            <a:r>
              <a:rPr lang="en-US" sz="1800">
                <a:solidFill>
                  <a:srgbClr val="CC0099"/>
                </a:solidFill>
                <a:latin typeface="Arial" charset="0"/>
              </a:rPr>
              <a:t> &lt; 914°C)</a:t>
            </a:r>
            <a:endParaRPr lang="en-US"/>
          </a:p>
        </p:txBody>
      </p:sp>
      <p:sp>
        <p:nvSpPr>
          <p:cNvPr id="28681" name="Rectangle 11"/>
          <p:cNvSpPr>
            <a:spLocks noChangeArrowheads="1"/>
          </p:cNvSpPr>
          <p:nvPr/>
        </p:nvSpPr>
        <p:spPr bwMode="auto">
          <a:xfrm rot="-5400000">
            <a:off x="-134937" y="3927475"/>
            <a:ext cx="1638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Impact Energy</a:t>
            </a:r>
            <a:endParaRPr lang="en-US"/>
          </a:p>
        </p:txBody>
      </p:sp>
      <p:sp>
        <p:nvSpPr>
          <p:cNvPr id="28682" name="Rectangle 12"/>
          <p:cNvSpPr>
            <a:spLocks noChangeArrowheads="1"/>
          </p:cNvSpPr>
          <p:nvPr/>
        </p:nvSpPr>
        <p:spPr bwMode="auto">
          <a:xfrm rot="-5400000">
            <a:off x="608806" y="2883694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  </a:t>
            </a:r>
            <a:endParaRPr 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4419600" y="5283200"/>
            <a:ext cx="145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Temperature</a:t>
            </a:r>
            <a:endParaRPr lang="en-US"/>
          </a:p>
        </p:txBody>
      </p:sp>
      <p:sp>
        <p:nvSpPr>
          <p:cNvPr id="28684" name="Freeform 15"/>
          <p:cNvSpPr>
            <a:spLocks/>
          </p:cNvSpPr>
          <p:nvPr/>
        </p:nvSpPr>
        <p:spPr bwMode="auto">
          <a:xfrm>
            <a:off x="1320800" y="2971800"/>
            <a:ext cx="2374900" cy="317500"/>
          </a:xfrm>
          <a:custGeom>
            <a:avLst/>
            <a:gdLst>
              <a:gd name="T0" fmla="*/ 0 w 1496"/>
              <a:gd name="T1" fmla="*/ 2147483647 h 200"/>
              <a:gd name="T2" fmla="*/ 2147483647 w 1496"/>
              <a:gd name="T3" fmla="*/ 2147483647 h 200"/>
              <a:gd name="T4" fmla="*/ 2147483647 w 1496"/>
              <a:gd name="T5" fmla="*/ 2147483647 h 200"/>
              <a:gd name="T6" fmla="*/ 2147483647 w 1496"/>
              <a:gd name="T7" fmla="*/ 2147483647 h 200"/>
              <a:gd name="T8" fmla="*/ 2147483647 w 1496"/>
              <a:gd name="T9" fmla="*/ 0 h 200"/>
              <a:gd name="T10" fmla="*/ 2147483647 w 1496"/>
              <a:gd name="T11" fmla="*/ 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6"/>
              <a:gd name="T19" fmla="*/ 0 h 200"/>
              <a:gd name="T20" fmla="*/ 1496 w 1496"/>
              <a:gd name="T21" fmla="*/ 200 h 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6" h="200">
                <a:moveTo>
                  <a:pt x="0" y="200"/>
                </a:moveTo>
                <a:lnTo>
                  <a:pt x="280" y="128"/>
                </a:lnTo>
                <a:lnTo>
                  <a:pt x="584" y="80"/>
                </a:lnTo>
                <a:lnTo>
                  <a:pt x="984" y="32"/>
                </a:lnTo>
                <a:lnTo>
                  <a:pt x="1352" y="0"/>
                </a:lnTo>
                <a:lnTo>
                  <a:pt x="1496" y="0"/>
                </a:lnTo>
              </a:path>
            </a:pathLst>
          </a:custGeom>
          <a:noFill/>
          <a:ln w="57150">
            <a:solidFill>
              <a:srgbClr val="0088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Freeform 17"/>
          <p:cNvSpPr>
            <a:spLocks/>
          </p:cNvSpPr>
          <p:nvPr/>
        </p:nvSpPr>
        <p:spPr bwMode="auto">
          <a:xfrm>
            <a:off x="1663700" y="2743200"/>
            <a:ext cx="1320800" cy="368300"/>
          </a:xfrm>
          <a:custGeom>
            <a:avLst/>
            <a:gdLst>
              <a:gd name="T0" fmla="*/ 0 w 832"/>
              <a:gd name="T1" fmla="*/ 2147483647 h 232"/>
              <a:gd name="T2" fmla="*/ 2147483647 w 832"/>
              <a:gd name="T3" fmla="*/ 2147483647 h 232"/>
              <a:gd name="T4" fmla="*/ 2147483647 w 832"/>
              <a:gd name="T5" fmla="*/ 2147483647 h 232"/>
              <a:gd name="T6" fmla="*/ 2147483647 w 832"/>
              <a:gd name="T7" fmla="*/ 0 h 232"/>
              <a:gd name="T8" fmla="*/ 2147483647 w 832"/>
              <a:gd name="T9" fmla="*/ 2147483647 h 232"/>
              <a:gd name="T10" fmla="*/ 0 w 832"/>
              <a:gd name="T11" fmla="*/ 2147483647 h 2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2"/>
              <a:gd name="T19" fmla="*/ 0 h 232"/>
              <a:gd name="T20" fmla="*/ 832 w 832"/>
              <a:gd name="T21" fmla="*/ 232 h 2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2" h="232">
                <a:moveTo>
                  <a:pt x="0" y="232"/>
                </a:moveTo>
                <a:lnTo>
                  <a:pt x="440" y="192"/>
                </a:lnTo>
                <a:lnTo>
                  <a:pt x="832" y="128"/>
                </a:lnTo>
                <a:lnTo>
                  <a:pt x="728" y="0"/>
                </a:lnTo>
                <a:lnTo>
                  <a:pt x="80" y="72"/>
                </a:lnTo>
                <a:lnTo>
                  <a:pt x="0" y="2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Rectangle 19"/>
          <p:cNvSpPr>
            <a:spLocks noChangeArrowheads="1"/>
          </p:cNvSpPr>
          <p:nvPr/>
        </p:nvSpPr>
        <p:spPr bwMode="auto">
          <a:xfrm rot="-360000">
            <a:off x="4065588" y="254635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9900"/>
                </a:solidFill>
                <a:latin typeface="Arial" charset="0"/>
              </a:rPr>
              <a:t>  </a:t>
            </a:r>
            <a:endParaRPr lang="en-US"/>
          </a:p>
        </p:txBody>
      </p:sp>
      <p:sp>
        <p:nvSpPr>
          <p:cNvPr id="28687" name="Freeform 20"/>
          <p:cNvSpPr>
            <a:spLocks/>
          </p:cNvSpPr>
          <p:nvPr/>
        </p:nvSpPr>
        <p:spPr bwMode="auto">
          <a:xfrm>
            <a:off x="1409700" y="4775200"/>
            <a:ext cx="2616200" cy="266700"/>
          </a:xfrm>
          <a:custGeom>
            <a:avLst/>
            <a:gdLst>
              <a:gd name="T0" fmla="*/ 0 w 1648"/>
              <a:gd name="T1" fmla="*/ 2147483647 h 168"/>
              <a:gd name="T2" fmla="*/ 2147483647 w 1648"/>
              <a:gd name="T3" fmla="*/ 2147483647 h 168"/>
              <a:gd name="T4" fmla="*/ 2147483647 w 1648"/>
              <a:gd name="T5" fmla="*/ 2147483647 h 168"/>
              <a:gd name="T6" fmla="*/ 2147483647 w 1648"/>
              <a:gd name="T7" fmla="*/ 0 h 168"/>
              <a:gd name="T8" fmla="*/ 2147483647 w 164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8"/>
              <a:gd name="T16" fmla="*/ 0 h 168"/>
              <a:gd name="T17" fmla="*/ 1648 w 164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8" h="168">
                <a:moveTo>
                  <a:pt x="0" y="168"/>
                </a:moveTo>
                <a:lnTo>
                  <a:pt x="296" y="88"/>
                </a:lnTo>
                <a:lnTo>
                  <a:pt x="736" y="32"/>
                </a:lnTo>
                <a:lnTo>
                  <a:pt x="1216" y="0"/>
                </a:lnTo>
                <a:lnTo>
                  <a:pt x="1648" y="0"/>
                </a:lnTo>
              </a:path>
            </a:pathLst>
          </a:custGeom>
          <a:noFill/>
          <a:ln w="5715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Rectangle 22"/>
          <p:cNvSpPr>
            <a:spLocks noChangeArrowheads="1"/>
          </p:cNvSpPr>
          <p:nvPr/>
        </p:nvSpPr>
        <p:spPr bwMode="auto">
          <a:xfrm>
            <a:off x="2971800" y="4445000"/>
            <a:ext cx="24907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Arial" charset="0"/>
              </a:rPr>
              <a:t>High strength materials (</a:t>
            </a:r>
            <a:endParaRPr lang="en-US"/>
          </a:p>
        </p:txBody>
      </p:sp>
      <p:sp>
        <p:nvSpPr>
          <p:cNvPr id="28689" name="Rectangle 23"/>
          <p:cNvSpPr>
            <a:spLocks noChangeArrowheads="1"/>
          </p:cNvSpPr>
          <p:nvPr/>
        </p:nvSpPr>
        <p:spPr bwMode="auto">
          <a:xfrm>
            <a:off x="5467350" y="4432300"/>
            <a:ext cx="138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CC"/>
                </a:solidFill>
                <a:latin typeface="Symbol" pitchFamily="18" charset="2"/>
              </a:rPr>
              <a:t>s</a:t>
            </a:r>
            <a:endParaRPr lang="en-US" b="1">
              <a:latin typeface="Symbol" pitchFamily="18" charset="2"/>
            </a:endParaRPr>
          </a:p>
        </p:txBody>
      </p:sp>
      <p:sp>
        <p:nvSpPr>
          <p:cNvPr id="28690" name="Rectangle 24"/>
          <p:cNvSpPr>
            <a:spLocks noChangeArrowheads="1"/>
          </p:cNvSpPr>
          <p:nvPr/>
        </p:nvSpPr>
        <p:spPr bwMode="auto">
          <a:xfrm>
            <a:off x="5635625" y="449580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CC"/>
                </a:solidFill>
                <a:latin typeface="Arial" charset="0"/>
              </a:rPr>
              <a:t>y</a:t>
            </a:r>
            <a:endParaRPr lang="en-US" i="1"/>
          </a:p>
        </p:txBody>
      </p:sp>
      <p:sp>
        <p:nvSpPr>
          <p:cNvPr id="28691" name="Rectangle 25"/>
          <p:cNvSpPr>
            <a:spLocks noChangeArrowheads="1"/>
          </p:cNvSpPr>
          <p:nvPr/>
        </p:nvSpPr>
        <p:spPr bwMode="auto">
          <a:xfrm>
            <a:off x="5762625" y="4445000"/>
            <a:ext cx="933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Arial" charset="0"/>
              </a:rPr>
              <a:t> &gt; </a:t>
            </a:r>
            <a:r>
              <a:rPr lang="en-US" sz="1800" i="1">
                <a:solidFill>
                  <a:srgbClr val="0000CC"/>
                </a:solidFill>
                <a:latin typeface="Arial" charset="0"/>
              </a:rPr>
              <a:t>E</a:t>
            </a:r>
            <a:r>
              <a:rPr lang="en-US" sz="1800">
                <a:solidFill>
                  <a:srgbClr val="0000CC"/>
                </a:solidFill>
                <a:latin typeface="Arial" charset="0"/>
              </a:rPr>
              <a:t>/150)</a:t>
            </a:r>
            <a:endParaRPr lang="en-US"/>
          </a:p>
        </p:txBody>
      </p:sp>
      <p:sp>
        <p:nvSpPr>
          <p:cNvPr id="28692" name="Line 27"/>
          <p:cNvSpPr>
            <a:spLocks noChangeShapeType="1"/>
          </p:cNvSpPr>
          <p:nvPr/>
        </p:nvSpPr>
        <p:spPr bwMode="auto">
          <a:xfrm flipH="1" flipV="1">
            <a:off x="3771900" y="3009900"/>
            <a:ext cx="12700" cy="25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Rectangle 28"/>
          <p:cNvSpPr>
            <a:spLocks noChangeArrowheads="1"/>
          </p:cNvSpPr>
          <p:nvPr/>
        </p:nvSpPr>
        <p:spPr bwMode="auto">
          <a:xfrm>
            <a:off x="2984500" y="3556000"/>
            <a:ext cx="1244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CC0099"/>
                </a:solidFill>
                <a:latin typeface="Arial" charset="0"/>
              </a:rPr>
              <a:t>polymers     </a:t>
            </a:r>
            <a:endParaRPr lang="en-US"/>
          </a:p>
        </p:txBody>
      </p:sp>
      <p:sp>
        <p:nvSpPr>
          <p:cNvPr id="28694" name="Rectangle 29"/>
          <p:cNvSpPr>
            <a:spLocks noChangeArrowheads="1"/>
          </p:cNvSpPr>
          <p:nvPr/>
        </p:nvSpPr>
        <p:spPr bwMode="auto">
          <a:xfrm>
            <a:off x="4305300" y="35560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CC0099"/>
                </a:solidFill>
                <a:latin typeface="Arial" charset="0"/>
              </a:rPr>
              <a:t>  </a:t>
            </a:r>
            <a:endParaRPr lang="en-US"/>
          </a:p>
        </p:txBody>
      </p:sp>
      <p:sp>
        <p:nvSpPr>
          <p:cNvPr id="28695" name="Rectangle 30"/>
          <p:cNvSpPr>
            <a:spLocks noChangeArrowheads="1"/>
          </p:cNvSpPr>
          <p:nvPr/>
        </p:nvSpPr>
        <p:spPr bwMode="auto">
          <a:xfrm>
            <a:off x="3251200" y="3987800"/>
            <a:ext cx="1282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More Ductile</a:t>
            </a:r>
            <a:endParaRPr lang="en-US"/>
          </a:p>
        </p:txBody>
      </p:sp>
      <p:sp>
        <p:nvSpPr>
          <p:cNvPr id="28696" name="Rectangle 31"/>
          <p:cNvSpPr>
            <a:spLocks noChangeArrowheads="1"/>
          </p:cNvSpPr>
          <p:nvPr/>
        </p:nvSpPr>
        <p:spPr bwMode="auto">
          <a:xfrm>
            <a:off x="4660900" y="39878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  </a:t>
            </a:r>
            <a:endParaRPr lang="en-US"/>
          </a:p>
        </p:txBody>
      </p:sp>
      <p:sp>
        <p:nvSpPr>
          <p:cNvPr id="28697" name="Rectangle 32"/>
          <p:cNvSpPr>
            <a:spLocks noChangeArrowheads="1"/>
          </p:cNvSpPr>
          <p:nvPr/>
        </p:nvSpPr>
        <p:spPr bwMode="auto">
          <a:xfrm>
            <a:off x="1308100" y="3987800"/>
            <a:ext cx="584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Brittle</a:t>
            </a:r>
            <a:endParaRPr lang="en-US"/>
          </a:p>
        </p:txBody>
      </p:sp>
      <p:sp>
        <p:nvSpPr>
          <p:cNvPr id="28698" name="Rectangle 33"/>
          <p:cNvSpPr>
            <a:spLocks noChangeArrowheads="1"/>
          </p:cNvSpPr>
          <p:nvPr/>
        </p:nvSpPr>
        <p:spPr bwMode="auto">
          <a:xfrm>
            <a:off x="1993900" y="39878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  </a:t>
            </a:r>
            <a:endParaRPr lang="en-US"/>
          </a:p>
        </p:txBody>
      </p:sp>
      <p:sp>
        <p:nvSpPr>
          <p:cNvPr id="28699" name="Rectangle 34"/>
          <p:cNvSpPr>
            <a:spLocks noChangeArrowheads="1"/>
          </p:cNvSpPr>
          <p:nvPr/>
        </p:nvSpPr>
        <p:spPr bwMode="auto">
          <a:xfrm>
            <a:off x="1905000" y="5664200"/>
            <a:ext cx="1663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33FF"/>
                </a:solidFill>
                <a:latin typeface="Arial" charset="0"/>
              </a:rPr>
              <a:t>Ductile-to-brittle </a:t>
            </a:r>
            <a:endParaRPr lang="en-US"/>
          </a:p>
        </p:txBody>
      </p:sp>
      <p:sp>
        <p:nvSpPr>
          <p:cNvPr id="28700" name="Rectangle 35"/>
          <p:cNvSpPr>
            <a:spLocks noChangeArrowheads="1"/>
          </p:cNvSpPr>
          <p:nvPr/>
        </p:nvSpPr>
        <p:spPr bwMode="auto">
          <a:xfrm>
            <a:off x="1562100" y="5930900"/>
            <a:ext cx="2224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33FF"/>
                </a:solidFill>
                <a:latin typeface="Arial" charset="0"/>
              </a:rPr>
              <a:t>transition temperature</a:t>
            </a:r>
            <a:endParaRPr lang="en-US"/>
          </a:p>
        </p:txBody>
      </p:sp>
      <p:sp>
        <p:nvSpPr>
          <p:cNvPr id="28701" name="Rectangle 50"/>
          <p:cNvSpPr>
            <a:spLocks noChangeArrowheads="1"/>
          </p:cNvSpPr>
          <p:nvPr/>
        </p:nvSpPr>
        <p:spPr bwMode="auto">
          <a:xfrm>
            <a:off x="2171700" y="5270500"/>
            <a:ext cx="1079500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8702" name="Group 54"/>
          <p:cNvGrpSpPr>
            <a:grpSpLocks/>
          </p:cNvGrpSpPr>
          <p:nvPr/>
        </p:nvGrpSpPr>
        <p:grpSpPr bwMode="auto">
          <a:xfrm>
            <a:off x="2044700" y="4051300"/>
            <a:ext cx="482600" cy="152400"/>
            <a:chOff x="1312" y="2552"/>
            <a:chExt cx="304" cy="96"/>
          </a:xfrm>
        </p:grpSpPr>
        <p:sp>
          <p:nvSpPr>
            <p:cNvPr id="28714" name="Freeform 55"/>
            <p:cNvSpPr>
              <a:spLocks/>
            </p:cNvSpPr>
            <p:nvPr/>
          </p:nvSpPr>
          <p:spPr bwMode="auto">
            <a:xfrm>
              <a:off x="1312" y="2552"/>
              <a:ext cx="104" cy="96"/>
            </a:xfrm>
            <a:custGeom>
              <a:avLst/>
              <a:gdLst>
                <a:gd name="T0" fmla="*/ 0 w 104"/>
                <a:gd name="T1" fmla="*/ 48 h 96"/>
                <a:gd name="T2" fmla="*/ 104 w 104"/>
                <a:gd name="T3" fmla="*/ 0 h 96"/>
                <a:gd name="T4" fmla="*/ 72 w 104"/>
                <a:gd name="T5" fmla="*/ 48 h 96"/>
                <a:gd name="T6" fmla="*/ 104 w 104"/>
                <a:gd name="T7" fmla="*/ 96 h 96"/>
                <a:gd name="T8" fmla="*/ 0 w 104"/>
                <a:gd name="T9" fmla="*/ 48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96"/>
                <a:gd name="T17" fmla="*/ 104 w 104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96">
                  <a:moveTo>
                    <a:pt x="0" y="48"/>
                  </a:moveTo>
                  <a:lnTo>
                    <a:pt x="104" y="0"/>
                  </a:lnTo>
                  <a:lnTo>
                    <a:pt x="72" y="48"/>
                  </a:lnTo>
                  <a:lnTo>
                    <a:pt x="104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56"/>
            <p:cNvSpPr>
              <a:spLocks noChangeShapeType="1"/>
            </p:cNvSpPr>
            <p:nvPr/>
          </p:nvSpPr>
          <p:spPr bwMode="auto">
            <a:xfrm>
              <a:off x="1384" y="2600"/>
              <a:ext cx="23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3" name="Group 57"/>
          <p:cNvGrpSpPr>
            <a:grpSpLocks/>
          </p:cNvGrpSpPr>
          <p:nvPr/>
        </p:nvGrpSpPr>
        <p:grpSpPr bwMode="auto">
          <a:xfrm>
            <a:off x="2641600" y="4051300"/>
            <a:ext cx="495300" cy="152400"/>
            <a:chOff x="1712" y="2552"/>
            <a:chExt cx="312" cy="96"/>
          </a:xfrm>
        </p:grpSpPr>
        <p:sp>
          <p:nvSpPr>
            <p:cNvPr id="28712" name="Freeform 58"/>
            <p:cNvSpPr>
              <a:spLocks/>
            </p:cNvSpPr>
            <p:nvPr/>
          </p:nvSpPr>
          <p:spPr bwMode="auto">
            <a:xfrm>
              <a:off x="1920" y="2552"/>
              <a:ext cx="104" cy="96"/>
            </a:xfrm>
            <a:custGeom>
              <a:avLst/>
              <a:gdLst>
                <a:gd name="T0" fmla="*/ 104 w 104"/>
                <a:gd name="T1" fmla="*/ 48 h 96"/>
                <a:gd name="T2" fmla="*/ 0 w 104"/>
                <a:gd name="T3" fmla="*/ 96 h 96"/>
                <a:gd name="T4" fmla="*/ 32 w 104"/>
                <a:gd name="T5" fmla="*/ 48 h 96"/>
                <a:gd name="T6" fmla="*/ 0 w 104"/>
                <a:gd name="T7" fmla="*/ 0 h 96"/>
                <a:gd name="T8" fmla="*/ 104 w 104"/>
                <a:gd name="T9" fmla="*/ 48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96"/>
                <a:gd name="T17" fmla="*/ 104 w 104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96">
                  <a:moveTo>
                    <a:pt x="104" y="48"/>
                  </a:moveTo>
                  <a:lnTo>
                    <a:pt x="0" y="96"/>
                  </a:lnTo>
                  <a:lnTo>
                    <a:pt x="32" y="48"/>
                  </a:lnTo>
                  <a:lnTo>
                    <a:pt x="0" y="0"/>
                  </a:lnTo>
                  <a:lnTo>
                    <a:pt x="104" y="4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59"/>
            <p:cNvSpPr>
              <a:spLocks noChangeShapeType="1"/>
            </p:cNvSpPr>
            <p:nvPr/>
          </p:nvSpPr>
          <p:spPr bwMode="auto">
            <a:xfrm>
              <a:off x="1712" y="2600"/>
              <a:ext cx="24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4" name="Freeform 60"/>
          <p:cNvSpPr>
            <a:spLocks/>
          </p:cNvSpPr>
          <p:nvPr/>
        </p:nvSpPr>
        <p:spPr bwMode="auto">
          <a:xfrm>
            <a:off x="914400" y="2679700"/>
            <a:ext cx="3860800" cy="2578100"/>
          </a:xfrm>
          <a:custGeom>
            <a:avLst/>
            <a:gdLst>
              <a:gd name="T0" fmla="*/ 0 w 2432"/>
              <a:gd name="T1" fmla="*/ 0 h 1624"/>
              <a:gd name="T2" fmla="*/ 0 w 2432"/>
              <a:gd name="T3" fmla="*/ 2147483647 h 1624"/>
              <a:gd name="T4" fmla="*/ 2147483647 w 2432"/>
              <a:gd name="T5" fmla="*/ 2147483647 h 1624"/>
              <a:gd name="T6" fmla="*/ 0 60000 65536"/>
              <a:gd name="T7" fmla="*/ 0 60000 65536"/>
              <a:gd name="T8" fmla="*/ 0 60000 65536"/>
              <a:gd name="T9" fmla="*/ 0 w 2432"/>
              <a:gd name="T10" fmla="*/ 0 h 1624"/>
              <a:gd name="T11" fmla="*/ 2432 w 2432"/>
              <a:gd name="T12" fmla="*/ 1624 h 1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2" h="1624">
                <a:moveTo>
                  <a:pt x="0" y="0"/>
                </a:moveTo>
                <a:lnTo>
                  <a:pt x="0" y="1624"/>
                </a:lnTo>
                <a:lnTo>
                  <a:pt x="2432" y="162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Rectangle 65"/>
          <p:cNvSpPr>
            <a:spLocks noChangeArrowheads="1"/>
          </p:cNvSpPr>
          <p:nvPr/>
        </p:nvSpPr>
        <p:spPr bwMode="auto">
          <a:xfrm>
            <a:off x="1217613" y="2544763"/>
            <a:ext cx="2749550" cy="3667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9900"/>
                </a:solidFill>
                <a:latin typeface="Arial" charset="0"/>
              </a:rPr>
              <a:t>FCC metals (e.g., Cu, Ni)</a:t>
            </a:r>
          </a:p>
        </p:txBody>
      </p:sp>
      <p:sp>
        <p:nvSpPr>
          <p:cNvPr id="28706" name="Freeform 68"/>
          <p:cNvSpPr>
            <a:spLocks/>
          </p:cNvSpPr>
          <p:nvPr/>
        </p:nvSpPr>
        <p:spPr bwMode="auto">
          <a:xfrm>
            <a:off x="1438275" y="2971800"/>
            <a:ext cx="2867025" cy="2066925"/>
          </a:xfrm>
          <a:custGeom>
            <a:avLst/>
            <a:gdLst>
              <a:gd name="T0" fmla="*/ 0 w 1806"/>
              <a:gd name="T1" fmla="*/ 2147483647 h 1302"/>
              <a:gd name="T2" fmla="*/ 2147483647 w 1806"/>
              <a:gd name="T3" fmla="*/ 2147483647 h 1302"/>
              <a:gd name="T4" fmla="*/ 2147483647 w 1806"/>
              <a:gd name="T5" fmla="*/ 2147483647 h 1302"/>
              <a:gd name="T6" fmla="*/ 2147483647 w 1806"/>
              <a:gd name="T7" fmla="*/ 2147483647 h 1302"/>
              <a:gd name="T8" fmla="*/ 2147483647 w 1806"/>
              <a:gd name="T9" fmla="*/ 2147483647 h 1302"/>
              <a:gd name="T10" fmla="*/ 2147483647 w 1806"/>
              <a:gd name="T11" fmla="*/ 2147483647 h 1302"/>
              <a:gd name="T12" fmla="*/ 2147483647 w 1806"/>
              <a:gd name="T13" fmla="*/ 2147483647 h 1302"/>
              <a:gd name="T14" fmla="*/ 2147483647 w 1806"/>
              <a:gd name="T15" fmla="*/ 2147483647 h 1302"/>
              <a:gd name="T16" fmla="*/ 2147483647 w 1806"/>
              <a:gd name="T17" fmla="*/ 2147483647 h 1302"/>
              <a:gd name="T18" fmla="*/ 2147483647 w 1806"/>
              <a:gd name="T19" fmla="*/ 2147483647 h 1302"/>
              <a:gd name="T20" fmla="*/ 2147483647 w 1806"/>
              <a:gd name="T21" fmla="*/ 0 h 13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06"/>
              <a:gd name="T34" fmla="*/ 0 h 1302"/>
              <a:gd name="T35" fmla="*/ 1806 w 1806"/>
              <a:gd name="T36" fmla="*/ 1302 h 130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06" h="1302">
                <a:moveTo>
                  <a:pt x="0" y="1302"/>
                </a:moveTo>
                <a:cubicBezTo>
                  <a:pt x="80" y="1284"/>
                  <a:pt x="161" y="1266"/>
                  <a:pt x="216" y="1254"/>
                </a:cubicBezTo>
                <a:cubicBezTo>
                  <a:pt x="271" y="1242"/>
                  <a:pt x="302" y="1236"/>
                  <a:pt x="330" y="1230"/>
                </a:cubicBezTo>
                <a:cubicBezTo>
                  <a:pt x="358" y="1224"/>
                  <a:pt x="353" y="1235"/>
                  <a:pt x="384" y="1218"/>
                </a:cubicBezTo>
                <a:cubicBezTo>
                  <a:pt x="415" y="1201"/>
                  <a:pt x="470" y="1176"/>
                  <a:pt x="516" y="1128"/>
                </a:cubicBezTo>
                <a:cubicBezTo>
                  <a:pt x="562" y="1080"/>
                  <a:pt x="615" y="1030"/>
                  <a:pt x="660" y="930"/>
                </a:cubicBezTo>
                <a:cubicBezTo>
                  <a:pt x="705" y="830"/>
                  <a:pt x="742" y="638"/>
                  <a:pt x="786" y="528"/>
                </a:cubicBezTo>
                <a:cubicBezTo>
                  <a:pt x="830" y="418"/>
                  <a:pt x="861" y="341"/>
                  <a:pt x="924" y="270"/>
                </a:cubicBezTo>
                <a:cubicBezTo>
                  <a:pt x="987" y="199"/>
                  <a:pt x="1078" y="143"/>
                  <a:pt x="1164" y="102"/>
                </a:cubicBezTo>
                <a:cubicBezTo>
                  <a:pt x="1250" y="61"/>
                  <a:pt x="1333" y="41"/>
                  <a:pt x="1440" y="24"/>
                </a:cubicBezTo>
                <a:cubicBezTo>
                  <a:pt x="1547" y="7"/>
                  <a:pt x="1746" y="4"/>
                  <a:pt x="1806" y="0"/>
                </a:cubicBezTo>
              </a:path>
            </a:pathLst>
          </a:custGeom>
          <a:noFill/>
          <a:ln w="57150">
            <a:solidFill>
              <a:srgbClr val="CC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707" name="Group 51"/>
          <p:cNvGrpSpPr>
            <a:grpSpLocks/>
          </p:cNvGrpSpPr>
          <p:nvPr/>
        </p:nvGrpSpPr>
        <p:grpSpPr bwMode="auto">
          <a:xfrm>
            <a:off x="2524125" y="5270500"/>
            <a:ext cx="152400" cy="406400"/>
            <a:chOff x="1632" y="3320"/>
            <a:chExt cx="96" cy="256"/>
          </a:xfrm>
        </p:grpSpPr>
        <p:sp>
          <p:nvSpPr>
            <p:cNvPr id="28710" name="Freeform 52"/>
            <p:cNvSpPr>
              <a:spLocks/>
            </p:cNvSpPr>
            <p:nvPr/>
          </p:nvSpPr>
          <p:spPr bwMode="auto">
            <a:xfrm>
              <a:off x="1632" y="3320"/>
              <a:ext cx="96" cy="104"/>
            </a:xfrm>
            <a:custGeom>
              <a:avLst/>
              <a:gdLst>
                <a:gd name="T0" fmla="*/ 48 w 96"/>
                <a:gd name="T1" fmla="*/ 0 h 104"/>
                <a:gd name="T2" fmla="*/ 96 w 96"/>
                <a:gd name="T3" fmla="*/ 104 h 104"/>
                <a:gd name="T4" fmla="*/ 48 w 96"/>
                <a:gd name="T5" fmla="*/ 72 h 104"/>
                <a:gd name="T6" fmla="*/ 0 w 96"/>
                <a:gd name="T7" fmla="*/ 104 h 104"/>
                <a:gd name="T8" fmla="*/ 48 w 96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04"/>
                <a:gd name="T17" fmla="*/ 96 w 96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04">
                  <a:moveTo>
                    <a:pt x="48" y="0"/>
                  </a:moveTo>
                  <a:lnTo>
                    <a:pt x="96" y="104"/>
                  </a:lnTo>
                  <a:lnTo>
                    <a:pt x="48" y="72"/>
                  </a:lnTo>
                  <a:lnTo>
                    <a:pt x="0" y="10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Line 53"/>
            <p:cNvSpPr>
              <a:spLocks noChangeShapeType="1"/>
            </p:cNvSpPr>
            <p:nvPr/>
          </p:nvSpPr>
          <p:spPr bwMode="auto">
            <a:xfrm flipV="1">
              <a:off x="1680" y="3392"/>
              <a:ext cx="1" cy="1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8" name="Line 70"/>
          <p:cNvSpPr>
            <a:spLocks noChangeShapeType="1"/>
          </p:cNvSpPr>
          <p:nvPr/>
        </p:nvSpPr>
        <p:spPr bwMode="auto">
          <a:xfrm flipV="1">
            <a:off x="2597150" y="4121150"/>
            <a:ext cx="0" cy="11207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Rectangle 71"/>
          <p:cNvSpPr>
            <a:spLocks noChangeArrowheads="1"/>
          </p:cNvSpPr>
          <p:nvPr/>
        </p:nvSpPr>
        <p:spPr bwMode="auto">
          <a:xfrm>
            <a:off x="6167438" y="4968875"/>
            <a:ext cx="2092325" cy="10048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From Fig. 11.15</a:t>
            </a:r>
          </a:p>
          <a:p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Materials Science and Engineering,</a:t>
            </a:r>
          </a:p>
          <a:p>
            <a:r>
              <a:rPr lang="en-US" sz="1200" i="1">
                <a:solidFill>
                  <a:srgbClr val="000000"/>
                </a:solidFill>
                <a:latin typeface="Arial" charset="0"/>
              </a:rPr>
              <a:t>Adapted Version.</a:t>
            </a:r>
          </a:p>
          <a:p>
            <a:endParaRPr lang="en-US" sz="1200" i="1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07229-AE04-4EE8-95F6-F927F249EB6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1374775"/>
            <a:ext cx="8059737" cy="45720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Effect of 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6B4EB-E462-4406-A6B7-664B0BB0D0E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609600" y="1600200"/>
            <a:ext cx="3810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b="1">
                <a:latin typeface="Arial" charset="0"/>
              </a:rPr>
              <a:t>•  Pre-WWII:  The Titanic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953000" y="1600200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b="1">
                <a:latin typeface="Arial" charset="0"/>
              </a:rPr>
              <a:t>•  WWII:  Liberty ships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09600" y="5807075"/>
            <a:ext cx="815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 Problem:  </a:t>
            </a:r>
            <a:r>
              <a:rPr lang="en-US" sz="2200">
                <a:latin typeface="Arial" charset="0"/>
              </a:rPr>
              <a:t>Used a type of steel with a DBTT ~ Room temp.</a:t>
            </a:r>
            <a:endParaRPr lang="en-US">
              <a:latin typeface="Arial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62000" y="4343400"/>
            <a:ext cx="3886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Arial" charset="0"/>
              </a:rPr>
              <a:t>Reprinted w/ permission from R.W. Hertzberg, "Deformation and Fracture Mechanics of Engineering Materials", (4th ed.) Fig. 7.1(a), p. 262, John Wiley and Sons, Inc., 1996.  (Orig. source:  Dr. Robert D. Ballard, </a:t>
            </a:r>
            <a:r>
              <a:rPr lang="en-US" sz="1200" i="1">
                <a:latin typeface="Arial" charset="0"/>
              </a:rPr>
              <a:t>The Discovery of the Titanic</a:t>
            </a:r>
            <a:r>
              <a:rPr lang="en-US" sz="1200">
                <a:latin typeface="Arial" charset="0"/>
              </a:rPr>
              <a:t>.)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876800" y="4343400"/>
            <a:ext cx="38862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Arial" charset="0"/>
              </a:rPr>
              <a:t>Reprinted w/ permission from R.W. Hertzberg, "Deformation and Fracture Mechanics of Engineering Materials", (4th ed.) Fig. 7.1(b), p. 262, John Wiley and Sons, Inc., 1996.  (Orig. source:  Earl R. Parker, "Behavior of Engineering Structures", Nat. Acad. Sci., Nat. Res. Council, John Wiley and Sons, Inc., NY, 1957.)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Design Strategy:</a:t>
            </a:r>
            <a:br>
              <a:rPr lang="en-US" smtClean="0"/>
            </a:br>
            <a:r>
              <a:rPr lang="en-US" smtClean="0"/>
              <a:t>Stay Above The DBTT!</a:t>
            </a:r>
          </a:p>
        </p:txBody>
      </p:sp>
      <p:graphicFrame>
        <p:nvGraphicFramePr>
          <p:cNvPr id="9218" name="Object 12"/>
          <p:cNvGraphicFramePr>
            <a:graphicFrameLocks noChangeAspect="1"/>
          </p:cNvGraphicFramePr>
          <p:nvPr/>
        </p:nvGraphicFramePr>
        <p:xfrm>
          <a:off x="4884738" y="1995488"/>
          <a:ext cx="3836987" cy="2306637"/>
        </p:xfrm>
        <a:graphic>
          <a:graphicData uri="http://schemas.openxmlformats.org/presentationml/2006/ole">
            <p:oleObj spid="_x0000_s9218" name="Image" r:id="rId4" imgW="5155556" imgH="3098413" progId="">
              <p:embed/>
            </p:oleObj>
          </a:graphicData>
        </a:graphic>
      </p:graphicFrame>
      <p:graphicFrame>
        <p:nvGraphicFramePr>
          <p:cNvPr id="9219" name="Object 14"/>
          <p:cNvGraphicFramePr>
            <a:graphicFrameLocks noChangeAspect="1"/>
          </p:cNvGraphicFramePr>
          <p:nvPr/>
        </p:nvGraphicFramePr>
        <p:xfrm>
          <a:off x="785813" y="1989138"/>
          <a:ext cx="3881437" cy="2343150"/>
        </p:xfrm>
        <a:graphic>
          <a:graphicData uri="http://schemas.openxmlformats.org/presentationml/2006/ole">
            <p:oleObj spid="_x0000_s9219" name="Image" r:id="rId5" imgW="5193651" imgH="313650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835BA-6C49-4AE9-8C52-F21915D65C9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4586" y="1031918"/>
            <a:ext cx="88602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+mn-lt"/>
              </a:rPr>
              <a:t> Materials are often placed in service at elevated temperatures </a:t>
            </a:r>
          </a:p>
          <a:p>
            <a:r>
              <a:rPr lang="en-US" dirty="0" smtClean="0">
                <a:latin typeface="+mn-lt"/>
              </a:rPr>
              <a:t>    and exposed to static mechanical stresses (e.g., turbine </a:t>
            </a:r>
          </a:p>
          <a:p>
            <a:r>
              <a:rPr lang="en-US" dirty="0" smtClean="0">
                <a:latin typeface="+mn-lt"/>
              </a:rPr>
              <a:t>    rotors in jet engines and steam generators that experience </a:t>
            </a:r>
          </a:p>
          <a:p>
            <a:r>
              <a:rPr lang="en-US" dirty="0" smtClean="0">
                <a:latin typeface="+mn-lt"/>
              </a:rPr>
              <a:t>    centrifugal stresses, and high-pressure steam lines). </a:t>
            </a:r>
          </a:p>
          <a:p>
            <a:endParaRPr lang="en-US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+mn-lt"/>
              </a:rPr>
              <a:t>Deformation under such circumstances is termed </a:t>
            </a:r>
            <a:r>
              <a:rPr lang="en-US" b="1" dirty="0" smtClean="0">
                <a:latin typeface="+mn-lt"/>
              </a:rPr>
              <a:t>creep. </a:t>
            </a:r>
            <a:r>
              <a:rPr lang="en-US" b="1" i="1" dirty="0" smtClean="0">
                <a:latin typeface="+mn-lt"/>
              </a:rPr>
              <a:t>It </a:t>
            </a:r>
          </a:p>
          <a:p>
            <a:r>
              <a:rPr lang="en-US" b="1" i="1" dirty="0" smtClean="0">
                <a:latin typeface="+mn-lt"/>
              </a:rPr>
              <a:t>   could be defined as the time-dependent and permanent</a:t>
            </a:r>
          </a:p>
          <a:p>
            <a:r>
              <a:rPr lang="en-US" b="1" i="1" dirty="0" smtClean="0">
                <a:latin typeface="+mn-lt"/>
              </a:rPr>
              <a:t>   deformation of materials when subjected to a constant </a:t>
            </a:r>
          </a:p>
          <a:p>
            <a:r>
              <a:rPr lang="en-US" b="1" i="1" dirty="0" smtClean="0">
                <a:latin typeface="+mn-lt"/>
              </a:rPr>
              <a:t>   load or stress.</a:t>
            </a:r>
          </a:p>
          <a:p>
            <a:endParaRPr lang="en-US" b="1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+mn-lt"/>
              </a:rPr>
              <a:t>Creep is normally an undesirable phenomenon and is often </a:t>
            </a:r>
          </a:p>
          <a:p>
            <a:r>
              <a:rPr lang="en-US" dirty="0" smtClean="0">
                <a:latin typeface="+mn-lt"/>
              </a:rPr>
              <a:t>   the limiting factor in the lifetime of a part. It is observed in all </a:t>
            </a:r>
          </a:p>
          <a:p>
            <a:r>
              <a:rPr lang="en-US" dirty="0" smtClean="0">
                <a:latin typeface="+mn-lt"/>
              </a:rPr>
              <a:t>   materials types; for metals it becomes important only</a:t>
            </a:r>
          </a:p>
          <a:p>
            <a:r>
              <a:rPr lang="en-US" dirty="0" smtClean="0">
                <a:latin typeface="+mn-lt"/>
              </a:rPr>
              <a:t>   for temperatures greater than about 0.4</a:t>
            </a:r>
            <a:r>
              <a:rPr lang="en-US" i="1" dirty="0" smtClean="0">
                <a:latin typeface="+mn-lt"/>
              </a:rPr>
              <a:t>T</a:t>
            </a:r>
            <a:r>
              <a:rPr lang="en-US" i="1" baseline="-25000" dirty="0" smtClean="0">
                <a:latin typeface="+mn-lt"/>
              </a:rPr>
              <a:t>m</a:t>
            </a:r>
            <a:endParaRPr lang="en-US" baseline="-25000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12978"/>
            <a:ext cx="777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Creep –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Why we need to study?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1A52F-3A9C-478B-8EB1-BA8596447A7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Creep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028700"/>
            <a:ext cx="7772400" cy="489267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Sample deformation at a constant stress (</a:t>
            </a:r>
            <a:r>
              <a:rPr lang="en-US" sz="2400" smtClean="0">
                <a:latin typeface="Symbol" pitchFamily="18" charset="2"/>
                <a:sym typeface="Arial" charset="0"/>
              </a:rPr>
              <a:t>s</a:t>
            </a:r>
            <a:r>
              <a:rPr lang="en-US" sz="2400" smtClean="0">
                <a:sym typeface="Arial" charset="0"/>
              </a:rPr>
              <a:t>) vs. time</a:t>
            </a:r>
            <a:endParaRPr lang="en-US" smtClean="0"/>
          </a:p>
        </p:txBody>
      </p:sp>
      <p:pic>
        <p:nvPicPr>
          <p:cNvPr id="3482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8313" y="1633538"/>
            <a:ext cx="4500562" cy="35893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34822" name="Rectangle 13"/>
          <p:cNvSpPr>
            <a:spLocks noChangeArrowheads="1"/>
          </p:cNvSpPr>
          <p:nvPr/>
        </p:nvSpPr>
        <p:spPr bwMode="auto">
          <a:xfrm>
            <a:off x="6477000" y="5715000"/>
            <a:ext cx="1828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From Fig. 11.28,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Materials Science and Engineering, Adapted Version.</a:t>
            </a:r>
          </a:p>
          <a:p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823" name="Rectangle 15"/>
          <p:cNvSpPr>
            <a:spLocks noChangeArrowheads="1"/>
          </p:cNvSpPr>
          <p:nvPr/>
        </p:nvSpPr>
        <p:spPr bwMode="auto">
          <a:xfrm>
            <a:off x="357188" y="4419600"/>
            <a:ext cx="5270500" cy="22860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" charset="0"/>
                <a:sym typeface="Arial" charset="0"/>
              </a:rPr>
              <a:t>Primary Creep</a:t>
            </a:r>
            <a:r>
              <a:rPr lang="en-US" sz="2000" dirty="0">
                <a:latin typeface="Arial" charset="0"/>
                <a:sym typeface="Arial" charset="0"/>
              </a:rPr>
              <a:t>: slope (creep rate) </a:t>
            </a:r>
            <a:br>
              <a:rPr lang="en-US" sz="2000" dirty="0">
                <a:latin typeface="Arial" charset="0"/>
                <a:sym typeface="Arial" charset="0"/>
              </a:rPr>
            </a:br>
            <a:r>
              <a:rPr lang="en-US" sz="2000" dirty="0">
                <a:latin typeface="Arial" charset="0"/>
                <a:sym typeface="Arial" charset="0"/>
              </a:rPr>
              <a:t>decreases with time.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Arial" charset="0"/>
                <a:sym typeface="Arial" charset="0"/>
              </a:rPr>
              <a:t>Secondary Creep</a:t>
            </a:r>
            <a:r>
              <a:rPr lang="en-US" sz="2000" dirty="0">
                <a:latin typeface="Arial" charset="0"/>
                <a:sym typeface="Arial" charset="0"/>
              </a:rPr>
              <a:t>: steady-state</a:t>
            </a:r>
            <a:br>
              <a:rPr lang="en-US" sz="2000" dirty="0">
                <a:latin typeface="Arial" charset="0"/>
                <a:sym typeface="Arial" charset="0"/>
              </a:rPr>
            </a:br>
            <a:r>
              <a:rPr lang="en-US" sz="2000" dirty="0">
                <a:latin typeface="Arial" charset="0"/>
                <a:sym typeface="Arial" charset="0"/>
              </a:rPr>
              <a:t>i.e., constant slope.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CC33"/>
                </a:solidFill>
                <a:latin typeface="Arial" charset="0"/>
                <a:sym typeface="Arial" charset="0"/>
              </a:rPr>
              <a:t>Tertiary Creep</a:t>
            </a:r>
            <a:r>
              <a:rPr lang="en-US" sz="2000" dirty="0">
                <a:latin typeface="Arial" charset="0"/>
                <a:sym typeface="Arial" charset="0"/>
              </a:rPr>
              <a:t>: slope (creep rate) </a:t>
            </a:r>
            <a:br>
              <a:rPr lang="en-US" sz="2000" dirty="0">
                <a:latin typeface="Arial" charset="0"/>
                <a:sym typeface="Arial" charset="0"/>
              </a:rPr>
            </a:br>
            <a:r>
              <a:rPr lang="en-US" sz="2000" dirty="0">
                <a:latin typeface="Arial" charset="0"/>
                <a:sym typeface="Arial" charset="0"/>
              </a:rPr>
              <a:t>increases with time,</a:t>
            </a:r>
            <a:r>
              <a:rPr lang="en-US" dirty="0">
                <a:sym typeface="Arial" charset="0"/>
              </a:rPr>
              <a:t> </a:t>
            </a:r>
            <a:r>
              <a:rPr lang="en-US" sz="2000" dirty="0">
                <a:latin typeface="Arial" charset="0"/>
                <a:sym typeface="Arial" charset="0"/>
              </a:rPr>
              <a:t>i.e.</a:t>
            </a:r>
            <a:r>
              <a:rPr lang="en-US" dirty="0">
                <a:sym typeface="Arial" charset="0"/>
              </a:rPr>
              <a:t> </a:t>
            </a:r>
            <a:r>
              <a:rPr lang="en-US" sz="2000" dirty="0">
                <a:latin typeface="Arial" charset="0"/>
                <a:sym typeface="Arial" charset="0"/>
              </a:rPr>
              <a:t>acceleration of rate.</a:t>
            </a:r>
          </a:p>
        </p:txBody>
      </p:sp>
      <p:sp>
        <p:nvSpPr>
          <p:cNvPr id="34824" name="Freeform 17"/>
          <p:cNvSpPr>
            <a:spLocks/>
          </p:cNvSpPr>
          <p:nvPr/>
        </p:nvSpPr>
        <p:spPr bwMode="auto">
          <a:xfrm>
            <a:off x="5429250" y="2990850"/>
            <a:ext cx="1974850" cy="533400"/>
          </a:xfrm>
          <a:custGeom>
            <a:avLst/>
            <a:gdLst>
              <a:gd name="T0" fmla="*/ 0 w 1244"/>
              <a:gd name="T1" fmla="*/ 2147483647 h 336"/>
              <a:gd name="T2" fmla="*/ 2147483647 w 1244"/>
              <a:gd name="T3" fmla="*/ 2147483647 h 336"/>
              <a:gd name="T4" fmla="*/ 2147483647 w 1244"/>
              <a:gd name="T5" fmla="*/ 2147483647 h 336"/>
              <a:gd name="T6" fmla="*/ 2147483647 w 1244"/>
              <a:gd name="T7" fmla="*/ 2147483647 h 336"/>
              <a:gd name="T8" fmla="*/ 2147483647 w 1244"/>
              <a:gd name="T9" fmla="*/ 2147483647 h 336"/>
              <a:gd name="T10" fmla="*/ 2147483647 w 1244"/>
              <a:gd name="T11" fmla="*/ 2147483647 h 336"/>
              <a:gd name="T12" fmla="*/ 2147483647 w 1244"/>
              <a:gd name="T13" fmla="*/ 2147483647 h 336"/>
              <a:gd name="T14" fmla="*/ 2147483647 w 1244"/>
              <a:gd name="T15" fmla="*/ 2147483647 h 336"/>
              <a:gd name="T16" fmla="*/ 2147483647 w 1244"/>
              <a:gd name="T17" fmla="*/ 0 h 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44"/>
              <a:gd name="T28" fmla="*/ 0 h 336"/>
              <a:gd name="T29" fmla="*/ 1244 w 1244"/>
              <a:gd name="T30" fmla="*/ 336 h 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44" h="336">
                <a:moveTo>
                  <a:pt x="0" y="336"/>
                </a:moveTo>
                <a:cubicBezTo>
                  <a:pt x="40" y="324"/>
                  <a:pt x="81" y="313"/>
                  <a:pt x="124" y="300"/>
                </a:cubicBezTo>
                <a:cubicBezTo>
                  <a:pt x="167" y="287"/>
                  <a:pt x="211" y="273"/>
                  <a:pt x="260" y="260"/>
                </a:cubicBezTo>
                <a:cubicBezTo>
                  <a:pt x="309" y="247"/>
                  <a:pt x="352" y="239"/>
                  <a:pt x="416" y="224"/>
                </a:cubicBezTo>
                <a:cubicBezTo>
                  <a:pt x="480" y="209"/>
                  <a:pt x="577" y="185"/>
                  <a:pt x="648" y="168"/>
                </a:cubicBezTo>
                <a:cubicBezTo>
                  <a:pt x="719" y="151"/>
                  <a:pt x="781" y="136"/>
                  <a:pt x="844" y="120"/>
                </a:cubicBezTo>
                <a:cubicBezTo>
                  <a:pt x="907" y="104"/>
                  <a:pt x="975" y="87"/>
                  <a:pt x="1028" y="72"/>
                </a:cubicBezTo>
                <a:cubicBezTo>
                  <a:pt x="1081" y="57"/>
                  <a:pt x="1128" y="40"/>
                  <a:pt x="1164" y="28"/>
                </a:cubicBezTo>
                <a:cubicBezTo>
                  <a:pt x="1200" y="16"/>
                  <a:pt x="1222" y="8"/>
                  <a:pt x="1244" y="0"/>
                </a:cubicBezTo>
              </a:path>
            </a:pathLst>
          </a:cu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Freeform 19"/>
          <p:cNvSpPr>
            <a:spLocks/>
          </p:cNvSpPr>
          <p:nvPr/>
        </p:nvSpPr>
        <p:spPr bwMode="auto">
          <a:xfrm>
            <a:off x="7404100" y="2216150"/>
            <a:ext cx="914400" cy="774700"/>
          </a:xfrm>
          <a:custGeom>
            <a:avLst/>
            <a:gdLst>
              <a:gd name="T0" fmla="*/ 0 w 576"/>
              <a:gd name="T1" fmla="*/ 2147483647 h 488"/>
              <a:gd name="T2" fmla="*/ 2147483647 w 576"/>
              <a:gd name="T3" fmla="*/ 2147483647 h 488"/>
              <a:gd name="T4" fmla="*/ 2147483647 w 576"/>
              <a:gd name="T5" fmla="*/ 2147483647 h 488"/>
              <a:gd name="T6" fmla="*/ 2147483647 w 576"/>
              <a:gd name="T7" fmla="*/ 2147483647 h 488"/>
              <a:gd name="T8" fmla="*/ 2147483647 w 576"/>
              <a:gd name="T9" fmla="*/ 2147483647 h 488"/>
              <a:gd name="T10" fmla="*/ 2147483647 w 576"/>
              <a:gd name="T11" fmla="*/ 2147483647 h 488"/>
              <a:gd name="T12" fmla="*/ 2147483647 w 576"/>
              <a:gd name="T13" fmla="*/ 2147483647 h 488"/>
              <a:gd name="T14" fmla="*/ 2147483647 w 576"/>
              <a:gd name="T15" fmla="*/ 2147483647 h 488"/>
              <a:gd name="T16" fmla="*/ 2147483647 w 576"/>
              <a:gd name="T17" fmla="*/ 0 h 4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"/>
              <a:gd name="T28" fmla="*/ 0 h 488"/>
              <a:gd name="T29" fmla="*/ 576 w 576"/>
              <a:gd name="T30" fmla="*/ 488 h 4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" h="488">
                <a:moveTo>
                  <a:pt x="0" y="488"/>
                </a:moveTo>
                <a:cubicBezTo>
                  <a:pt x="30" y="478"/>
                  <a:pt x="60" y="468"/>
                  <a:pt x="96" y="452"/>
                </a:cubicBezTo>
                <a:cubicBezTo>
                  <a:pt x="132" y="436"/>
                  <a:pt x="180" y="412"/>
                  <a:pt x="216" y="392"/>
                </a:cubicBezTo>
                <a:cubicBezTo>
                  <a:pt x="252" y="372"/>
                  <a:pt x="280" y="355"/>
                  <a:pt x="312" y="332"/>
                </a:cubicBezTo>
                <a:cubicBezTo>
                  <a:pt x="344" y="309"/>
                  <a:pt x="380" y="282"/>
                  <a:pt x="408" y="256"/>
                </a:cubicBezTo>
                <a:cubicBezTo>
                  <a:pt x="436" y="230"/>
                  <a:pt x="459" y="202"/>
                  <a:pt x="480" y="176"/>
                </a:cubicBezTo>
                <a:cubicBezTo>
                  <a:pt x="501" y="150"/>
                  <a:pt x="519" y="123"/>
                  <a:pt x="532" y="100"/>
                </a:cubicBezTo>
                <a:cubicBezTo>
                  <a:pt x="545" y="77"/>
                  <a:pt x="553" y="57"/>
                  <a:pt x="560" y="40"/>
                </a:cubicBezTo>
                <a:cubicBezTo>
                  <a:pt x="567" y="23"/>
                  <a:pt x="573" y="7"/>
                  <a:pt x="576" y="0"/>
                </a:cubicBezTo>
              </a:path>
            </a:pathLst>
          </a:cu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20"/>
          <p:cNvSpPr>
            <a:spLocks noChangeShapeType="1"/>
          </p:cNvSpPr>
          <p:nvPr/>
        </p:nvSpPr>
        <p:spPr bwMode="auto">
          <a:xfrm flipV="1">
            <a:off x="5422900" y="2997200"/>
            <a:ext cx="1981200" cy="533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Rectangle 37"/>
          <p:cNvSpPr>
            <a:spLocks noChangeArrowheads="1"/>
          </p:cNvSpPr>
          <p:nvPr/>
        </p:nvSpPr>
        <p:spPr bwMode="auto">
          <a:xfrm>
            <a:off x="2206625" y="1487488"/>
            <a:ext cx="184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s</a:t>
            </a:r>
            <a:endParaRPr lang="en-US"/>
          </a:p>
        </p:txBody>
      </p:sp>
      <p:grpSp>
        <p:nvGrpSpPr>
          <p:cNvPr id="34828" name="Group 42"/>
          <p:cNvGrpSpPr>
            <a:grpSpLocks/>
          </p:cNvGrpSpPr>
          <p:nvPr/>
        </p:nvGrpSpPr>
        <p:grpSpPr bwMode="auto">
          <a:xfrm>
            <a:off x="1127125" y="1741488"/>
            <a:ext cx="2425700" cy="2209800"/>
            <a:chOff x="710" y="1097"/>
            <a:chExt cx="1528" cy="1392"/>
          </a:xfrm>
        </p:grpSpPr>
        <p:sp>
          <p:nvSpPr>
            <p:cNvPr id="34829" name="Rectangle 23"/>
            <p:cNvSpPr>
              <a:spLocks noChangeArrowheads="1"/>
            </p:cNvSpPr>
            <p:nvPr/>
          </p:nvSpPr>
          <p:spPr bwMode="auto">
            <a:xfrm>
              <a:off x="710" y="1409"/>
              <a:ext cx="240" cy="78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4830" name="Group 26"/>
            <p:cNvGrpSpPr>
              <a:grpSpLocks/>
            </p:cNvGrpSpPr>
            <p:nvPr/>
          </p:nvGrpSpPr>
          <p:grpSpPr bwMode="auto">
            <a:xfrm>
              <a:off x="782" y="1121"/>
              <a:ext cx="96" cy="288"/>
              <a:chOff x="782" y="1121"/>
              <a:chExt cx="96" cy="288"/>
            </a:xfrm>
          </p:grpSpPr>
          <p:sp>
            <p:nvSpPr>
              <p:cNvPr id="34844" name="Freeform 24"/>
              <p:cNvSpPr>
                <a:spLocks/>
              </p:cNvSpPr>
              <p:nvPr/>
            </p:nvSpPr>
            <p:spPr bwMode="auto">
              <a:xfrm>
                <a:off x="782" y="1121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5" name="Line 25"/>
              <p:cNvSpPr>
                <a:spLocks noChangeShapeType="1"/>
              </p:cNvSpPr>
              <p:nvPr/>
            </p:nvSpPr>
            <p:spPr bwMode="auto">
              <a:xfrm flipV="1">
                <a:off x="830" y="1193"/>
                <a:ext cx="1" cy="2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1" name="Group 29"/>
            <p:cNvGrpSpPr>
              <a:grpSpLocks/>
            </p:cNvGrpSpPr>
            <p:nvPr/>
          </p:nvGrpSpPr>
          <p:grpSpPr bwMode="auto">
            <a:xfrm>
              <a:off x="782" y="2201"/>
              <a:ext cx="96" cy="288"/>
              <a:chOff x="782" y="2201"/>
              <a:chExt cx="96" cy="288"/>
            </a:xfrm>
          </p:grpSpPr>
          <p:sp>
            <p:nvSpPr>
              <p:cNvPr id="34842" name="Freeform 27"/>
              <p:cNvSpPr>
                <a:spLocks/>
              </p:cNvSpPr>
              <p:nvPr/>
            </p:nvSpPr>
            <p:spPr bwMode="auto">
              <a:xfrm>
                <a:off x="782" y="2385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3" name="Line 28"/>
              <p:cNvSpPr>
                <a:spLocks noChangeShapeType="1"/>
              </p:cNvSpPr>
              <p:nvPr/>
            </p:nvSpPr>
            <p:spPr bwMode="auto">
              <a:xfrm flipV="1">
                <a:off x="830" y="2201"/>
                <a:ext cx="1" cy="2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32" name="Rectangle 30"/>
            <p:cNvSpPr>
              <a:spLocks noChangeArrowheads="1"/>
            </p:cNvSpPr>
            <p:nvPr/>
          </p:nvSpPr>
          <p:spPr bwMode="auto">
            <a:xfrm>
              <a:off x="918" y="1097"/>
              <a:ext cx="2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s,e</a:t>
              </a:r>
              <a:endParaRPr lang="en-US"/>
            </a:p>
          </p:txBody>
        </p:sp>
        <p:grpSp>
          <p:nvGrpSpPr>
            <p:cNvPr id="34833" name="Group 33"/>
            <p:cNvGrpSpPr>
              <a:grpSpLocks/>
            </p:cNvGrpSpPr>
            <p:nvPr/>
          </p:nvGrpSpPr>
          <p:grpSpPr bwMode="auto">
            <a:xfrm>
              <a:off x="1302" y="1137"/>
              <a:ext cx="96" cy="792"/>
              <a:chOff x="1302" y="1137"/>
              <a:chExt cx="96" cy="792"/>
            </a:xfrm>
          </p:grpSpPr>
          <p:sp>
            <p:nvSpPr>
              <p:cNvPr id="34840" name="Freeform 31"/>
              <p:cNvSpPr>
                <a:spLocks/>
              </p:cNvSpPr>
              <p:nvPr/>
            </p:nvSpPr>
            <p:spPr bwMode="auto">
              <a:xfrm>
                <a:off x="1302" y="1137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1" name="Line 32"/>
              <p:cNvSpPr>
                <a:spLocks noChangeShapeType="1"/>
              </p:cNvSpPr>
              <p:nvPr/>
            </p:nvSpPr>
            <p:spPr bwMode="auto">
              <a:xfrm flipV="1">
                <a:off x="1350" y="1209"/>
                <a:ext cx="1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4" name="Group 36"/>
            <p:cNvGrpSpPr>
              <a:grpSpLocks/>
            </p:cNvGrpSpPr>
            <p:nvPr/>
          </p:nvGrpSpPr>
          <p:grpSpPr bwMode="auto">
            <a:xfrm>
              <a:off x="1358" y="1889"/>
              <a:ext cx="856" cy="96"/>
              <a:chOff x="1358" y="1889"/>
              <a:chExt cx="856" cy="96"/>
            </a:xfrm>
          </p:grpSpPr>
          <p:sp>
            <p:nvSpPr>
              <p:cNvPr id="34838" name="Freeform 34"/>
              <p:cNvSpPr>
                <a:spLocks/>
              </p:cNvSpPr>
              <p:nvPr/>
            </p:nvSpPr>
            <p:spPr bwMode="auto">
              <a:xfrm>
                <a:off x="2110" y="1889"/>
                <a:ext cx="104" cy="96"/>
              </a:xfrm>
              <a:custGeom>
                <a:avLst/>
                <a:gdLst>
                  <a:gd name="T0" fmla="*/ 104 w 104"/>
                  <a:gd name="T1" fmla="*/ 48 h 96"/>
                  <a:gd name="T2" fmla="*/ 0 w 104"/>
                  <a:gd name="T3" fmla="*/ 96 h 96"/>
                  <a:gd name="T4" fmla="*/ 32 w 104"/>
                  <a:gd name="T5" fmla="*/ 48 h 96"/>
                  <a:gd name="T6" fmla="*/ 0 w 104"/>
                  <a:gd name="T7" fmla="*/ 0 h 96"/>
                  <a:gd name="T8" fmla="*/ 104 w 104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104" y="48"/>
                    </a:moveTo>
                    <a:lnTo>
                      <a:pt x="0" y="96"/>
                    </a:lnTo>
                    <a:lnTo>
                      <a:pt x="32" y="48"/>
                    </a:lnTo>
                    <a:lnTo>
                      <a:pt x="0" y="0"/>
                    </a:lnTo>
                    <a:lnTo>
                      <a:pt x="104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9" name="Line 35"/>
              <p:cNvSpPr>
                <a:spLocks noChangeShapeType="1"/>
              </p:cNvSpPr>
              <p:nvPr/>
            </p:nvSpPr>
            <p:spPr bwMode="auto">
              <a:xfrm>
                <a:off x="1358" y="1937"/>
                <a:ext cx="78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35" name="Rectangle 38"/>
            <p:cNvSpPr>
              <a:spLocks noChangeArrowheads="1"/>
            </p:cNvSpPr>
            <p:nvPr/>
          </p:nvSpPr>
          <p:spPr bwMode="auto">
            <a:xfrm>
              <a:off x="1318" y="196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>
                <a:latin typeface="Arial" charset="0"/>
              </a:endParaRPr>
            </a:p>
          </p:txBody>
        </p:sp>
        <p:sp>
          <p:nvSpPr>
            <p:cNvPr id="34836" name="Freeform 39"/>
            <p:cNvSpPr>
              <a:spLocks/>
            </p:cNvSpPr>
            <p:nvPr/>
          </p:nvSpPr>
          <p:spPr bwMode="auto">
            <a:xfrm>
              <a:off x="1110" y="1601"/>
              <a:ext cx="976" cy="336"/>
            </a:xfrm>
            <a:custGeom>
              <a:avLst/>
              <a:gdLst>
                <a:gd name="T0" fmla="*/ 0 w 976"/>
                <a:gd name="T1" fmla="*/ 336 h 336"/>
                <a:gd name="T2" fmla="*/ 240 w 976"/>
                <a:gd name="T3" fmla="*/ 336 h 336"/>
                <a:gd name="T4" fmla="*/ 240 w 976"/>
                <a:gd name="T5" fmla="*/ 0 h 336"/>
                <a:gd name="T6" fmla="*/ 976 w 976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6"/>
                <a:gd name="T13" fmla="*/ 0 h 336"/>
                <a:gd name="T14" fmla="*/ 976 w 9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6" h="336">
                  <a:moveTo>
                    <a:pt x="0" y="336"/>
                  </a:moveTo>
                  <a:lnTo>
                    <a:pt x="240" y="336"/>
                  </a:lnTo>
                  <a:lnTo>
                    <a:pt x="240" y="0"/>
                  </a:lnTo>
                  <a:lnTo>
                    <a:pt x="976" y="0"/>
                  </a:lnTo>
                </a:path>
              </a:pathLst>
            </a:custGeom>
            <a:noFill/>
            <a:ln w="38100">
              <a:solidFill>
                <a:srgbClr val="99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Rectangle 41"/>
            <p:cNvSpPr>
              <a:spLocks noChangeArrowheads="1"/>
            </p:cNvSpPr>
            <p:nvPr/>
          </p:nvSpPr>
          <p:spPr bwMode="auto">
            <a:xfrm>
              <a:off x="2198" y="1945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i="1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67F1E-87F1-4D64-8FA9-01720BBF015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Ductile vs Brittle Failure</a:t>
            </a:r>
          </a:p>
        </p:txBody>
      </p:sp>
      <p:grpSp>
        <p:nvGrpSpPr>
          <p:cNvPr id="16388" name="Group 28"/>
          <p:cNvGrpSpPr>
            <a:grpSpLocks/>
          </p:cNvGrpSpPr>
          <p:nvPr/>
        </p:nvGrpSpPr>
        <p:grpSpPr bwMode="auto">
          <a:xfrm>
            <a:off x="2171700" y="1295400"/>
            <a:ext cx="6184900" cy="3743325"/>
            <a:chOff x="1368" y="816"/>
            <a:chExt cx="3896" cy="2358"/>
          </a:xfrm>
        </p:grpSpPr>
        <p:pic>
          <p:nvPicPr>
            <p:cNvPr id="16395" name="Picture 27" descr="Fig 8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99" y="1204"/>
              <a:ext cx="2393" cy="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6" name="Rectangle 5"/>
            <p:cNvSpPr>
              <a:spLocks noChangeArrowheads="1"/>
            </p:cNvSpPr>
            <p:nvPr/>
          </p:nvSpPr>
          <p:spPr bwMode="auto">
            <a:xfrm>
              <a:off x="2799" y="816"/>
              <a:ext cx="41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9900"/>
                  </a:solidFill>
                  <a:latin typeface="Arial" charset="0"/>
                </a:rPr>
                <a:t>Very </a:t>
              </a:r>
              <a:endParaRPr lang="en-US">
                <a:latin typeface="Arial" charset="0"/>
              </a:endParaRPr>
            </a:p>
          </p:txBody>
        </p:sp>
        <p:sp>
          <p:nvSpPr>
            <p:cNvPr id="16397" name="Rectangle 6"/>
            <p:cNvSpPr>
              <a:spLocks noChangeArrowheads="1"/>
            </p:cNvSpPr>
            <p:nvPr/>
          </p:nvSpPr>
          <p:spPr bwMode="auto">
            <a:xfrm>
              <a:off x="2735" y="1024"/>
              <a:ext cx="53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9900"/>
                  </a:solidFill>
                  <a:latin typeface="Arial" charset="0"/>
                </a:rPr>
                <a:t>Ductile</a:t>
              </a:r>
              <a:endParaRPr lang="en-US">
                <a:latin typeface="Arial" charset="0"/>
              </a:endParaRPr>
            </a:p>
          </p:txBody>
        </p:sp>
        <p:sp>
          <p:nvSpPr>
            <p:cNvPr id="16398" name="Rectangle 7"/>
            <p:cNvSpPr>
              <a:spLocks noChangeArrowheads="1"/>
            </p:cNvSpPr>
            <p:nvPr/>
          </p:nvSpPr>
          <p:spPr bwMode="auto">
            <a:xfrm>
              <a:off x="3592" y="816"/>
              <a:ext cx="87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Moderately</a:t>
              </a:r>
              <a:endParaRPr lang="en-US">
                <a:latin typeface="Arial" charset="0"/>
              </a:endParaRPr>
            </a:p>
          </p:txBody>
        </p:sp>
        <p:sp>
          <p:nvSpPr>
            <p:cNvPr id="16399" name="Rectangle 8"/>
            <p:cNvSpPr>
              <a:spLocks noChangeArrowheads="1"/>
            </p:cNvSpPr>
            <p:nvPr/>
          </p:nvSpPr>
          <p:spPr bwMode="auto">
            <a:xfrm>
              <a:off x="3768" y="1024"/>
              <a:ext cx="53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Ductile</a:t>
              </a:r>
              <a:endParaRPr lang="en-US">
                <a:latin typeface="Arial" charset="0"/>
              </a:endParaRPr>
            </a:p>
          </p:txBody>
        </p:sp>
        <p:sp>
          <p:nvSpPr>
            <p:cNvPr id="16400" name="Rectangle 9"/>
            <p:cNvSpPr>
              <a:spLocks noChangeArrowheads="1"/>
            </p:cNvSpPr>
            <p:nvPr/>
          </p:nvSpPr>
          <p:spPr bwMode="auto">
            <a:xfrm>
              <a:off x="4776" y="928"/>
              <a:ext cx="45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DD0000"/>
                  </a:solidFill>
                  <a:latin typeface="Arial" charset="0"/>
                </a:rPr>
                <a:t>Brittle</a:t>
              </a:r>
              <a:endParaRPr lang="en-US">
                <a:latin typeface="Arial" charset="0"/>
              </a:endParaRPr>
            </a:p>
          </p:txBody>
        </p:sp>
        <p:sp>
          <p:nvSpPr>
            <p:cNvPr id="16401" name="Rectangle 10"/>
            <p:cNvSpPr>
              <a:spLocks noChangeArrowheads="1"/>
            </p:cNvSpPr>
            <p:nvPr/>
          </p:nvSpPr>
          <p:spPr bwMode="auto">
            <a:xfrm>
              <a:off x="1624" y="832"/>
              <a:ext cx="65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Fracture</a:t>
              </a:r>
              <a:endParaRPr lang="en-US">
                <a:latin typeface="Arial" charset="0"/>
              </a:endParaRPr>
            </a:p>
          </p:txBody>
        </p:sp>
        <p:sp>
          <p:nvSpPr>
            <p:cNvPr id="16402" name="Rectangle 11"/>
            <p:cNvSpPr>
              <a:spLocks noChangeArrowheads="1"/>
            </p:cNvSpPr>
            <p:nvPr/>
          </p:nvSpPr>
          <p:spPr bwMode="auto">
            <a:xfrm>
              <a:off x="1592" y="1040"/>
              <a:ext cx="7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behavior:</a:t>
              </a:r>
              <a:endParaRPr lang="en-US">
                <a:latin typeface="Arial" charset="0"/>
              </a:endParaRPr>
            </a:p>
          </p:txBody>
        </p:sp>
        <p:sp>
          <p:nvSpPr>
            <p:cNvPr id="16403" name="Rectangle 12"/>
            <p:cNvSpPr>
              <a:spLocks noChangeArrowheads="1"/>
            </p:cNvSpPr>
            <p:nvPr/>
          </p:nvSpPr>
          <p:spPr bwMode="auto">
            <a:xfrm>
              <a:off x="2783" y="2936"/>
              <a:ext cx="4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9900"/>
                  </a:solidFill>
                  <a:latin typeface="Arial" charset="0"/>
                </a:rPr>
                <a:t>Large</a:t>
              </a:r>
              <a:endParaRPr lang="en-US">
                <a:latin typeface="Arial" charset="0"/>
              </a:endParaRPr>
            </a:p>
          </p:txBody>
        </p:sp>
        <p:sp>
          <p:nvSpPr>
            <p:cNvPr id="16404" name="Rectangle 13"/>
            <p:cNvSpPr>
              <a:spLocks noChangeArrowheads="1"/>
            </p:cNvSpPr>
            <p:nvPr/>
          </p:nvSpPr>
          <p:spPr bwMode="auto">
            <a:xfrm>
              <a:off x="3592" y="2936"/>
              <a:ext cx="8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Moderate</a:t>
              </a:r>
              <a:endParaRPr lang="en-US">
                <a:latin typeface="Arial" charset="0"/>
              </a:endParaRPr>
            </a:p>
          </p:txBody>
        </p:sp>
        <p:sp>
          <p:nvSpPr>
            <p:cNvPr id="16405" name="Rectangle 14"/>
            <p:cNvSpPr>
              <a:spLocks noChangeArrowheads="1"/>
            </p:cNvSpPr>
            <p:nvPr/>
          </p:nvSpPr>
          <p:spPr bwMode="auto">
            <a:xfrm>
              <a:off x="1368" y="2936"/>
              <a:ext cx="11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charset="0"/>
                </a:rPr>
                <a:t>%</a:t>
              </a:r>
              <a:r>
                <a:rPr lang="en-US" i="1">
                  <a:solidFill>
                    <a:srgbClr val="000000"/>
                  </a:solidFill>
                  <a:latin typeface="Arial" charset="0"/>
                </a:rPr>
                <a:t>RA</a:t>
              </a:r>
              <a:r>
                <a:rPr lang="en-US">
                  <a:solidFill>
                    <a:srgbClr val="000000"/>
                  </a:solidFill>
                  <a:latin typeface="Arial" charset="0"/>
                </a:rPr>
                <a:t> or %</a:t>
              </a:r>
              <a:r>
                <a:rPr lang="en-US" i="1">
                  <a:solidFill>
                    <a:srgbClr val="000000"/>
                  </a:solidFill>
                  <a:latin typeface="Arial" charset="0"/>
                </a:rPr>
                <a:t>EL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16406" name="Rectangle 15"/>
            <p:cNvSpPr>
              <a:spLocks noChangeArrowheads="1"/>
            </p:cNvSpPr>
            <p:nvPr/>
          </p:nvSpPr>
          <p:spPr bwMode="auto">
            <a:xfrm>
              <a:off x="4784" y="2944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DD0000"/>
                  </a:solidFill>
                  <a:latin typeface="Arial" charset="0"/>
                </a:rPr>
                <a:t>Small</a:t>
              </a:r>
              <a:endParaRPr lang="en-US">
                <a:latin typeface="Arial" charset="0"/>
              </a:endParaRPr>
            </a:p>
          </p:txBody>
        </p:sp>
      </p:grpSp>
      <p:sp>
        <p:nvSpPr>
          <p:cNvPr id="16389" name="Rectangle 20"/>
          <p:cNvSpPr>
            <a:spLocks noChangeArrowheads="1"/>
          </p:cNvSpPr>
          <p:nvPr/>
        </p:nvSpPr>
        <p:spPr bwMode="auto">
          <a:xfrm>
            <a:off x="685800" y="5105400"/>
            <a:ext cx="8001000" cy="990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0" name="Rectangle 21"/>
          <p:cNvSpPr>
            <a:spLocks noChangeArrowheads="1"/>
          </p:cNvSpPr>
          <p:nvPr/>
        </p:nvSpPr>
        <p:spPr bwMode="auto">
          <a:xfrm>
            <a:off x="685800" y="5105400"/>
            <a:ext cx="2509838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• Ductile</a:t>
            </a:r>
          </a:p>
          <a:p>
            <a:r>
              <a:rPr lang="en-US" sz="2200">
                <a:latin typeface="Arial" charset="0"/>
              </a:rPr>
              <a:t>  fracture is usually</a:t>
            </a:r>
          </a:p>
          <a:p>
            <a:r>
              <a:rPr lang="en-US" sz="2200">
                <a:latin typeface="Arial" charset="0"/>
              </a:rPr>
              <a:t>  desirable!</a:t>
            </a:r>
          </a:p>
        </p:txBody>
      </p:sp>
      <p:sp>
        <p:nvSpPr>
          <p:cNvPr id="16391" name="Rectangle 22"/>
          <p:cNvSpPr>
            <a:spLocks noChangeArrowheads="1"/>
          </p:cNvSpPr>
          <p:nvPr/>
        </p:nvSpPr>
        <p:spPr bwMode="auto">
          <a:xfrm>
            <a:off x="1295400" y="3124200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Adapted from Fig. 8.1,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 7e.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92" name="Rectangle 23"/>
          <p:cNvSpPr>
            <a:spLocks noChangeArrowheads="1"/>
          </p:cNvSpPr>
          <p:nvPr/>
        </p:nvSpPr>
        <p:spPr bwMode="auto">
          <a:xfrm>
            <a:off x="609600" y="1006475"/>
            <a:ext cx="2438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Classification:</a:t>
            </a:r>
          </a:p>
        </p:txBody>
      </p:sp>
      <p:sp>
        <p:nvSpPr>
          <p:cNvPr id="16393" name="Rectangle 24"/>
          <p:cNvSpPr>
            <a:spLocks noChangeArrowheads="1"/>
          </p:cNvSpPr>
          <p:nvPr/>
        </p:nvSpPr>
        <p:spPr bwMode="auto">
          <a:xfrm>
            <a:off x="3657600" y="5105400"/>
            <a:ext cx="220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6600"/>
                </a:solidFill>
                <a:latin typeface="Arial" charset="0"/>
              </a:rPr>
              <a:t>Ductile:</a:t>
            </a:r>
          </a:p>
          <a:p>
            <a:pPr algn="ctr"/>
            <a:r>
              <a:rPr lang="en-US" sz="2000">
                <a:latin typeface="Arial" charset="0"/>
              </a:rPr>
              <a:t> warning before fracture</a:t>
            </a:r>
          </a:p>
        </p:txBody>
      </p:sp>
      <p:sp>
        <p:nvSpPr>
          <p:cNvPr id="16394" name="Rectangle 25"/>
          <p:cNvSpPr>
            <a:spLocks noChangeArrowheads="1"/>
          </p:cNvSpPr>
          <p:nvPr/>
        </p:nvSpPr>
        <p:spPr bwMode="auto">
          <a:xfrm>
            <a:off x="7467600" y="510540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Arial" charset="0"/>
              </a:rPr>
              <a:t>Brittle:</a:t>
            </a:r>
            <a:r>
              <a:rPr lang="en-US" sz="2000">
                <a:latin typeface="Arial" charset="0"/>
              </a:rPr>
              <a:t> No warning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835BA-6C49-4AE9-8C52-F21915D65C9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three stages of Creep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43538" y="1348853"/>
            <a:ext cx="4228462" cy="501675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Arial" charset="0"/>
                <a:sym typeface="Arial" charset="0"/>
              </a:rPr>
              <a:t>Primary Creep</a:t>
            </a:r>
            <a:r>
              <a:rPr lang="en-US" sz="2000" dirty="0">
                <a:latin typeface="Arial" charset="0"/>
                <a:sym typeface="Arial" charset="0"/>
              </a:rPr>
              <a:t>: </a:t>
            </a:r>
            <a:r>
              <a:rPr lang="en-US" sz="2000" dirty="0" smtClean="0">
                <a:latin typeface="Arial" charset="0"/>
                <a:sym typeface="Arial" charset="0"/>
              </a:rPr>
              <a:t>Creep resistance of the material increases by virtue of its own deformation.</a:t>
            </a:r>
          </a:p>
          <a:p>
            <a:endParaRPr lang="en-US" sz="2000" dirty="0">
              <a:latin typeface="Arial" charset="0"/>
              <a:sym typeface="Arial" charset="0"/>
            </a:endParaRPr>
          </a:p>
          <a:p>
            <a:r>
              <a:rPr lang="en-US" sz="2000" b="1" u="sng" dirty="0">
                <a:solidFill>
                  <a:srgbClr val="0000FF"/>
                </a:solidFill>
                <a:latin typeface="Arial" charset="0"/>
                <a:sym typeface="Arial" charset="0"/>
              </a:rPr>
              <a:t>Secondary Creep</a:t>
            </a:r>
            <a:r>
              <a:rPr lang="en-US" sz="2000" dirty="0">
                <a:latin typeface="Arial" charset="0"/>
                <a:sym typeface="Arial" charset="0"/>
              </a:rPr>
              <a:t>: </a:t>
            </a:r>
            <a:r>
              <a:rPr lang="en-US" sz="2000" dirty="0" smtClean="0">
                <a:latin typeface="Arial" charset="0"/>
                <a:sym typeface="Arial" charset="0"/>
              </a:rPr>
              <a:t>Constant creep rate which results from a balance between the competing processes of strain hardening and recovery. For this reason, secondary creep is usually referred to </a:t>
            </a:r>
            <a:r>
              <a:rPr lang="en-US" sz="2000" i="1" dirty="0" smtClean="0">
                <a:latin typeface="Arial" charset="0"/>
                <a:sym typeface="Arial" charset="0"/>
              </a:rPr>
              <a:t>as steady-state</a:t>
            </a:r>
          </a:p>
          <a:p>
            <a:r>
              <a:rPr lang="en-US" sz="2000" i="1" dirty="0" smtClean="0">
                <a:latin typeface="Arial" charset="0"/>
                <a:sym typeface="Arial" charset="0"/>
              </a:rPr>
              <a:t>creep</a:t>
            </a:r>
            <a:r>
              <a:rPr lang="en-US" sz="2000" dirty="0" smtClean="0">
                <a:latin typeface="Arial" charset="0"/>
                <a:sym typeface="Arial" charset="0"/>
              </a:rPr>
              <a:t>.</a:t>
            </a:r>
          </a:p>
          <a:p>
            <a:endParaRPr lang="en-US" sz="2000" dirty="0">
              <a:latin typeface="Arial" charset="0"/>
              <a:sym typeface="Arial" charset="0"/>
            </a:endParaRPr>
          </a:p>
          <a:p>
            <a:r>
              <a:rPr lang="en-US" sz="2000" b="1" u="sng" dirty="0">
                <a:solidFill>
                  <a:srgbClr val="33CC33"/>
                </a:solidFill>
                <a:latin typeface="Arial" charset="0"/>
                <a:sym typeface="Arial" charset="0"/>
              </a:rPr>
              <a:t>Tertiary Creep</a:t>
            </a:r>
            <a:r>
              <a:rPr lang="en-US" sz="2000" dirty="0">
                <a:latin typeface="Arial" charset="0"/>
                <a:sym typeface="Arial" charset="0"/>
              </a:rPr>
              <a:t>: </a:t>
            </a:r>
            <a:r>
              <a:rPr lang="en-US" sz="2000" dirty="0" smtClean="0">
                <a:latin typeface="Arial" charset="0"/>
                <a:sym typeface="Arial" charset="0"/>
              </a:rPr>
              <a:t>Occurs when there</a:t>
            </a:r>
          </a:p>
          <a:p>
            <a:r>
              <a:rPr lang="en-US" sz="2000" dirty="0" smtClean="0">
                <a:latin typeface="Arial" charset="0"/>
                <a:sym typeface="Arial" charset="0"/>
              </a:rPr>
              <a:t>is an effective reduction in cross-sectional area either because of necking or internal void formation.</a:t>
            </a:r>
            <a:endParaRPr lang="en-US" sz="2000" dirty="0">
              <a:latin typeface="Arial" charset="0"/>
              <a:sym typeface="Arial" charset="0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0572" y="1449577"/>
            <a:ext cx="3935262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56245" y="4610291"/>
            <a:ext cx="4005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Strain rate in creep test as function of total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57BC1-4C92-4B23-9D2F-F6D22E9FCAD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35843" name="Picture 1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8200" y="2163763"/>
            <a:ext cx="4597400" cy="36909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57200" y="1235075"/>
            <a:ext cx="800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dirty="0">
                <a:latin typeface="Arial" charset="0"/>
              </a:rPr>
              <a:t>•  Occurs at elevated temperature, </a:t>
            </a:r>
            <a:r>
              <a:rPr lang="en-US" i="1" dirty="0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 &gt; 0.4 </a:t>
            </a:r>
            <a:r>
              <a:rPr lang="en-US" i="1" dirty="0">
                <a:latin typeface="Arial" charset="0"/>
              </a:rPr>
              <a:t>T</a:t>
            </a:r>
            <a:r>
              <a:rPr lang="en-US" sz="2800" i="1" baseline="-10000" dirty="0">
                <a:latin typeface="Arial" charset="0"/>
              </a:rPr>
              <a:t>m</a:t>
            </a:r>
            <a:endParaRPr lang="en-US" i="1" dirty="0">
              <a:latin typeface="Arial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719513" y="5897563"/>
            <a:ext cx="195897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From Figs. 11.29,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Materials Science and Engineering, Adapted Version.</a:t>
            </a:r>
          </a:p>
          <a:p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Creep</a:t>
            </a:r>
          </a:p>
        </p:txBody>
      </p:sp>
      <p:sp>
        <p:nvSpPr>
          <p:cNvPr id="35847" name="Rectangle 17"/>
          <p:cNvSpPr>
            <a:spLocks noChangeArrowheads="1"/>
          </p:cNvSpPr>
          <p:nvPr/>
        </p:nvSpPr>
        <p:spPr bwMode="auto">
          <a:xfrm>
            <a:off x="2560638" y="2163763"/>
            <a:ext cx="4132262" cy="31527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48" name="Rectangle 20"/>
          <p:cNvSpPr>
            <a:spLocks noChangeArrowheads="1"/>
          </p:cNvSpPr>
          <p:nvPr/>
        </p:nvSpPr>
        <p:spPr bwMode="auto">
          <a:xfrm>
            <a:off x="1847850" y="4908550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EE00"/>
                </a:solidFill>
                <a:latin typeface="Arial" charset="0"/>
              </a:rPr>
              <a:t>elastic</a:t>
            </a:r>
            <a:endParaRPr lang="en-US">
              <a:latin typeface="Arial" charset="0"/>
            </a:endParaRPr>
          </a:p>
        </p:txBody>
      </p:sp>
      <p:sp>
        <p:nvSpPr>
          <p:cNvPr id="35849" name="Rectangle 21"/>
          <p:cNvSpPr>
            <a:spLocks noChangeArrowheads="1"/>
          </p:cNvSpPr>
          <p:nvPr/>
        </p:nvSpPr>
        <p:spPr bwMode="auto">
          <a:xfrm>
            <a:off x="1095375" y="4116388"/>
            <a:ext cx="762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9900"/>
                </a:solidFill>
                <a:latin typeface="Arial" charset="0"/>
              </a:rPr>
              <a:t>primary</a:t>
            </a:r>
            <a:endParaRPr lang="en-US">
              <a:latin typeface="Arial" charset="0"/>
            </a:endParaRPr>
          </a:p>
        </p:txBody>
      </p:sp>
      <p:sp>
        <p:nvSpPr>
          <p:cNvPr id="35850" name="Rectangle 22"/>
          <p:cNvSpPr>
            <a:spLocks noChangeArrowheads="1"/>
          </p:cNvSpPr>
          <p:nvPr/>
        </p:nvSpPr>
        <p:spPr bwMode="auto">
          <a:xfrm>
            <a:off x="4078288" y="4270375"/>
            <a:ext cx="1054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6600"/>
                </a:solidFill>
                <a:latin typeface="Arial" charset="0"/>
              </a:rPr>
              <a:t>secondary</a:t>
            </a:r>
            <a:endParaRPr lang="en-US">
              <a:latin typeface="Arial" charset="0"/>
            </a:endParaRPr>
          </a:p>
        </p:txBody>
      </p:sp>
      <p:sp>
        <p:nvSpPr>
          <p:cNvPr id="35851" name="Rectangle 24"/>
          <p:cNvSpPr>
            <a:spLocks noChangeArrowheads="1"/>
          </p:cNvSpPr>
          <p:nvPr/>
        </p:nvSpPr>
        <p:spPr bwMode="auto">
          <a:xfrm>
            <a:off x="5453063" y="3548063"/>
            <a:ext cx="698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tertiary</a:t>
            </a:r>
            <a:endParaRPr lang="en-US">
              <a:latin typeface="Arial" charset="0"/>
            </a:endParaRPr>
          </a:p>
        </p:txBody>
      </p:sp>
      <p:grpSp>
        <p:nvGrpSpPr>
          <p:cNvPr id="35852" name="Group 79"/>
          <p:cNvGrpSpPr>
            <a:grpSpLocks/>
          </p:cNvGrpSpPr>
          <p:nvPr/>
        </p:nvGrpSpPr>
        <p:grpSpPr bwMode="auto">
          <a:xfrm>
            <a:off x="2319338" y="4400550"/>
            <a:ext cx="368300" cy="152400"/>
            <a:chOff x="1369" y="2845"/>
            <a:chExt cx="232" cy="96"/>
          </a:xfrm>
        </p:grpSpPr>
        <p:sp>
          <p:nvSpPr>
            <p:cNvPr id="35855" name="Freeform 77"/>
            <p:cNvSpPr>
              <a:spLocks/>
            </p:cNvSpPr>
            <p:nvPr/>
          </p:nvSpPr>
          <p:spPr bwMode="auto">
            <a:xfrm>
              <a:off x="1489" y="2853"/>
              <a:ext cx="112" cy="88"/>
            </a:xfrm>
            <a:custGeom>
              <a:avLst/>
              <a:gdLst>
                <a:gd name="T0" fmla="*/ 112 w 112"/>
                <a:gd name="T1" fmla="*/ 80 h 88"/>
                <a:gd name="T2" fmla="*/ 0 w 112"/>
                <a:gd name="T3" fmla="*/ 88 h 88"/>
                <a:gd name="T4" fmla="*/ 48 w 112"/>
                <a:gd name="T5" fmla="*/ 56 h 88"/>
                <a:gd name="T6" fmla="*/ 32 w 112"/>
                <a:gd name="T7" fmla="*/ 0 h 88"/>
                <a:gd name="T8" fmla="*/ 112 w 112"/>
                <a:gd name="T9" fmla="*/ 8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88"/>
                <a:gd name="T17" fmla="*/ 112 w 112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88">
                  <a:moveTo>
                    <a:pt x="112" y="80"/>
                  </a:moveTo>
                  <a:lnTo>
                    <a:pt x="0" y="88"/>
                  </a:lnTo>
                  <a:lnTo>
                    <a:pt x="48" y="56"/>
                  </a:lnTo>
                  <a:lnTo>
                    <a:pt x="32" y="0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78"/>
            <p:cNvSpPr>
              <a:spLocks noChangeShapeType="1"/>
            </p:cNvSpPr>
            <p:nvPr/>
          </p:nvSpPr>
          <p:spPr bwMode="auto">
            <a:xfrm>
              <a:off x="1369" y="2845"/>
              <a:ext cx="168" cy="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3" name="Line 114"/>
          <p:cNvSpPr>
            <a:spLocks noChangeShapeType="1"/>
          </p:cNvSpPr>
          <p:nvPr/>
        </p:nvSpPr>
        <p:spPr bwMode="auto">
          <a:xfrm flipH="1" flipV="1">
            <a:off x="1901825" y="4237038"/>
            <a:ext cx="623888" cy="24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Rectangle 21"/>
          <p:cNvSpPr>
            <a:spLocks noChangeArrowheads="1"/>
          </p:cNvSpPr>
          <p:nvPr/>
        </p:nvSpPr>
        <p:spPr bwMode="auto">
          <a:xfrm>
            <a:off x="6807200" y="2927350"/>
            <a:ext cx="2206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Arial" charset="0"/>
              </a:rPr>
              <a:t>Applied stress has</a:t>
            </a:r>
          </a:p>
          <a:p>
            <a:r>
              <a:rPr lang="en-US" sz="1800" b="1">
                <a:solidFill>
                  <a:srgbClr val="FF0000"/>
                </a:solidFill>
                <a:latin typeface="Arial" charset="0"/>
              </a:rPr>
              <a:t>also a similar effect </a:t>
            </a:r>
          </a:p>
          <a:p>
            <a:r>
              <a:rPr lang="en-US" sz="1800" b="1">
                <a:solidFill>
                  <a:srgbClr val="FF0000"/>
                </a:solidFill>
                <a:latin typeface="Arial" charset="0"/>
              </a:rPr>
              <a:t>on creep behaviour</a:t>
            </a:r>
            <a:endParaRPr lang="en-US" b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835BA-6C49-4AE9-8C52-F21915D65C9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5910" y="92876"/>
            <a:ext cx="7970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Mechanisms Of Creep Deformation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943" y="766331"/>
            <a:ext cx="87277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Arial" charset="0"/>
              </a:rPr>
              <a:t>Dislocation glide </a:t>
            </a:r>
            <a:r>
              <a:rPr lang="en-US" dirty="0" smtClean="0">
                <a:latin typeface="Arial" charset="0"/>
                <a:sym typeface="Symbol"/>
              </a:rPr>
              <a:t></a:t>
            </a:r>
            <a:r>
              <a:rPr lang="en-US" dirty="0" smtClean="0">
                <a:latin typeface="Arial" charset="0"/>
              </a:rPr>
              <a:t> involves dislocations moving along slip    </a:t>
            </a:r>
          </a:p>
          <a:p>
            <a:r>
              <a:rPr lang="en-US" dirty="0" smtClean="0">
                <a:latin typeface="Arial" charset="0"/>
              </a:rPr>
              <a:t>  planes and overcoming barriers by thermal activation. This </a:t>
            </a:r>
          </a:p>
          <a:p>
            <a:r>
              <a:rPr lang="en-US" dirty="0" smtClean="0">
                <a:latin typeface="Arial" charset="0"/>
              </a:rPr>
              <a:t>  mechanism occurs at high stress, </a:t>
            </a:r>
            <a:r>
              <a:rPr lang="en-US" dirty="0" smtClean="0">
                <a:latin typeface="Arial" charset="0"/>
                <a:sym typeface="Symbol"/>
              </a:rPr>
              <a:t></a:t>
            </a:r>
            <a:r>
              <a:rPr lang="en-US" dirty="0" smtClean="0">
                <a:latin typeface="Arial" charset="0"/>
              </a:rPr>
              <a:t>/G &gt; 10</a:t>
            </a:r>
            <a:r>
              <a:rPr lang="en-US" baseline="30000" dirty="0" smtClean="0">
                <a:latin typeface="Arial" charset="0"/>
              </a:rPr>
              <a:t>-2</a:t>
            </a:r>
            <a:r>
              <a:rPr lang="en-US" dirty="0" smtClean="0">
                <a:latin typeface="Arial" charset="0"/>
              </a:rPr>
              <a:t>.</a:t>
            </a:r>
          </a:p>
          <a:p>
            <a:endParaRPr lang="en-US" dirty="0" smtClean="0">
              <a:latin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Arial" charset="0"/>
              </a:rPr>
              <a:t>Dislocation creep </a:t>
            </a:r>
            <a:r>
              <a:rPr lang="en-US" dirty="0" smtClean="0">
                <a:latin typeface="Arial" charset="0"/>
                <a:sym typeface="Symbol"/>
              </a:rPr>
              <a:t> </a:t>
            </a:r>
            <a:r>
              <a:rPr lang="en-US" dirty="0" smtClean="0">
                <a:latin typeface="Arial" charset="0"/>
              </a:rPr>
              <a:t>involves the movement of dislocations </a:t>
            </a:r>
          </a:p>
          <a:p>
            <a:r>
              <a:rPr lang="en-US" dirty="0" smtClean="0">
                <a:latin typeface="Arial" charset="0"/>
              </a:rPr>
              <a:t>  which overcome barriers by thermally assisted mechanisms </a:t>
            </a:r>
          </a:p>
          <a:p>
            <a:r>
              <a:rPr lang="en-US" dirty="0" smtClean="0">
                <a:latin typeface="Arial" charset="0"/>
              </a:rPr>
              <a:t>  involving the diffusion of vacancies or interstitials. Occurs  </a:t>
            </a:r>
          </a:p>
          <a:p>
            <a:r>
              <a:rPr lang="en-US" dirty="0" smtClean="0">
                <a:latin typeface="Arial" charset="0"/>
              </a:rPr>
              <a:t>  for 10</a:t>
            </a:r>
            <a:r>
              <a:rPr lang="en-US" baseline="30000" dirty="0" smtClean="0">
                <a:latin typeface="Arial" charset="0"/>
              </a:rPr>
              <a:t>-4</a:t>
            </a:r>
            <a:r>
              <a:rPr lang="en-US" dirty="0" smtClean="0">
                <a:latin typeface="Arial" charset="0"/>
              </a:rPr>
              <a:t> &lt; </a:t>
            </a:r>
            <a:r>
              <a:rPr lang="en-US" dirty="0" smtClean="0">
                <a:latin typeface="Arial" charset="0"/>
                <a:sym typeface="Symbol"/>
              </a:rPr>
              <a:t></a:t>
            </a:r>
            <a:r>
              <a:rPr lang="en-US" dirty="0" smtClean="0">
                <a:latin typeface="Arial" charset="0"/>
              </a:rPr>
              <a:t>/G &lt; 10</a:t>
            </a:r>
            <a:r>
              <a:rPr lang="en-US" baseline="30000" dirty="0" smtClean="0">
                <a:latin typeface="Arial" charset="0"/>
              </a:rPr>
              <a:t>-2</a:t>
            </a:r>
            <a:r>
              <a:rPr lang="en-US" dirty="0" smtClean="0">
                <a:latin typeface="Arial" charset="0"/>
              </a:rPr>
              <a:t>.</a:t>
            </a:r>
          </a:p>
          <a:p>
            <a:endParaRPr lang="en-US" dirty="0" smtClean="0">
              <a:latin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33CC"/>
                </a:solidFill>
                <a:latin typeface="Arial" charset="0"/>
              </a:rPr>
              <a:t>Diffusion creep </a:t>
            </a:r>
            <a:r>
              <a:rPr lang="en-US" dirty="0" smtClean="0">
                <a:latin typeface="Arial" charset="0"/>
                <a:sym typeface="Symbol"/>
              </a:rPr>
              <a:t> </a:t>
            </a:r>
            <a:r>
              <a:rPr lang="en-US" dirty="0" smtClean="0">
                <a:latin typeface="Arial" charset="0"/>
              </a:rPr>
              <a:t>involves the flow of vacancies and </a:t>
            </a:r>
          </a:p>
          <a:p>
            <a:r>
              <a:rPr lang="en-US" dirty="0" smtClean="0">
                <a:latin typeface="Arial" charset="0"/>
              </a:rPr>
              <a:t>  interstitials through a crystal under the influence of applied </a:t>
            </a:r>
          </a:p>
          <a:p>
            <a:r>
              <a:rPr lang="en-US" dirty="0" smtClean="0">
                <a:latin typeface="Arial" charset="0"/>
              </a:rPr>
              <a:t>  stress. Occurs for </a:t>
            </a:r>
            <a:r>
              <a:rPr lang="en-US" dirty="0" smtClean="0">
                <a:latin typeface="Arial" charset="0"/>
                <a:sym typeface="Symbol"/>
              </a:rPr>
              <a:t></a:t>
            </a:r>
            <a:r>
              <a:rPr lang="en-US" dirty="0" smtClean="0">
                <a:latin typeface="Arial" charset="0"/>
              </a:rPr>
              <a:t>/G &lt; 10</a:t>
            </a:r>
            <a:r>
              <a:rPr lang="en-US" baseline="30000" dirty="0" smtClean="0">
                <a:latin typeface="Arial" charset="0"/>
              </a:rPr>
              <a:t>-4</a:t>
            </a:r>
            <a:r>
              <a:rPr lang="en-US" dirty="0" smtClean="0">
                <a:latin typeface="Arial" charset="0"/>
              </a:rPr>
              <a:t>. This category includes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Nabarro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  -Herring</a:t>
            </a:r>
            <a:r>
              <a:rPr lang="en-US" dirty="0" smtClean="0">
                <a:latin typeface="Arial" charset="0"/>
              </a:rPr>
              <a:t> and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Coble</a:t>
            </a:r>
            <a:r>
              <a:rPr lang="en-US" dirty="0" smtClean="0">
                <a:latin typeface="Arial" charset="0"/>
              </a:rPr>
              <a:t> creep </a:t>
            </a:r>
            <a:r>
              <a:rPr lang="en-US" dirty="0" smtClean="0">
                <a:solidFill>
                  <a:srgbClr val="CC3399"/>
                </a:solidFill>
                <a:latin typeface="Arial" charset="0"/>
              </a:rPr>
              <a:t>(discussed in the next slides)</a:t>
            </a:r>
          </a:p>
          <a:p>
            <a:endParaRPr lang="en-US" dirty="0" smtClean="0">
              <a:latin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33CC"/>
                </a:solidFill>
                <a:latin typeface="Arial" charset="0"/>
              </a:rPr>
              <a:t> Grain boundary sliding </a:t>
            </a:r>
            <a:r>
              <a:rPr lang="en-US" dirty="0" smtClean="0">
                <a:latin typeface="Arial" charset="0"/>
                <a:sym typeface="Symbol"/>
              </a:rPr>
              <a:t> </a:t>
            </a:r>
            <a:r>
              <a:rPr lang="en-US" dirty="0" smtClean="0">
                <a:latin typeface="Arial" charset="0"/>
              </a:rPr>
              <a:t>involves the sliding of grains past </a:t>
            </a:r>
          </a:p>
          <a:p>
            <a:r>
              <a:rPr lang="en-US" dirty="0" smtClean="0">
                <a:latin typeface="Arial" charset="0"/>
              </a:rPr>
              <a:t> 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835BA-6C49-4AE9-8C52-F21915D65C9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5910" y="92876"/>
            <a:ext cx="7970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Diffusion Creep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012" y="876870"/>
            <a:ext cx="873456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Nabarro-Herring Creep </a:t>
            </a:r>
            <a:r>
              <a:rPr lang="en-US" sz="2200" b="1" i="1" dirty="0" smtClean="0">
                <a:solidFill>
                  <a:srgbClr val="FF0000"/>
                </a:solidFill>
                <a:latin typeface="Arial" charset="0"/>
              </a:rPr>
              <a:t>– </a:t>
            </a:r>
            <a:r>
              <a:rPr lang="en-US" sz="2200" b="1" dirty="0" smtClean="0">
                <a:solidFill>
                  <a:srgbClr val="0033CC"/>
                </a:solidFill>
                <a:latin typeface="Arial" charset="0"/>
              </a:rPr>
              <a:t>Occur at high temperature and low stress</a:t>
            </a:r>
          </a:p>
          <a:p>
            <a:r>
              <a:rPr lang="en-US" sz="2200" b="1" i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The creep process is controlled by stress-directed atomic diffusion. Stress changes the chemical potential of the atoms on the surfaces of the grains in a polycrystal in such a way that there is a flow of vacancies from grain boundaries experiencing tensile stresses to those which have compressive stresses. Simultaneously, there is a corresponding flow of atoms in the opposite direction, and this leads to elongation of the grain. The Nabarro-Herring creep equation is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8279" y="4087433"/>
            <a:ext cx="2033787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18615" y="5066226"/>
            <a:ext cx="84343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latin typeface="Arial" charset="0"/>
              </a:rPr>
              <a:t>where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200" i="1" dirty="0" smtClean="0">
                <a:latin typeface="Arial" charset="0"/>
              </a:rPr>
              <a:t> is the grain diameter and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200" i="1" baseline="-25000" dirty="0" smtClean="0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sz="2200" i="1" dirty="0" smtClean="0">
                <a:latin typeface="Arial" charset="0"/>
              </a:rPr>
              <a:t> is the lattice diffusion coefficient. We note that increasing the grain size reduces the creep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835BA-6C49-4AE9-8C52-F21915D65C9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5910" y="92876"/>
            <a:ext cx="7970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Diffusion Creep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422" y="1203447"/>
            <a:ext cx="877550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Coble Creep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- </a:t>
            </a:r>
            <a:r>
              <a:rPr lang="en-US" b="1" dirty="0" smtClean="0">
                <a:solidFill>
                  <a:srgbClr val="0033CC"/>
                </a:solidFill>
                <a:latin typeface="Arial" charset="0"/>
              </a:rPr>
              <a:t>Occur at low temperature and low stress</a:t>
            </a:r>
            <a:endParaRPr lang="en-US" b="1" i="1" dirty="0" smtClean="0">
              <a:solidFill>
                <a:srgbClr val="FF0000"/>
              </a:solidFill>
              <a:latin typeface="Arial" charset="0"/>
            </a:endParaRPr>
          </a:p>
          <a:p>
            <a:r>
              <a:rPr lang="en-US" sz="2200" dirty="0" smtClean="0">
                <a:latin typeface="Arial" charset="0"/>
              </a:rPr>
              <a:t>At lower temperatures grain-boundary diffusion predominates. Coble-type creep is described by</a:t>
            </a:r>
          </a:p>
          <a:p>
            <a:endParaRPr lang="en-US" dirty="0" smtClean="0">
              <a:latin typeface="Arial" charset="0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 t="15914"/>
          <a:stretch>
            <a:fillRect/>
          </a:stretch>
        </p:blipFill>
        <p:spPr bwMode="auto">
          <a:xfrm>
            <a:off x="3247172" y="2374709"/>
            <a:ext cx="2365042" cy="107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95785" y="3565815"/>
            <a:ext cx="84752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where </a:t>
            </a:r>
            <a:r>
              <a:rPr lang="en-US" sz="2200" i="1" dirty="0" smtClean="0">
                <a:latin typeface="+mj-lt"/>
              </a:rPr>
              <a:t>d is the grain diameter and D</a:t>
            </a:r>
            <a:r>
              <a:rPr lang="en-US" sz="2200" i="1" baseline="-25000" dirty="0" smtClean="0">
                <a:latin typeface="+mj-lt"/>
              </a:rPr>
              <a:t>gb</a:t>
            </a:r>
            <a:r>
              <a:rPr lang="en-US" sz="2200" i="1" dirty="0" smtClean="0">
                <a:latin typeface="+mj-lt"/>
              </a:rPr>
              <a:t> is the grain-boundary diffusion coefficient.</a:t>
            </a:r>
            <a:endParaRPr lang="en-US" sz="22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473" y="4781306"/>
            <a:ext cx="71416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Arial" charset="0"/>
              </a:rPr>
              <a:t>Coble creep is more sensitive to </a:t>
            </a:r>
            <a:r>
              <a:rPr lang="en-US" b="1" i="1" dirty="0" smtClean="0">
                <a:solidFill>
                  <a:srgbClr val="0033CC"/>
                </a:solidFill>
                <a:latin typeface="Arial" charset="0"/>
              </a:rPr>
              <a:t>grain size </a:t>
            </a:r>
            <a:r>
              <a:rPr lang="en-US" b="1" dirty="0" smtClean="0">
                <a:solidFill>
                  <a:srgbClr val="0033CC"/>
                </a:solidFill>
                <a:latin typeface="Arial" charset="0"/>
              </a:rPr>
              <a:t>than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Arial" charset="0"/>
              </a:rPr>
              <a:t>Nabarro-Herring Creep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6BFE6-C7CC-4417-9C93-3B8FBE85AF1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Creep Failure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4419600" y="990600"/>
            <a:ext cx="43434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 Estimate rupture time</a:t>
            </a:r>
          </a:p>
          <a:p>
            <a:r>
              <a:rPr lang="en-US" sz="2200">
                <a:latin typeface="Arial" charset="0"/>
              </a:rPr>
              <a:t>    </a:t>
            </a:r>
            <a:r>
              <a:rPr lang="en-US" sz="2000">
                <a:latin typeface="Arial" charset="0"/>
              </a:rPr>
              <a:t>S-590 Iron, </a:t>
            </a:r>
            <a:r>
              <a:rPr lang="en-US" sz="2000" i="1">
                <a:latin typeface="Arial" charset="0"/>
              </a:rPr>
              <a:t>T</a:t>
            </a:r>
            <a:r>
              <a:rPr lang="en-US" sz="2000">
                <a:latin typeface="Arial" charset="0"/>
              </a:rPr>
              <a:t> = 800</a:t>
            </a:r>
            <a:r>
              <a:rPr lang="en-US" sz="2000">
                <a:latin typeface="Arial" charset="0"/>
                <a:cs typeface="Arial" charset="0"/>
              </a:rPr>
              <a:t>°</a:t>
            </a:r>
            <a:r>
              <a:rPr lang="en-US" sz="2000">
                <a:latin typeface="Arial" charset="0"/>
              </a:rPr>
              <a:t>C, </a:t>
            </a:r>
            <a:r>
              <a:rPr lang="en-US" sz="2000">
                <a:latin typeface="Symbol" pitchFamily="18" charset="2"/>
              </a:rPr>
              <a:t>s</a:t>
            </a:r>
            <a:r>
              <a:rPr lang="en-US" sz="2000">
                <a:latin typeface="Arial" charset="0"/>
              </a:rPr>
              <a:t> = 20 ksi</a:t>
            </a:r>
          </a:p>
        </p:txBody>
      </p:sp>
      <p:grpSp>
        <p:nvGrpSpPr>
          <p:cNvPr id="13320" name="Group 73"/>
          <p:cNvGrpSpPr>
            <a:grpSpLocks/>
          </p:cNvGrpSpPr>
          <p:nvPr/>
        </p:nvGrpSpPr>
        <p:grpSpPr bwMode="auto">
          <a:xfrm>
            <a:off x="457200" y="990600"/>
            <a:ext cx="3932238" cy="5334000"/>
            <a:chOff x="288" y="624"/>
            <a:chExt cx="2477" cy="3360"/>
          </a:xfrm>
        </p:grpSpPr>
        <p:graphicFrame>
          <p:nvGraphicFramePr>
            <p:cNvPr id="13315" name="Object 72"/>
            <p:cNvGraphicFramePr>
              <a:graphicFrameLocks noChangeAspect="1"/>
            </p:cNvGraphicFramePr>
            <p:nvPr/>
          </p:nvGraphicFramePr>
          <p:xfrm>
            <a:off x="534" y="1104"/>
            <a:ext cx="1777" cy="1199"/>
          </p:xfrm>
          <a:graphic>
            <a:graphicData uri="http://schemas.openxmlformats.org/presentationml/2006/ole">
              <p:oleObj spid="_x0000_s13315" name="Image" r:id="rId4" imgW="3746032" imgH="2526984" progId="">
                <p:embed/>
              </p:oleObj>
            </a:graphicData>
          </a:graphic>
        </p:graphicFrame>
        <p:sp>
          <p:nvSpPr>
            <p:cNvPr id="13364" name="Rectangle 6"/>
            <p:cNvSpPr>
              <a:spLocks noChangeArrowheads="1"/>
            </p:cNvSpPr>
            <p:nvPr/>
          </p:nvSpPr>
          <p:spPr bwMode="auto">
            <a:xfrm>
              <a:off x="1581" y="3035"/>
              <a:ext cx="135" cy="238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65" name="Rectangle 7"/>
            <p:cNvSpPr>
              <a:spLocks noChangeArrowheads="1"/>
            </p:cNvSpPr>
            <p:nvPr/>
          </p:nvSpPr>
          <p:spPr bwMode="auto">
            <a:xfrm>
              <a:off x="2031" y="3054"/>
              <a:ext cx="144" cy="1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6699FF"/>
                </a:solidFill>
              </a:endParaRPr>
            </a:p>
          </p:txBody>
        </p:sp>
        <p:sp>
          <p:nvSpPr>
            <p:cNvPr id="13366" name="Rectangle 8"/>
            <p:cNvSpPr>
              <a:spLocks noChangeArrowheads="1"/>
            </p:cNvSpPr>
            <p:nvPr/>
          </p:nvSpPr>
          <p:spPr bwMode="auto">
            <a:xfrm>
              <a:off x="585" y="3033"/>
              <a:ext cx="192" cy="240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6699FF"/>
                </a:solidFill>
              </a:endParaRPr>
            </a:p>
          </p:txBody>
        </p:sp>
        <p:sp>
          <p:nvSpPr>
            <p:cNvPr id="13367" name="Rectangle 9"/>
            <p:cNvSpPr>
              <a:spLocks noChangeArrowheads="1"/>
            </p:cNvSpPr>
            <p:nvPr/>
          </p:nvSpPr>
          <p:spPr bwMode="auto">
            <a:xfrm>
              <a:off x="288" y="624"/>
              <a:ext cx="2256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Arial" charset="0"/>
                </a:rPr>
                <a:t>•  Failure:</a:t>
              </a:r>
            </a:p>
            <a:p>
              <a:r>
                <a:rPr lang="en-US">
                  <a:latin typeface="Arial" charset="0"/>
                </a:rPr>
                <a:t>   </a:t>
              </a:r>
              <a:r>
                <a:rPr lang="en-US" sz="2200">
                  <a:latin typeface="Arial" charset="0"/>
                </a:rPr>
                <a:t>along grain boundaries.</a:t>
              </a:r>
              <a:endParaRPr lang="en-US">
                <a:latin typeface="Arial" charset="0"/>
              </a:endParaRPr>
            </a:p>
          </p:txBody>
        </p:sp>
        <p:sp>
          <p:nvSpPr>
            <p:cNvPr id="13368" name="Line 10"/>
            <p:cNvSpPr>
              <a:spLocks noChangeShapeType="1"/>
            </p:cNvSpPr>
            <p:nvPr/>
          </p:nvSpPr>
          <p:spPr bwMode="auto">
            <a:xfrm flipH="1" flipV="1">
              <a:off x="672" y="3273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Rectangle 11"/>
            <p:cNvSpPr>
              <a:spLocks noChangeArrowheads="1"/>
            </p:cNvSpPr>
            <p:nvPr/>
          </p:nvSpPr>
          <p:spPr bwMode="auto">
            <a:xfrm>
              <a:off x="336" y="3753"/>
              <a:ext cx="15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time to failure (rupture)</a:t>
              </a:r>
            </a:p>
          </p:txBody>
        </p:sp>
        <p:sp>
          <p:nvSpPr>
            <p:cNvPr id="13370" name="Rectangle 12"/>
            <p:cNvSpPr>
              <a:spLocks noChangeArrowheads="1"/>
            </p:cNvSpPr>
            <p:nvPr/>
          </p:nvSpPr>
          <p:spPr bwMode="auto">
            <a:xfrm>
              <a:off x="1761" y="3432"/>
              <a:ext cx="10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4D4D4D"/>
                  </a:solidFill>
                  <a:latin typeface="Arial" charset="0"/>
                </a:rPr>
                <a:t>function of</a:t>
              </a:r>
            </a:p>
            <a:p>
              <a:r>
                <a:rPr lang="en-US" sz="1800">
                  <a:solidFill>
                    <a:srgbClr val="4D4D4D"/>
                  </a:solidFill>
                  <a:latin typeface="Arial" charset="0"/>
                </a:rPr>
                <a:t>applied stress</a:t>
              </a:r>
            </a:p>
          </p:txBody>
        </p:sp>
        <p:sp>
          <p:nvSpPr>
            <p:cNvPr id="13371" name="Rectangle 13"/>
            <p:cNvSpPr>
              <a:spLocks noChangeArrowheads="1"/>
            </p:cNvSpPr>
            <p:nvPr/>
          </p:nvSpPr>
          <p:spPr bwMode="auto">
            <a:xfrm>
              <a:off x="311" y="3435"/>
              <a:ext cx="8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temperature</a:t>
              </a:r>
            </a:p>
          </p:txBody>
        </p:sp>
        <p:sp>
          <p:nvSpPr>
            <p:cNvPr id="13372" name="Line 14"/>
            <p:cNvSpPr>
              <a:spLocks noChangeShapeType="1"/>
            </p:cNvSpPr>
            <p:nvPr/>
          </p:nvSpPr>
          <p:spPr bwMode="auto">
            <a:xfrm flipV="1">
              <a:off x="1440" y="3292"/>
              <a:ext cx="167" cy="5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3" name="Line 15"/>
            <p:cNvSpPr>
              <a:spLocks noChangeShapeType="1"/>
            </p:cNvSpPr>
            <p:nvPr/>
          </p:nvSpPr>
          <p:spPr bwMode="auto">
            <a:xfrm flipH="1" flipV="1">
              <a:off x="2097" y="3225"/>
              <a:ext cx="48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16" name="Object 16"/>
            <p:cNvGraphicFramePr>
              <a:graphicFrameLocks noChangeAspect="1"/>
            </p:cNvGraphicFramePr>
            <p:nvPr/>
          </p:nvGraphicFramePr>
          <p:xfrm>
            <a:off x="603" y="3018"/>
            <a:ext cx="1606" cy="303"/>
          </p:xfrm>
          <a:graphic>
            <a:graphicData uri="http://schemas.openxmlformats.org/presentationml/2006/ole">
              <p:oleObj spid="_x0000_s13316" name="Equation" r:id="rId5" imgW="1143000" imgH="215640" progId="Equation.3">
                <p:embed/>
              </p:oleObj>
            </a:graphicData>
          </a:graphic>
        </p:graphicFrame>
        <p:sp>
          <p:nvSpPr>
            <p:cNvPr id="13374" name="Line 18"/>
            <p:cNvSpPr>
              <a:spLocks noChangeShapeType="1"/>
            </p:cNvSpPr>
            <p:nvPr/>
          </p:nvSpPr>
          <p:spPr bwMode="auto">
            <a:xfrm flipV="1">
              <a:off x="2016" y="1104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Rectangle 19"/>
            <p:cNvSpPr>
              <a:spLocks noChangeArrowheads="1"/>
            </p:cNvSpPr>
            <p:nvPr/>
          </p:nvSpPr>
          <p:spPr bwMode="auto">
            <a:xfrm>
              <a:off x="2064" y="1497"/>
              <a:ext cx="632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4D4D4D"/>
                  </a:solidFill>
                  <a:latin typeface="Arial" charset="0"/>
                </a:rPr>
                <a:t>applied</a:t>
              </a:r>
            </a:p>
            <a:p>
              <a:r>
                <a:rPr lang="en-US" sz="2000">
                  <a:solidFill>
                    <a:srgbClr val="4D4D4D"/>
                  </a:solidFill>
                  <a:latin typeface="Arial" charset="0"/>
                </a:rPr>
                <a:t>stress</a:t>
              </a:r>
            </a:p>
          </p:txBody>
        </p:sp>
        <p:sp>
          <p:nvSpPr>
            <p:cNvPr id="13376" name="Rectangle 20"/>
            <p:cNvSpPr>
              <a:spLocks noChangeArrowheads="1"/>
            </p:cNvSpPr>
            <p:nvPr/>
          </p:nvSpPr>
          <p:spPr bwMode="auto">
            <a:xfrm>
              <a:off x="576" y="1104"/>
              <a:ext cx="96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4D4D4D"/>
                  </a:solidFill>
                  <a:latin typeface="Arial" charset="0"/>
                </a:rPr>
                <a:t>g.b. cavities</a:t>
              </a:r>
            </a:p>
          </p:txBody>
        </p:sp>
        <p:sp>
          <p:nvSpPr>
            <p:cNvPr id="13377" name="Line 21"/>
            <p:cNvSpPr>
              <a:spLocks noChangeShapeType="1"/>
            </p:cNvSpPr>
            <p:nvPr/>
          </p:nvSpPr>
          <p:spPr bwMode="auto">
            <a:xfrm>
              <a:off x="1056" y="1296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8" name="Rectangle 22"/>
            <p:cNvSpPr>
              <a:spLocks noChangeArrowheads="1"/>
            </p:cNvSpPr>
            <p:nvPr/>
          </p:nvSpPr>
          <p:spPr bwMode="auto">
            <a:xfrm>
              <a:off x="288" y="2803"/>
              <a:ext cx="19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Arial" charset="0"/>
                </a:rPr>
                <a:t>•  Time to rupture, </a:t>
              </a:r>
              <a:r>
                <a:rPr lang="en-US" i="1">
                  <a:solidFill>
                    <a:schemeClr val="accent2"/>
                  </a:solidFill>
                  <a:latin typeface="Arial" charset="0"/>
                </a:rPr>
                <a:t>t</a:t>
              </a:r>
              <a:r>
                <a:rPr lang="en-US" sz="2800" i="1" baseline="-10000">
                  <a:solidFill>
                    <a:schemeClr val="accent2"/>
                  </a:solidFill>
                  <a:latin typeface="Arial" charset="0"/>
                </a:rPr>
                <a:t>r</a:t>
              </a:r>
            </a:p>
          </p:txBody>
        </p:sp>
      </p:grpSp>
      <p:sp>
        <p:nvSpPr>
          <p:cNvPr id="13321" name="Rectangle 23"/>
          <p:cNvSpPr>
            <a:spLocks noChangeArrowheads="1"/>
          </p:cNvSpPr>
          <p:nvPr/>
        </p:nvSpPr>
        <p:spPr bwMode="auto">
          <a:xfrm>
            <a:off x="457200" y="3657600"/>
            <a:ext cx="396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From V.J. Colangelo and F.A. Heiser,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Analysis of Metallurgical Failures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 (2nd ed.), Fig. 4.32, p. 87,  John Wiley and Sons, Inc., 1987.  (Orig. source:  Pergamon Press, Inc.)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816475" y="3733800"/>
            <a:ext cx="3881438" cy="2590800"/>
            <a:chOff x="3034" y="2352"/>
            <a:chExt cx="2445" cy="1632"/>
          </a:xfrm>
        </p:grpSpPr>
        <p:graphicFrame>
          <p:nvGraphicFramePr>
            <p:cNvPr id="13314" name="Object 25"/>
            <p:cNvGraphicFramePr>
              <a:graphicFrameLocks noChangeAspect="1"/>
            </p:cNvGraphicFramePr>
            <p:nvPr/>
          </p:nvGraphicFramePr>
          <p:xfrm>
            <a:off x="3229" y="3023"/>
            <a:ext cx="1512" cy="285"/>
          </p:xfrm>
          <a:graphic>
            <a:graphicData uri="http://schemas.openxmlformats.org/presentationml/2006/ole">
              <p:oleObj spid="_x0000_s13314" name="Equation" r:id="rId6" imgW="1143000" imgH="215640" progId="Equation.3">
                <p:embed/>
              </p:oleObj>
            </a:graphicData>
          </a:graphic>
        </p:graphicFrame>
        <p:sp>
          <p:nvSpPr>
            <p:cNvPr id="13356" name="Line 26"/>
            <p:cNvSpPr>
              <a:spLocks noChangeShapeType="1"/>
            </p:cNvSpPr>
            <p:nvPr/>
          </p:nvSpPr>
          <p:spPr bwMode="auto">
            <a:xfrm flipV="1">
              <a:off x="3216" y="3266"/>
              <a:ext cx="68" cy="2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27"/>
            <p:cNvSpPr>
              <a:spLocks noChangeArrowheads="1"/>
            </p:cNvSpPr>
            <p:nvPr/>
          </p:nvSpPr>
          <p:spPr bwMode="auto">
            <a:xfrm>
              <a:off x="3034" y="3456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1073K</a:t>
              </a:r>
            </a:p>
          </p:txBody>
        </p:sp>
        <p:sp>
          <p:nvSpPr>
            <p:cNvPr id="13358" name="Line 28"/>
            <p:cNvSpPr>
              <a:spLocks noChangeShapeType="1"/>
            </p:cNvSpPr>
            <p:nvPr/>
          </p:nvSpPr>
          <p:spPr bwMode="auto">
            <a:xfrm flipH="1">
              <a:off x="4656" y="2880"/>
              <a:ext cx="144" cy="23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29"/>
            <p:cNvSpPr>
              <a:spLocks noChangeArrowheads="1"/>
            </p:cNvSpPr>
            <p:nvPr/>
          </p:nvSpPr>
          <p:spPr bwMode="auto">
            <a:xfrm>
              <a:off x="3429" y="3696"/>
              <a:ext cx="1474" cy="288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Arial" charset="0"/>
                </a:rPr>
                <a:t>Ans: </a:t>
              </a:r>
              <a:r>
                <a:rPr lang="en-US" i="1">
                  <a:solidFill>
                    <a:srgbClr val="0000FF"/>
                  </a:solidFill>
                  <a:latin typeface="Arial" charset="0"/>
                </a:rPr>
                <a:t>t</a:t>
              </a:r>
              <a:r>
                <a:rPr lang="en-US" sz="2800" i="1" baseline="-10000">
                  <a:solidFill>
                    <a:srgbClr val="0000FF"/>
                  </a:solidFill>
                  <a:latin typeface="Arial" charset="0"/>
                </a:rPr>
                <a:t>r</a:t>
              </a:r>
              <a:r>
                <a:rPr lang="en-US">
                  <a:solidFill>
                    <a:srgbClr val="0000FF"/>
                  </a:solidFill>
                  <a:latin typeface="Arial" charset="0"/>
                </a:rPr>
                <a:t>  = 233 hr</a:t>
              </a:r>
            </a:p>
          </p:txBody>
        </p:sp>
        <p:sp>
          <p:nvSpPr>
            <p:cNvPr id="13360" name="Line 30"/>
            <p:cNvSpPr>
              <a:spLocks noChangeShapeType="1"/>
            </p:cNvSpPr>
            <p:nvPr/>
          </p:nvSpPr>
          <p:spPr bwMode="auto">
            <a:xfrm flipV="1">
              <a:off x="3984" y="3312"/>
              <a:ext cx="24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Rectangle 31"/>
            <p:cNvSpPr>
              <a:spLocks noChangeArrowheads="1"/>
            </p:cNvSpPr>
            <p:nvPr/>
          </p:nvSpPr>
          <p:spPr bwMode="auto">
            <a:xfrm>
              <a:off x="4320" y="2688"/>
              <a:ext cx="1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4D4D4D"/>
                  </a:solidFill>
                  <a:latin typeface="Arial" charset="0"/>
                </a:rPr>
                <a:t>24x10</a:t>
              </a:r>
              <a:r>
                <a:rPr lang="en-US" sz="2200" baseline="20000">
                  <a:solidFill>
                    <a:srgbClr val="4D4D4D"/>
                  </a:solidFill>
                  <a:latin typeface="Arial" charset="0"/>
                </a:rPr>
                <a:t>3</a:t>
              </a:r>
              <a:r>
                <a:rPr lang="en-US" sz="1800">
                  <a:solidFill>
                    <a:srgbClr val="4D4D4D"/>
                  </a:solidFill>
                  <a:latin typeface="Arial" charset="0"/>
                </a:rPr>
                <a:t>  K-log hr</a:t>
              </a:r>
            </a:p>
          </p:txBody>
        </p:sp>
        <p:sp>
          <p:nvSpPr>
            <p:cNvPr id="13362" name="Line 32"/>
            <p:cNvSpPr>
              <a:spLocks noChangeShapeType="1"/>
            </p:cNvSpPr>
            <p:nvPr/>
          </p:nvSpPr>
          <p:spPr bwMode="auto">
            <a:xfrm flipH="1">
              <a:off x="3744" y="2352"/>
              <a:ext cx="7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Line 33"/>
            <p:cNvSpPr>
              <a:spLocks noChangeShapeType="1"/>
            </p:cNvSpPr>
            <p:nvPr/>
          </p:nvSpPr>
          <p:spPr bwMode="auto">
            <a:xfrm>
              <a:off x="446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659313" y="1730375"/>
            <a:ext cx="4256087" cy="2824163"/>
            <a:chOff x="2935" y="1090"/>
            <a:chExt cx="2681" cy="1779"/>
          </a:xfrm>
        </p:grpSpPr>
        <p:sp>
          <p:nvSpPr>
            <p:cNvPr id="13327" name="Rectangle 35"/>
            <p:cNvSpPr>
              <a:spLocks noChangeArrowheads="1"/>
            </p:cNvSpPr>
            <p:nvPr/>
          </p:nvSpPr>
          <p:spPr bwMode="auto">
            <a:xfrm>
              <a:off x="4464" y="1152"/>
              <a:ext cx="115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From Fig. 11.32, </a:t>
              </a:r>
              <a:r>
                <a:rPr lang="en-US" sz="1200" i="1">
                  <a:solidFill>
                    <a:srgbClr val="000000"/>
                  </a:solidFill>
                  <a:latin typeface="Arial" charset="0"/>
                </a:rPr>
                <a:t>Callister’s Materials Science and Engineering, Adapted Version.</a:t>
              </a:r>
            </a:p>
            <a:p>
              <a:endParaRPr lang="en-US" sz="1200">
                <a:solidFill>
                  <a:srgbClr val="000000"/>
                </a:solidFill>
                <a:latin typeface="Arial" charset="0"/>
              </a:endParaRPr>
            </a:p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(Fig. 11.32 is from F.R. Larson and J. Miller, </a:t>
              </a:r>
              <a:r>
                <a:rPr lang="en-US" sz="1200" i="1">
                  <a:solidFill>
                    <a:srgbClr val="000000"/>
                  </a:solidFill>
                  <a:latin typeface="Arial" charset="0"/>
                </a:rPr>
                <a:t>Trans. ASME</a:t>
              </a: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, </a:t>
              </a: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74</a:t>
              </a: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, 765 (1952).)</a:t>
              </a:r>
            </a:p>
          </p:txBody>
        </p:sp>
        <p:sp>
          <p:nvSpPr>
            <p:cNvPr id="13328" name="Rectangle 36"/>
            <p:cNvSpPr>
              <a:spLocks noChangeArrowheads="1"/>
            </p:cNvSpPr>
            <p:nvPr/>
          </p:nvSpPr>
          <p:spPr bwMode="auto">
            <a:xfrm>
              <a:off x="3376" y="2715"/>
              <a:ext cx="2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444444"/>
                  </a:solidFill>
                  <a:latin typeface="Arial" charset="0"/>
                </a:rPr>
                <a:t>L(10</a:t>
              </a:r>
              <a:endParaRPr lang="en-US">
                <a:latin typeface="Arial" charset="0"/>
              </a:endParaRPr>
            </a:p>
          </p:txBody>
        </p:sp>
        <p:sp>
          <p:nvSpPr>
            <p:cNvPr id="13329" name="Rectangle 37"/>
            <p:cNvSpPr>
              <a:spLocks noChangeArrowheads="1"/>
            </p:cNvSpPr>
            <p:nvPr/>
          </p:nvSpPr>
          <p:spPr bwMode="auto">
            <a:xfrm>
              <a:off x="3645" y="2680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444444"/>
                  </a:solidFill>
                  <a:latin typeface="Arial" charset="0"/>
                </a:rPr>
                <a:t>3</a:t>
              </a:r>
              <a:endParaRPr lang="en-US">
                <a:latin typeface="Arial" charset="0"/>
              </a:endParaRPr>
            </a:p>
          </p:txBody>
        </p:sp>
        <p:sp>
          <p:nvSpPr>
            <p:cNvPr id="13330" name="Rectangle 38"/>
            <p:cNvSpPr>
              <a:spLocks noChangeArrowheads="1"/>
            </p:cNvSpPr>
            <p:nvPr/>
          </p:nvSpPr>
          <p:spPr bwMode="auto">
            <a:xfrm>
              <a:off x="3721" y="2715"/>
              <a:ext cx="4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444444"/>
                  </a:solidFill>
                  <a:latin typeface="Arial" charset="0"/>
                </a:rPr>
                <a:t>K-log hr)</a:t>
              </a:r>
              <a:endParaRPr lang="en-US">
                <a:latin typeface="Arial" charset="0"/>
              </a:endParaRPr>
            </a:p>
          </p:txBody>
        </p:sp>
        <p:sp>
          <p:nvSpPr>
            <p:cNvPr id="13331" name="Rectangle 39"/>
            <p:cNvSpPr>
              <a:spLocks noChangeArrowheads="1"/>
            </p:cNvSpPr>
            <p:nvPr/>
          </p:nvSpPr>
          <p:spPr bwMode="auto">
            <a:xfrm rot="-5400000">
              <a:off x="4090" y="1822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33FF"/>
                  </a:solidFill>
                  <a:latin typeface="Arial" charset="0"/>
                </a:rPr>
                <a:t>Stress, ksi</a:t>
              </a:r>
              <a:endParaRPr lang="en-US">
                <a:latin typeface="Arial" charset="0"/>
              </a:endParaRPr>
            </a:p>
          </p:txBody>
        </p:sp>
        <p:sp>
          <p:nvSpPr>
            <p:cNvPr id="13332" name="Rectangle 40"/>
            <p:cNvSpPr>
              <a:spLocks noChangeArrowheads="1"/>
            </p:cNvSpPr>
            <p:nvPr/>
          </p:nvSpPr>
          <p:spPr bwMode="auto">
            <a:xfrm>
              <a:off x="4183" y="1232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33FF"/>
                  </a:solidFill>
                  <a:latin typeface="Arial" charset="0"/>
                </a:rPr>
                <a:t>100</a:t>
              </a:r>
              <a:endParaRPr lang="en-US">
                <a:latin typeface="Arial" charset="0"/>
              </a:endParaRPr>
            </a:p>
          </p:txBody>
        </p:sp>
        <p:sp>
          <p:nvSpPr>
            <p:cNvPr id="13333" name="Rectangle 41"/>
            <p:cNvSpPr>
              <a:spLocks noChangeArrowheads="1"/>
            </p:cNvSpPr>
            <p:nvPr/>
          </p:nvSpPr>
          <p:spPr bwMode="auto">
            <a:xfrm>
              <a:off x="4177" y="1860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33FF"/>
                  </a:solidFill>
                  <a:latin typeface="Arial" charset="0"/>
                </a:rPr>
                <a:t>10</a:t>
              </a:r>
              <a:endParaRPr lang="en-US">
                <a:latin typeface="Arial" charset="0"/>
              </a:endParaRPr>
            </a:p>
          </p:txBody>
        </p:sp>
        <p:sp>
          <p:nvSpPr>
            <p:cNvPr id="13334" name="Rectangle 42"/>
            <p:cNvSpPr>
              <a:spLocks noChangeArrowheads="1"/>
            </p:cNvSpPr>
            <p:nvPr/>
          </p:nvSpPr>
          <p:spPr bwMode="auto">
            <a:xfrm>
              <a:off x="4170" y="2473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33FF"/>
                  </a:solidFill>
                  <a:latin typeface="Arial" charset="0"/>
                </a:rPr>
                <a:t>1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13335" name="Group 43"/>
            <p:cNvGrpSpPr>
              <a:grpSpLocks/>
            </p:cNvGrpSpPr>
            <p:nvPr/>
          </p:nvGrpSpPr>
          <p:grpSpPr bwMode="auto">
            <a:xfrm>
              <a:off x="2935" y="2556"/>
              <a:ext cx="1173" cy="154"/>
              <a:chOff x="2935" y="2556"/>
              <a:chExt cx="1173" cy="154"/>
            </a:xfrm>
          </p:grpSpPr>
          <p:sp>
            <p:nvSpPr>
              <p:cNvPr id="13346" name="Rectangle 44"/>
              <p:cNvSpPr>
                <a:spLocks noChangeArrowheads="1"/>
              </p:cNvSpPr>
              <p:nvPr/>
            </p:nvSpPr>
            <p:spPr bwMode="auto">
              <a:xfrm>
                <a:off x="2935" y="2556"/>
                <a:ext cx="159" cy="1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7" name="Rectangle 45"/>
              <p:cNvSpPr>
                <a:spLocks noChangeArrowheads="1"/>
              </p:cNvSpPr>
              <p:nvPr/>
            </p:nvSpPr>
            <p:spPr bwMode="auto">
              <a:xfrm>
                <a:off x="2935" y="2556"/>
                <a:ext cx="14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44444"/>
                    </a:solidFill>
                    <a:latin typeface="Arial" charset="0"/>
                  </a:rPr>
                  <a:t>12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13348" name="Rectangle 46"/>
              <p:cNvSpPr>
                <a:spLocks noChangeArrowheads="1"/>
              </p:cNvSpPr>
              <p:nvPr/>
            </p:nvSpPr>
            <p:spPr bwMode="auto">
              <a:xfrm>
                <a:off x="3445" y="2556"/>
                <a:ext cx="159" cy="1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9" name="Rectangle 47"/>
              <p:cNvSpPr>
                <a:spLocks noChangeArrowheads="1"/>
              </p:cNvSpPr>
              <p:nvPr/>
            </p:nvSpPr>
            <p:spPr bwMode="auto">
              <a:xfrm>
                <a:off x="3445" y="2556"/>
                <a:ext cx="14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44444"/>
                    </a:solidFill>
                    <a:latin typeface="Arial" charset="0"/>
                  </a:rPr>
                  <a:t>20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13350" name="Rectangle 48"/>
              <p:cNvSpPr>
                <a:spLocks noChangeArrowheads="1"/>
              </p:cNvSpPr>
              <p:nvPr/>
            </p:nvSpPr>
            <p:spPr bwMode="auto">
              <a:xfrm>
                <a:off x="3694" y="2556"/>
                <a:ext cx="158" cy="1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1" name="Rectangle 49"/>
              <p:cNvSpPr>
                <a:spLocks noChangeArrowheads="1"/>
              </p:cNvSpPr>
              <p:nvPr/>
            </p:nvSpPr>
            <p:spPr bwMode="auto">
              <a:xfrm>
                <a:off x="3694" y="2556"/>
                <a:ext cx="14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44444"/>
                    </a:solidFill>
                    <a:latin typeface="Arial" charset="0"/>
                  </a:rPr>
                  <a:t>24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13352" name="Rectangle 50"/>
              <p:cNvSpPr>
                <a:spLocks noChangeArrowheads="1"/>
              </p:cNvSpPr>
              <p:nvPr/>
            </p:nvSpPr>
            <p:spPr bwMode="auto">
              <a:xfrm>
                <a:off x="3949" y="2556"/>
                <a:ext cx="159" cy="1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3" name="Rectangle 51"/>
              <p:cNvSpPr>
                <a:spLocks noChangeArrowheads="1"/>
              </p:cNvSpPr>
              <p:nvPr/>
            </p:nvSpPr>
            <p:spPr bwMode="auto">
              <a:xfrm>
                <a:off x="3949" y="2556"/>
                <a:ext cx="14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44444"/>
                    </a:solidFill>
                    <a:latin typeface="Arial" charset="0"/>
                  </a:rPr>
                  <a:t>28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13354" name="Rectangle 52"/>
              <p:cNvSpPr>
                <a:spLocks noChangeArrowheads="1"/>
              </p:cNvSpPr>
              <p:nvPr/>
            </p:nvSpPr>
            <p:spPr bwMode="auto">
              <a:xfrm>
                <a:off x="3190" y="2556"/>
                <a:ext cx="159" cy="1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5" name="Rectangle 53"/>
              <p:cNvSpPr>
                <a:spLocks noChangeArrowheads="1"/>
              </p:cNvSpPr>
              <p:nvPr/>
            </p:nvSpPr>
            <p:spPr bwMode="auto">
              <a:xfrm>
                <a:off x="3190" y="2556"/>
                <a:ext cx="14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444444"/>
                    </a:solidFill>
                    <a:latin typeface="Arial" charset="0"/>
                  </a:rPr>
                  <a:t>16</a:t>
                </a: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3336" name="Rectangle 54"/>
            <p:cNvSpPr>
              <a:spLocks noChangeArrowheads="1"/>
            </p:cNvSpPr>
            <p:nvPr/>
          </p:nvSpPr>
          <p:spPr bwMode="auto">
            <a:xfrm>
              <a:off x="2986" y="1090"/>
              <a:ext cx="1174" cy="144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337" name="Line 55"/>
            <p:cNvSpPr>
              <a:spLocks noChangeShapeType="1"/>
            </p:cNvSpPr>
            <p:nvPr/>
          </p:nvSpPr>
          <p:spPr bwMode="auto">
            <a:xfrm>
              <a:off x="4094" y="1280"/>
              <a:ext cx="6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56"/>
            <p:cNvSpPr>
              <a:spLocks noChangeShapeType="1"/>
            </p:cNvSpPr>
            <p:nvPr/>
          </p:nvSpPr>
          <p:spPr bwMode="auto">
            <a:xfrm>
              <a:off x="4087" y="1908"/>
              <a:ext cx="6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Line 57"/>
            <p:cNvSpPr>
              <a:spLocks noChangeShapeType="1"/>
            </p:cNvSpPr>
            <p:nvPr/>
          </p:nvSpPr>
          <p:spPr bwMode="auto">
            <a:xfrm flipV="1">
              <a:off x="3238" y="2466"/>
              <a:ext cx="1" cy="6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58"/>
            <p:cNvSpPr>
              <a:spLocks noChangeShapeType="1"/>
            </p:cNvSpPr>
            <p:nvPr/>
          </p:nvSpPr>
          <p:spPr bwMode="auto">
            <a:xfrm flipV="1">
              <a:off x="3501" y="2466"/>
              <a:ext cx="1" cy="6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59"/>
            <p:cNvSpPr>
              <a:spLocks noChangeShapeType="1"/>
            </p:cNvSpPr>
            <p:nvPr/>
          </p:nvSpPr>
          <p:spPr bwMode="auto">
            <a:xfrm flipV="1">
              <a:off x="4018" y="2466"/>
              <a:ext cx="1" cy="6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Freeform 60"/>
            <p:cNvSpPr>
              <a:spLocks/>
            </p:cNvSpPr>
            <p:nvPr/>
          </p:nvSpPr>
          <p:spPr bwMode="auto">
            <a:xfrm>
              <a:off x="3181" y="1282"/>
              <a:ext cx="814" cy="759"/>
            </a:xfrm>
            <a:custGeom>
              <a:avLst/>
              <a:gdLst>
                <a:gd name="T0" fmla="*/ 0 w 814"/>
                <a:gd name="T1" fmla="*/ 0 h 759"/>
                <a:gd name="T2" fmla="*/ 193 w 814"/>
                <a:gd name="T3" fmla="*/ 69 h 759"/>
                <a:gd name="T4" fmla="*/ 593 w 814"/>
                <a:gd name="T5" fmla="*/ 448 h 759"/>
                <a:gd name="T6" fmla="*/ 814 w 814"/>
                <a:gd name="T7" fmla="*/ 759 h 7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4"/>
                <a:gd name="T13" fmla="*/ 0 h 759"/>
                <a:gd name="T14" fmla="*/ 814 w 814"/>
                <a:gd name="T15" fmla="*/ 759 h 7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4" h="759">
                  <a:moveTo>
                    <a:pt x="0" y="0"/>
                  </a:moveTo>
                  <a:lnTo>
                    <a:pt x="193" y="69"/>
                  </a:lnTo>
                  <a:lnTo>
                    <a:pt x="593" y="448"/>
                  </a:lnTo>
                  <a:lnTo>
                    <a:pt x="814" y="75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Rectangle 61"/>
            <p:cNvSpPr>
              <a:spLocks noChangeArrowheads="1"/>
            </p:cNvSpPr>
            <p:nvPr/>
          </p:nvSpPr>
          <p:spPr bwMode="auto">
            <a:xfrm>
              <a:off x="3018" y="2163"/>
              <a:ext cx="4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data for </a:t>
              </a:r>
              <a:endParaRPr lang="en-US">
                <a:latin typeface="Arial" charset="0"/>
              </a:endParaRPr>
            </a:p>
          </p:txBody>
        </p:sp>
        <p:sp>
          <p:nvSpPr>
            <p:cNvPr id="13344" name="Rectangle 62"/>
            <p:cNvSpPr>
              <a:spLocks noChangeArrowheads="1"/>
            </p:cNvSpPr>
            <p:nvPr/>
          </p:nvSpPr>
          <p:spPr bwMode="auto">
            <a:xfrm>
              <a:off x="3018" y="2308"/>
              <a:ext cx="59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S-590 Iron</a:t>
              </a:r>
              <a:endParaRPr lang="en-US">
                <a:latin typeface="Arial" charset="0"/>
              </a:endParaRPr>
            </a:p>
          </p:txBody>
        </p:sp>
        <p:sp>
          <p:nvSpPr>
            <p:cNvPr id="13345" name="Rectangle 63"/>
            <p:cNvSpPr>
              <a:spLocks noChangeArrowheads="1"/>
            </p:cNvSpPr>
            <p:nvPr/>
          </p:nvSpPr>
          <p:spPr bwMode="auto">
            <a:xfrm>
              <a:off x="4177" y="1660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33FF"/>
                  </a:solidFill>
                  <a:latin typeface="Arial" charset="0"/>
                </a:rPr>
                <a:t>20</a:t>
              </a:r>
              <a:endParaRPr lang="en-US">
                <a:latin typeface="Arial" charset="0"/>
              </a:endParaRPr>
            </a:p>
          </p:txBody>
        </p:sp>
      </p:grpSp>
      <p:sp>
        <p:nvSpPr>
          <p:cNvPr id="319552" name="Line 64"/>
          <p:cNvSpPr>
            <a:spLocks noChangeShapeType="1"/>
          </p:cNvSpPr>
          <p:nvPr/>
        </p:nvSpPr>
        <p:spPr bwMode="auto">
          <a:xfrm flipH="1">
            <a:off x="5962650" y="2730500"/>
            <a:ext cx="6413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53" name="Line 65"/>
          <p:cNvSpPr>
            <a:spLocks noChangeShapeType="1"/>
          </p:cNvSpPr>
          <p:nvPr/>
        </p:nvSpPr>
        <p:spPr bwMode="auto">
          <a:xfrm>
            <a:off x="5969000" y="2730500"/>
            <a:ext cx="0" cy="1276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Rectangle 21"/>
          <p:cNvSpPr>
            <a:spLocks noChangeArrowheads="1"/>
          </p:cNvSpPr>
          <p:nvPr/>
        </p:nvSpPr>
        <p:spPr bwMode="auto">
          <a:xfrm>
            <a:off x="495300" y="6442075"/>
            <a:ext cx="26289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Arial" charset="0"/>
              </a:rPr>
              <a:t>Larson-Miller parameter</a:t>
            </a:r>
            <a:endParaRPr lang="en-US" b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  <p:bldP spid="319552" grpId="0" animBg="1"/>
      <p:bldP spid="3195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F13D7-9B07-441F-8F10-D70FB696C3B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4630" y="343715"/>
            <a:ext cx="77724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Alloy for high temperature use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363389" y="1358315"/>
            <a:ext cx="8156569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latin typeface="Arial" charset="0"/>
              </a:rPr>
              <a:t>•  </a:t>
            </a:r>
            <a:r>
              <a:rPr lang="en-US" b="1" dirty="0">
                <a:latin typeface="Arial" charset="0"/>
              </a:rPr>
              <a:t>Alloy should </a:t>
            </a:r>
            <a:r>
              <a:rPr lang="en-US" b="1" dirty="0" smtClean="0">
                <a:latin typeface="Arial" charset="0"/>
              </a:rPr>
              <a:t>posses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solidFill>
                  <a:srgbClr val="0033CC"/>
                </a:solidFill>
                <a:latin typeface="Arial" charset="0"/>
              </a:rPr>
              <a:t>             </a:t>
            </a:r>
            <a:r>
              <a:rPr lang="en-US" sz="2200" dirty="0">
                <a:solidFill>
                  <a:srgbClr val="0033CC"/>
                </a:solidFill>
                <a:latin typeface="Arial" charset="0"/>
              </a:rPr>
              <a:t>-- higher melting point</a:t>
            </a:r>
          </a:p>
          <a:p>
            <a:r>
              <a:rPr lang="en-US" dirty="0">
                <a:solidFill>
                  <a:srgbClr val="0033CC"/>
                </a:solidFill>
                <a:latin typeface="Arial" charset="0"/>
              </a:rPr>
              <a:t>             -- higher elastic modulus</a:t>
            </a:r>
          </a:p>
          <a:p>
            <a:r>
              <a:rPr lang="en-US" dirty="0">
                <a:solidFill>
                  <a:srgbClr val="0033CC"/>
                </a:solidFill>
                <a:latin typeface="Arial" charset="0"/>
              </a:rPr>
              <a:t>             -- larger grain </a:t>
            </a:r>
            <a:r>
              <a:rPr lang="en-US" dirty="0" smtClean="0">
                <a:solidFill>
                  <a:srgbClr val="0033CC"/>
                </a:solidFill>
                <a:latin typeface="Arial" charset="0"/>
              </a:rPr>
              <a:t>size</a:t>
            </a:r>
          </a:p>
          <a:p>
            <a:r>
              <a:rPr lang="en-US" dirty="0" smtClean="0">
                <a:solidFill>
                  <a:srgbClr val="0033CC"/>
                </a:solidFill>
                <a:latin typeface="Arial" charset="0"/>
              </a:rPr>
              <a:t>             -- solid-solution alloying, and also by the addition </a:t>
            </a:r>
          </a:p>
          <a:p>
            <a:r>
              <a:rPr lang="en-US" dirty="0" smtClean="0">
                <a:solidFill>
                  <a:srgbClr val="0033CC"/>
                </a:solidFill>
                <a:latin typeface="Arial" charset="0"/>
              </a:rPr>
              <a:t>                of a dispersed phase which is virtually insoluble in </a:t>
            </a:r>
          </a:p>
          <a:p>
            <a:r>
              <a:rPr lang="en-US" dirty="0" smtClean="0">
                <a:solidFill>
                  <a:srgbClr val="0033CC"/>
                </a:solidFill>
                <a:latin typeface="Arial" charset="0"/>
              </a:rPr>
              <a:t>                the matrix</a:t>
            </a:r>
          </a:p>
          <a:p>
            <a:endParaRPr lang="en-US" dirty="0" smtClean="0">
              <a:solidFill>
                <a:srgbClr val="0033CC"/>
              </a:solidFill>
              <a:latin typeface="Arial" charset="0"/>
            </a:endParaRPr>
          </a:p>
          <a:p>
            <a:endParaRPr lang="en-US" dirty="0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835BA-6C49-4AE9-8C52-F21915D65C9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9186" y="891986"/>
            <a:ext cx="86710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Advanced processing techniques have been utilized to produce microstructure exhibiting higher creep resistance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One such technique is directional solidification, which</a:t>
            </a:r>
          </a:p>
          <a:p>
            <a:r>
              <a:rPr lang="en-US" dirty="0" smtClean="0">
                <a:latin typeface="Arial" charset="0"/>
              </a:rPr>
              <a:t>produces either highly elongated grains or single-crystal components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4630" y="170289"/>
            <a:ext cx="77724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Alloy for high temperature use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5147" y="3168376"/>
            <a:ext cx="5626654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07218-0A9C-469B-9BA2-57899A78577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09600" y="1387475"/>
            <a:ext cx="3048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</a:t>
            </a:r>
            <a:r>
              <a:rPr lang="en-US" b="1">
                <a:solidFill>
                  <a:srgbClr val="006600"/>
                </a:solidFill>
                <a:latin typeface="Arial" charset="0"/>
              </a:rPr>
              <a:t>Ductile</a:t>
            </a:r>
            <a:r>
              <a:rPr lang="en-US" b="1">
                <a:latin typeface="Arial" charset="0"/>
              </a:rPr>
              <a:t> failure:</a:t>
            </a:r>
          </a:p>
          <a:p>
            <a:r>
              <a:rPr lang="en-US" sz="2200">
                <a:latin typeface="Arial" charset="0"/>
              </a:rPr>
              <a:t>   --one piece</a:t>
            </a:r>
          </a:p>
          <a:p>
            <a:r>
              <a:rPr lang="en-US" sz="2200">
                <a:latin typeface="Arial" charset="0"/>
              </a:rPr>
              <a:t>   --large deformation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457200" y="5091113"/>
            <a:ext cx="30480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Figures from V.J. Colangelo and F.A. Heiser,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Analysis of Metallurgical Failures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 (2nd ed.), Fig. 4.1(a) and (b), p. 66  John Wiley and Sons, Inc., 1987.  Used with permission.</a:t>
            </a:r>
          </a:p>
        </p:txBody>
      </p:sp>
      <p:sp>
        <p:nvSpPr>
          <p:cNvPr id="2055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Example:  Failure of a Pipe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" y="3589338"/>
            <a:ext cx="7135813" cy="2533650"/>
            <a:chOff x="384" y="2261"/>
            <a:chExt cx="4495" cy="1596"/>
          </a:xfrm>
        </p:grpSpPr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384" y="2276"/>
              <a:ext cx="1920" cy="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Arial" charset="0"/>
                </a:rPr>
                <a:t>• </a:t>
              </a:r>
              <a:r>
                <a:rPr lang="en-US" b="1">
                  <a:solidFill>
                    <a:schemeClr val="tx2"/>
                  </a:solidFill>
                  <a:latin typeface="Arial" charset="0"/>
                </a:rPr>
                <a:t>Brittle</a:t>
              </a:r>
              <a:r>
                <a:rPr lang="en-US" b="1">
                  <a:latin typeface="Arial" charset="0"/>
                </a:rPr>
                <a:t> failure:</a:t>
              </a:r>
            </a:p>
            <a:p>
              <a:r>
                <a:rPr lang="en-US" sz="2200">
                  <a:latin typeface="Arial" charset="0"/>
                </a:rPr>
                <a:t>   --many pieces</a:t>
              </a:r>
            </a:p>
            <a:p>
              <a:r>
                <a:rPr lang="en-US" sz="2200">
                  <a:latin typeface="Arial" charset="0"/>
                </a:rPr>
                <a:t>   --small deformation</a:t>
              </a:r>
            </a:p>
          </p:txBody>
        </p:sp>
        <p:graphicFrame>
          <p:nvGraphicFramePr>
            <p:cNvPr id="2051" name="Object 10"/>
            <p:cNvGraphicFramePr>
              <a:graphicFrameLocks noChangeAspect="1"/>
            </p:cNvGraphicFramePr>
            <p:nvPr/>
          </p:nvGraphicFramePr>
          <p:xfrm>
            <a:off x="2338" y="2261"/>
            <a:ext cx="2541" cy="1596"/>
          </p:xfrm>
          <a:graphic>
            <a:graphicData uri="http://schemas.openxmlformats.org/presentationml/2006/ole">
              <p:oleObj spid="_x0000_s2051" name="Image" r:id="rId4" imgW="5396825" imgH="3390476" progId="">
                <p:embed/>
              </p:oleObj>
            </a:graphicData>
          </a:graphic>
        </p:graphicFrame>
      </p:grp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3725863" y="1054100"/>
          <a:ext cx="3995737" cy="2374900"/>
        </p:xfrm>
        <a:graphic>
          <a:graphicData uri="http://schemas.openxmlformats.org/presentationml/2006/ole">
            <p:oleObj spid="_x0000_s2050" name="Image" r:id="rId5" imgW="5257143" imgH="312381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F5945A-B5D7-4A7F-909A-9D65393A08E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609600" y="990600"/>
            <a:ext cx="3276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Evolution to failure: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533400" y="2590800"/>
            <a:ext cx="8001000" cy="4114800"/>
            <a:chOff x="336" y="1632"/>
            <a:chExt cx="5040" cy="2592"/>
          </a:xfrm>
        </p:grpSpPr>
        <p:graphicFrame>
          <p:nvGraphicFramePr>
            <p:cNvPr id="3074" name="Object 86"/>
            <p:cNvGraphicFramePr>
              <a:graphicFrameLocks noChangeAspect="1"/>
            </p:cNvGraphicFramePr>
            <p:nvPr/>
          </p:nvGraphicFramePr>
          <p:xfrm>
            <a:off x="1456" y="2294"/>
            <a:ext cx="1413" cy="1185"/>
          </p:xfrm>
          <a:graphic>
            <a:graphicData uri="http://schemas.openxmlformats.org/presentationml/2006/ole">
              <p:oleObj spid="_x0000_s3074" name="Image" r:id="rId4" imgW="2984127" imgH="2501587" progId="">
                <p:embed/>
              </p:oleObj>
            </a:graphicData>
          </a:graphic>
        </p:graphicFrame>
        <p:sp>
          <p:nvSpPr>
            <p:cNvPr id="3148" name="Rectangle 5"/>
            <p:cNvSpPr>
              <a:spLocks noChangeArrowheads="1"/>
            </p:cNvSpPr>
            <p:nvPr/>
          </p:nvSpPr>
          <p:spPr bwMode="auto">
            <a:xfrm>
              <a:off x="384" y="2362"/>
              <a:ext cx="1008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Arial" charset="0"/>
                </a:rPr>
                <a:t>• Resulting</a:t>
              </a:r>
            </a:p>
            <a:p>
              <a:r>
                <a:rPr lang="en-US">
                  <a:latin typeface="Arial" charset="0"/>
                </a:rPr>
                <a:t>   fracture</a:t>
              </a:r>
            </a:p>
            <a:p>
              <a:r>
                <a:rPr lang="en-US">
                  <a:latin typeface="Arial" charset="0"/>
                </a:rPr>
                <a:t>   surfaces</a:t>
              </a:r>
            </a:p>
            <a:p>
              <a:r>
                <a:rPr lang="en-US">
                  <a:latin typeface="Arial" charset="0"/>
                </a:rPr>
                <a:t> </a:t>
              </a:r>
              <a:r>
                <a:rPr lang="en-US" sz="2200">
                  <a:latin typeface="Arial" charset="0"/>
                </a:rPr>
                <a:t>  (steel)</a:t>
              </a:r>
            </a:p>
          </p:txBody>
        </p:sp>
        <p:sp>
          <p:nvSpPr>
            <p:cNvPr id="3149" name="Rectangle 8"/>
            <p:cNvSpPr>
              <a:spLocks noChangeArrowheads="1"/>
            </p:cNvSpPr>
            <p:nvPr/>
          </p:nvSpPr>
          <p:spPr bwMode="auto">
            <a:xfrm>
              <a:off x="1872" y="2352"/>
              <a:ext cx="6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50 mm</a:t>
              </a:r>
            </a:p>
          </p:txBody>
        </p:sp>
        <p:sp>
          <p:nvSpPr>
            <p:cNvPr id="3150" name="Line 9"/>
            <p:cNvSpPr>
              <a:spLocks noChangeShapeType="1"/>
            </p:cNvSpPr>
            <p:nvPr/>
          </p:nvSpPr>
          <p:spPr bwMode="auto">
            <a:xfrm flipV="1">
              <a:off x="1056" y="3024"/>
              <a:ext cx="86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10"/>
            <p:cNvSpPr>
              <a:spLocks noChangeArrowheads="1"/>
            </p:cNvSpPr>
            <p:nvPr/>
          </p:nvSpPr>
          <p:spPr bwMode="auto">
            <a:xfrm>
              <a:off x="336" y="3375"/>
              <a:ext cx="96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particles</a:t>
              </a:r>
            </a:p>
            <a:p>
              <a:r>
                <a:rPr lang="en-US" sz="1800">
                  <a:latin typeface="Arial" charset="0"/>
                </a:rPr>
                <a:t>serve as void</a:t>
              </a:r>
            </a:p>
            <a:p>
              <a:r>
                <a:rPr lang="en-US" sz="1800">
                  <a:latin typeface="Arial" charset="0"/>
                </a:rPr>
                <a:t>nucleation</a:t>
              </a:r>
            </a:p>
            <a:p>
              <a:r>
                <a:rPr lang="en-US" sz="1800">
                  <a:latin typeface="Arial" charset="0"/>
                </a:rPr>
                <a:t>sites.</a:t>
              </a:r>
            </a:p>
          </p:txBody>
        </p:sp>
        <p:sp>
          <p:nvSpPr>
            <p:cNvPr id="3152" name="Line 12"/>
            <p:cNvSpPr>
              <a:spLocks noChangeShapeType="1"/>
            </p:cNvSpPr>
            <p:nvPr/>
          </p:nvSpPr>
          <p:spPr bwMode="auto">
            <a:xfrm>
              <a:off x="1440" y="2448"/>
              <a:ext cx="144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Rectangle 13"/>
            <p:cNvSpPr>
              <a:spLocks noChangeArrowheads="1"/>
            </p:cNvSpPr>
            <p:nvPr/>
          </p:nvSpPr>
          <p:spPr bwMode="auto">
            <a:xfrm>
              <a:off x="1824" y="2315"/>
              <a:ext cx="605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50 mm</a:t>
              </a:r>
            </a:p>
          </p:txBody>
        </p:sp>
        <p:sp>
          <p:nvSpPr>
            <p:cNvPr id="3154" name="Rectangle 16"/>
            <p:cNvSpPr>
              <a:spLocks noChangeArrowheads="1"/>
            </p:cNvSpPr>
            <p:nvPr/>
          </p:nvSpPr>
          <p:spPr bwMode="auto">
            <a:xfrm>
              <a:off x="1392" y="3476"/>
              <a:ext cx="187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From V.J. Colangelo and F.A. Heiser, </a:t>
              </a:r>
              <a:r>
                <a:rPr lang="en-US" sz="1200" i="1">
                  <a:solidFill>
                    <a:srgbClr val="000000"/>
                  </a:solidFill>
                  <a:latin typeface="Arial" charset="0"/>
                </a:rPr>
                <a:t>Analysis of Metallurgical Failures</a:t>
              </a: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 (2nd ed.), Fig. 11.28, p. 294,  John Wiley and Sons, Inc., 1987.  (Orig. source:  P. Thornton, </a:t>
              </a:r>
              <a:r>
                <a:rPr lang="en-US" sz="1200" i="1">
                  <a:solidFill>
                    <a:srgbClr val="000000"/>
                  </a:solidFill>
                  <a:latin typeface="Arial" charset="0"/>
                </a:rPr>
                <a:t>J. Mater. Sci</a:t>
              </a: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., Vol. 6, 1971, pp. 347-56.)</a:t>
              </a:r>
            </a:p>
          </p:txBody>
        </p:sp>
        <p:grpSp>
          <p:nvGrpSpPr>
            <p:cNvPr id="3155" name="Group 94"/>
            <p:cNvGrpSpPr>
              <a:grpSpLocks/>
            </p:cNvGrpSpPr>
            <p:nvPr/>
          </p:nvGrpSpPr>
          <p:grpSpPr bwMode="auto">
            <a:xfrm>
              <a:off x="3696" y="1632"/>
              <a:ext cx="1680" cy="2362"/>
              <a:chOff x="3696" y="1632"/>
              <a:chExt cx="1680" cy="2362"/>
            </a:xfrm>
          </p:grpSpPr>
          <p:graphicFrame>
            <p:nvGraphicFramePr>
              <p:cNvPr id="3075" name="Object 88"/>
              <p:cNvGraphicFramePr>
                <a:graphicFrameLocks noChangeAspect="1"/>
              </p:cNvGraphicFramePr>
              <p:nvPr/>
            </p:nvGraphicFramePr>
            <p:xfrm>
              <a:off x="3748" y="2322"/>
              <a:ext cx="1611" cy="1135"/>
            </p:xfrm>
            <a:graphic>
              <a:graphicData uri="http://schemas.openxmlformats.org/presentationml/2006/ole">
                <p:oleObj spid="_x0000_s3075" name="Image" r:id="rId5" imgW="3390476" imgH="2387302" progId="">
                  <p:embed/>
                </p:oleObj>
              </a:graphicData>
            </a:graphic>
          </p:graphicFrame>
          <p:sp>
            <p:nvSpPr>
              <p:cNvPr id="3156" name="Line 11"/>
              <p:cNvSpPr>
                <a:spLocks noChangeShapeType="1"/>
              </p:cNvSpPr>
              <p:nvPr/>
            </p:nvSpPr>
            <p:spPr bwMode="auto">
              <a:xfrm flipV="1">
                <a:off x="4272" y="1632"/>
                <a:ext cx="480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7" name="Line 14"/>
              <p:cNvSpPr>
                <a:spLocks noChangeShapeType="1"/>
              </p:cNvSpPr>
              <p:nvPr/>
            </p:nvSpPr>
            <p:spPr bwMode="auto">
              <a:xfrm>
                <a:off x="3744" y="337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8" name="Rectangle 15"/>
              <p:cNvSpPr>
                <a:spLocks noChangeArrowheads="1"/>
              </p:cNvSpPr>
              <p:nvPr/>
            </p:nvSpPr>
            <p:spPr bwMode="auto">
              <a:xfrm>
                <a:off x="4036" y="3228"/>
                <a:ext cx="636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charset="0"/>
                  </a:rPr>
                  <a:t>100 mm</a:t>
                </a:r>
              </a:p>
            </p:txBody>
          </p:sp>
          <p:sp>
            <p:nvSpPr>
              <p:cNvPr id="3159" name="Rectangle 17"/>
              <p:cNvSpPr>
                <a:spLocks noChangeArrowheads="1"/>
              </p:cNvSpPr>
              <p:nvPr/>
            </p:nvSpPr>
            <p:spPr bwMode="auto">
              <a:xfrm>
                <a:off x="3696" y="3476"/>
                <a:ext cx="168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Fracture surface of tire cord wire  loaded in tension.  Courtesy of F. Roehrig, CC Technologies, Dublin, OH.  Used with permission.</a:t>
                </a:r>
              </a:p>
            </p:txBody>
          </p:sp>
        </p:grpSp>
      </p:grpSp>
      <p:sp>
        <p:nvSpPr>
          <p:cNvPr id="3079" name="Rectangle 1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Moderately Ductile Failure</a:t>
            </a:r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016000" y="1422400"/>
            <a:ext cx="787400" cy="2032000"/>
            <a:chOff x="640" y="896"/>
            <a:chExt cx="496" cy="1280"/>
          </a:xfrm>
        </p:grpSpPr>
        <p:sp>
          <p:nvSpPr>
            <p:cNvPr id="3138" name="Rectangle 37"/>
            <p:cNvSpPr>
              <a:spLocks noChangeArrowheads="1"/>
            </p:cNvSpPr>
            <p:nvPr/>
          </p:nvSpPr>
          <p:spPr bwMode="auto">
            <a:xfrm>
              <a:off x="640" y="896"/>
              <a:ext cx="4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444444"/>
                  </a:solidFill>
                  <a:latin typeface="Arial" charset="0"/>
                </a:rPr>
                <a:t>necking</a:t>
              </a:r>
              <a:endParaRPr lang="en-US">
                <a:latin typeface="Arial" charset="0"/>
              </a:endParaRPr>
            </a:p>
          </p:txBody>
        </p:sp>
        <p:sp>
          <p:nvSpPr>
            <p:cNvPr id="3139" name="Rectangle 45"/>
            <p:cNvSpPr>
              <a:spLocks noChangeArrowheads="1"/>
            </p:cNvSpPr>
            <p:nvPr/>
          </p:nvSpPr>
          <p:spPr bwMode="auto">
            <a:xfrm>
              <a:off x="952" y="1080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sp>
          <p:nvSpPr>
            <p:cNvPr id="3140" name="Freeform 46"/>
            <p:cNvSpPr>
              <a:spLocks/>
            </p:cNvSpPr>
            <p:nvPr/>
          </p:nvSpPr>
          <p:spPr bwMode="auto">
            <a:xfrm>
              <a:off x="696" y="1368"/>
              <a:ext cx="352" cy="592"/>
            </a:xfrm>
            <a:custGeom>
              <a:avLst/>
              <a:gdLst>
                <a:gd name="T0" fmla="*/ 0 w 352"/>
                <a:gd name="T1" fmla="*/ 0 h 592"/>
                <a:gd name="T2" fmla="*/ 0 w 352"/>
                <a:gd name="T3" fmla="*/ 72 h 592"/>
                <a:gd name="T4" fmla="*/ 16 w 352"/>
                <a:gd name="T5" fmla="*/ 120 h 592"/>
                <a:gd name="T6" fmla="*/ 32 w 352"/>
                <a:gd name="T7" fmla="*/ 184 h 592"/>
                <a:gd name="T8" fmla="*/ 40 w 352"/>
                <a:gd name="T9" fmla="*/ 240 h 592"/>
                <a:gd name="T10" fmla="*/ 48 w 352"/>
                <a:gd name="T11" fmla="*/ 312 h 592"/>
                <a:gd name="T12" fmla="*/ 40 w 352"/>
                <a:gd name="T13" fmla="*/ 384 h 592"/>
                <a:gd name="T14" fmla="*/ 16 w 352"/>
                <a:gd name="T15" fmla="*/ 464 h 592"/>
                <a:gd name="T16" fmla="*/ 8 w 352"/>
                <a:gd name="T17" fmla="*/ 512 h 592"/>
                <a:gd name="T18" fmla="*/ 8 w 352"/>
                <a:gd name="T19" fmla="*/ 592 h 592"/>
                <a:gd name="T20" fmla="*/ 344 w 352"/>
                <a:gd name="T21" fmla="*/ 592 h 592"/>
                <a:gd name="T22" fmla="*/ 344 w 352"/>
                <a:gd name="T23" fmla="*/ 536 h 592"/>
                <a:gd name="T24" fmla="*/ 336 w 352"/>
                <a:gd name="T25" fmla="*/ 480 h 592"/>
                <a:gd name="T26" fmla="*/ 328 w 352"/>
                <a:gd name="T27" fmla="*/ 416 h 592"/>
                <a:gd name="T28" fmla="*/ 312 w 352"/>
                <a:gd name="T29" fmla="*/ 360 h 592"/>
                <a:gd name="T30" fmla="*/ 312 w 352"/>
                <a:gd name="T31" fmla="*/ 312 h 592"/>
                <a:gd name="T32" fmla="*/ 312 w 352"/>
                <a:gd name="T33" fmla="*/ 248 h 592"/>
                <a:gd name="T34" fmla="*/ 320 w 352"/>
                <a:gd name="T35" fmla="*/ 184 h 592"/>
                <a:gd name="T36" fmla="*/ 336 w 352"/>
                <a:gd name="T37" fmla="*/ 128 h 592"/>
                <a:gd name="T38" fmla="*/ 344 w 352"/>
                <a:gd name="T39" fmla="*/ 80 h 592"/>
                <a:gd name="T40" fmla="*/ 352 w 352"/>
                <a:gd name="T41" fmla="*/ 40 h 592"/>
                <a:gd name="T42" fmla="*/ 344 w 352"/>
                <a:gd name="T43" fmla="*/ 8 h 592"/>
                <a:gd name="T44" fmla="*/ 0 w 352"/>
                <a:gd name="T45" fmla="*/ 0 h 5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2"/>
                <a:gd name="T70" fmla="*/ 0 h 592"/>
                <a:gd name="T71" fmla="*/ 352 w 352"/>
                <a:gd name="T72" fmla="*/ 592 h 5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2" h="592">
                  <a:moveTo>
                    <a:pt x="0" y="0"/>
                  </a:moveTo>
                  <a:lnTo>
                    <a:pt x="0" y="72"/>
                  </a:lnTo>
                  <a:lnTo>
                    <a:pt x="16" y="120"/>
                  </a:lnTo>
                  <a:lnTo>
                    <a:pt x="32" y="184"/>
                  </a:lnTo>
                  <a:lnTo>
                    <a:pt x="40" y="240"/>
                  </a:lnTo>
                  <a:lnTo>
                    <a:pt x="48" y="312"/>
                  </a:lnTo>
                  <a:lnTo>
                    <a:pt x="40" y="384"/>
                  </a:lnTo>
                  <a:lnTo>
                    <a:pt x="16" y="464"/>
                  </a:lnTo>
                  <a:lnTo>
                    <a:pt x="8" y="512"/>
                  </a:lnTo>
                  <a:lnTo>
                    <a:pt x="8" y="592"/>
                  </a:lnTo>
                  <a:lnTo>
                    <a:pt x="344" y="592"/>
                  </a:lnTo>
                  <a:lnTo>
                    <a:pt x="344" y="536"/>
                  </a:lnTo>
                  <a:lnTo>
                    <a:pt x="336" y="480"/>
                  </a:lnTo>
                  <a:lnTo>
                    <a:pt x="328" y="416"/>
                  </a:lnTo>
                  <a:lnTo>
                    <a:pt x="312" y="360"/>
                  </a:lnTo>
                  <a:lnTo>
                    <a:pt x="312" y="312"/>
                  </a:lnTo>
                  <a:lnTo>
                    <a:pt x="312" y="248"/>
                  </a:lnTo>
                  <a:lnTo>
                    <a:pt x="320" y="184"/>
                  </a:lnTo>
                  <a:lnTo>
                    <a:pt x="336" y="128"/>
                  </a:lnTo>
                  <a:lnTo>
                    <a:pt x="344" y="80"/>
                  </a:lnTo>
                  <a:lnTo>
                    <a:pt x="352" y="40"/>
                  </a:lnTo>
                  <a:lnTo>
                    <a:pt x="344" y="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Freeform 47"/>
            <p:cNvSpPr>
              <a:spLocks/>
            </p:cNvSpPr>
            <p:nvPr/>
          </p:nvSpPr>
          <p:spPr bwMode="auto">
            <a:xfrm>
              <a:off x="704" y="1376"/>
              <a:ext cx="344" cy="584"/>
            </a:xfrm>
            <a:custGeom>
              <a:avLst/>
              <a:gdLst>
                <a:gd name="T0" fmla="*/ 0 w 344"/>
                <a:gd name="T1" fmla="*/ 0 h 584"/>
                <a:gd name="T2" fmla="*/ 0 w 344"/>
                <a:gd name="T3" fmla="*/ 64 h 584"/>
                <a:gd name="T4" fmla="*/ 8 w 344"/>
                <a:gd name="T5" fmla="*/ 112 h 584"/>
                <a:gd name="T6" fmla="*/ 32 w 344"/>
                <a:gd name="T7" fmla="*/ 176 h 584"/>
                <a:gd name="T8" fmla="*/ 40 w 344"/>
                <a:gd name="T9" fmla="*/ 232 h 584"/>
                <a:gd name="T10" fmla="*/ 40 w 344"/>
                <a:gd name="T11" fmla="*/ 312 h 584"/>
                <a:gd name="T12" fmla="*/ 40 w 344"/>
                <a:gd name="T13" fmla="*/ 376 h 584"/>
                <a:gd name="T14" fmla="*/ 16 w 344"/>
                <a:gd name="T15" fmla="*/ 456 h 584"/>
                <a:gd name="T16" fmla="*/ 8 w 344"/>
                <a:gd name="T17" fmla="*/ 512 h 584"/>
                <a:gd name="T18" fmla="*/ 0 w 344"/>
                <a:gd name="T19" fmla="*/ 584 h 584"/>
                <a:gd name="T20" fmla="*/ 344 w 344"/>
                <a:gd name="T21" fmla="*/ 584 h 584"/>
                <a:gd name="T22" fmla="*/ 344 w 344"/>
                <a:gd name="T23" fmla="*/ 528 h 584"/>
                <a:gd name="T24" fmla="*/ 336 w 344"/>
                <a:gd name="T25" fmla="*/ 480 h 584"/>
                <a:gd name="T26" fmla="*/ 320 w 344"/>
                <a:gd name="T27" fmla="*/ 408 h 584"/>
                <a:gd name="T28" fmla="*/ 312 w 344"/>
                <a:gd name="T29" fmla="*/ 352 h 584"/>
                <a:gd name="T30" fmla="*/ 304 w 344"/>
                <a:gd name="T31" fmla="*/ 304 h 584"/>
                <a:gd name="T32" fmla="*/ 304 w 344"/>
                <a:gd name="T33" fmla="*/ 240 h 584"/>
                <a:gd name="T34" fmla="*/ 320 w 344"/>
                <a:gd name="T35" fmla="*/ 184 h 584"/>
                <a:gd name="T36" fmla="*/ 328 w 344"/>
                <a:gd name="T37" fmla="*/ 120 h 584"/>
                <a:gd name="T38" fmla="*/ 344 w 344"/>
                <a:gd name="T39" fmla="*/ 72 h 584"/>
                <a:gd name="T40" fmla="*/ 344 w 344"/>
                <a:gd name="T41" fmla="*/ 32 h 584"/>
                <a:gd name="T42" fmla="*/ 344 w 344"/>
                <a:gd name="T43" fmla="*/ 0 h 584"/>
                <a:gd name="T44" fmla="*/ 0 w 344"/>
                <a:gd name="T45" fmla="*/ 0 h 58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44"/>
                <a:gd name="T70" fmla="*/ 0 h 584"/>
                <a:gd name="T71" fmla="*/ 344 w 344"/>
                <a:gd name="T72" fmla="*/ 584 h 58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44" h="584">
                  <a:moveTo>
                    <a:pt x="0" y="0"/>
                  </a:moveTo>
                  <a:lnTo>
                    <a:pt x="0" y="64"/>
                  </a:lnTo>
                  <a:lnTo>
                    <a:pt x="8" y="112"/>
                  </a:lnTo>
                  <a:lnTo>
                    <a:pt x="32" y="176"/>
                  </a:lnTo>
                  <a:lnTo>
                    <a:pt x="40" y="232"/>
                  </a:lnTo>
                  <a:lnTo>
                    <a:pt x="40" y="312"/>
                  </a:lnTo>
                  <a:lnTo>
                    <a:pt x="40" y="376"/>
                  </a:lnTo>
                  <a:lnTo>
                    <a:pt x="16" y="456"/>
                  </a:lnTo>
                  <a:lnTo>
                    <a:pt x="8" y="512"/>
                  </a:lnTo>
                  <a:lnTo>
                    <a:pt x="0" y="584"/>
                  </a:lnTo>
                  <a:lnTo>
                    <a:pt x="344" y="584"/>
                  </a:lnTo>
                  <a:lnTo>
                    <a:pt x="344" y="528"/>
                  </a:lnTo>
                  <a:lnTo>
                    <a:pt x="336" y="480"/>
                  </a:lnTo>
                  <a:lnTo>
                    <a:pt x="320" y="408"/>
                  </a:lnTo>
                  <a:lnTo>
                    <a:pt x="312" y="352"/>
                  </a:lnTo>
                  <a:lnTo>
                    <a:pt x="304" y="304"/>
                  </a:lnTo>
                  <a:lnTo>
                    <a:pt x="304" y="240"/>
                  </a:lnTo>
                  <a:lnTo>
                    <a:pt x="320" y="184"/>
                  </a:lnTo>
                  <a:lnTo>
                    <a:pt x="328" y="120"/>
                  </a:lnTo>
                  <a:lnTo>
                    <a:pt x="344" y="72"/>
                  </a:lnTo>
                  <a:lnTo>
                    <a:pt x="344" y="32"/>
                  </a:lnTo>
                  <a:lnTo>
                    <a:pt x="3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42" name="Group 50"/>
            <p:cNvGrpSpPr>
              <a:grpSpLocks/>
            </p:cNvGrpSpPr>
            <p:nvPr/>
          </p:nvGrpSpPr>
          <p:grpSpPr bwMode="auto">
            <a:xfrm>
              <a:off x="832" y="1176"/>
              <a:ext cx="96" cy="192"/>
              <a:chOff x="832" y="1176"/>
              <a:chExt cx="96" cy="192"/>
            </a:xfrm>
          </p:grpSpPr>
          <p:sp>
            <p:nvSpPr>
              <p:cNvPr id="3146" name="Freeform 48"/>
              <p:cNvSpPr>
                <a:spLocks/>
              </p:cNvSpPr>
              <p:nvPr/>
            </p:nvSpPr>
            <p:spPr bwMode="auto">
              <a:xfrm>
                <a:off x="832" y="1176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" name="Line 49"/>
              <p:cNvSpPr>
                <a:spLocks noChangeShapeType="1"/>
              </p:cNvSpPr>
              <p:nvPr/>
            </p:nvSpPr>
            <p:spPr bwMode="auto">
              <a:xfrm flipV="1">
                <a:off x="880" y="1248"/>
                <a:ext cx="1" cy="1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43" name="Group 53"/>
            <p:cNvGrpSpPr>
              <a:grpSpLocks/>
            </p:cNvGrpSpPr>
            <p:nvPr/>
          </p:nvGrpSpPr>
          <p:grpSpPr bwMode="auto">
            <a:xfrm>
              <a:off x="832" y="1976"/>
              <a:ext cx="96" cy="200"/>
              <a:chOff x="832" y="1976"/>
              <a:chExt cx="96" cy="200"/>
            </a:xfrm>
          </p:grpSpPr>
          <p:sp>
            <p:nvSpPr>
              <p:cNvPr id="3144" name="Freeform 51"/>
              <p:cNvSpPr>
                <a:spLocks/>
              </p:cNvSpPr>
              <p:nvPr/>
            </p:nvSpPr>
            <p:spPr bwMode="auto">
              <a:xfrm>
                <a:off x="832" y="2072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" name="Line 52"/>
              <p:cNvSpPr>
                <a:spLocks noChangeShapeType="1"/>
              </p:cNvSpPr>
              <p:nvPr/>
            </p:nvSpPr>
            <p:spPr bwMode="auto">
              <a:xfrm flipV="1">
                <a:off x="880" y="1976"/>
                <a:ext cx="1" cy="1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2476500" y="1295400"/>
            <a:ext cx="1042988" cy="2171700"/>
            <a:chOff x="1560" y="816"/>
            <a:chExt cx="657" cy="1368"/>
          </a:xfrm>
        </p:grpSpPr>
        <p:sp>
          <p:nvSpPr>
            <p:cNvPr id="3124" name="Rectangle 38"/>
            <p:cNvSpPr>
              <a:spLocks noChangeArrowheads="1"/>
            </p:cNvSpPr>
            <p:nvPr/>
          </p:nvSpPr>
          <p:spPr bwMode="auto">
            <a:xfrm>
              <a:off x="1736" y="816"/>
              <a:ext cx="3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444444"/>
                  </a:solidFill>
                  <a:latin typeface="Arial" charset="0"/>
                </a:rPr>
                <a:t>void </a:t>
              </a:r>
              <a:endParaRPr lang="en-US">
                <a:latin typeface="Arial" charset="0"/>
              </a:endParaRPr>
            </a:p>
          </p:txBody>
        </p:sp>
        <p:sp>
          <p:nvSpPr>
            <p:cNvPr id="3125" name="Rectangle 39"/>
            <p:cNvSpPr>
              <a:spLocks noChangeArrowheads="1"/>
            </p:cNvSpPr>
            <p:nvPr/>
          </p:nvSpPr>
          <p:spPr bwMode="auto">
            <a:xfrm>
              <a:off x="1560" y="984"/>
              <a:ext cx="65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444444"/>
                  </a:solidFill>
                  <a:latin typeface="Arial" charset="0"/>
                </a:rPr>
                <a:t>nucleation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3126" name="Group 59"/>
            <p:cNvGrpSpPr>
              <a:grpSpLocks/>
            </p:cNvGrpSpPr>
            <p:nvPr/>
          </p:nvGrpSpPr>
          <p:grpSpPr bwMode="auto">
            <a:xfrm>
              <a:off x="1696" y="1352"/>
              <a:ext cx="352" cy="624"/>
              <a:chOff x="1696" y="1352"/>
              <a:chExt cx="352" cy="624"/>
            </a:xfrm>
          </p:grpSpPr>
          <p:sp>
            <p:nvSpPr>
              <p:cNvPr id="3133" name="Freeform 54"/>
              <p:cNvSpPr>
                <a:spLocks/>
              </p:cNvSpPr>
              <p:nvPr/>
            </p:nvSpPr>
            <p:spPr bwMode="auto">
              <a:xfrm>
                <a:off x="1696" y="1352"/>
                <a:ext cx="352" cy="624"/>
              </a:xfrm>
              <a:custGeom>
                <a:avLst/>
                <a:gdLst>
                  <a:gd name="T0" fmla="*/ 0 w 352"/>
                  <a:gd name="T1" fmla="*/ 0 h 624"/>
                  <a:gd name="T2" fmla="*/ 8 w 352"/>
                  <a:gd name="T3" fmla="*/ 72 h 624"/>
                  <a:gd name="T4" fmla="*/ 16 w 352"/>
                  <a:gd name="T5" fmla="*/ 128 h 624"/>
                  <a:gd name="T6" fmla="*/ 40 w 352"/>
                  <a:gd name="T7" fmla="*/ 192 h 624"/>
                  <a:gd name="T8" fmla="*/ 48 w 352"/>
                  <a:gd name="T9" fmla="*/ 256 h 624"/>
                  <a:gd name="T10" fmla="*/ 48 w 352"/>
                  <a:gd name="T11" fmla="*/ 336 h 624"/>
                  <a:gd name="T12" fmla="*/ 40 w 352"/>
                  <a:gd name="T13" fmla="*/ 408 h 624"/>
                  <a:gd name="T14" fmla="*/ 24 w 352"/>
                  <a:gd name="T15" fmla="*/ 488 h 624"/>
                  <a:gd name="T16" fmla="*/ 8 w 352"/>
                  <a:gd name="T17" fmla="*/ 544 h 624"/>
                  <a:gd name="T18" fmla="*/ 8 w 352"/>
                  <a:gd name="T19" fmla="*/ 624 h 624"/>
                  <a:gd name="T20" fmla="*/ 352 w 352"/>
                  <a:gd name="T21" fmla="*/ 624 h 624"/>
                  <a:gd name="T22" fmla="*/ 352 w 352"/>
                  <a:gd name="T23" fmla="*/ 560 h 624"/>
                  <a:gd name="T24" fmla="*/ 344 w 352"/>
                  <a:gd name="T25" fmla="*/ 512 h 624"/>
                  <a:gd name="T26" fmla="*/ 328 w 352"/>
                  <a:gd name="T27" fmla="*/ 440 h 624"/>
                  <a:gd name="T28" fmla="*/ 312 w 352"/>
                  <a:gd name="T29" fmla="*/ 376 h 624"/>
                  <a:gd name="T30" fmla="*/ 312 w 352"/>
                  <a:gd name="T31" fmla="*/ 328 h 624"/>
                  <a:gd name="T32" fmla="*/ 312 w 352"/>
                  <a:gd name="T33" fmla="*/ 264 h 624"/>
                  <a:gd name="T34" fmla="*/ 320 w 352"/>
                  <a:gd name="T35" fmla="*/ 200 h 624"/>
                  <a:gd name="T36" fmla="*/ 336 w 352"/>
                  <a:gd name="T37" fmla="*/ 136 h 624"/>
                  <a:gd name="T38" fmla="*/ 352 w 352"/>
                  <a:gd name="T39" fmla="*/ 80 h 624"/>
                  <a:gd name="T40" fmla="*/ 352 w 352"/>
                  <a:gd name="T41" fmla="*/ 40 h 624"/>
                  <a:gd name="T42" fmla="*/ 352 w 352"/>
                  <a:gd name="T43" fmla="*/ 8 h 624"/>
                  <a:gd name="T44" fmla="*/ 0 w 352"/>
                  <a:gd name="T45" fmla="*/ 0 h 6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52"/>
                  <a:gd name="T70" fmla="*/ 0 h 624"/>
                  <a:gd name="T71" fmla="*/ 352 w 352"/>
                  <a:gd name="T72" fmla="*/ 624 h 62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52" h="624">
                    <a:moveTo>
                      <a:pt x="0" y="0"/>
                    </a:moveTo>
                    <a:lnTo>
                      <a:pt x="8" y="72"/>
                    </a:lnTo>
                    <a:lnTo>
                      <a:pt x="16" y="128"/>
                    </a:lnTo>
                    <a:lnTo>
                      <a:pt x="40" y="192"/>
                    </a:lnTo>
                    <a:lnTo>
                      <a:pt x="48" y="256"/>
                    </a:lnTo>
                    <a:lnTo>
                      <a:pt x="48" y="336"/>
                    </a:lnTo>
                    <a:lnTo>
                      <a:pt x="40" y="408"/>
                    </a:lnTo>
                    <a:lnTo>
                      <a:pt x="24" y="488"/>
                    </a:lnTo>
                    <a:lnTo>
                      <a:pt x="8" y="544"/>
                    </a:lnTo>
                    <a:lnTo>
                      <a:pt x="8" y="624"/>
                    </a:lnTo>
                    <a:lnTo>
                      <a:pt x="352" y="624"/>
                    </a:lnTo>
                    <a:lnTo>
                      <a:pt x="352" y="560"/>
                    </a:lnTo>
                    <a:lnTo>
                      <a:pt x="344" y="512"/>
                    </a:lnTo>
                    <a:lnTo>
                      <a:pt x="328" y="440"/>
                    </a:lnTo>
                    <a:lnTo>
                      <a:pt x="312" y="376"/>
                    </a:lnTo>
                    <a:lnTo>
                      <a:pt x="312" y="328"/>
                    </a:lnTo>
                    <a:lnTo>
                      <a:pt x="312" y="264"/>
                    </a:lnTo>
                    <a:lnTo>
                      <a:pt x="320" y="200"/>
                    </a:lnTo>
                    <a:lnTo>
                      <a:pt x="336" y="136"/>
                    </a:lnTo>
                    <a:lnTo>
                      <a:pt x="352" y="80"/>
                    </a:lnTo>
                    <a:lnTo>
                      <a:pt x="352" y="40"/>
                    </a:lnTo>
                    <a:lnTo>
                      <a:pt x="352" y="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" name="Freeform 55"/>
              <p:cNvSpPr>
                <a:spLocks/>
              </p:cNvSpPr>
              <p:nvPr/>
            </p:nvSpPr>
            <p:spPr bwMode="auto">
              <a:xfrm>
                <a:off x="1704" y="1360"/>
                <a:ext cx="344" cy="616"/>
              </a:xfrm>
              <a:custGeom>
                <a:avLst/>
                <a:gdLst>
                  <a:gd name="T0" fmla="*/ 0 w 344"/>
                  <a:gd name="T1" fmla="*/ 0 h 616"/>
                  <a:gd name="T2" fmla="*/ 0 w 344"/>
                  <a:gd name="T3" fmla="*/ 64 h 616"/>
                  <a:gd name="T4" fmla="*/ 8 w 344"/>
                  <a:gd name="T5" fmla="*/ 120 h 616"/>
                  <a:gd name="T6" fmla="*/ 32 w 344"/>
                  <a:gd name="T7" fmla="*/ 184 h 616"/>
                  <a:gd name="T8" fmla="*/ 40 w 344"/>
                  <a:gd name="T9" fmla="*/ 248 h 616"/>
                  <a:gd name="T10" fmla="*/ 40 w 344"/>
                  <a:gd name="T11" fmla="*/ 328 h 616"/>
                  <a:gd name="T12" fmla="*/ 40 w 344"/>
                  <a:gd name="T13" fmla="*/ 400 h 616"/>
                  <a:gd name="T14" fmla="*/ 16 w 344"/>
                  <a:gd name="T15" fmla="*/ 488 h 616"/>
                  <a:gd name="T16" fmla="*/ 8 w 344"/>
                  <a:gd name="T17" fmla="*/ 536 h 616"/>
                  <a:gd name="T18" fmla="*/ 0 w 344"/>
                  <a:gd name="T19" fmla="*/ 616 h 616"/>
                  <a:gd name="T20" fmla="*/ 344 w 344"/>
                  <a:gd name="T21" fmla="*/ 616 h 616"/>
                  <a:gd name="T22" fmla="*/ 344 w 344"/>
                  <a:gd name="T23" fmla="*/ 560 h 616"/>
                  <a:gd name="T24" fmla="*/ 336 w 344"/>
                  <a:gd name="T25" fmla="*/ 504 h 616"/>
                  <a:gd name="T26" fmla="*/ 320 w 344"/>
                  <a:gd name="T27" fmla="*/ 432 h 616"/>
                  <a:gd name="T28" fmla="*/ 312 w 344"/>
                  <a:gd name="T29" fmla="*/ 376 h 616"/>
                  <a:gd name="T30" fmla="*/ 304 w 344"/>
                  <a:gd name="T31" fmla="*/ 320 h 616"/>
                  <a:gd name="T32" fmla="*/ 304 w 344"/>
                  <a:gd name="T33" fmla="*/ 256 h 616"/>
                  <a:gd name="T34" fmla="*/ 320 w 344"/>
                  <a:gd name="T35" fmla="*/ 192 h 616"/>
                  <a:gd name="T36" fmla="*/ 328 w 344"/>
                  <a:gd name="T37" fmla="*/ 128 h 616"/>
                  <a:gd name="T38" fmla="*/ 344 w 344"/>
                  <a:gd name="T39" fmla="*/ 72 h 616"/>
                  <a:gd name="T40" fmla="*/ 344 w 344"/>
                  <a:gd name="T41" fmla="*/ 32 h 616"/>
                  <a:gd name="T42" fmla="*/ 344 w 344"/>
                  <a:gd name="T43" fmla="*/ 0 h 616"/>
                  <a:gd name="T44" fmla="*/ 0 w 344"/>
                  <a:gd name="T45" fmla="*/ 0 h 61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4"/>
                  <a:gd name="T70" fmla="*/ 0 h 616"/>
                  <a:gd name="T71" fmla="*/ 344 w 344"/>
                  <a:gd name="T72" fmla="*/ 616 h 61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4" h="616">
                    <a:moveTo>
                      <a:pt x="0" y="0"/>
                    </a:moveTo>
                    <a:lnTo>
                      <a:pt x="0" y="64"/>
                    </a:lnTo>
                    <a:lnTo>
                      <a:pt x="8" y="120"/>
                    </a:lnTo>
                    <a:lnTo>
                      <a:pt x="32" y="184"/>
                    </a:lnTo>
                    <a:lnTo>
                      <a:pt x="40" y="248"/>
                    </a:lnTo>
                    <a:lnTo>
                      <a:pt x="40" y="328"/>
                    </a:lnTo>
                    <a:lnTo>
                      <a:pt x="40" y="400"/>
                    </a:lnTo>
                    <a:lnTo>
                      <a:pt x="16" y="488"/>
                    </a:lnTo>
                    <a:lnTo>
                      <a:pt x="8" y="536"/>
                    </a:lnTo>
                    <a:lnTo>
                      <a:pt x="0" y="616"/>
                    </a:lnTo>
                    <a:lnTo>
                      <a:pt x="344" y="616"/>
                    </a:lnTo>
                    <a:lnTo>
                      <a:pt x="344" y="560"/>
                    </a:lnTo>
                    <a:lnTo>
                      <a:pt x="336" y="504"/>
                    </a:lnTo>
                    <a:lnTo>
                      <a:pt x="320" y="432"/>
                    </a:lnTo>
                    <a:lnTo>
                      <a:pt x="312" y="376"/>
                    </a:lnTo>
                    <a:lnTo>
                      <a:pt x="304" y="320"/>
                    </a:lnTo>
                    <a:lnTo>
                      <a:pt x="304" y="256"/>
                    </a:lnTo>
                    <a:lnTo>
                      <a:pt x="320" y="192"/>
                    </a:lnTo>
                    <a:lnTo>
                      <a:pt x="328" y="128"/>
                    </a:lnTo>
                    <a:lnTo>
                      <a:pt x="344" y="72"/>
                    </a:lnTo>
                    <a:lnTo>
                      <a:pt x="344" y="32"/>
                    </a:lnTo>
                    <a:lnTo>
                      <a:pt x="34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" name="Oval 56"/>
              <p:cNvSpPr>
                <a:spLocks noChangeArrowheads="1"/>
              </p:cNvSpPr>
              <p:nvPr/>
            </p:nvSpPr>
            <p:spPr bwMode="auto">
              <a:xfrm>
                <a:off x="1804" y="1692"/>
                <a:ext cx="40" cy="2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6" name="Oval 57"/>
              <p:cNvSpPr>
                <a:spLocks noChangeArrowheads="1"/>
              </p:cNvSpPr>
              <p:nvPr/>
            </p:nvSpPr>
            <p:spPr bwMode="auto">
              <a:xfrm>
                <a:off x="1868" y="1676"/>
                <a:ext cx="40" cy="2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37" name="Oval 58"/>
              <p:cNvSpPr>
                <a:spLocks noChangeArrowheads="1"/>
              </p:cNvSpPr>
              <p:nvPr/>
            </p:nvSpPr>
            <p:spPr bwMode="auto">
              <a:xfrm>
                <a:off x="1916" y="1700"/>
                <a:ext cx="40" cy="2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127" name="Group 62"/>
            <p:cNvGrpSpPr>
              <a:grpSpLocks/>
            </p:cNvGrpSpPr>
            <p:nvPr/>
          </p:nvGrpSpPr>
          <p:grpSpPr bwMode="auto">
            <a:xfrm>
              <a:off x="1832" y="1160"/>
              <a:ext cx="96" cy="200"/>
              <a:chOff x="1832" y="1160"/>
              <a:chExt cx="96" cy="200"/>
            </a:xfrm>
          </p:grpSpPr>
          <p:sp>
            <p:nvSpPr>
              <p:cNvPr id="3131" name="Freeform 60"/>
              <p:cNvSpPr>
                <a:spLocks/>
              </p:cNvSpPr>
              <p:nvPr/>
            </p:nvSpPr>
            <p:spPr bwMode="auto">
              <a:xfrm>
                <a:off x="1832" y="1160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" name="Line 61"/>
              <p:cNvSpPr>
                <a:spLocks noChangeShapeType="1"/>
              </p:cNvSpPr>
              <p:nvPr/>
            </p:nvSpPr>
            <p:spPr bwMode="auto">
              <a:xfrm flipV="1">
                <a:off x="1880" y="1232"/>
                <a:ext cx="1" cy="1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28" name="Group 65"/>
            <p:cNvGrpSpPr>
              <a:grpSpLocks/>
            </p:cNvGrpSpPr>
            <p:nvPr/>
          </p:nvGrpSpPr>
          <p:grpSpPr bwMode="auto">
            <a:xfrm>
              <a:off x="1832" y="1984"/>
              <a:ext cx="96" cy="200"/>
              <a:chOff x="1832" y="1984"/>
              <a:chExt cx="96" cy="200"/>
            </a:xfrm>
          </p:grpSpPr>
          <p:sp>
            <p:nvSpPr>
              <p:cNvPr id="3129" name="Freeform 63"/>
              <p:cNvSpPr>
                <a:spLocks/>
              </p:cNvSpPr>
              <p:nvPr/>
            </p:nvSpPr>
            <p:spPr bwMode="auto">
              <a:xfrm>
                <a:off x="1832" y="2080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" name="Line 64"/>
              <p:cNvSpPr>
                <a:spLocks noChangeShapeType="1"/>
              </p:cNvSpPr>
              <p:nvPr/>
            </p:nvSpPr>
            <p:spPr bwMode="auto">
              <a:xfrm flipV="1">
                <a:off x="1880" y="1984"/>
                <a:ext cx="1" cy="1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3987800" y="1257300"/>
            <a:ext cx="1231900" cy="2235200"/>
            <a:chOff x="2512" y="792"/>
            <a:chExt cx="776" cy="1408"/>
          </a:xfrm>
        </p:grpSpPr>
        <p:grpSp>
          <p:nvGrpSpPr>
            <p:cNvPr id="3111" name="Group 25"/>
            <p:cNvGrpSpPr>
              <a:grpSpLocks/>
            </p:cNvGrpSpPr>
            <p:nvPr/>
          </p:nvGrpSpPr>
          <p:grpSpPr bwMode="auto">
            <a:xfrm>
              <a:off x="2704" y="1336"/>
              <a:ext cx="352" cy="656"/>
              <a:chOff x="2704" y="1336"/>
              <a:chExt cx="352" cy="656"/>
            </a:xfrm>
          </p:grpSpPr>
          <p:sp>
            <p:nvSpPr>
              <p:cNvPr id="3120" name="Freeform 21"/>
              <p:cNvSpPr>
                <a:spLocks/>
              </p:cNvSpPr>
              <p:nvPr/>
            </p:nvSpPr>
            <p:spPr bwMode="auto">
              <a:xfrm>
                <a:off x="2704" y="1336"/>
                <a:ext cx="344" cy="656"/>
              </a:xfrm>
              <a:custGeom>
                <a:avLst/>
                <a:gdLst>
                  <a:gd name="T0" fmla="*/ 0 w 344"/>
                  <a:gd name="T1" fmla="*/ 0 h 656"/>
                  <a:gd name="T2" fmla="*/ 0 w 344"/>
                  <a:gd name="T3" fmla="*/ 72 h 656"/>
                  <a:gd name="T4" fmla="*/ 8 w 344"/>
                  <a:gd name="T5" fmla="*/ 136 h 656"/>
                  <a:gd name="T6" fmla="*/ 32 w 344"/>
                  <a:gd name="T7" fmla="*/ 200 h 656"/>
                  <a:gd name="T8" fmla="*/ 40 w 344"/>
                  <a:gd name="T9" fmla="*/ 264 h 656"/>
                  <a:gd name="T10" fmla="*/ 40 w 344"/>
                  <a:gd name="T11" fmla="*/ 352 h 656"/>
                  <a:gd name="T12" fmla="*/ 40 w 344"/>
                  <a:gd name="T13" fmla="*/ 424 h 656"/>
                  <a:gd name="T14" fmla="*/ 16 w 344"/>
                  <a:gd name="T15" fmla="*/ 520 h 656"/>
                  <a:gd name="T16" fmla="*/ 8 w 344"/>
                  <a:gd name="T17" fmla="*/ 576 h 656"/>
                  <a:gd name="T18" fmla="*/ 0 w 344"/>
                  <a:gd name="T19" fmla="*/ 656 h 656"/>
                  <a:gd name="T20" fmla="*/ 344 w 344"/>
                  <a:gd name="T21" fmla="*/ 656 h 656"/>
                  <a:gd name="T22" fmla="*/ 344 w 344"/>
                  <a:gd name="T23" fmla="*/ 592 h 656"/>
                  <a:gd name="T24" fmla="*/ 336 w 344"/>
                  <a:gd name="T25" fmla="*/ 536 h 656"/>
                  <a:gd name="T26" fmla="*/ 320 w 344"/>
                  <a:gd name="T27" fmla="*/ 464 h 656"/>
                  <a:gd name="T28" fmla="*/ 312 w 344"/>
                  <a:gd name="T29" fmla="*/ 400 h 656"/>
                  <a:gd name="T30" fmla="*/ 304 w 344"/>
                  <a:gd name="T31" fmla="*/ 344 h 656"/>
                  <a:gd name="T32" fmla="*/ 304 w 344"/>
                  <a:gd name="T33" fmla="*/ 280 h 656"/>
                  <a:gd name="T34" fmla="*/ 320 w 344"/>
                  <a:gd name="T35" fmla="*/ 208 h 656"/>
                  <a:gd name="T36" fmla="*/ 328 w 344"/>
                  <a:gd name="T37" fmla="*/ 144 h 656"/>
                  <a:gd name="T38" fmla="*/ 344 w 344"/>
                  <a:gd name="T39" fmla="*/ 88 h 656"/>
                  <a:gd name="T40" fmla="*/ 344 w 344"/>
                  <a:gd name="T41" fmla="*/ 40 h 656"/>
                  <a:gd name="T42" fmla="*/ 344 w 344"/>
                  <a:gd name="T43" fmla="*/ 0 h 656"/>
                  <a:gd name="T44" fmla="*/ 0 w 344"/>
                  <a:gd name="T45" fmla="*/ 0 h 65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4"/>
                  <a:gd name="T70" fmla="*/ 0 h 656"/>
                  <a:gd name="T71" fmla="*/ 344 w 344"/>
                  <a:gd name="T72" fmla="*/ 656 h 65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4" h="656">
                    <a:moveTo>
                      <a:pt x="0" y="0"/>
                    </a:moveTo>
                    <a:lnTo>
                      <a:pt x="0" y="72"/>
                    </a:lnTo>
                    <a:lnTo>
                      <a:pt x="8" y="136"/>
                    </a:lnTo>
                    <a:lnTo>
                      <a:pt x="32" y="200"/>
                    </a:lnTo>
                    <a:lnTo>
                      <a:pt x="40" y="264"/>
                    </a:lnTo>
                    <a:lnTo>
                      <a:pt x="40" y="352"/>
                    </a:lnTo>
                    <a:lnTo>
                      <a:pt x="40" y="424"/>
                    </a:lnTo>
                    <a:lnTo>
                      <a:pt x="16" y="520"/>
                    </a:lnTo>
                    <a:lnTo>
                      <a:pt x="8" y="576"/>
                    </a:lnTo>
                    <a:lnTo>
                      <a:pt x="0" y="656"/>
                    </a:lnTo>
                    <a:lnTo>
                      <a:pt x="344" y="656"/>
                    </a:lnTo>
                    <a:lnTo>
                      <a:pt x="344" y="592"/>
                    </a:lnTo>
                    <a:lnTo>
                      <a:pt x="336" y="536"/>
                    </a:lnTo>
                    <a:lnTo>
                      <a:pt x="320" y="464"/>
                    </a:lnTo>
                    <a:lnTo>
                      <a:pt x="312" y="400"/>
                    </a:lnTo>
                    <a:lnTo>
                      <a:pt x="304" y="344"/>
                    </a:lnTo>
                    <a:lnTo>
                      <a:pt x="304" y="280"/>
                    </a:lnTo>
                    <a:lnTo>
                      <a:pt x="320" y="208"/>
                    </a:lnTo>
                    <a:lnTo>
                      <a:pt x="328" y="144"/>
                    </a:lnTo>
                    <a:lnTo>
                      <a:pt x="344" y="88"/>
                    </a:lnTo>
                    <a:lnTo>
                      <a:pt x="344" y="40"/>
                    </a:lnTo>
                    <a:lnTo>
                      <a:pt x="34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" name="Freeform 22"/>
              <p:cNvSpPr>
                <a:spLocks/>
              </p:cNvSpPr>
              <p:nvPr/>
            </p:nvSpPr>
            <p:spPr bwMode="auto">
              <a:xfrm>
                <a:off x="2712" y="1344"/>
                <a:ext cx="344" cy="648"/>
              </a:xfrm>
              <a:custGeom>
                <a:avLst/>
                <a:gdLst>
                  <a:gd name="T0" fmla="*/ 0 w 344"/>
                  <a:gd name="T1" fmla="*/ 0 h 648"/>
                  <a:gd name="T2" fmla="*/ 0 w 344"/>
                  <a:gd name="T3" fmla="*/ 72 h 648"/>
                  <a:gd name="T4" fmla="*/ 8 w 344"/>
                  <a:gd name="T5" fmla="*/ 128 h 648"/>
                  <a:gd name="T6" fmla="*/ 32 w 344"/>
                  <a:gd name="T7" fmla="*/ 192 h 648"/>
                  <a:gd name="T8" fmla="*/ 40 w 344"/>
                  <a:gd name="T9" fmla="*/ 264 h 648"/>
                  <a:gd name="T10" fmla="*/ 40 w 344"/>
                  <a:gd name="T11" fmla="*/ 344 h 648"/>
                  <a:gd name="T12" fmla="*/ 40 w 344"/>
                  <a:gd name="T13" fmla="*/ 424 h 648"/>
                  <a:gd name="T14" fmla="*/ 16 w 344"/>
                  <a:gd name="T15" fmla="*/ 512 h 648"/>
                  <a:gd name="T16" fmla="*/ 8 w 344"/>
                  <a:gd name="T17" fmla="*/ 568 h 648"/>
                  <a:gd name="T18" fmla="*/ 0 w 344"/>
                  <a:gd name="T19" fmla="*/ 648 h 648"/>
                  <a:gd name="T20" fmla="*/ 344 w 344"/>
                  <a:gd name="T21" fmla="*/ 648 h 648"/>
                  <a:gd name="T22" fmla="*/ 344 w 344"/>
                  <a:gd name="T23" fmla="*/ 592 h 648"/>
                  <a:gd name="T24" fmla="*/ 336 w 344"/>
                  <a:gd name="T25" fmla="*/ 536 h 648"/>
                  <a:gd name="T26" fmla="*/ 320 w 344"/>
                  <a:gd name="T27" fmla="*/ 456 h 648"/>
                  <a:gd name="T28" fmla="*/ 312 w 344"/>
                  <a:gd name="T29" fmla="*/ 392 h 648"/>
                  <a:gd name="T30" fmla="*/ 304 w 344"/>
                  <a:gd name="T31" fmla="*/ 344 h 648"/>
                  <a:gd name="T32" fmla="*/ 304 w 344"/>
                  <a:gd name="T33" fmla="*/ 272 h 648"/>
                  <a:gd name="T34" fmla="*/ 320 w 344"/>
                  <a:gd name="T35" fmla="*/ 200 h 648"/>
                  <a:gd name="T36" fmla="*/ 328 w 344"/>
                  <a:gd name="T37" fmla="*/ 136 h 648"/>
                  <a:gd name="T38" fmla="*/ 344 w 344"/>
                  <a:gd name="T39" fmla="*/ 80 h 648"/>
                  <a:gd name="T40" fmla="*/ 344 w 344"/>
                  <a:gd name="T41" fmla="*/ 40 h 648"/>
                  <a:gd name="T42" fmla="*/ 344 w 344"/>
                  <a:gd name="T43" fmla="*/ 0 h 648"/>
                  <a:gd name="T44" fmla="*/ 0 w 344"/>
                  <a:gd name="T45" fmla="*/ 0 h 64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4"/>
                  <a:gd name="T70" fmla="*/ 0 h 648"/>
                  <a:gd name="T71" fmla="*/ 344 w 344"/>
                  <a:gd name="T72" fmla="*/ 648 h 64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4" h="648">
                    <a:moveTo>
                      <a:pt x="0" y="0"/>
                    </a:moveTo>
                    <a:lnTo>
                      <a:pt x="0" y="72"/>
                    </a:lnTo>
                    <a:lnTo>
                      <a:pt x="8" y="128"/>
                    </a:lnTo>
                    <a:lnTo>
                      <a:pt x="32" y="192"/>
                    </a:lnTo>
                    <a:lnTo>
                      <a:pt x="40" y="264"/>
                    </a:lnTo>
                    <a:lnTo>
                      <a:pt x="40" y="344"/>
                    </a:lnTo>
                    <a:lnTo>
                      <a:pt x="40" y="424"/>
                    </a:lnTo>
                    <a:lnTo>
                      <a:pt x="16" y="512"/>
                    </a:lnTo>
                    <a:lnTo>
                      <a:pt x="8" y="568"/>
                    </a:lnTo>
                    <a:lnTo>
                      <a:pt x="0" y="648"/>
                    </a:lnTo>
                    <a:lnTo>
                      <a:pt x="344" y="648"/>
                    </a:lnTo>
                    <a:lnTo>
                      <a:pt x="344" y="592"/>
                    </a:lnTo>
                    <a:lnTo>
                      <a:pt x="336" y="536"/>
                    </a:lnTo>
                    <a:lnTo>
                      <a:pt x="320" y="456"/>
                    </a:lnTo>
                    <a:lnTo>
                      <a:pt x="312" y="392"/>
                    </a:lnTo>
                    <a:lnTo>
                      <a:pt x="304" y="344"/>
                    </a:lnTo>
                    <a:lnTo>
                      <a:pt x="304" y="272"/>
                    </a:lnTo>
                    <a:lnTo>
                      <a:pt x="320" y="200"/>
                    </a:lnTo>
                    <a:lnTo>
                      <a:pt x="328" y="136"/>
                    </a:lnTo>
                    <a:lnTo>
                      <a:pt x="344" y="80"/>
                    </a:lnTo>
                    <a:lnTo>
                      <a:pt x="344" y="40"/>
                    </a:lnTo>
                    <a:lnTo>
                      <a:pt x="34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" name="Freeform 23"/>
              <p:cNvSpPr>
                <a:spLocks/>
              </p:cNvSpPr>
              <p:nvPr/>
            </p:nvSpPr>
            <p:spPr bwMode="auto">
              <a:xfrm>
                <a:off x="2784" y="1656"/>
                <a:ext cx="168" cy="48"/>
              </a:xfrm>
              <a:custGeom>
                <a:avLst/>
                <a:gdLst>
                  <a:gd name="T0" fmla="*/ 0 w 168"/>
                  <a:gd name="T1" fmla="*/ 24 h 48"/>
                  <a:gd name="T2" fmla="*/ 32 w 168"/>
                  <a:gd name="T3" fmla="*/ 0 h 48"/>
                  <a:gd name="T4" fmla="*/ 80 w 168"/>
                  <a:gd name="T5" fmla="*/ 0 h 48"/>
                  <a:gd name="T6" fmla="*/ 104 w 168"/>
                  <a:gd name="T7" fmla="*/ 0 h 48"/>
                  <a:gd name="T8" fmla="*/ 120 w 168"/>
                  <a:gd name="T9" fmla="*/ 8 h 48"/>
                  <a:gd name="T10" fmla="*/ 160 w 168"/>
                  <a:gd name="T11" fmla="*/ 0 h 48"/>
                  <a:gd name="T12" fmla="*/ 168 w 168"/>
                  <a:gd name="T13" fmla="*/ 8 h 48"/>
                  <a:gd name="T14" fmla="*/ 144 w 168"/>
                  <a:gd name="T15" fmla="*/ 40 h 48"/>
                  <a:gd name="T16" fmla="*/ 88 w 168"/>
                  <a:gd name="T17" fmla="*/ 48 h 48"/>
                  <a:gd name="T18" fmla="*/ 64 w 168"/>
                  <a:gd name="T19" fmla="*/ 40 h 48"/>
                  <a:gd name="T20" fmla="*/ 32 w 168"/>
                  <a:gd name="T21" fmla="*/ 40 h 48"/>
                  <a:gd name="T22" fmla="*/ 0 w 168"/>
                  <a:gd name="T23" fmla="*/ 24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8"/>
                  <a:gd name="T37" fmla="*/ 0 h 48"/>
                  <a:gd name="T38" fmla="*/ 168 w 168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8" h="48">
                    <a:moveTo>
                      <a:pt x="0" y="24"/>
                    </a:moveTo>
                    <a:lnTo>
                      <a:pt x="32" y="0"/>
                    </a:lnTo>
                    <a:lnTo>
                      <a:pt x="80" y="0"/>
                    </a:lnTo>
                    <a:lnTo>
                      <a:pt x="104" y="0"/>
                    </a:lnTo>
                    <a:lnTo>
                      <a:pt x="120" y="8"/>
                    </a:lnTo>
                    <a:lnTo>
                      <a:pt x="160" y="0"/>
                    </a:lnTo>
                    <a:lnTo>
                      <a:pt x="168" y="8"/>
                    </a:lnTo>
                    <a:lnTo>
                      <a:pt x="144" y="40"/>
                    </a:lnTo>
                    <a:lnTo>
                      <a:pt x="88" y="48"/>
                    </a:lnTo>
                    <a:lnTo>
                      <a:pt x="64" y="40"/>
                    </a:lnTo>
                    <a:lnTo>
                      <a:pt x="32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" name="Freeform 24"/>
              <p:cNvSpPr>
                <a:spLocks/>
              </p:cNvSpPr>
              <p:nvPr/>
            </p:nvSpPr>
            <p:spPr bwMode="auto">
              <a:xfrm>
                <a:off x="2784" y="1664"/>
                <a:ext cx="176" cy="40"/>
              </a:xfrm>
              <a:custGeom>
                <a:avLst/>
                <a:gdLst>
                  <a:gd name="T0" fmla="*/ 0 w 176"/>
                  <a:gd name="T1" fmla="*/ 24 h 40"/>
                  <a:gd name="T2" fmla="*/ 40 w 176"/>
                  <a:gd name="T3" fmla="*/ 0 h 40"/>
                  <a:gd name="T4" fmla="*/ 80 w 176"/>
                  <a:gd name="T5" fmla="*/ 0 h 40"/>
                  <a:gd name="T6" fmla="*/ 104 w 176"/>
                  <a:gd name="T7" fmla="*/ 0 h 40"/>
                  <a:gd name="T8" fmla="*/ 128 w 176"/>
                  <a:gd name="T9" fmla="*/ 8 h 40"/>
                  <a:gd name="T10" fmla="*/ 168 w 176"/>
                  <a:gd name="T11" fmla="*/ 0 h 40"/>
                  <a:gd name="T12" fmla="*/ 176 w 176"/>
                  <a:gd name="T13" fmla="*/ 0 h 40"/>
                  <a:gd name="T14" fmla="*/ 144 w 176"/>
                  <a:gd name="T15" fmla="*/ 40 h 40"/>
                  <a:gd name="T16" fmla="*/ 96 w 176"/>
                  <a:gd name="T17" fmla="*/ 40 h 40"/>
                  <a:gd name="T18" fmla="*/ 64 w 176"/>
                  <a:gd name="T19" fmla="*/ 32 h 40"/>
                  <a:gd name="T20" fmla="*/ 32 w 176"/>
                  <a:gd name="T21" fmla="*/ 40 h 40"/>
                  <a:gd name="T22" fmla="*/ 0 w 176"/>
                  <a:gd name="T23" fmla="*/ 24 h 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6"/>
                  <a:gd name="T37" fmla="*/ 0 h 40"/>
                  <a:gd name="T38" fmla="*/ 176 w 176"/>
                  <a:gd name="T39" fmla="*/ 40 h 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6" h="40">
                    <a:moveTo>
                      <a:pt x="0" y="24"/>
                    </a:moveTo>
                    <a:lnTo>
                      <a:pt x="40" y="0"/>
                    </a:lnTo>
                    <a:lnTo>
                      <a:pt x="80" y="0"/>
                    </a:lnTo>
                    <a:lnTo>
                      <a:pt x="104" y="0"/>
                    </a:lnTo>
                    <a:lnTo>
                      <a:pt x="128" y="8"/>
                    </a:lnTo>
                    <a:lnTo>
                      <a:pt x="168" y="0"/>
                    </a:lnTo>
                    <a:lnTo>
                      <a:pt x="176" y="0"/>
                    </a:lnTo>
                    <a:lnTo>
                      <a:pt x="144" y="40"/>
                    </a:lnTo>
                    <a:lnTo>
                      <a:pt x="96" y="40"/>
                    </a:lnTo>
                    <a:lnTo>
                      <a:pt x="64" y="32"/>
                    </a:lnTo>
                    <a:lnTo>
                      <a:pt x="32" y="40"/>
                    </a:lnTo>
                    <a:lnTo>
                      <a:pt x="0" y="24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12" name="Rectangle 40"/>
            <p:cNvSpPr>
              <a:spLocks noChangeArrowheads="1"/>
            </p:cNvSpPr>
            <p:nvPr/>
          </p:nvSpPr>
          <p:spPr bwMode="auto">
            <a:xfrm>
              <a:off x="2512" y="792"/>
              <a:ext cx="7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444444"/>
                  </a:solidFill>
                  <a:latin typeface="Arial" charset="0"/>
                </a:rPr>
                <a:t>void growth </a:t>
              </a:r>
              <a:endParaRPr lang="en-US">
                <a:latin typeface="Arial" charset="0"/>
              </a:endParaRPr>
            </a:p>
          </p:txBody>
        </p:sp>
        <p:sp>
          <p:nvSpPr>
            <p:cNvPr id="3113" name="Rectangle 41"/>
            <p:cNvSpPr>
              <a:spLocks noChangeArrowheads="1"/>
            </p:cNvSpPr>
            <p:nvPr/>
          </p:nvSpPr>
          <p:spPr bwMode="auto">
            <a:xfrm>
              <a:off x="2532" y="960"/>
              <a:ext cx="7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444444"/>
                  </a:solidFill>
                  <a:latin typeface="Arial" charset="0"/>
                </a:rPr>
                <a:t>and linkage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3114" name="Group 68"/>
            <p:cNvGrpSpPr>
              <a:grpSpLocks/>
            </p:cNvGrpSpPr>
            <p:nvPr/>
          </p:nvGrpSpPr>
          <p:grpSpPr bwMode="auto">
            <a:xfrm>
              <a:off x="2832" y="1136"/>
              <a:ext cx="96" cy="200"/>
              <a:chOff x="2832" y="1136"/>
              <a:chExt cx="96" cy="200"/>
            </a:xfrm>
          </p:grpSpPr>
          <p:sp>
            <p:nvSpPr>
              <p:cNvPr id="3118" name="Freeform 66"/>
              <p:cNvSpPr>
                <a:spLocks/>
              </p:cNvSpPr>
              <p:nvPr/>
            </p:nvSpPr>
            <p:spPr bwMode="auto">
              <a:xfrm>
                <a:off x="2832" y="1136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" name="Line 67"/>
              <p:cNvSpPr>
                <a:spLocks noChangeShapeType="1"/>
              </p:cNvSpPr>
              <p:nvPr/>
            </p:nvSpPr>
            <p:spPr bwMode="auto">
              <a:xfrm flipV="1">
                <a:off x="2880" y="1208"/>
                <a:ext cx="1" cy="1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15" name="Group 71"/>
            <p:cNvGrpSpPr>
              <a:grpSpLocks/>
            </p:cNvGrpSpPr>
            <p:nvPr/>
          </p:nvGrpSpPr>
          <p:grpSpPr bwMode="auto">
            <a:xfrm>
              <a:off x="2832" y="2000"/>
              <a:ext cx="96" cy="200"/>
              <a:chOff x="2832" y="2000"/>
              <a:chExt cx="96" cy="200"/>
            </a:xfrm>
          </p:grpSpPr>
          <p:sp>
            <p:nvSpPr>
              <p:cNvPr id="3116" name="Freeform 69"/>
              <p:cNvSpPr>
                <a:spLocks/>
              </p:cNvSpPr>
              <p:nvPr/>
            </p:nvSpPr>
            <p:spPr bwMode="auto">
              <a:xfrm>
                <a:off x="2832" y="2096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" name="Line 70"/>
              <p:cNvSpPr>
                <a:spLocks noChangeShapeType="1"/>
              </p:cNvSpPr>
              <p:nvPr/>
            </p:nvSpPr>
            <p:spPr bwMode="auto">
              <a:xfrm flipV="1">
                <a:off x="2880" y="2000"/>
                <a:ext cx="1" cy="1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92"/>
          <p:cNvGrpSpPr>
            <a:grpSpLocks/>
          </p:cNvGrpSpPr>
          <p:nvPr/>
        </p:nvGrpSpPr>
        <p:grpSpPr bwMode="auto">
          <a:xfrm>
            <a:off x="5689600" y="1270000"/>
            <a:ext cx="1003300" cy="2260600"/>
            <a:chOff x="3584" y="800"/>
            <a:chExt cx="632" cy="1424"/>
          </a:xfrm>
        </p:grpSpPr>
        <p:grpSp>
          <p:nvGrpSpPr>
            <p:cNvPr id="3096" name="Group 32"/>
            <p:cNvGrpSpPr>
              <a:grpSpLocks/>
            </p:cNvGrpSpPr>
            <p:nvPr/>
          </p:nvGrpSpPr>
          <p:grpSpPr bwMode="auto">
            <a:xfrm>
              <a:off x="3704" y="1320"/>
              <a:ext cx="352" cy="696"/>
              <a:chOff x="3704" y="1320"/>
              <a:chExt cx="352" cy="696"/>
            </a:xfrm>
          </p:grpSpPr>
          <p:sp>
            <p:nvSpPr>
              <p:cNvPr id="3105" name="Freeform 26"/>
              <p:cNvSpPr>
                <a:spLocks/>
              </p:cNvSpPr>
              <p:nvPr/>
            </p:nvSpPr>
            <p:spPr bwMode="auto">
              <a:xfrm>
                <a:off x="3704" y="1320"/>
                <a:ext cx="352" cy="688"/>
              </a:xfrm>
              <a:custGeom>
                <a:avLst/>
                <a:gdLst>
                  <a:gd name="T0" fmla="*/ 0 w 352"/>
                  <a:gd name="T1" fmla="*/ 0 h 688"/>
                  <a:gd name="T2" fmla="*/ 0 w 352"/>
                  <a:gd name="T3" fmla="*/ 80 h 688"/>
                  <a:gd name="T4" fmla="*/ 16 w 352"/>
                  <a:gd name="T5" fmla="*/ 136 h 688"/>
                  <a:gd name="T6" fmla="*/ 32 w 352"/>
                  <a:gd name="T7" fmla="*/ 208 h 688"/>
                  <a:gd name="T8" fmla="*/ 40 w 352"/>
                  <a:gd name="T9" fmla="*/ 280 h 688"/>
                  <a:gd name="T10" fmla="*/ 48 w 352"/>
                  <a:gd name="T11" fmla="*/ 368 h 688"/>
                  <a:gd name="T12" fmla="*/ 40 w 352"/>
                  <a:gd name="T13" fmla="*/ 448 h 688"/>
                  <a:gd name="T14" fmla="*/ 16 w 352"/>
                  <a:gd name="T15" fmla="*/ 544 h 688"/>
                  <a:gd name="T16" fmla="*/ 8 w 352"/>
                  <a:gd name="T17" fmla="*/ 600 h 688"/>
                  <a:gd name="T18" fmla="*/ 8 w 352"/>
                  <a:gd name="T19" fmla="*/ 688 h 688"/>
                  <a:gd name="T20" fmla="*/ 344 w 352"/>
                  <a:gd name="T21" fmla="*/ 688 h 688"/>
                  <a:gd name="T22" fmla="*/ 344 w 352"/>
                  <a:gd name="T23" fmla="*/ 624 h 688"/>
                  <a:gd name="T24" fmla="*/ 336 w 352"/>
                  <a:gd name="T25" fmla="*/ 568 h 688"/>
                  <a:gd name="T26" fmla="*/ 320 w 352"/>
                  <a:gd name="T27" fmla="*/ 488 h 688"/>
                  <a:gd name="T28" fmla="*/ 312 w 352"/>
                  <a:gd name="T29" fmla="*/ 416 h 688"/>
                  <a:gd name="T30" fmla="*/ 312 w 352"/>
                  <a:gd name="T31" fmla="*/ 360 h 688"/>
                  <a:gd name="T32" fmla="*/ 312 w 352"/>
                  <a:gd name="T33" fmla="*/ 288 h 688"/>
                  <a:gd name="T34" fmla="*/ 320 w 352"/>
                  <a:gd name="T35" fmla="*/ 216 h 688"/>
                  <a:gd name="T36" fmla="*/ 336 w 352"/>
                  <a:gd name="T37" fmla="*/ 152 h 688"/>
                  <a:gd name="T38" fmla="*/ 344 w 352"/>
                  <a:gd name="T39" fmla="*/ 88 h 688"/>
                  <a:gd name="T40" fmla="*/ 352 w 352"/>
                  <a:gd name="T41" fmla="*/ 40 h 688"/>
                  <a:gd name="T42" fmla="*/ 344 w 352"/>
                  <a:gd name="T43" fmla="*/ 0 h 688"/>
                  <a:gd name="T44" fmla="*/ 0 w 352"/>
                  <a:gd name="T45" fmla="*/ 0 h 68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52"/>
                  <a:gd name="T70" fmla="*/ 0 h 688"/>
                  <a:gd name="T71" fmla="*/ 352 w 352"/>
                  <a:gd name="T72" fmla="*/ 688 h 68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52" h="688">
                    <a:moveTo>
                      <a:pt x="0" y="0"/>
                    </a:moveTo>
                    <a:lnTo>
                      <a:pt x="0" y="80"/>
                    </a:lnTo>
                    <a:lnTo>
                      <a:pt x="16" y="136"/>
                    </a:lnTo>
                    <a:lnTo>
                      <a:pt x="32" y="208"/>
                    </a:lnTo>
                    <a:lnTo>
                      <a:pt x="40" y="280"/>
                    </a:lnTo>
                    <a:lnTo>
                      <a:pt x="48" y="368"/>
                    </a:lnTo>
                    <a:lnTo>
                      <a:pt x="40" y="448"/>
                    </a:lnTo>
                    <a:lnTo>
                      <a:pt x="16" y="544"/>
                    </a:lnTo>
                    <a:lnTo>
                      <a:pt x="8" y="600"/>
                    </a:lnTo>
                    <a:lnTo>
                      <a:pt x="8" y="688"/>
                    </a:lnTo>
                    <a:lnTo>
                      <a:pt x="344" y="688"/>
                    </a:lnTo>
                    <a:lnTo>
                      <a:pt x="344" y="624"/>
                    </a:lnTo>
                    <a:lnTo>
                      <a:pt x="336" y="568"/>
                    </a:lnTo>
                    <a:lnTo>
                      <a:pt x="320" y="488"/>
                    </a:lnTo>
                    <a:lnTo>
                      <a:pt x="312" y="416"/>
                    </a:lnTo>
                    <a:lnTo>
                      <a:pt x="312" y="360"/>
                    </a:lnTo>
                    <a:lnTo>
                      <a:pt x="312" y="288"/>
                    </a:lnTo>
                    <a:lnTo>
                      <a:pt x="320" y="216"/>
                    </a:lnTo>
                    <a:lnTo>
                      <a:pt x="336" y="152"/>
                    </a:lnTo>
                    <a:lnTo>
                      <a:pt x="344" y="88"/>
                    </a:lnTo>
                    <a:lnTo>
                      <a:pt x="352" y="40"/>
                    </a:lnTo>
                    <a:lnTo>
                      <a:pt x="34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" name="Freeform 27"/>
              <p:cNvSpPr>
                <a:spLocks/>
              </p:cNvSpPr>
              <p:nvPr/>
            </p:nvSpPr>
            <p:spPr bwMode="auto">
              <a:xfrm>
                <a:off x="3712" y="1328"/>
                <a:ext cx="344" cy="688"/>
              </a:xfrm>
              <a:custGeom>
                <a:avLst/>
                <a:gdLst>
                  <a:gd name="T0" fmla="*/ 0 w 344"/>
                  <a:gd name="T1" fmla="*/ 0 h 688"/>
                  <a:gd name="T2" fmla="*/ 0 w 344"/>
                  <a:gd name="T3" fmla="*/ 72 h 688"/>
                  <a:gd name="T4" fmla="*/ 8 w 344"/>
                  <a:gd name="T5" fmla="*/ 136 h 688"/>
                  <a:gd name="T6" fmla="*/ 32 w 344"/>
                  <a:gd name="T7" fmla="*/ 208 h 688"/>
                  <a:gd name="T8" fmla="*/ 40 w 344"/>
                  <a:gd name="T9" fmla="*/ 280 h 688"/>
                  <a:gd name="T10" fmla="*/ 40 w 344"/>
                  <a:gd name="T11" fmla="*/ 360 h 688"/>
                  <a:gd name="T12" fmla="*/ 40 w 344"/>
                  <a:gd name="T13" fmla="*/ 440 h 688"/>
                  <a:gd name="T14" fmla="*/ 16 w 344"/>
                  <a:gd name="T15" fmla="*/ 536 h 688"/>
                  <a:gd name="T16" fmla="*/ 8 w 344"/>
                  <a:gd name="T17" fmla="*/ 600 h 688"/>
                  <a:gd name="T18" fmla="*/ 0 w 344"/>
                  <a:gd name="T19" fmla="*/ 688 h 688"/>
                  <a:gd name="T20" fmla="*/ 344 w 344"/>
                  <a:gd name="T21" fmla="*/ 688 h 688"/>
                  <a:gd name="T22" fmla="*/ 344 w 344"/>
                  <a:gd name="T23" fmla="*/ 616 h 688"/>
                  <a:gd name="T24" fmla="*/ 336 w 344"/>
                  <a:gd name="T25" fmla="*/ 560 h 688"/>
                  <a:gd name="T26" fmla="*/ 320 w 344"/>
                  <a:gd name="T27" fmla="*/ 480 h 688"/>
                  <a:gd name="T28" fmla="*/ 312 w 344"/>
                  <a:gd name="T29" fmla="*/ 416 h 688"/>
                  <a:gd name="T30" fmla="*/ 304 w 344"/>
                  <a:gd name="T31" fmla="*/ 360 h 688"/>
                  <a:gd name="T32" fmla="*/ 304 w 344"/>
                  <a:gd name="T33" fmla="*/ 288 h 688"/>
                  <a:gd name="T34" fmla="*/ 320 w 344"/>
                  <a:gd name="T35" fmla="*/ 216 h 688"/>
                  <a:gd name="T36" fmla="*/ 328 w 344"/>
                  <a:gd name="T37" fmla="*/ 144 h 688"/>
                  <a:gd name="T38" fmla="*/ 344 w 344"/>
                  <a:gd name="T39" fmla="*/ 80 h 688"/>
                  <a:gd name="T40" fmla="*/ 344 w 344"/>
                  <a:gd name="T41" fmla="*/ 40 h 688"/>
                  <a:gd name="T42" fmla="*/ 344 w 344"/>
                  <a:gd name="T43" fmla="*/ 0 h 688"/>
                  <a:gd name="T44" fmla="*/ 0 w 344"/>
                  <a:gd name="T45" fmla="*/ 0 h 68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4"/>
                  <a:gd name="T70" fmla="*/ 0 h 688"/>
                  <a:gd name="T71" fmla="*/ 344 w 344"/>
                  <a:gd name="T72" fmla="*/ 688 h 68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4" h="688">
                    <a:moveTo>
                      <a:pt x="0" y="0"/>
                    </a:moveTo>
                    <a:lnTo>
                      <a:pt x="0" y="72"/>
                    </a:lnTo>
                    <a:lnTo>
                      <a:pt x="8" y="136"/>
                    </a:lnTo>
                    <a:lnTo>
                      <a:pt x="32" y="208"/>
                    </a:lnTo>
                    <a:lnTo>
                      <a:pt x="40" y="280"/>
                    </a:lnTo>
                    <a:lnTo>
                      <a:pt x="40" y="360"/>
                    </a:lnTo>
                    <a:lnTo>
                      <a:pt x="40" y="440"/>
                    </a:lnTo>
                    <a:lnTo>
                      <a:pt x="16" y="536"/>
                    </a:lnTo>
                    <a:lnTo>
                      <a:pt x="8" y="600"/>
                    </a:lnTo>
                    <a:lnTo>
                      <a:pt x="0" y="688"/>
                    </a:lnTo>
                    <a:lnTo>
                      <a:pt x="344" y="688"/>
                    </a:lnTo>
                    <a:lnTo>
                      <a:pt x="344" y="616"/>
                    </a:lnTo>
                    <a:lnTo>
                      <a:pt x="336" y="560"/>
                    </a:lnTo>
                    <a:lnTo>
                      <a:pt x="320" y="480"/>
                    </a:lnTo>
                    <a:lnTo>
                      <a:pt x="312" y="416"/>
                    </a:lnTo>
                    <a:lnTo>
                      <a:pt x="304" y="360"/>
                    </a:lnTo>
                    <a:lnTo>
                      <a:pt x="304" y="288"/>
                    </a:lnTo>
                    <a:lnTo>
                      <a:pt x="320" y="216"/>
                    </a:lnTo>
                    <a:lnTo>
                      <a:pt x="328" y="144"/>
                    </a:lnTo>
                    <a:lnTo>
                      <a:pt x="344" y="80"/>
                    </a:lnTo>
                    <a:lnTo>
                      <a:pt x="344" y="40"/>
                    </a:lnTo>
                    <a:lnTo>
                      <a:pt x="34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" name="Freeform 28"/>
              <p:cNvSpPr>
                <a:spLocks/>
              </p:cNvSpPr>
              <p:nvPr/>
            </p:nvSpPr>
            <p:spPr bwMode="auto">
              <a:xfrm>
                <a:off x="3784" y="1656"/>
                <a:ext cx="176" cy="48"/>
              </a:xfrm>
              <a:custGeom>
                <a:avLst/>
                <a:gdLst>
                  <a:gd name="T0" fmla="*/ 0 w 176"/>
                  <a:gd name="T1" fmla="*/ 32 h 48"/>
                  <a:gd name="T2" fmla="*/ 32 w 176"/>
                  <a:gd name="T3" fmla="*/ 0 h 48"/>
                  <a:gd name="T4" fmla="*/ 80 w 176"/>
                  <a:gd name="T5" fmla="*/ 0 h 48"/>
                  <a:gd name="T6" fmla="*/ 104 w 176"/>
                  <a:gd name="T7" fmla="*/ 0 h 48"/>
                  <a:gd name="T8" fmla="*/ 128 w 176"/>
                  <a:gd name="T9" fmla="*/ 8 h 48"/>
                  <a:gd name="T10" fmla="*/ 168 w 176"/>
                  <a:gd name="T11" fmla="*/ 0 h 48"/>
                  <a:gd name="T12" fmla="*/ 176 w 176"/>
                  <a:gd name="T13" fmla="*/ 8 h 48"/>
                  <a:gd name="T14" fmla="*/ 144 w 176"/>
                  <a:gd name="T15" fmla="*/ 40 h 48"/>
                  <a:gd name="T16" fmla="*/ 96 w 176"/>
                  <a:gd name="T17" fmla="*/ 48 h 48"/>
                  <a:gd name="T18" fmla="*/ 64 w 176"/>
                  <a:gd name="T19" fmla="*/ 40 h 48"/>
                  <a:gd name="T20" fmla="*/ 32 w 176"/>
                  <a:gd name="T21" fmla="*/ 48 h 48"/>
                  <a:gd name="T22" fmla="*/ 0 w 176"/>
                  <a:gd name="T23" fmla="*/ 32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6"/>
                  <a:gd name="T37" fmla="*/ 0 h 48"/>
                  <a:gd name="T38" fmla="*/ 176 w 176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6" h="48">
                    <a:moveTo>
                      <a:pt x="0" y="32"/>
                    </a:moveTo>
                    <a:lnTo>
                      <a:pt x="32" y="0"/>
                    </a:lnTo>
                    <a:lnTo>
                      <a:pt x="80" y="0"/>
                    </a:lnTo>
                    <a:lnTo>
                      <a:pt x="104" y="0"/>
                    </a:lnTo>
                    <a:lnTo>
                      <a:pt x="128" y="8"/>
                    </a:lnTo>
                    <a:lnTo>
                      <a:pt x="168" y="0"/>
                    </a:lnTo>
                    <a:lnTo>
                      <a:pt x="176" y="8"/>
                    </a:lnTo>
                    <a:lnTo>
                      <a:pt x="144" y="40"/>
                    </a:lnTo>
                    <a:lnTo>
                      <a:pt x="96" y="48"/>
                    </a:lnTo>
                    <a:lnTo>
                      <a:pt x="64" y="40"/>
                    </a:lnTo>
                    <a:lnTo>
                      <a:pt x="32" y="4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" name="Freeform 29"/>
              <p:cNvSpPr>
                <a:spLocks/>
              </p:cNvSpPr>
              <p:nvPr/>
            </p:nvSpPr>
            <p:spPr bwMode="auto">
              <a:xfrm>
                <a:off x="3784" y="1664"/>
                <a:ext cx="176" cy="40"/>
              </a:xfrm>
              <a:custGeom>
                <a:avLst/>
                <a:gdLst>
                  <a:gd name="T0" fmla="*/ 0 w 176"/>
                  <a:gd name="T1" fmla="*/ 24 h 40"/>
                  <a:gd name="T2" fmla="*/ 40 w 176"/>
                  <a:gd name="T3" fmla="*/ 0 h 40"/>
                  <a:gd name="T4" fmla="*/ 80 w 176"/>
                  <a:gd name="T5" fmla="*/ 0 h 40"/>
                  <a:gd name="T6" fmla="*/ 104 w 176"/>
                  <a:gd name="T7" fmla="*/ 0 h 40"/>
                  <a:gd name="T8" fmla="*/ 128 w 176"/>
                  <a:gd name="T9" fmla="*/ 8 h 40"/>
                  <a:gd name="T10" fmla="*/ 168 w 176"/>
                  <a:gd name="T11" fmla="*/ 0 h 40"/>
                  <a:gd name="T12" fmla="*/ 176 w 176"/>
                  <a:gd name="T13" fmla="*/ 0 h 40"/>
                  <a:gd name="T14" fmla="*/ 144 w 176"/>
                  <a:gd name="T15" fmla="*/ 40 h 40"/>
                  <a:gd name="T16" fmla="*/ 96 w 176"/>
                  <a:gd name="T17" fmla="*/ 40 h 40"/>
                  <a:gd name="T18" fmla="*/ 64 w 176"/>
                  <a:gd name="T19" fmla="*/ 32 h 40"/>
                  <a:gd name="T20" fmla="*/ 32 w 176"/>
                  <a:gd name="T21" fmla="*/ 40 h 40"/>
                  <a:gd name="T22" fmla="*/ 0 w 176"/>
                  <a:gd name="T23" fmla="*/ 24 h 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6"/>
                  <a:gd name="T37" fmla="*/ 0 h 40"/>
                  <a:gd name="T38" fmla="*/ 176 w 176"/>
                  <a:gd name="T39" fmla="*/ 40 h 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6" h="40">
                    <a:moveTo>
                      <a:pt x="0" y="24"/>
                    </a:moveTo>
                    <a:lnTo>
                      <a:pt x="40" y="0"/>
                    </a:lnTo>
                    <a:lnTo>
                      <a:pt x="80" y="0"/>
                    </a:lnTo>
                    <a:lnTo>
                      <a:pt x="104" y="0"/>
                    </a:lnTo>
                    <a:lnTo>
                      <a:pt x="128" y="8"/>
                    </a:lnTo>
                    <a:lnTo>
                      <a:pt x="168" y="0"/>
                    </a:lnTo>
                    <a:lnTo>
                      <a:pt x="176" y="0"/>
                    </a:lnTo>
                    <a:lnTo>
                      <a:pt x="144" y="40"/>
                    </a:lnTo>
                    <a:lnTo>
                      <a:pt x="96" y="40"/>
                    </a:lnTo>
                    <a:lnTo>
                      <a:pt x="64" y="32"/>
                    </a:lnTo>
                    <a:lnTo>
                      <a:pt x="32" y="40"/>
                    </a:lnTo>
                    <a:lnTo>
                      <a:pt x="0" y="24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" name="Line 30"/>
              <p:cNvSpPr>
                <a:spLocks noChangeShapeType="1"/>
              </p:cNvSpPr>
              <p:nvPr/>
            </p:nvSpPr>
            <p:spPr bwMode="auto">
              <a:xfrm flipV="1">
                <a:off x="3752" y="1688"/>
                <a:ext cx="32" cy="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" name="Line 31"/>
              <p:cNvSpPr>
                <a:spLocks noChangeShapeType="1"/>
              </p:cNvSpPr>
              <p:nvPr/>
            </p:nvSpPr>
            <p:spPr bwMode="auto">
              <a:xfrm>
                <a:off x="3960" y="1664"/>
                <a:ext cx="48" cy="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7" name="Rectangle 42"/>
            <p:cNvSpPr>
              <a:spLocks noChangeArrowheads="1"/>
            </p:cNvSpPr>
            <p:nvPr/>
          </p:nvSpPr>
          <p:spPr bwMode="auto">
            <a:xfrm>
              <a:off x="3604" y="800"/>
              <a:ext cx="5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444444"/>
                  </a:solidFill>
                  <a:latin typeface="Arial" charset="0"/>
                </a:rPr>
                <a:t>shearing </a:t>
              </a:r>
              <a:endParaRPr lang="en-US">
                <a:latin typeface="Arial" charset="0"/>
              </a:endParaRPr>
            </a:p>
          </p:txBody>
        </p:sp>
        <p:sp>
          <p:nvSpPr>
            <p:cNvPr id="3098" name="Rectangle 43"/>
            <p:cNvSpPr>
              <a:spLocks noChangeArrowheads="1"/>
            </p:cNvSpPr>
            <p:nvPr/>
          </p:nvSpPr>
          <p:spPr bwMode="auto">
            <a:xfrm>
              <a:off x="3584" y="968"/>
              <a:ext cx="6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444444"/>
                  </a:solidFill>
                  <a:latin typeface="Arial" charset="0"/>
                </a:rPr>
                <a:t>at surface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3099" name="Group 74"/>
            <p:cNvGrpSpPr>
              <a:grpSpLocks/>
            </p:cNvGrpSpPr>
            <p:nvPr/>
          </p:nvGrpSpPr>
          <p:grpSpPr bwMode="auto">
            <a:xfrm>
              <a:off x="3840" y="1120"/>
              <a:ext cx="96" cy="192"/>
              <a:chOff x="3840" y="1120"/>
              <a:chExt cx="96" cy="192"/>
            </a:xfrm>
          </p:grpSpPr>
          <p:sp>
            <p:nvSpPr>
              <p:cNvPr id="3103" name="Freeform 72"/>
              <p:cNvSpPr>
                <a:spLocks/>
              </p:cNvSpPr>
              <p:nvPr/>
            </p:nvSpPr>
            <p:spPr bwMode="auto">
              <a:xfrm>
                <a:off x="3840" y="1120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" name="Line 73"/>
              <p:cNvSpPr>
                <a:spLocks noChangeShapeType="1"/>
              </p:cNvSpPr>
              <p:nvPr/>
            </p:nvSpPr>
            <p:spPr bwMode="auto">
              <a:xfrm flipV="1">
                <a:off x="3888" y="1192"/>
                <a:ext cx="1" cy="1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00" name="Group 77"/>
            <p:cNvGrpSpPr>
              <a:grpSpLocks/>
            </p:cNvGrpSpPr>
            <p:nvPr/>
          </p:nvGrpSpPr>
          <p:grpSpPr bwMode="auto">
            <a:xfrm>
              <a:off x="3840" y="2024"/>
              <a:ext cx="96" cy="200"/>
              <a:chOff x="3840" y="2024"/>
              <a:chExt cx="96" cy="200"/>
            </a:xfrm>
          </p:grpSpPr>
          <p:sp>
            <p:nvSpPr>
              <p:cNvPr id="3101" name="Freeform 75"/>
              <p:cNvSpPr>
                <a:spLocks/>
              </p:cNvSpPr>
              <p:nvPr/>
            </p:nvSpPr>
            <p:spPr bwMode="auto">
              <a:xfrm>
                <a:off x="3840" y="2120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" name="Line 76"/>
              <p:cNvSpPr>
                <a:spLocks noChangeShapeType="1"/>
              </p:cNvSpPr>
              <p:nvPr/>
            </p:nvSpPr>
            <p:spPr bwMode="auto">
              <a:xfrm flipV="1">
                <a:off x="3888" y="2024"/>
                <a:ext cx="1" cy="1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7366000" y="1422400"/>
            <a:ext cx="774700" cy="2108200"/>
            <a:chOff x="4640" y="896"/>
            <a:chExt cx="488" cy="1328"/>
          </a:xfrm>
        </p:grpSpPr>
        <p:sp>
          <p:nvSpPr>
            <p:cNvPr id="3085" name="Freeform 33"/>
            <p:cNvSpPr>
              <a:spLocks/>
            </p:cNvSpPr>
            <p:nvPr/>
          </p:nvSpPr>
          <p:spPr bwMode="auto">
            <a:xfrm>
              <a:off x="4704" y="1320"/>
              <a:ext cx="352" cy="352"/>
            </a:xfrm>
            <a:custGeom>
              <a:avLst/>
              <a:gdLst>
                <a:gd name="T0" fmla="*/ 0 w 352"/>
                <a:gd name="T1" fmla="*/ 8 h 352"/>
                <a:gd name="T2" fmla="*/ 0 w 352"/>
                <a:gd name="T3" fmla="*/ 80 h 352"/>
                <a:gd name="T4" fmla="*/ 16 w 352"/>
                <a:gd name="T5" fmla="*/ 144 h 352"/>
                <a:gd name="T6" fmla="*/ 32 w 352"/>
                <a:gd name="T7" fmla="*/ 224 h 352"/>
                <a:gd name="T8" fmla="*/ 48 w 352"/>
                <a:gd name="T9" fmla="*/ 288 h 352"/>
                <a:gd name="T10" fmla="*/ 40 w 352"/>
                <a:gd name="T11" fmla="*/ 352 h 352"/>
                <a:gd name="T12" fmla="*/ 80 w 352"/>
                <a:gd name="T13" fmla="*/ 328 h 352"/>
                <a:gd name="T14" fmla="*/ 104 w 352"/>
                <a:gd name="T15" fmla="*/ 288 h 352"/>
                <a:gd name="T16" fmla="*/ 120 w 352"/>
                <a:gd name="T17" fmla="*/ 312 h 352"/>
                <a:gd name="T18" fmla="*/ 136 w 352"/>
                <a:gd name="T19" fmla="*/ 280 h 352"/>
                <a:gd name="T20" fmla="*/ 136 w 352"/>
                <a:gd name="T21" fmla="*/ 288 h 352"/>
                <a:gd name="T22" fmla="*/ 152 w 352"/>
                <a:gd name="T23" fmla="*/ 272 h 352"/>
                <a:gd name="T24" fmla="*/ 168 w 352"/>
                <a:gd name="T25" fmla="*/ 288 h 352"/>
                <a:gd name="T26" fmla="*/ 176 w 352"/>
                <a:gd name="T27" fmla="*/ 272 h 352"/>
                <a:gd name="T28" fmla="*/ 192 w 352"/>
                <a:gd name="T29" fmla="*/ 288 h 352"/>
                <a:gd name="T30" fmla="*/ 208 w 352"/>
                <a:gd name="T31" fmla="*/ 280 h 352"/>
                <a:gd name="T32" fmla="*/ 216 w 352"/>
                <a:gd name="T33" fmla="*/ 296 h 352"/>
                <a:gd name="T34" fmla="*/ 232 w 352"/>
                <a:gd name="T35" fmla="*/ 280 h 352"/>
                <a:gd name="T36" fmla="*/ 240 w 352"/>
                <a:gd name="T37" fmla="*/ 296 h 352"/>
                <a:gd name="T38" fmla="*/ 248 w 352"/>
                <a:gd name="T39" fmla="*/ 280 h 352"/>
                <a:gd name="T40" fmla="*/ 296 w 352"/>
                <a:gd name="T41" fmla="*/ 344 h 352"/>
                <a:gd name="T42" fmla="*/ 312 w 352"/>
                <a:gd name="T43" fmla="*/ 352 h 352"/>
                <a:gd name="T44" fmla="*/ 312 w 352"/>
                <a:gd name="T45" fmla="*/ 304 h 352"/>
                <a:gd name="T46" fmla="*/ 312 w 352"/>
                <a:gd name="T47" fmla="*/ 232 h 352"/>
                <a:gd name="T48" fmla="*/ 328 w 352"/>
                <a:gd name="T49" fmla="*/ 168 h 352"/>
                <a:gd name="T50" fmla="*/ 344 w 352"/>
                <a:gd name="T51" fmla="*/ 96 h 352"/>
                <a:gd name="T52" fmla="*/ 352 w 352"/>
                <a:gd name="T53" fmla="*/ 48 h 352"/>
                <a:gd name="T54" fmla="*/ 352 w 352"/>
                <a:gd name="T55" fmla="*/ 0 h 352"/>
                <a:gd name="T56" fmla="*/ 0 w 352"/>
                <a:gd name="T57" fmla="*/ 8 h 3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52"/>
                <a:gd name="T88" fmla="*/ 0 h 352"/>
                <a:gd name="T89" fmla="*/ 352 w 352"/>
                <a:gd name="T90" fmla="*/ 352 h 3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52" h="352">
                  <a:moveTo>
                    <a:pt x="0" y="8"/>
                  </a:moveTo>
                  <a:lnTo>
                    <a:pt x="0" y="80"/>
                  </a:lnTo>
                  <a:lnTo>
                    <a:pt x="16" y="144"/>
                  </a:lnTo>
                  <a:lnTo>
                    <a:pt x="32" y="224"/>
                  </a:lnTo>
                  <a:lnTo>
                    <a:pt x="48" y="288"/>
                  </a:lnTo>
                  <a:lnTo>
                    <a:pt x="40" y="352"/>
                  </a:lnTo>
                  <a:lnTo>
                    <a:pt x="80" y="328"/>
                  </a:lnTo>
                  <a:lnTo>
                    <a:pt x="104" y="288"/>
                  </a:lnTo>
                  <a:lnTo>
                    <a:pt x="120" y="312"/>
                  </a:lnTo>
                  <a:lnTo>
                    <a:pt x="136" y="280"/>
                  </a:lnTo>
                  <a:lnTo>
                    <a:pt x="136" y="288"/>
                  </a:lnTo>
                  <a:lnTo>
                    <a:pt x="152" y="272"/>
                  </a:lnTo>
                  <a:lnTo>
                    <a:pt x="168" y="288"/>
                  </a:lnTo>
                  <a:lnTo>
                    <a:pt x="176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16" y="296"/>
                  </a:lnTo>
                  <a:lnTo>
                    <a:pt x="232" y="280"/>
                  </a:lnTo>
                  <a:lnTo>
                    <a:pt x="240" y="296"/>
                  </a:lnTo>
                  <a:lnTo>
                    <a:pt x="248" y="280"/>
                  </a:lnTo>
                  <a:lnTo>
                    <a:pt x="296" y="344"/>
                  </a:lnTo>
                  <a:lnTo>
                    <a:pt x="312" y="352"/>
                  </a:lnTo>
                  <a:lnTo>
                    <a:pt x="312" y="304"/>
                  </a:lnTo>
                  <a:lnTo>
                    <a:pt x="312" y="232"/>
                  </a:lnTo>
                  <a:lnTo>
                    <a:pt x="328" y="168"/>
                  </a:lnTo>
                  <a:lnTo>
                    <a:pt x="344" y="96"/>
                  </a:lnTo>
                  <a:lnTo>
                    <a:pt x="352" y="48"/>
                  </a:lnTo>
                  <a:lnTo>
                    <a:pt x="352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34"/>
            <p:cNvSpPr>
              <a:spLocks/>
            </p:cNvSpPr>
            <p:nvPr/>
          </p:nvSpPr>
          <p:spPr bwMode="auto">
            <a:xfrm>
              <a:off x="4712" y="1328"/>
              <a:ext cx="344" cy="352"/>
            </a:xfrm>
            <a:custGeom>
              <a:avLst/>
              <a:gdLst>
                <a:gd name="T0" fmla="*/ 0 w 344"/>
                <a:gd name="T1" fmla="*/ 0 h 352"/>
                <a:gd name="T2" fmla="*/ 0 w 344"/>
                <a:gd name="T3" fmla="*/ 72 h 352"/>
                <a:gd name="T4" fmla="*/ 8 w 344"/>
                <a:gd name="T5" fmla="*/ 144 h 352"/>
                <a:gd name="T6" fmla="*/ 32 w 344"/>
                <a:gd name="T7" fmla="*/ 216 h 352"/>
                <a:gd name="T8" fmla="*/ 40 w 344"/>
                <a:gd name="T9" fmla="*/ 288 h 352"/>
                <a:gd name="T10" fmla="*/ 40 w 344"/>
                <a:gd name="T11" fmla="*/ 344 h 352"/>
                <a:gd name="T12" fmla="*/ 72 w 344"/>
                <a:gd name="T13" fmla="*/ 320 h 352"/>
                <a:gd name="T14" fmla="*/ 104 w 344"/>
                <a:gd name="T15" fmla="*/ 288 h 352"/>
                <a:gd name="T16" fmla="*/ 112 w 344"/>
                <a:gd name="T17" fmla="*/ 304 h 352"/>
                <a:gd name="T18" fmla="*/ 128 w 344"/>
                <a:gd name="T19" fmla="*/ 280 h 352"/>
                <a:gd name="T20" fmla="*/ 136 w 344"/>
                <a:gd name="T21" fmla="*/ 288 h 352"/>
                <a:gd name="T22" fmla="*/ 144 w 344"/>
                <a:gd name="T23" fmla="*/ 264 h 352"/>
                <a:gd name="T24" fmla="*/ 160 w 344"/>
                <a:gd name="T25" fmla="*/ 280 h 352"/>
                <a:gd name="T26" fmla="*/ 168 w 344"/>
                <a:gd name="T27" fmla="*/ 264 h 352"/>
                <a:gd name="T28" fmla="*/ 192 w 344"/>
                <a:gd name="T29" fmla="*/ 288 h 352"/>
                <a:gd name="T30" fmla="*/ 208 w 344"/>
                <a:gd name="T31" fmla="*/ 272 h 352"/>
                <a:gd name="T32" fmla="*/ 216 w 344"/>
                <a:gd name="T33" fmla="*/ 288 h 352"/>
                <a:gd name="T34" fmla="*/ 224 w 344"/>
                <a:gd name="T35" fmla="*/ 280 h 352"/>
                <a:gd name="T36" fmla="*/ 240 w 344"/>
                <a:gd name="T37" fmla="*/ 296 h 352"/>
                <a:gd name="T38" fmla="*/ 248 w 344"/>
                <a:gd name="T39" fmla="*/ 280 h 352"/>
                <a:gd name="T40" fmla="*/ 288 w 344"/>
                <a:gd name="T41" fmla="*/ 336 h 352"/>
                <a:gd name="T42" fmla="*/ 304 w 344"/>
                <a:gd name="T43" fmla="*/ 352 h 352"/>
                <a:gd name="T44" fmla="*/ 304 w 344"/>
                <a:gd name="T45" fmla="*/ 296 h 352"/>
                <a:gd name="T46" fmla="*/ 312 w 344"/>
                <a:gd name="T47" fmla="*/ 224 h 352"/>
                <a:gd name="T48" fmla="*/ 328 w 344"/>
                <a:gd name="T49" fmla="*/ 160 h 352"/>
                <a:gd name="T50" fmla="*/ 336 w 344"/>
                <a:gd name="T51" fmla="*/ 88 h 352"/>
                <a:gd name="T52" fmla="*/ 344 w 344"/>
                <a:gd name="T53" fmla="*/ 40 h 352"/>
                <a:gd name="T54" fmla="*/ 344 w 344"/>
                <a:gd name="T55" fmla="*/ 0 h 352"/>
                <a:gd name="T56" fmla="*/ 0 w 344"/>
                <a:gd name="T57" fmla="*/ 0 h 3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44"/>
                <a:gd name="T88" fmla="*/ 0 h 352"/>
                <a:gd name="T89" fmla="*/ 344 w 344"/>
                <a:gd name="T90" fmla="*/ 352 h 3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44" h="352">
                  <a:moveTo>
                    <a:pt x="0" y="0"/>
                  </a:moveTo>
                  <a:lnTo>
                    <a:pt x="0" y="72"/>
                  </a:lnTo>
                  <a:lnTo>
                    <a:pt x="8" y="144"/>
                  </a:lnTo>
                  <a:lnTo>
                    <a:pt x="32" y="216"/>
                  </a:lnTo>
                  <a:lnTo>
                    <a:pt x="40" y="288"/>
                  </a:lnTo>
                  <a:lnTo>
                    <a:pt x="40" y="344"/>
                  </a:lnTo>
                  <a:lnTo>
                    <a:pt x="72" y="320"/>
                  </a:lnTo>
                  <a:lnTo>
                    <a:pt x="104" y="288"/>
                  </a:lnTo>
                  <a:lnTo>
                    <a:pt x="112" y="304"/>
                  </a:lnTo>
                  <a:lnTo>
                    <a:pt x="128" y="280"/>
                  </a:lnTo>
                  <a:lnTo>
                    <a:pt x="136" y="288"/>
                  </a:lnTo>
                  <a:lnTo>
                    <a:pt x="144" y="264"/>
                  </a:lnTo>
                  <a:lnTo>
                    <a:pt x="160" y="280"/>
                  </a:lnTo>
                  <a:lnTo>
                    <a:pt x="168" y="264"/>
                  </a:lnTo>
                  <a:lnTo>
                    <a:pt x="192" y="288"/>
                  </a:lnTo>
                  <a:lnTo>
                    <a:pt x="208" y="272"/>
                  </a:lnTo>
                  <a:lnTo>
                    <a:pt x="216" y="288"/>
                  </a:lnTo>
                  <a:lnTo>
                    <a:pt x="224" y="280"/>
                  </a:lnTo>
                  <a:lnTo>
                    <a:pt x="240" y="296"/>
                  </a:lnTo>
                  <a:lnTo>
                    <a:pt x="248" y="280"/>
                  </a:lnTo>
                  <a:lnTo>
                    <a:pt x="288" y="336"/>
                  </a:lnTo>
                  <a:lnTo>
                    <a:pt x="304" y="352"/>
                  </a:lnTo>
                  <a:lnTo>
                    <a:pt x="304" y="296"/>
                  </a:lnTo>
                  <a:lnTo>
                    <a:pt x="312" y="224"/>
                  </a:lnTo>
                  <a:lnTo>
                    <a:pt x="328" y="160"/>
                  </a:lnTo>
                  <a:lnTo>
                    <a:pt x="336" y="88"/>
                  </a:lnTo>
                  <a:lnTo>
                    <a:pt x="344" y="40"/>
                  </a:lnTo>
                  <a:lnTo>
                    <a:pt x="3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35"/>
            <p:cNvSpPr>
              <a:spLocks/>
            </p:cNvSpPr>
            <p:nvPr/>
          </p:nvSpPr>
          <p:spPr bwMode="auto">
            <a:xfrm>
              <a:off x="4704" y="1696"/>
              <a:ext cx="352" cy="312"/>
            </a:xfrm>
            <a:custGeom>
              <a:avLst/>
              <a:gdLst>
                <a:gd name="T0" fmla="*/ 0 w 352"/>
                <a:gd name="T1" fmla="*/ 312 h 312"/>
                <a:gd name="T2" fmla="*/ 0 w 352"/>
                <a:gd name="T3" fmla="*/ 240 h 312"/>
                <a:gd name="T4" fmla="*/ 24 w 352"/>
                <a:gd name="T5" fmla="*/ 152 h 312"/>
                <a:gd name="T6" fmla="*/ 40 w 352"/>
                <a:gd name="T7" fmla="*/ 88 h 312"/>
                <a:gd name="T8" fmla="*/ 80 w 352"/>
                <a:gd name="T9" fmla="*/ 56 h 312"/>
                <a:gd name="T10" fmla="*/ 112 w 352"/>
                <a:gd name="T11" fmla="*/ 16 h 312"/>
                <a:gd name="T12" fmla="*/ 112 w 352"/>
                <a:gd name="T13" fmla="*/ 32 h 312"/>
                <a:gd name="T14" fmla="*/ 136 w 352"/>
                <a:gd name="T15" fmla="*/ 8 h 312"/>
                <a:gd name="T16" fmla="*/ 144 w 352"/>
                <a:gd name="T17" fmla="*/ 16 h 312"/>
                <a:gd name="T18" fmla="*/ 152 w 352"/>
                <a:gd name="T19" fmla="*/ 0 h 312"/>
                <a:gd name="T20" fmla="*/ 168 w 352"/>
                <a:gd name="T21" fmla="*/ 16 h 312"/>
                <a:gd name="T22" fmla="*/ 168 w 352"/>
                <a:gd name="T23" fmla="*/ 0 h 312"/>
                <a:gd name="T24" fmla="*/ 192 w 352"/>
                <a:gd name="T25" fmla="*/ 24 h 312"/>
                <a:gd name="T26" fmla="*/ 208 w 352"/>
                <a:gd name="T27" fmla="*/ 8 h 312"/>
                <a:gd name="T28" fmla="*/ 216 w 352"/>
                <a:gd name="T29" fmla="*/ 24 h 312"/>
                <a:gd name="T30" fmla="*/ 232 w 352"/>
                <a:gd name="T31" fmla="*/ 16 h 312"/>
                <a:gd name="T32" fmla="*/ 240 w 352"/>
                <a:gd name="T33" fmla="*/ 24 h 312"/>
                <a:gd name="T34" fmla="*/ 256 w 352"/>
                <a:gd name="T35" fmla="*/ 16 h 312"/>
                <a:gd name="T36" fmla="*/ 264 w 352"/>
                <a:gd name="T37" fmla="*/ 24 h 312"/>
                <a:gd name="T38" fmla="*/ 312 w 352"/>
                <a:gd name="T39" fmla="*/ 88 h 312"/>
                <a:gd name="T40" fmla="*/ 328 w 352"/>
                <a:gd name="T41" fmla="*/ 144 h 312"/>
                <a:gd name="T42" fmla="*/ 344 w 352"/>
                <a:gd name="T43" fmla="*/ 216 h 312"/>
                <a:gd name="T44" fmla="*/ 352 w 352"/>
                <a:gd name="T45" fmla="*/ 312 h 312"/>
                <a:gd name="T46" fmla="*/ 0 w 352"/>
                <a:gd name="T47" fmla="*/ 312 h 3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52"/>
                <a:gd name="T73" fmla="*/ 0 h 312"/>
                <a:gd name="T74" fmla="*/ 352 w 352"/>
                <a:gd name="T75" fmla="*/ 312 h 3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52" h="312">
                  <a:moveTo>
                    <a:pt x="0" y="312"/>
                  </a:moveTo>
                  <a:lnTo>
                    <a:pt x="0" y="240"/>
                  </a:lnTo>
                  <a:lnTo>
                    <a:pt x="24" y="152"/>
                  </a:lnTo>
                  <a:lnTo>
                    <a:pt x="40" y="88"/>
                  </a:lnTo>
                  <a:lnTo>
                    <a:pt x="80" y="56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136" y="8"/>
                  </a:lnTo>
                  <a:lnTo>
                    <a:pt x="144" y="16"/>
                  </a:lnTo>
                  <a:lnTo>
                    <a:pt x="152" y="0"/>
                  </a:lnTo>
                  <a:lnTo>
                    <a:pt x="168" y="16"/>
                  </a:lnTo>
                  <a:lnTo>
                    <a:pt x="168" y="0"/>
                  </a:lnTo>
                  <a:lnTo>
                    <a:pt x="192" y="24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56" y="16"/>
                  </a:lnTo>
                  <a:lnTo>
                    <a:pt x="264" y="24"/>
                  </a:lnTo>
                  <a:lnTo>
                    <a:pt x="312" y="88"/>
                  </a:lnTo>
                  <a:lnTo>
                    <a:pt x="328" y="144"/>
                  </a:lnTo>
                  <a:lnTo>
                    <a:pt x="344" y="216"/>
                  </a:lnTo>
                  <a:lnTo>
                    <a:pt x="352" y="312"/>
                  </a:lnTo>
                  <a:lnTo>
                    <a:pt x="0" y="312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36"/>
            <p:cNvSpPr>
              <a:spLocks/>
            </p:cNvSpPr>
            <p:nvPr/>
          </p:nvSpPr>
          <p:spPr bwMode="auto">
            <a:xfrm>
              <a:off x="4712" y="1704"/>
              <a:ext cx="344" cy="312"/>
            </a:xfrm>
            <a:custGeom>
              <a:avLst/>
              <a:gdLst>
                <a:gd name="T0" fmla="*/ 0 w 344"/>
                <a:gd name="T1" fmla="*/ 312 h 312"/>
                <a:gd name="T2" fmla="*/ 0 w 344"/>
                <a:gd name="T3" fmla="*/ 240 h 312"/>
                <a:gd name="T4" fmla="*/ 16 w 344"/>
                <a:gd name="T5" fmla="*/ 144 h 312"/>
                <a:gd name="T6" fmla="*/ 32 w 344"/>
                <a:gd name="T7" fmla="*/ 88 h 312"/>
                <a:gd name="T8" fmla="*/ 72 w 344"/>
                <a:gd name="T9" fmla="*/ 48 h 312"/>
                <a:gd name="T10" fmla="*/ 112 w 344"/>
                <a:gd name="T11" fmla="*/ 16 h 312"/>
                <a:gd name="T12" fmla="*/ 112 w 344"/>
                <a:gd name="T13" fmla="*/ 24 h 312"/>
                <a:gd name="T14" fmla="*/ 128 w 344"/>
                <a:gd name="T15" fmla="*/ 0 h 312"/>
                <a:gd name="T16" fmla="*/ 136 w 344"/>
                <a:gd name="T17" fmla="*/ 8 h 312"/>
                <a:gd name="T18" fmla="*/ 152 w 344"/>
                <a:gd name="T19" fmla="*/ 0 h 312"/>
                <a:gd name="T20" fmla="*/ 160 w 344"/>
                <a:gd name="T21" fmla="*/ 8 h 312"/>
                <a:gd name="T22" fmla="*/ 168 w 344"/>
                <a:gd name="T23" fmla="*/ 0 h 312"/>
                <a:gd name="T24" fmla="*/ 192 w 344"/>
                <a:gd name="T25" fmla="*/ 16 h 312"/>
                <a:gd name="T26" fmla="*/ 208 w 344"/>
                <a:gd name="T27" fmla="*/ 0 h 312"/>
                <a:gd name="T28" fmla="*/ 208 w 344"/>
                <a:gd name="T29" fmla="*/ 16 h 312"/>
                <a:gd name="T30" fmla="*/ 224 w 344"/>
                <a:gd name="T31" fmla="*/ 8 h 312"/>
                <a:gd name="T32" fmla="*/ 240 w 344"/>
                <a:gd name="T33" fmla="*/ 24 h 312"/>
                <a:gd name="T34" fmla="*/ 248 w 344"/>
                <a:gd name="T35" fmla="*/ 8 h 312"/>
                <a:gd name="T36" fmla="*/ 256 w 344"/>
                <a:gd name="T37" fmla="*/ 16 h 312"/>
                <a:gd name="T38" fmla="*/ 312 w 344"/>
                <a:gd name="T39" fmla="*/ 80 h 312"/>
                <a:gd name="T40" fmla="*/ 320 w 344"/>
                <a:gd name="T41" fmla="*/ 144 h 312"/>
                <a:gd name="T42" fmla="*/ 336 w 344"/>
                <a:gd name="T43" fmla="*/ 216 h 312"/>
                <a:gd name="T44" fmla="*/ 344 w 344"/>
                <a:gd name="T45" fmla="*/ 304 h 312"/>
                <a:gd name="T46" fmla="*/ 0 w 344"/>
                <a:gd name="T47" fmla="*/ 304 h 3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312"/>
                <a:gd name="T74" fmla="*/ 344 w 344"/>
                <a:gd name="T75" fmla="*/ 312 h 3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312">
                  <a:moveTo>
                    <a:pt x="0" y="312"/>
                  </a:moveTo>
                  <a:lnTo>
                    <a:pt x="0" y="240"/>
                  </a:lnTo>
                  <a:lnTo>
                    <a:pt x="16" y="144"/>
                  </a:lnTo>
                  <a:lnTo>
                    <a:pt x="32" y="88"/>
                  </a:lnTo>
                  <a:lnTo>
                    <a:pt x="72" y="48"/>
                  </a:lnTo>
                  <a:lnTo>
                    <a:pt x="112" y="16"/>
                  </a:lnTo>
                  <a:lnTo>
                    <a:pt x="112" y="24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52" y="0"/>
                  </a:lnTo>
                  <a:lnTo>
                    <a:pt x="160" y="8"/>
                  </a:lnTo>
                  <a:lnTo>
                    <a:pt x="168" y="0"/>
                  </a:lnTo>
                  <a:lnTo>
                    <a:pt x="192" y="16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24" y="8"/>
                  </a:lnTo>
                  <a:lnTo>
                    <a:pt x="240" y="24"/>
                  </a:lnTo>
                  <a:lnTo>
                    <a:pt x="248" y="8"/>
                  </a:lnTo>
                  <a:lnTo>
                    <a:pt x="256" y="16"/>
                  </a:lnTo>
                  <a:lnTo>
                    <a:pt x="312" y="80"/>
                  </a:lnTo>
                  <a:lnTo>
                    <a:pt x="320" y="144"/>
                  </a:lnTo>
                  <a:lnTo>
                    <a:pt x="336" y="216"/>
                  </a:lnTo>
                  <a:lnTo>
                    <a:pt x="344" y="304"/>
                  </a:lnTo>
                  <a:lnTo>
                    <a:pt x="0" y="30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Rectangle 44"/>
            <p:cNvSpPr>
              <a:spLocks noChangeArrowheads="1"/>
            </p:cNvSpPr>
            <p:nvPr/>
          </p:nvSpPr>
          <p:spPr bwMode="auto">
            <a:xfrm>
              <a:off x="4640" y="896"/>
              <a:ext cx="4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444444"/>
                  </a:solidFill>
                  <a:latin typeface="Arial" charset="0"/>
                </a:rPr>
                <a:t>fracture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3090" name="Group 80"/>
            <p:cNvGrpSpPr>
              <a:grpSpLocks/>
            </p:cNvGrpSpPr>
            <p:nvPr/>
          </p:nvGrpSpPr>
          <p:grpSpPr bwMode="auto">
            <a:xfrm>
              <a:off x="4840" y="1112"/>
              <a:ext cx="96" cy="200"/>
              <a:chOff x="4840" y="1112"/>
              <a:chExt cx="96" cy="200"/>
            </a:xfrm>
          </p:grpSpPr>
          <p:sp>
            <p:nvSpPr>
              <p:cNvPr id="3094" name="Freeform 78"/>
              <p:cNvSpPr>
                <a:spLocks/>
              </p:cNvSpPr>
              <p:nvPr/>
            </p:nvSpPr>
            <p:spPr bwMode="auto">
              <a:xfrm>
                <a:off x="4840" y="1112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" name="Line 79"/>
              <p:cNvSpPr>
                <a:spLocks noChangeShapeType="1"/>
              </p:cNvSpPr>
              <p:nvPr/>
            </p:nvSpPr>
            <p:spPr bwMode="auto">
              <a:xfrm flipV="1">
                <a:off x="4888" y="1184"/>
                <a:ext cx="1" cy="1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91" name="Group 83"/>
            <p:cNvGrpSpPr>
              <a:grpSpLocks/>
            </p:cNvGrpSpPr>
            <p:nvPr/>
          </p:nvGrpSpPr>
          <p:grpSpPr bwMode="auto">
            <a:xfrm>
              <a:off x="4840" y="2024"/>
              <a:ext cx="96" cy="200"/>
              <a:chOff x="4840" y="2024"/>
              <a:chExt cx="96" cy="200"/>
            </a:xfrm>
          </p:grpSpPr>
          <p:sp>
            <p:nvSpPr>
              <p:cNvPr id="3092" name="Freeform 81"/>
              <p:cNvSpPr>
                <a:spLocks/>
              </p:cNvSpPr>
              <p:nvPr/>
            </p:nvSpPr>
            <p:spPr bwMode="auto">
              <a:xfrm>
                <a:off x="4840" y="2120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" name="Line 82"/>
              <p:cNvSpPr>
                <a:spLocks noChangeShapeType="1"/>
              </p:cNvSpPr>
              <p:nvPr/>
            </p:nvSpPr>
            <p:spPr bwMode="auto">
              <a:xfrm flipV="1">
                <a:off x="4888" y="2024"/>
                <a:ext cx="1" cy="1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A47D8-4FE4-42FF-9CC2-86BD2C703FEE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741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113" y="1516063"/>
            <a:ext cx="3998912" cy="28987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pic>
        <p:nvPicPr>
          <p:cNvPr id="17412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3" y="1528763"/>
            <a:ext cx="3989387" cy="28924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Ductile vs. Brittle Failure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379788" y="5280025"/>
            <a:ext cx="3271837" cy="8223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From Fig. 11.3,</a:t>
            </a:r>
          </a:p>
          <a:p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Materials Science and Engineering,</a:t>
            </a:r>
          </a:p>
          <a:p>
            <a:r>
              <a:rPr lang="en-US" sz="1200" i="1">
                <a:solidFill>
                  <a:srgbClr val="000000"/>
                </a:solidFill>
                <a:latin typeface="Arial" charset="0"/>
              </a:rPr>
              <a:t>Adapted Version.</a:t>
            </a:r>
          </a:p>
          <a:p>
            <a:endParaRPr lang="en-US" sz="12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220788" y="4527550"/>
            <a:ext cx="2887662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cup-and-cone fracture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816600" y="4527550"/>
            <a:ext cx="1784350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brittle fracture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1C3F1-5C17-4F9A-9603-ADFCC4462C32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4098" name="Object 30"/>
          <p:cNvGraphicFramePr>
            <a:graphicFrameLocks noChangeAspect="1"/>
          </p:cNvGraphicFramePr>
          <p:nvPr/>
        </p:nvGraphicFramePr>
        <p:xfrm>
          <a:off x="6705600" y="1747838"/>
          <a:ext cx="1677988" cy="1727200"/>
        </p:xfrm>
        <a:graphic>
          <a:graphicData uri="http://schemas.openxmlformats.org/presentationml/2006/ole">
            <p:oleObj spid="_x0000_s4098" name="Image" r:id="rId4" imgW="2628571" imgH="2704762" progId="">
              <p:embed/>
            </p:oleObj>
          </a:graphicData>
        </a:graphic>
      </p:graphicFrame>
      <p:graphicFrame>
        <p:nvGraphicFramePr>
          <p:cNvPr id="4099" name="Object 28"/>
          <p:cNvGraphicFramePr>
            <a:graphicFrameLocks noChangeAspect="1"/>
          </p:cNvGraphicFramePr>
          <p:nvPr/>
        </p:nvGraphicFramePr>
        <p:xfrm>
          <a:off x="457200" y="1828800"/>
          <a:ext cx="2579688" cy="1744663"/>
        </p:xfrm>
        <a:graphic>
          <a:graphicData uri="http://schemas.openxmlformats.org/presentationml/2006/ole">
            <p:oleObj spid="_x0000_s4099" name="Image" r:id="rId5" imgW="5028571" imgH="3403175" progId="">
              <p:embed/>
            </p:oleObj>
          </a:graphicData>
        </a:graphic>
      </p:graphicFrame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609600" y="1006475"/>
            <a:ext cx="23622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</a:t>
            </a:r>
            <a:r>
              <a:rPr lang="en-US">
                <a:solidFill>
                  <a:srgbClr val="4D4D4D"/>
                </a:solidFill>
                <a:latin typeface="Arial" charset="0"/>
              </a:rPr>
              <a:t>Inter</a:t>
            </a:r>
            <a:r>
              <a:rPr lang="en-US">
                <a:latin typeface="Arial" charset="0"/>
              </a:rPr>
              <a:t>granular</a:t>
            </a:r>
          </a:p>
          <a:p>
            <a:r>
              <a:rPr lang="en-US" sz="2200">
                <a:latin typeface="Arial" charset="0"/>
              </a:rPr>
              <a:t>(</a:t>
            </a:r>
            <a:r>
              <a:rPr lang="en-US" sz="2200">
                <a:solidFill>
                  <a:srgbClr val="4D4D4D"/>
                </a:solidFill>
                <a:latin typeface="Arial" charset="0"/>
              </a:rPr>
              <a:t>between</a:t>
            </a:r>
            <a:r>
              <a:rPr lang="en-US" sz="2200">
                <a:latin typeface="Arial" charset="0"/>
              </a:rPr>
              <a:t> grains)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5791200" y="990600"/>
            <a:ext cx="23622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</a:t>
            </a:r>
            <a:r>
              <a:rPr lang="en-US">
                <a:solidFill>
                  <a:srgbClr val="4D4D4D"/>
                </a:solidFill>
                <a:latin typeface="Arial" charset="0"/>
              </a:rPr>
              <a:t>Intra</a:t>
            </a:r>
            <a:r>
              <a:rPr lang="en-US">
                <a:latin typeface="Arial" charset="0"/>
              </a:rPr>
              <a:t>granular</a:t>
            </a:r>
          </a:p>
          <a:p>
            <a:r>
              <a:rPr lang="en-US" sz="2200">
                <a:latin typeface="Arial" charset="0"/>
              </a:rPr>
              <a:t>  (</a:t>
            </a:r>
            <a:r>
              <a:rPr lang="en-US" sz="2200">
                <a:solidFill>
                  <a:srgbClr val="4D4D4D"/>
                </a:solidFill>
                <a:latin typeface="Arial" charset="0"/>
              </a:rPr>
              <a:t>within</a:t>
            </a:r>
            <a:r>
              <a:rPr lang="en-US" sz="2200">
                <a:latin typeface="Arial" charset="0"/>
              </a:rPr>
              <a:t> grains)</a:t>
            </a: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4729163" y="1600200"/>
            <a:ext cx="1976437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800" b="1">
                <a:solidFill>
                  <a:schemeClr val="tx2"/>
                </a:solidFill>
                <a:latin typeface="Arial" charset="0"/>
              </a:rPr>
              <a:t>316 S. Steel (metal)</a:t>
            </a:r>
            <a:endParaRPr lang="en-US" sz="2000" b="1">
              <a:latin typeface="Arial" charset="0"/>
            </a:endParaRPr>
          </a:p>
          <a:p>
            <a:pPr algn="r"/>
            <a:r>
              <a:rPr lang="en-US" sz="1200">
                <a:latin typeface="Arial" charset="0"/>
              </a:rPr>
              <a:t>Reprinted w/ permission from "Metals Handbook", 9th ed, Fig. 650, p. 357. Copyright 1985, ASM International, Materials Park, OH. (Micrograph by D.R. Diercks, Argonne National Lab.)</a:t>
            </a: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2971800" y="1371600"/>
            <a:ext cx="1981200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Arial" charset="0"/>
              </a:rPr>
              <a:t>304 S. Steel (metal)</a:t>
            </a:r>
            <a:endParaRPr lang="en-US" sz="1800" b="1">
              <a:latin typeface="Arial" charset="0"/>
            </a:endParaRPr>
          </a:p>
          <a:p>
            <a:r>
              <a:rPr lang="en-US" sz="1200">
                <a:latin typeface="Arial" charset="0"/>
              </a:rPr>
              <a:t>Reprinted w/permission from "Metals Handbook", 9th ed, Fig. 633, p. 650. Copyright 1985, ASM International, Materials Park, OH. (Micrograph by J.R. Keiser and A.R. Olsen, Oak Ridge National Lab.)</a:t>
            </a:r>
          </a:p>
        </p:txBody>
      </p:sp>
      <p:sp>
        <p:nvSpPr>
          <p:cNvPr id="4105" name="Line 15"/>
          <p:cNvSpPr>
            <a:spLocks noChangeShapeType="1"/>
          </p:cNvSpPr>
          <p:nvPr/>
        </p:nvSpPr>
        <p:spPr bwMode="auto">
          <a:xfrm>
            <a:off x="457200" y="3625850"/>
            <a:ext cx="2590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6"/>
          <p:cNvSpPr>
            <a:spLocks noChangeArrowheads="1"/>
          </p:cNvSpPr>
          <p:nvPr/>
        </p:nvSpPr>
        <p:spPr bwMode="auto">
          <a:xfrm>
            <a:off x="1366838" y="3382963"/>
            <a:ext cx="6635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4</a:t>
            </a:r>
            <a:r>
              <a:rPr lang="en-US" sz="800"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mm</a:t>
            </a:r>
          </a:p>
        </p:txBody>
      </p:sp>
      <p:sp>
        <p:nvSpPr>
          <p:cNvPr id="4107" name="Line 17"/>
          <p:cNvSpPr>
            <a:spLocks noChangeShapeType="1"/>
          </p:cNvSpPr>
          <p:nvPr/>
        </p:nvSpPr>
        <p:spPr bwMode="auto">
          <a:xfrm>
            <a:off x="6705600" y="3473450"/>
            <a:ext cx="1676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8"/>
          <p:cNvSpPr>
            <a:spLocks noChangeArrowheads="1"/>
          </p:cNvSpPr>
          <p:nvPr/>
        </p:nvSpPr>
        <p:spPr bwMode="auto">
          <a:xfrm>
            <a:off x="7086600" y="3244850"/>
            <a:ext cx="890588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160</a:t>
            </a:r>
            <a:r>
              <a:rPr lang="en-US" sz="800"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mm</a:t>
            </a:r>
          </a:p>
        </p:txBody>
      </p:sp>
      <p:sp>
        <p:nvSpPr>
          <p:cNvPr id="4109" name="Rectangle 2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Fracture Surfaces</a:t>
            </a:r>
          </a:p>
        </p:txBody>
      </p:sp>
      <p:pic>
        <p:nvPicPr>
          <p:cNvPr id="4110" name="Picture 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8300" y="3803650"/>
            <a:ext cx="2679700" cy="23399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pic>
        <p:nvPicPr>
          <p:cNvPr id="4111" name="Picture 2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08750" y="3805238"/>
            <a:ext cx="2508250" cy="23399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4112" name="Rectangle 11"/>
          <p:cNvSpPr>
            <a:spLocks noChangeArrowheads="1"/>
          </p:cNvSpPr>
          <p:nvPr/>
        </p:nvSpPr>
        <p:spPr bwMode="auto">
          <a:xfrm>
            <a:off x="3021013" y="3898900"/>
            <a:ext cx="1981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Arial" charset="0"/>
              </a:rPr>
              <a:t>Ductile Cast Iron</a:t>
            </a:r>
            <a:endParaRPr lang="en-US" sz="1800" b="1">
              <a:latin typeface="Arial" charset="0"/>
            </a:endParaRPr>
          </a:p>
          <a:p>
            <a:r>
              <a:rPr lang="en-US" sz="1200">
                <a:latin typeface="Arial" charset="0"/>
              </a:rPr>
              <a:t>Scanning Electron factograph showing a transgranular fracture</a:t>
            </a:r>
          </a:p>
        </p:txBody>
      </p:sp>
      <p:sp>
        <p:nvSpPr>
          <p:cNvPr id="4113" name="Rectangle 11"/>
          <p:cNvSpPr>
            <a:spLocks noChangeArrowheads="1"/>
          </p:cNvSpPr>
          <p:nvPr/>
        </p:nvSpPr>
        <p:spPr bwMode="auto">
          <a:xfrm>
            <a:off x="5002213" y="4154488"/>
            <a:ext cx="1981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Arial" charset="0"/>
              </a:rPr>
              <a:t>Scanning Electron factograph showing a intergranular fracture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ADE6-88DF-4B98-833D-E7C329093BF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09600" y="1158875"/>
            <a:ext cx="518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latin typeface="Arial" charset="0"/>
              </a:rPr>
              <a:t>• Stress-strain behavior (Room </a:t>
            </a: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):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Ideal vs Real Materials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736600" y="1612900"/>
            <a:ext cx="7875588" cy="2281238"/>
            <a:chOff x="464" y="1016"/>
            <a:chExt cx="4961" cy="1437"/>
          </a:xfrm>
        </p:grpSpPr>
        <p:grpSp>
          <p:nvGrpSpPr>
            <p:cNvPr id="19481" name="Group 74"/>
            <p:cNvGrpSpPr>
              <a:grpSpLocks/>
            </p:cNvGrpSpPr>
            <p:nvPr/>
          </p:nvGrpSpPr>
          <p:grpSpPr bwMode="auto">
            <a:xfrm>
              <a:off x="3264" y="1152"/>
              <a:ext cx="2161" cy="480"/>
              <a:chOff x="3264" y="1152"/>
              <a:chExt cx="2161" cy="480"/>
            </a:xfrm>
          </p:grpSpPr>
          <p:sp>
            <p:nvSpPr>
              <p:cNvPr id="19496" name="Rectangle 2"/>
              <p:cNvSpPr>
                <a:spLocks noChangeArrowheads="1"/>
              </p:cNvSpPr>
              <p:nvPr/>
            </p:nvSpPr>
            <p:spPr bwMode="auto">
              <a:xfrm>
                <a:off x="3312" y="1200"/>
                <a:ext cx="2101" cy="432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97" name="Rectangle 7"/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16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Arial" charset="0"/>
                  </a:rPr>
                  <a:t>TS</a:t>
                </a:r>
                <a:r>
                  <a:rPr lang="en-US">
                    <a:latin typeface="Arial" charset="0"/>
                  </a:rPr>
                  <a:t>              &lt;&lt; </a:t>
                </a:r>
                <a:r>
                  <a:rPr lang="en-US" i="1">
                    <a:latin typeface="Arial" charset="0"/>
                  </a:rPr>
                  <a:t>TS</a:t>
                </a:r>
              </a:p>
            </p:txBody>
          </p:sp>
          <p:sp>
            <p:nvSpPr>
              <p:cNvPr id="19498" name="Rectangle 8"/>
              <p:cNvSpPr>
                <a:spLocks noChangeArrowheads="1"/>
              </p:cNvSpPr>
              <p:nvPr/>
            </p:nvSpPr>
            <p:spPr bwMode="auto">
              <a:xfrm>
                <a:off x="3504" y="1248"/>
                <a:ext cx="78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Arial" charset="0"/>
                  </a:rPr>
                  <a:t>engineering</a:t>
                </a:r>
              </a:p>
              <a:p>
                <a:r>
                  <a:rPr lang="en-US" sz="1600">
                    <a:latin typeface="Arial" charset="0"/>
                  </a:rPr>
                  <a:t>materials</a:t>
                </a:r>
              </a:p>
            </p:txBody>
          </p:sp>
          <p:sp>
            <p:nvSpPr>
              <p:cNvPr id="19499" name="Rectangle 9"/>
              <p:cNvSpPr>
                <a:spLocks noChangeArrowheads="1"/>
              </p:cNvSpPr>
              <p:nvPr/>
            </p:nvSpPr>
            <p:spPr bwMode="auto">
              <a:xfrm>
                <a:off x="4790" y="1239"/>
                <a:ext cx="63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Arial" charset="0"/>
                  </a:rPr>
                  <a:t>perfect</a:t>
                </a:r>
              </a:p>
              <a:p>
                <a:r>
                  <a:rPr lang="en-US" sz="1600">
                    <a:latin typeface="Arial" charset="0"/>
                  </a:rPr>
                  <a:t>materials</a:t>
                </a:r>
              </a:p>
            </p:txBody>
          </p:sp>
        </p:grpSp>
        <p:sp>
          <p:nvSpPr>
            <p:cNvPr id="19482" name="Rectangle 50"/>
            <p:cNvSpPr>
              <a:spLocks noChangeArrowheads="1"/>
            </p:cNvSpPr>
            <p:nvPr/>
          </p:nvSpPr>
          <p:spPr bwMode="auto">
            <a:xfrm>
              <a:off x="992" y="1016"/>
              <a:ext cx="13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grpSp>
          <p:nvGrpSpPr>
            <p:cNvPr id="19483" name="Group 46"/>
            <p:cNvGrpSpPr>
              <a:grpSpLocks/>
            </p:cNvGrpSpPr>
            <p:nvPr/>
          </p:nvGrpSpPr>
          <p:grpSpPr bwMode="auto">
            <a:xfrm>
              <a:off x="872" y="1188"/>
              <a:ext cx="112" cy="1064"/>
              <a:chOff x="872" y="1176"/>
              <a:chExt cx="112" cy="1064"/>
            </a:xfrm>
          </p:grpSpPr>
          <p:sp>
            <p:nvSpPr>
              <p:cNvPr id="19494" name="Freeform 44"/>
              <p:cNvSpPr>
                <a:spLocks/>
              </p:cNvSpPr>
              <p:nvPr/>
            </p:nvSpPr>
            <p:spPr bwMode="auto">
              <a:xfrm>
                <a:off x="872" y="1176"/>
                <a:ext cx="112" cy="120"/>
              </a:xfrm>
              <a:custGeom>
                <a:avLst/>
                <a:gdLst>
                  <a:gd name="T0" fmla="*/ 56 w 112"/>
                  <a:gd name="T1" fmla="*/ 0 h 120"/>
                  <a:gd name="T2" fmla="*/ 112 w 112"/>
                  <a:gd name="T3" fmla="*/ 120 h 120"/>
                  <a:gd name="T4" fmla="*/ 56 w 112"/>
                  <a:gd name="T5" fmla="*/ 80 h 120"/>
                  <a:gd name="T6" fmla="*/ 0 w 112"/>
                  <a:gd name="T7" fmla="*/ 120 h 120"/>
                  <a:gd name="T8" fmla="*/ 56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0"/>
                    </a:moveTo>
                    <a:lnTo>
                      <a:pt x="112" y="120"/>
                    </a:lnTo>
                    <a:lnTo>
                      <a:pt x="56" y="80"/>
                    </a:lnTo>
                    <a:lnTo>
                      <a:pt x="0" y="12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5" name="Line 45"/>
              <p:cNvSpPr>
                <a:spLocks noChangeShapeType="1"/>
              </p:cNvSpPr>
              <p:nvPr/>
            </p:nvSpPr>
            <p:spPr bwMode="auto">
              <a:xfrm flipV="1">
                <a:off x="928" y="1256"/>
                <a:ext cx="1" cy="9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84" name="Group 49"/>
            <p:cNvGrpSpPr>
              <a:grpSpLocks/>
            </p:cNvGrpSpPr>
            <p:nvPr/>
          </p:nvGrpSpPr>
          <p:grpSpPr bwMode="auto">
            <a:xfrm>
              <a:off x="928" y="2184"/>
              <a:ext cx="1744" cy="112"/>
              <a:chOff x="928" y="2184"/>
              <a:chExt cx="1744" cy="112"/>
            </a:xfrm>
          </p:grpSpPr>
          <p:sp>
            <p:nvSpPr>
              <p:cNvPr id="19492" name="Freeform 47"/>
              <p:cNvSpPr>
                <a:spLocks/>
              </p:cNvSpPr>
              <p:nvPr/>
            </p:nvSpPr>
            <p:spPr bwMode="auto">
              <a:xfrm>
                <a:off x="2552" y="2184"/>
                <a:ext cx="120" cy="112"/>
              </a:xfrm>
              <a:custGeom>
                <a:avLst/>
                <a:gdLst>
                  <a:gd name="T0" fmla="*/ 120 w 120"/>
                  <a:gd name="T1" fmla="*/ 56 h 112"/>
                  <a:gd name="T2" fmla="*/ 0 w 120"/>
                  <a:gd name="T3" fmla="*/ 112 h 112"/>
                  <a:gd name="T4" fmla="*/ 40 w 120"/>
                  <a:gd name="T5" fmla="*/ 56 h 112"/>
                  <a:gd name="T6" fmla="*/ 0 w 120"/>
                  <a:gd name="T7" fmla="*/ 0 h 112"/>
                  <a:gd name="T8" fmla="*/ 120 w 120"/>
                  <a:gd name="T9" fmla="*/ 56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2"/>
                  <a:gd name="T17" fmla="*/ 120 w 120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2">
                    <a:moveTo>
                      <a:pt x="120" y="56"/>
                    </a:moveTo>
                    <a:lnTo>
                      <a:pt x="0" y="112"/>
                    </a:lnTo>
                    <a:lnTo>
                      <a:pt x="40" y="56"/>
                    </a:lnTo>
                    <a:lnTo>
                      <a:pt x="0" y="0"/>
                    </a:lnTo>
                    <a:lnTo>
                      <a:pt x="12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3" name="Line 48"/>
              <p:cNvSpPr>
                <a:spLocks noChangeShapeType="1"/>
              </p:cNvSpPr>
              <p:nvPr/>
            </p:nvSpPr>
            <p:spPr bwMode="auto">
              <a:xfrm>
                <a:off x="928" y="2240"/>
                <a:ext cx="166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85" name="Rectangle 51"/>
            <p:cNvSpPr>
              <a:spLocks noChangeArrowheads="1"/>
            </p:cNvSpPr>
            <p:nvPr/>
          </p:nvSpPr>
          <p:spPr bwMode="auto">
            <a:xfrm>
              <a:off x="2664" y="2168"/>
              <a:ext cx="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e</a:t>
              </a:r>
              <a:endParaRPr lang="en-US"/>
            </a:p>
          </p:txBody>
        </p:sp>
        <p:sp>
          <p:nvSpPr>
            <p:cNvPr id="19486" name="Line 52"/>
            <p:cNvSpPr>
              <a:spLocks noChangeShapeType="1"/>
            </p:cNvSpPr>
            <p:nvPr/>
          </p:nvSpPr>
          <p:spPr bwMode="auto">
            <a:xfrm>
              <a:off x="860" y="1352"/>
              <a:ext cx="5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Rectangle 53"/>
            <p:cNvSpPr>
              <a:spLocks noChangeArrowheads="1"/>
            </p:cNvSpPr>
            <p:nvPr/>
          </p:nvSpPr>
          <p:spPr bwMode="auto">
            <a:xfrm>
              <a:off x="528" y="1264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E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/10</a:t>
              </a:r>
              <a:endParaRPr lang="en-US">
                <a:latin typeface="Arial" charset="0"/>
              </a:endParaRPr>
            </a:p>
          </p:txBody>
        </p:sp>
        <p:sp>
          <p:nvSpPr>
            <p:cNvPr id="19488" name="Line 59"/>
            <p:cNvSpPr>
              <a:spLocks noChangeShapeType="1"/>
            </p:cNvSpPr>
            <p:nvPr/>
          </p:nvSpPr>
          <p:spPr bwMode="auto">
            <a:xfrm>
              <a:off x="864" y="2064"/>
              <a:ext cx="7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Rectangle 60"/>
            <p:cNvSpPr>
              <a:spLocks noChangeArrowheads="1"/>
            </p:cNvSpPr>
            <p:nvPr/>
          </p:nvSpPr>
          <p:spPr bwMode="auto">
            <a:xfrm>
              <a:off x="464" y="1976"/>
              <a:ext cx="3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E</a:t>
              </a: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/100</a:t>
              </a:r>
              <a:endParaRPr lang="en-US">
                <a:latin typeface="Arial" charset="0"/>
              </a:endParaRPr>
            </a:p>
          </p:txBody>
        </p:sp>
        <p:sp>
          <p:nvSpPr>
            <p:cNvPr id="19490" name="Line 61"/>
            <p:cNvSpPr>
              <a:spLocks noChangeShapeType="1"/>
            </p:cNvSpPr>
            <p:nvPr/>
          </p:nvSpPr>
          <p:spPr bwMode="auto">
            <a:xfrm flipV="1">
              <a:off x="1576" y="2208"/>
              <a:ext cx="1" cy="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Rectangle 62"/>
            <p:cNvSpPr>
              <a:spLocks noChangeArrowheads="1"/>
            </p:cNvSpPr>
            <p:nvPr/>
          </p:nvSpPr>
          <p:spPr bwMode="auto">
            <a:xfrm>
              <a:off x="1480" y="2280"/>
              <a:ext cx="2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0.1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1485900" y="1905000"/>
            <a:ext cx="2501900" cy="1638300"/>
            <a:chOff x="936" y="1200"/>
            <a:chExt cx="1576" cy="1032"/>
          </a:xfrm>
        </p:grpSpPr>
        <p:sp>
          <p:nvSpPr>
            <p:cNvPr id="19479" name="Freeform 54"/>
            <p:cNvSpPr>
              <a:spLocks/>
            </p:cNvSpPr>
            <p:nvPr/>
          </p:nvSpPr>
          <p:spPr bwMode="auto">
            <a:xfrm>
              <a:off x="936" y="1320"/>
              <a:ext cx="160" cy="912"/>
            </a:xfrm>
            <a:custGeom>
              <a:avLst/>
              <a:gdLst>
                <a:gd name="T0" fmla="*/ 0 w 160"/>
                <a:gd name="T1" fmla="*/ 912 h 912"/>
                <a:gd name="T2" fmla="*/ 80 w 160"/>
                <a:gd name="T3" fmla="*/ 208 h 912"/>
                <a:gd name="T4" fmla="*/ 88 w 160"/>
                <a:gd name="T5" fmla="*/ 152 h 912"/>
                <a:gd name="T6" fmla="*/ 112 w 160"/>
                <a:gd name="T7" fmla="*/ 88 h 912"/>
                <a:gd name="T8" fmla="*/ 128 w 160"/>
                <a:gd name="T9" fmla="*/ 48 h 912"/>
                <a:gd name="T10" fmla="*/ 160 w 160"/>
                <a:gd name="T11" fmla="*/ 0 h 9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"/>
                <a:gd name="T19" fmla="*/ 0 h 912"/>
                <a:gd name="T20" fmla="*/ 160 w 160"/>
                <a:gd name="T21" fmla="*/ 912 h 9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" h="912">
                  <a:moveTo>
                    <a:pt x="0" y="912"/>
                  </a:moveTo>
                  <a:lnTo>
                    <a:pt x="80" y="208"/>
                  </a:lnTo>
                  <a:lnTo>
                    <a:pt x="88" y="152"/>
                  </a:lnTo>
                  <a:lnTo>
                    <a:pt x="112" y="88"/>
                  </a:lnTo>
                  <a:lnTo>
                    <a:pt x="128" y="48"/>
                  </a:lnTo>
                  <a:lnTo>
                    <a:pt x="16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Rectangle 67"/>
            <p:cNvSpPr>
              <a:spLocks noChangeArrowheads="1"/>
            </p:cNvSpPr>
            <p:nvPr/>
          </p:nvSpPr>
          <p:spPr bwMode="auto">
            <a:xfrm>
              <a:off x="1152" y="1200"/>
              <a:ext cx="13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perfect mat’l-no flaws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1473200" y="2349500"/>
            <a:ext cx="3163888" cy="1206500"/>
            <a:chOff x="928" y="1480"/>
            <a:chExt cx="1993" cy="760"/>
          </a:xfrm>
        </p:grpSpPr>
        <p:sp>
          <p:nvSpPr>
            <p:cNvPr id="19477" name="Line 56"/>
            <p:cNvSpPr>
              <a:spLocks noChangeShapeType="1"/>
            </p:cNvSpPr>
            <p:nvPr/>
          </p:nvSpPr>
          <p:spPr bwMode="auto">
            <a:xfrm flipV="1">
              <a:off x="928" y="1552"/>
              <a:ext cx="104" cy="688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Rectangle 68"/>
            <p:cNvSpPr>
              <a:spLocks noChangeArrowheads="1"/>
            </p:cNvSpPr>
            <p:nvPr/>
          </p:nvSpPr>
          <p:spPr bwMode="auto">
            <a:xfrm>
              <a:off x="1048" y="1480"/>
              <a:ext cx="18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777777"/>
                  </a:solidFill>
                  <a:latin typeface="Arial" charset="0"/>
                </a:rPr>
                <a:t>carefully produced glass fiber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473200" y="3060700"/>
            <a:ext cx="1625600" cy="495300"/>
            <a:chOff x="928" y="1928"/>
            <a:chExt cx="1024" cy="312"/>
          </a:xfrm>
        </p:grpSpPr>
        <p:sp>
          <p:nvSpPr>
            <p:cNvPr id="19475" name="Line 58"/>
            <p:cNvSpPr>
              <a:spLocks noChangeShapeType="1"/>
            </p:cNvSpPr>
            <p:nvPr/>
          </p:nvSpPr>
          <p:spPr bwMode="auto">
            <a:xfrm flipV="1">
              <a:off x="928" y="2064"/>
              <a:ext cx="40" cy="176"/>
            </a:xfrm>
            <a:prstGeom prst="line">
              <a:avLst/>
            </a:prstGeom>
            <a:noFill/>
            <a:ln w="38100">
              <a:solidFill>
                <a:srgbClr val="00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Rectangle 69"/>
            <p:cNvSpPr>
              <a:spLocks noChangeArrowheads="1"/>
            </p:cNvSpPr>
            <p:nvPr/>
          </p:nvSpPr>
          <p:spPr bwMode="auto">
            <a:xfrm>
              <a:off x="1000" y="1928"/>
              <a:ext cx="9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33FF"/>
                  </a:solidFill>
                  <a:latin typeface="Arial" charset="0"/>
                </a:rPr>
                <a:t>typical ceramic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1485900" y="3111500"/>
            <a:ext cx="4967288" cy="444500"/>
            <a:chOff x="936" y="1960"/>
            <a:chExt cx="3129" cy="280"/>
          </a:xfrm>
        </p:grpSpPr>
        <p:sp>
          <p:nvSpPr>
            <p:cNvPr id="19473" name="Freeform 63"/>
            <p:cNvSpPr>
              <a:spLocks/>
            </p:cNvSpPr>
            <p:nvPr/>
          </p:nvSpPr>
          <p:spPr bwMode="auto">
            <a:xfrm>
              <a:off x="936" y="2112"/>
              <a:ext cx="1496" cy="128"/>
            </a:xfrm>
            <a:custGeom>
              <a:avLst/>
              <a:gdLst>
                <a:gd name="T0" fmla="*/ 0 w 1496"/>
                <a:gd name="T1" fmla="*/ 128 h 128"/>
                <a:gd name="T2" fmla="*/ 16 w 1496"/>
                <a:gd name="T3" fmla="*/ 64 h 128"/>
                <a:gd name="T4" fmla="*/ 32 w 1496"/>
                <a:gd name="T5" fmla="*/ 24 h 128"/>
                <a:gd name="T6" fmla="*/ 64 w 1496"/>
                <a:gd name="T7" fmla="*/ 8 h 128"/>
                <a:gd name="T8" fmla="*/ 112 w 1496"/>
                <a:gd name="T9" fmla="*/ 0 h 128"/>
                <a:gd name="T10" fmla="*/ 184 w 1496"/>
                <a:gd name="T11" fmla="*/ 0 h 128"/>
                <a:gd name="T12" fmla="*/ 1496 w 1496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96"/>
                <a:gd name="T22" fmla="*/ 0 h 128"/>
                <a:gd name="T23" fmla="*/ 1496 w 1496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96" h="128">
                  <a:moveTo>
                    <a:pt x="0" y="128"/>
                  </a:moveTo>
                  <a:lnTo>
                    <a:pt x="16" y="64"/>
                  </a:lnTo>
                  <a:lnTo>
                    <a:pt x="32" y="24"/>
                  </a:lnTo>
                  <a:lnTo>
                    <a:pt x="64" y="8"/>
                  </a:lnTo>
                  <a:lnTo>
                    <a:pt x="112" y="0"/>
                  </a:lnTo>
                  <a:lnTo>
                    <a:pt x="184" y="0"/>
                  </a:lnTo>
                  <a:lnTo>
                    <a:pt x="1496" y="0"/>
                  </a:lnTo>
                </a:path>
              </a:pathLst>
            </a:custGeom>
            <a:noFill/>
            <a:ln w="38100">
              <a:solidFill>
                <a:srgbClr val="AA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Rectangle 70"/>
            <p:cNvSpPr>
              <a:spLocks noChangeArrowheads="1"/>
            </p:cNvSpPr>
            <p:nvPr/>
          </p:nvSpPr>
          <p:spPr bwMode="auto">
            <a:xfrm>
              <a:off x="2384" y="1960"/>
              <a:ext cx="16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AA0000"/>
                  </a:solidFill>
                  <a:latin typeface="Arial" charset="0"/>
                </a:rPr>
                <a:t>typical strengthened metal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1485900" y="3302000"/>
            <a:ext cx="4064000" cy="274638"/>
            <a:chOff x="936" y="2080"/>
            <a:chExt cx="2560" cy="173"/>
          </a:xfrm>
        </p:grpSpPr>
        <p:sp>
          <p:nvSpPr>
            <p:cNvPr id="19471" name="Freeform 65"/>
            <p:cNvSpPr>
              <a:spLocks/>
            </p:cNvSpPr>
            <p:nvPr/>
          </p:nvSpPr>
          <p:spPr bwMode="auto">
            <a:xfrm>
              <a:off x="936" y="2192"/>
              <a:ext cx="1584" cy="56"/>
            </a:xfrm>
            <a:custGeom>
              <a:avLst/>
              <a:gdLst>
                <a:gd name="T0" fmla="*/ 0 w 1584"/>
                <a:gd name="T1" fmla="*/ 56 h 56"/>
                <a:gd name="T2" fmla="*/ 40 w 1584"/>
                <a:gd name="T3" fmla="*/ 8 h 56"/>
                <a:gd name="T4" fmla="*/ 104 w 1584"/>
                <a:gd name="T5" fmla="*/ 0 h 56"/>
                <a:gd name="T6" fmla="*/ 1584 w 1584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56"/>
                <a:gd name="T14" fmla="*/ 1584 w 15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56">
                  <a:moveTo>
                    <a:pt x="0" y="56"/>
                  </a:moveTo>
                  <a:lnTo>
                    <a:pt x="40" y="8"/>
                  </a:lnTo>
                  <a:lnTo>
                    <a:pt x="104" y="0"/>
                  </a:lnTo>
                  <a:lnTo>
                    <a:pt x="1584" y="0"/>
                  </a:lnTo>
                </a:path>
              </a:pathLst>
            </a:cu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Rectangle 71"/>
            <p:cNvSpPr>
              <a:spLocks noChangeArrowheads="1"/>
            </p:cNvSpPr>
            <p:nvPr/>
          </p:nvSpPr>
          <p:spPr bwMode="auto">
            <a:xfrm>
              <a:off x="2536" y="2080"/>
              <a:ext cx="9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6600"/>
                  </a:solidFill>
                  <a:latin typeface="Arial" charset="0"/>
                </a:rPr>
                <a:t>typical polymer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609600" y="3905250"/>
            <a:ext cx="8229600" cy="2349500"/>
            <a:chOff x="384" y="2460"/>
            <a:chExt cx="5184" cy="1480"/>
          </a:xfrm>
        </p:grpSpPr>
        <p:sp>
          <p:nvSpPr>
            <p:cNvPr id="19468" name="Rectangle 10"/>
            <p:cNvSpPr>
              <a:spLocks noChangeArrowheads="1"/>
            </p:cNvSpPr>
            <p:nvPr/>
          </p:nvSpPr>
          <p:spPr bwMode="auto">
            <a:xfrm>
              <a:off x="384" y="2555"/>
              <a:ext cx="3504" cy="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Arial" charset="0"/>
                </a:rPr>
                <a:t>• DaVinci (500 yrs ago!) observed...</a:t>
              </a:r>
              <a:endParaRPr lang="en-US" sz="2200">
                <a:latin typeface="Arial" charset="0"/>
              </a:endParaRPr>
            </a:p>
            <a:p>
              <a:r>
                <a:rPr lang="en-US" sz="2200">
                  <a:latin typeface="Arial" charset="0"/>
                </a:rPr>
                <a:t>   -- the longer the wire, the</a:t>
              </a:r>
            </a:p>
            <a:p>
              <a:r>
                <a:rPr lang="en-US" sz="2200">
                  <a:latin typeface="Arial" charset="0"/>
                </a:rPr>
                <a:t>       smaller the load for failure.</a:t>
              </a:r>
            </a:p>
            <a:p>
              <a:r>
                <a:rPr lang="en-US" sz="2200">
                  <a:latin typeface="Arial" charset="0"/>
                </a:rPr>
                <a:t>• Reasons:</a:t>
              </a:r>
            </a:p>
            <a:p>
              <a:r>
                <a:rPr lang="en-US" sz="2200">
                  <a:latin typeface="Arial" charset="0"/>
                </a:rPr>
                <a:t>   -- flaws cause premature failure.</a:t>
              </a:r>
            </a:p>
            <a:p>
              <a:r>
                <a:rPr lang="en-US" sz="2200">
                  <a:latin typeface="Arial" charset="0"/>
                </a:rPr>
                <a:t>   -- Larger samples contain more flaws!</a:t>
              </a:r>
            </a:p>
          </p:txBody>
        </p:sp>
        <p:sp>
          <p:nvSpPr>
            <p:cNvPr id="19469" name="Rectangle 12"/>
            <p:cNvSpPr>
              <a:spLocks noChangeArrowheads="1"/>
            </p:cNvSpPr>
            <p:nvPr/>
          </p:nvSpPr>
          <p:spPr bwMode="auto">
            <a:xfrm>
              <a:off x="4512" y="2536"/>
              <a:ext cx="1056" cy="1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latin typeface="Arial" charset="0"/>
                </a:rPr>
                <a:t>Reprinted w/ permission from R.W. Hertzberg, "Deformation and Fracture Mechanics of Engineering Materials", (4th ed.) Fig. 7.4.  John Wiley and Sons, Inc., 1996.</a:t>
              </a:r>
            </a:p>
          </p:txBody>
        </p:sp>
        <p:pic>
          <p:nvPicPr>
            <p:cNvPr id="19470" name="Picture 7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6" y="2460"/>
              <a:ext cx="888" cy="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638F7-9971-47C8-ADE0-C55B585A535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Flaws are Stress Concentrators!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51263" y="1203325"/>
            <a:ext cx="5053012" cy="489267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0" dirty="0" smtClean="0"/>
              <a:t>Results from crack propagation</a:t>
            </a:r>
          </a:p>
          <a:p>
            <a:r>
              <a:rPr lang="en-US" sz="2400" b="0" dirty="0" smtClean="0"/>
              <a:t>Griffith Crack</a:t>
            </a:r>
          </a:p>
          <a:p>
            <a:endParaRPr lang="en-US" sz="2400" b="0" dirty="0" smtClean="0"/>
          </a:p>
          <a:p>
            <a:endParaRPr lang="en-US" sz="2400" b="0" dirty="0" smtClean="0"/>
          </a:p>
          <a:p>
            <a:pPr>
              <a:buNone/>
            </a:pPr>
            <a:endParaRPr lang="en-US" sz="2400" b="0" dirty="0" smtClean="0"/>
          </a:p>
          <a:p>
            <a:pPr>
              <a:buFontTx/>
              <a:buNone/>
            </a:pPr>
            <a:r>
              <a:rPr lang="en-US" sz="2400" b="0" dirty="0" smtClean="0"/>
              <a:t>	where 	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b="0" dirty="0" smtClean="0">
                <a:sym typeface="Symbol" pitchFamily="18" charset="2"/>
              </a:rPr>
              <a:t></a:t>
            </a:r>
            <a:r>
              <a:rPr lang="en-US" sz="2400" b="0" i="1" baseline="-25000" dirty="0" smtClean="0"/>
              <a:t>t</a:t>
            </a:r>
            <a:r>
              <a:rPr lang="en-US" sz="2400" b="0" dirty="0" smtClean="0"/>
              <a:t> = radius of curvature</a:t>
            </a:r>
          </a:p>
          <a:p>
            <a:pPr>
              <a:buFontTx/>
              <a:buNone/>
            </a:pPr>
            <a:r>
              <a:rPr lang="en-US" sz="2400" b="0" dirty="0" smtClean="0"/>
              <a:t>		</a:t>
            </a:r>
            <a:r>
              <a:rPr lang="en-US" sz="2400" b="0" dirty="0" smtClean="0">
                <a:latin typeface="Symbol" pitchFamily="18" charset="2"/>
                <a:sym typeface="Arial" charset="0"/>
              </a:rPr>
              <a:t>s</a:t>
            </a:r>
            <a:r>
              <a:rPr lang="en-US" sz="2400" b="0" i="1" baseline="-25000" dirty="0" smtClean="0">
                <a:sym typeface="Arial" charset="0"/>
              </a:rPr>
              <a:t>o</a:t>
            </a:r>
            <a:r>
              <a:rPr lang="en-US" sz="2400" b="0" dirty="0" smtClean="0">
                <a:sym typeface="Arial" charset="0"/>
              </a:rPr>
              <a:t> = applied stress</a:t>
            </a:r>
          </a:p>
          <a:p>
            <a:pPr>
              <a:buFontTx/>
              <a:buNone/>
            </a:pPr>
            <a:r>
              <a:rPr lang="en-US" sz="2400" b="0" dirty="0" smtClean="0">
                <a:sym typeface="Arial" charset="0"/>
              </a:rPr>
              <a:t>		</a:t>
            </a:r>
            <a:r>
              <a:rPr lang="en-US" sz="2400" b="0" dirty="0" err="1" smtClean="0">
                <a:latin typeface="Symbol" pitchFamily="18" charset="2"/>
                <a:sym typeface="Arial" charset="0"/>
              </a:rPr>
              <a:t>s</a:t>
            </a:r>
            <a:r>
              <a:rPr lang="en-US" sz="2400" b="0" i="1" baseline="-25000" dirty="0" err="1" smtClean="0">
                <a:sym typeface="Arial" charset="0"/>
              </a:rPr>
              <a:t>m</a:t>
            </a:r>
            <a:r>
              <a:rPr lang="en-US" sz="2400" b="0" dirty="0" smtClean="0">
                <a:sym typeface="Arial" charset="0"/>
              </a:rPr>
              <a:t> = stress at crack tip</a:t>
            </a:r>
            <a:endParaRPr lang="en-US" sz="2400" b="0" dirty="0" smtClean="0"/>
          </a:p>
          <a:p>
            <a:pPr>
              <a:buNone/>
            </a:pPr>
            <a:r>
              <a:rPr lang="en-US" sz="2400" i="1" dirty="0" smtClean="0"/>
              <a:t>           </a:t>
            </a:r>
            <a:r>
              <a:rPr lang="en-US" sz="2400" b="0" i="1" dirty="0" smtClean="0"/>
              <a:t>K</a:t>
            </a:r>
            <a:r>
              <a:rPr lang="en-US" sz="2400" b="0" i="1" baseline="-25000" dirty="0" smtClean="0"/>
              <a:t>t</a:t>
            </a:r>
            <a:r>
              <a:rPr lang="en-US" sz="2400" b="0" i="1" dirty="0" smtClean="0"/>
              <a:t> = stress concentration 	        	        factor</a:t>
            </a:r>
            <a:endParaRPr lang="en-US" sz="2400" b="0" dirty="0" smtClean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4346575" y="2297113"/>
          <a:ext cx="3859213" cy="1244600"/>
        </p:xfrm>
        <a:graphic>
          <a:graphicData uri="http://schemas.openxmlformats.org/presentationml/2006/ole">
            <p:oleObj spid="_x0000_s5122" name="Equation" r:id="rId4" imgW="1574640" imgH="507960" progId="Equation.3">
              <p:embed/>
            </p:oleObj>
          </a:graphicData>
        </a:graphic>
      </p:graphicFrame>
      <p:grpSp>
        <p:nvGrpSpPr>
          <p:cNvPr id="5127" name="Group 10"/>
          <p:cNvGrpSpPr>
            <a:grpSpLocks/>
          </p:cNvGrpSpPr>
          <p:nvPr/>
        </p:nvGrpSpPr>
        <p:grpSpPr bwMode="auto">
          <a:xfrm>
            <a:off x="206375" y="1371600"/>
            <a:ext cx="3590925" cy="4876800"/>
            <a:chOff x="240" y="864"/>
            <a:chExt cx="2262" cy="3072"/>
          </a:xfrm>
        </p:grpSpPr>
        <p:pic>
          <p:nvPicPr>
            <p:cNvPr id="5134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0" y="864"/>
              <a:ext cx="2262" cy="307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</p:pic>
        <p:sp>
          <p:nvSpPr>
            <p:cNvPr id="5135" name="Oval 9"/>
            <p:cNvSpPr>
              <a:spLocks noChangeArrowheads="1"/>
            </p:cNvSpPr>
            <p:nvPr/>
          </p:nvSpPr>
          <p:spPr bwMode="auto">
            <a:xfrm>
              <a:off x="528" y="172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28" name="Line 11"/>
          <p:cNvSpPr>
            <a:spLocks noChangeShapeType="1"/>
          </p:cNvSpPr>
          <p:nvPr/>
        </p:nvSpPr>
        <p:spPr bwMode="auto">
          <a:xfrm>
            <a:off x="668338" y="2974975"/>
            <a:ext cx="0" cy="135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12"/>
          <p:cNvSpPr>
            <a:spLocks noChangeShapeType="1"/>
          </p:cNvSpPr>
          <p:nvPr/>
        </p:nvSpPr>
        <p:spPr bwMode="auto">
          <a:xfrm>
            <a:off x="879475" y="2968625"/>
            <a:ext cx="0" cy="135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13"/>
          <p:cNvSpPr>
            <a:spLocks noChangeShapeType="1"/>
          </p:cNvSpPr>
          <p:nvPr/>
        </p:nvSpPr>
        <p:spPr bwMode="auto">
          <a:xfrm>
            <a:off x="377825" y="4194175"/>
            <a:ext cx="290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1" name="Line 14"/>
          <p:cNvSpPr>
            <a:spLocks noChangeShapeType="1"/>
          </p:cNvSpPr>
          <p:nvPr/>
        </p:nvSpPr>
        <p:spPr bwMode="auto">
          <a:xfrm flipH="1">
            <a:off x="892175" y="4194175"/>
            <a:ext cx="290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2" name="Text Box 15"/>
          <p:cNvSpPr txBox="1">
            <a:spLocks noChangeArrowheads="1"/>
          </p:cNvSpPr>
          <p:nvPr/>
        </p:nvSpPr>
        <p:spPr bwMode="auto">
          <a:xfrm>
            <a:off x="76200" y="3962400"/>
            <a:ext cx="406400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Symbol" pitchFamily="18" charset="2"/>
                <a:sym typeface="Symbol" pitchFamily="18" charset="2"/>
              </a:rPr>
              <a:t></a:t>
            </a:r>
            <a:r>
              <a:rPr lang="en-US" sz="2000" baseline="-25000">
                <a:latin typeface="Arial" charset="0"/>
                <a:sym typeface="Arial" charset="0"/>
              </a:rPr>
              <a:t>t</a:t>
            </a:r>
            <a:endParaRPr lang="en-US" sz="2000"/>
          </a:p>
        </p:txBody>
      </p:sp>
      <p:sp>
        <p:nvSpPr>
          <p:cNvPr id="5133" name="Rectangle 16"/>
          <p:cNvSpPr>
            <a:spLocks noChangeArrowheads="1"/>
          </p:cNvSpPr>
          <p:nvPr/>
        </p:nvSpPr>
        <p:spPr bwMode="auto">
          <a:xfrm>
            <a:off x="3263900" y="5991225"/>
            <a:ext cx="3271838" cy="8223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From Fig. 11.8(a)</a:t>
            </a:r>
          </a:p>
          <a:p>
            <a:r>
              <a:rPr lang="en-US" sz="1200" i="1">
                <a:solidFill>
                  <a:srgbClr val="000000"/>
                </a:solidFill>
                <a:latin typeface="Arial" charset="0"/>
              </a:rPr>
              <a:t>Callister’s Materials Science and Engineering,</a:t>
            </a:r>
          </a:p>
          <a:p>
            <a:r>
              <a:rPr lang="en-US" sz="1200" i="1">
                <a:solidFill>
                  <a:srgbClr val="000000"/>
                </a:solidFill>
                <a:latin typeface="Arial" charset="0"/>
              </a:rPr>
              <a:t>Adapted Version.</a:t>
            </a:r>
          </a:p>
          <a:p>
            <a:endParaRPr lang="en-US" sz="1200" i="1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5123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3" name="Equation" r:id="rId6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6866</TotalTime>
  <Words>2978</Words>
  <Application>Microsoft PowerPoint</Application>
  <PresentationFormat>On-screen Show (4:3)</PresentationFormat>
  <Paragraphs>579</Paragraphs>
  <Slides>37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Chapter_06</vt:lpstr>
      <vt:lpstr>Image</vt:lpstr>
      <vt:lpstr>Equation</vt:lpstr>
      <vt:lpstr>Mechanical Failure</vt:lpstr>
      <vt:lpstr>Fracture mechanisms</vt:lpstr>
      <vt:lpstr>Ductile vs Brittle Failure</vt:lpstr>
      <vt:lpstr>Example:  Failure of a Pipe</vt:lpstr>
      <vt:lpstr>Moderately Ductile Failure</vt:lpstr>
      <vt:lpstr>Ductile vs. Brittle Failure</vt:lpstr>
      <vt:lpstr>Fracture Surfaces</vt:lpstr>
      <vt:lpstr>Ideal vs Real Materials</vt:lpstr>
      <vt:lpstr>Flaws are Stress Concentrators!</vt:lpstr>
      <vt:lpstr>Concentration of Stress at Crack Tip</vt:lpstr>
      <vt:lpstr>Crack Propagation</vt:lpstr>
      <vt:lpstr>Slide 12</vt:lpstr>
      <vt:lpstr>Slide 13</vt:lpstr>
      <vt:lpstr>When Does a Crack Propagate?</vt:lpstr>
      <vt:lpstr>Slide 15</vt:lpstr>
      <vt:lpstr>Slide 16</vt:lpstr>
      <vt:lpstr>Design Against Crack Growth</vt:lpstr>
      <vt:lpstr>Design Example:  Aircraft Wing</vt:lpstr>
      <vt:lpstr>Slide 19</vt:lpstr>
      <vt:lpstr>Slide 20</vt:lpstr>
      <vt:lpstr>Fracture Toughness</vt:lpstr>
      <vt:lpstr>Slide 22</vt:lpstr>
      <vt:lpstr>Loading Rate</vt:lpstr>
      <vt:lpstr>Impact Testing</vt:lpstr>
      <vt:lpstr>Temperature</vt:lpstr>
      <vt:lpstr>Slide 26</vt:lpstr>
      <vt:lpstr>Design Strategy: Stay Above The DBTT!</vt:lpstr>
      <vt:lpstr>Slide 28</vt:lpstr>
      <vt:lpstr>Creep</vt:lpstr>
      <vt:lpstr>Slide 30</vt:lpstr>
      <vt:lpstr>Creep</vt:lpstr>
      <vt:lpstr>Slide 32</vt:lpstr>
      <vt:lpstr>Slide 33</vt:lpstr>
      <vt:lpstr>Slide 34</vt:lpstr>
      <vt:lpstr>Creep Failure</vt:lpstr>
      <vt:lpstr>Slide 36</vt:lpstr>
      <vt:lpstr>Slide 37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David Rethwisch</dc:creator>
  <cp:lastModifiedBy>Intel</cp:lastModifiedBy>
  <cp:revision>272</cp:revision>
  <dcterms:created xsi:type="dcterms:W3CDTF">2001-01-25T20:00:33Z</dcterms:created>
  <dcterms:modified xsi:type="dcterms:W3CDTF">2016-10-21T00:31:55Z</dcterms:modified>
</cp:coreProperties>
</file>