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sldIdLst>
    <p:sldId id="444" r:id="rId2"/>
    <p:sldId id="393" r:id="rId3"/>
    <p:sldId id="494" r:id="rId4"/>
    <p:sldId id="506" r:id="rId5"/>
    <p:sldId id="495" r:id="rId6"/>
    <p:sldId id="414" r:id="rId7"/>
    <p:sldId id="496" r:id="rId8"/>
    <p:sldId id="497" r:id="rId9"/>
    <p:sldId id="498" r:id="rId10"/>
    <p:sldId id="499" r:id="rId11"/>
    <p:sldId id="500" r:id="rId12"/>
    <p:sldId id="501" r:id="rId13"/>
    <p:sldId id="482" r:id="rId14"/>
    <p:sldId id="502" r:id="rId15"/>
    <p:sldId id="488" r:id="rId16"/>
    <p:sldId id="489" r:id="rId17"/>
    <p:sldId id="490" r:id="rId18"/>
    <p:sldId id="504" r:id="rId19"/>
    <p:sldId id="491" r:id="rId20"/>
    <p:sldId id="492" r:id="rId21"/>
    <p:sldId id="493" r:id="rId22"/>
    <p:sldId id="483" r:id="rId23"/>
    <p:sldId id="484" r:id="rId24"/>
    <p:sldId id="485" r:id="rId25"/>
    <p:sldId id="505" r:id="rId26"/>
    <p:sldId id="48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99"/>
    <a:srgbClr val="444444"/>
    <a:srgbClr val="AA0000"/>
    <a:srgbClr val="006600"/>
    <a:srgbClr val="000000"/>
    <a:srgbClr val="3333CC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62" autoAdjust="0"/>
    <p:restoredTop sz="94728" autoAdjust="0"/>
  </p:normalViewPr>
  <p:slideViewPr>
    <p:cSldViewPr snapToGrid="0">
      <p:cViewPr>
        <p:scale>
          <a:sx n="70" d="100"/>
          <a:sy n="70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7A7E4E3-9850-49D0-951D-4D2813F40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B22CA-CEE4-4251-9636-AECA2600E75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359C3-89C8-4E46-94E9-CE6FCB36D06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963D3-BABD-4230-A697-A07106637AB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B7A6C-7081-4967-B4C2-011AC47AB9B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1AB2E-DB8B-43A8-887F-F091A9504A2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084D6-7110-4E1D-A93E-184768E715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4B3C4-AEE3-477A-B7D5-4D46C317FD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1A703-3965-407C-A739-A1FB64EE63D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F435E-8CFE-424C-B2B2-D4E9970D65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Actual processes involves cooling – not isothermal</a:t>
            </a:r>
          </a:p>
          <a:p>
            <a:pPr lvl="1"/>
            <a:r>
              <a:rPr lang="en-US" dirty="0" smtClean="0">
                <a:sym typeface="Symbol" pitchFamily="18" charset="2"/>
              </a:rPr>
              <a:t>Can’t cool at infinite speed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F132A-6377-4057-B3CC-8D71A7FC49E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22445-413F-4BE6-96DD-E7EE134208A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991D6-A04A-49F7-B0BD-2834448B1F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6E0F9-41C3-4F05-97B0-64EB9DD7668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60205-64DE-4580-9367-3F50ED26A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83EA-A654-41D4-ABA5-30CCC5530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E1E9D-8359-4F90-8D32-4AD5DA723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5ED5-3361-42D5-9201-4DE31427E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FFD2A-A630-4173-8DFB-03F2AF03E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AFD98-AEB5-45D1-AE33-925CC129B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AB04-123E-4FDD-BAB5-476E8F5A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53EC2-8EF8-4959-98DA-39FAFF026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E1FE5-8DA8-454F-B874-14C8832EE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FC685-A77C-4AB3-9F43-6B74A3914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EFF5-A3BC-468F-B1BE-B87C2F8B0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036D0-8837-42AC-BB55-CB35F3D2D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Chapter 9 -</a:t>
            </a:r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1AB1FD66-C3E1-4DBD-9C12-BFEAD3ADA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E38A5-848F-4EE9-9765-4F7C5A421D5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Hardness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7200" y="1066800"/>
            <a:ext cx="8001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Resistance to permanently indenting the surface.</a:t>
            </a:r>
          </a:p>
          <a:p>
            <a:r>
              <a:rPr lang="en-US"/>
              <a:t>•  Large hardness means:</a:t>
            </a:r>
          </a:p>
          <a:p>
            <a:r>
              <a:rPr lang="en-US" sz="2200"/>
              <a:t>    --resistance to plastic deformation or cracking in</a:t>
            </a:r>
          </a:p>
          <a:p>
            <a:r>
              <a:rPr lang="en-US" sz="2200"/>
              <a:t>       compression.</a:t>
            </a:r>
          </a:p>
          <a:p>
            <a:r>
              <a:rPr lang="en-US" sz="2200"/>
              <a:t>    --better wear properties.</a:t>
            </a:r>
            <a:endParaRPr lang="en-US"/>
          </a:p>
        </p:txBody>
      </p:sp>
      <p:grpSp>
        <p:nvGrpSpPr>
          <p:cNvPr id="3077" name="Group 671"/>
          <p:cNvGrpSpPr>
            <a:grpSpLocks/>
          </p:cNvGrpSpPr>
          <p:nvPr/>
        </p:nvGrpSpPr>
        <p:grpSpPr bwMode="auto">
          <a:xfrm>
            <a:off x="603250" y="2743200"/>
            <a:ext cx="7518400" cy="3424238"/>
            <a:chOff x="380" y="1728"/>
            <a:chExt cx="4736" cy="2157"/>
          </a:xfrm>
        </p:grpSpPr>
        <p:sp>
          <p:nvSpPr>
            <p:cNvPr id="3078" name="AutoShape 6"/>
            <p:cNvSpPr>
              <a:spLocks noChangeAspect="1" noChangeArrowheads="1" noTextEdit="1"/>
            </p:cNvSpPr>
            <p:nvPr/>
          </p:nvSpPr>
          <p:spPr bwMode="auto">
            <a:xfrm>
              <a:off x="444" y="1728"/>
              <a:ext cx="4452" cy="1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118" y="2476"/>
              <a:ext cx="983" cy="4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460" y="2277"/>
              <a:ext cx="312" cy="312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1576" y="1884"/>
              <a:ext cx="81" cy="393"/>
              <a:chOff x="1576" y="1884"/>
              <a:chExt cx="81" cy="393"/>
            </a:xfrm>
          </p:grpSpPr>
          <p:sp>
            <p:nvSpPr>
              <p:cNvPr id="3706" name="Freeform 10"/>
              <p:cNvSpPr>
                <a:spLocks/>
              </p:cNvSpPr>
              <p:nvPr/>
            </p:nvSpPr>
            <p:spPr bwMode="auto">
              <a:xfrm>
                <a:off x="1576" y="2189"/>
                <a:ext cx="81" cy="88"/>
              </a:xfrm>
              <a:custGeom>
                <a:avLst/>
                <a:gdLst>
                  <a:gd name="T0" fmla="*/ 40 w 81"/>
                  <a:gd name="T1" fmla="*/ 88 h 88"/>
                  <a:gd name="T2" fmla="*/ 0 w 81"/>
                  <a:gd name="T3" fmla="*/ 0 h 88"/>
                  <a:gd name="T4" fmla="*/ 40 w 81"/>
                  <a:gd name="T5" fmla="*/ 27 h 88"/>
                  <a:gd name="T6" fmla="*/ 81 w 81"/>
                  <a:gd name="T7" fmla="*/ 0 h 88"/>
                  <a:gd name="T8" fmla="*/ 40 w 81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8"/>
                  <a:gd name="T17" fmla="*/ 81 w 81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8">
                    <a:moveTo>
                      <a:pt x="40" y="88"/>
                    </a:moveTo>
                    <a:lnTo>
                      <a:pt x="0" y="0"/>
                    </a:lnTo>
                    <a:lnTo>
                      <a:pt x="40" y="27"/>
                    </a:lnTo>
                    <a:lnTo>
                      <a:pt x="81" y="0"/>
                    </a:lnTo>
                    <a:lnTo>
                      <a:pt x="40" y="88"/>
                    </a:lnTo>
                    <a:close/>
                  </a:path>
                </a:pathLst>
              </a:custGeom>
              <a:solidFill>
                <a:srgbClr val="AA0000"/>
              </a:solidFill>
              <a:ln w="11113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7" name="Line 11"/>
              <p:cNvSpPr>
                <a:spLocks noChangeShapeType="1"/>
              </p:cNvSpPr>
              <p:nvPr/>
            </p:nvSpPr>
            <p:spPr bwMode="auto">
              <a:xfrm flipV="1">
                <a:off x="1616" y="1884"/>
                <a:ext cx="1" cy="332"/>
              </a:xfrm>
              <a:prstGeom prst="line">
                <a:avLst/>
              </a:prstGeom>
              <a:noFill/>
              <a:ln w="22225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2" name="Rectangle 12"/>
            <p:cNvSpPr>
              <a:spLocks noChangeArrowheads="1"/>
            </p:cNvSpPr>
            <p:nvPr/>
          </p:nvSpPr>
          <p:spPr bwMode="auto">
            <a:xfrm>
              <a:off x="539" y="1965"/>
              <a:ext cx="3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555555"/>
                  </a:solidFill>
                </a:rPr>
                <a:t>e.g.,  </a:t>
              </a:r>
              <a:endParaRPr lang="en-US"/>
            </a:p>
          </p:txBody>
        </p:sp>
        <p:sp>
          <p:nvSpPr>
            <p:cNvPr id="3083" name="Rectangle 13"/>
            <p:cNvSpPr>
              <a:spLocks noChangeArrowheads="1"/>
            </p:cNvSpPr>
            <p:nvPr/>
          </p:nvSpPr>
          <p:spPr bwMode="auto">
            <a:xfrm>
              <a:off x="539" y="2121"/>
              <a:ext cx="90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700">
                  <a:solidFill>
                    <a:srgbClr val="555555"/>
                  </a:solidFill>
                </a:rPr>
                <a:t>10 mm sphere</a:t>
              </a:r>
              <a:endParaRPr lang="en-US"/>
            </a:p>
          </p:txBody>
        </p:sp>
        <p:sp>
          <p:nvSpPr>
            <p:cNvPr id="3084" name="Rectangle 14"/>
            <p:cNvSpPr>
              <a:spLocks noChangeArrowheads="1"/>
            </p:cNvSpPr>
            <p:nvPr/>
          </p:nvSpPr>
          <p:spPr bwMode="auto">
            <a:xfrm>
              <a:off x="1650" y="1823"/>
              <a:ext cx="11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AA0000"/>
                  </a:solidFill>
                </a:rPr>
                <a:t>apply known force </a:t>
              </a:r>
              <a:endParaRPr lang="en-US"/>
            </a:p>
          </p:txBody>
        </p:sp>
        <p:sp>
          <p:nvSpPr>
            <p:cNvPr id="3085" name="Rectangle 15"/>
            <p:cNvSpPr>
              <a:spLocks noChangeArrowheads="1"/>
            </p:cNvSpPr>
            <p:nvPr/>
          </p:nvSpPr>
          <p:spPr bwMode="auto">
            <a:xfrm>
              <a:off x="1650" y="197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86" name="Rectangle 16"/>
            <p:cNvSpPr>
              <a:spLocks noChangeArrowheads="1"/>
            </p:cNvSpPr>
            <p:nvPr/>
          </p:nvSpPr>
          <p:spPr bwMode="auto">
            <a:xfrm>
              <a:off x="2595" y="2490"/>
              <a:ext cx="977" cy="4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7" name="Line 19"/>
            <p:cNvSpPr>
              <a:spLocks noChangeShapeType="1"/>
            </p:cNvSpPr>
            <p:nvPr/>
          </p:nvSpPr>
          <p:spPr bwMode="auto">
            <a:xfrm>
              <a:off x="2976" y="2491"/>
              <a:ext cx="233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Oval 20"/>
            <p:cNvSpPr>
              <a:spLocks noChangeArrowheads="1"/>
            </p:cNvSpPr>
            <p:nvPr/>
          </p:nvSpPr>
          <p:spPr bwMode="auto">
            <a:xfrm>
              <a:off x="2924" y="1979"/>
              <a:ext cx="312" cy="312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9" name="Rectangle 21"/>
            <p:cNvSpPr>
              <a:spLocks noChangeArrowheads="1"/>
            </p:cNvSpPr>
            <p:nvPr/>
          </p:nvSpPr>
          <p:spPr bwMode="auto">
            <a:xfrm>
              <a:off x="3263" y="1863"/>
              <a:ext cx="84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CC"/>
                  </a:solidFill>
                </a:rPr>
                <a:t>measure size </a:t>
              </a:r>
              <a:endParaRPr lang="en-US"/>
            </a:p>
          </p:txBody>
        </p:sp>
        <p:sp>
          <p:nvSpPr>
            <p:cNvPr id="3090" name="Rectangle 22"/>
            <p:cNvSpPr>
              <a:spLocks noChangeArrowheads="1"/>
            </p:cNvSpPr>
            <p:nvPr/>
          </p:nvSpPr>
          <p:spPr bwMode="auto">
            <a:xfrm>
              <a:off x="3263" y="2019"/>
              <a:ext cx="8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CC"/>
                  </a:solidFill>
                </a:rPr>
                <a:t>of indent after </a:t>
              </a:r>
              <a:endParaRPr lang="en-US"/>
            </a:p>
          </p:txBody>
        </p:sp>
        <p:sp>
          <p:nvSpPr>
            <p:cNvPr id="3091" name="Rectangle 23"/>
            <p:cNvSpPr>
              <a:spLocks noChangeArrowheads="1"/>
            </p:cNvSpPr>
            <p:nvPr/>
          </p:nvSpPr>
          <p:spPr bwMode="auto">
            <a:xfrm>
              <a:off x="3263" y="2175"/>
              <a:ext cx="85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CC"/>
                  </a:solidFill>
                </a:rPr>
                <a:t>removing load</a:t>
              </a:r>
              <a:endParaRPr lang="en-US"/>
            </a:p>
          </p:txBody>
        </p:sp>
        <p:sp>
          <p:nvSpPr>
            <p:cNvPr id="3092" name="Line 24"/>
            <p:cNvSpPr>
              <a:spLocks noChangeShapeType="1"/>
            </p:cNvSpPr>
            <p:nvPr/>
          </p:nvSpPr>
          <p:spPr bwMode="auto">
            <a:xfrm>
              <a:off x="2971" y="2518"/>
              <a:ext cx="1" cy="1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5"/>
            <p:cNvSpPr>
              <a:spLocks noChangeShapeType="1"/>
            </p:cNvSpPr>
            <p:nvPr/>
          </p:nvSpPr>
          <p:spPr bwMode="auto">
            <a:xfrm>
              <a:off x="3209" y="2519"/>
              <a:ext cx="1" cy="1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Rectangle 26"/>
            <p:cNvSpPr>
              <a:spLocks noChangeArrowheads="1"/>
            </p:cNvSpPr>
            <p:nvPr/>
          </p:nvSpPr>
          <p:spPr bwMode="auto">
            <a:xfrm>
              <a:off x="3042" y="261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CC"/>
                  </a:solidFill>
                </a:rPr>
                <a:t>d</a:t>
              </a:r>
              <a:endParaRPr lang="en-US" i="1"/>
            </a:p>
          </p:txBody>
        </p:sp>
        <p:grpSp>
          <p:nvGrpSpPr>
            <p:cNvPr id="3095" name="Group 27"/>
            <p:cNvGrpSpPr>
              <a:grpSpLocks/>
            </p:cNvGrpSpPr>
            <p:nvPr/>
          </p:nvGrpSpPr>
          <p:grpSpPr bwMode="auto">
            <a:xfrm>
              <a:off x="1467" y="2616"/>
              <a:ext cx="298" cy="54"/>
              <a:chOff x="1467" y="2616"/>
              <a:chExt cx="298" cy="54"/>
            </a:xfrm>
          </p:grpSpPr>
          <p:sp>
            <p:nvSpPr>
              <p:cNvPr id="3703" name="Freeform 28"/>
              <p:cNvSpPr>
                <a:spLocks/>
              </p:cNvSpPr>
              <p:nvPr/>
            </p:nvSpPr>
            <p:spPr bwMode="auto">
              <a:xfrm>
                <a:off x="1467" y="2616"/>
                <a:ext cx="48" cy="54"/>
              </a:xfrm>
              <a:custGeom>
                <a:avLst/>
                <a:gdLst>
                  <a:gd name="T0" fmla="*/ 0 w 48"/>
                  <a:gd name="T1" fmla="*/ 27 h 54"/>
                  <a:gd name="T2" fmla="*/ 48 w 48"/>
                  <a:gd name="T3" fmla="*/ 0 h 54"/>
                  <a:gd name="T4" fmla="*/ 34 w 48"/>
                  <a:gd name="T5" fmla="*/ 27 h 54"/>
                  <a:gd name="T6" fmla="*/ 48 w 48"/>
                  <a:gd name="T7" fmla="*/ 54 h 54"/>
                  <a:gd name="T8" fmla="*/ 0 w 48"/>
                  <a:gd name="T9" fmla="*/ 27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54"/>
                  <a:gd name="T17" fmla="*/ 48 w 48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54">
                    <a:moveTo>
                      <a:pt x="0" y="27"/>
                    </a:moveTo>
                    <a:lnTo>
                      <a:pt x="48" y="0"/>
                    </a:lnTo>
                    <a:lnTo>
                      <a:pt x="34" y="27"/>
                    </a:lnTo>
                    <a:lnTo>
                      <a:pt x="48" y="5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4" name="Freeform 29"/>
              <p:cNvSpPr>
                <a:spLocks/>
              </p:cNvSpPr>
              <p:nvPr/>
            </p:nvSpPr>
            <p:spPr bwMode="auto">
              <a:xfrm>
                <a:off x="1718" y="2616"/>
                <a:ext cx="47" cy="54"/>
              </a:xfrm>
              <a:custGeom>
                <a:avLst/>
                <a:gdLst>
                  <a:gd name="T0" fmla="*/ 47 w 47"/>
                  <a:gd name="T1" fmla="*/ 27 h 54"/>
                  <a:gd name="T2" fmla="*/ 0 w 47"/>
                  <a:gd name="T3" fmla="*/ 54 h 54"/>
                  <a:gd name="T4" fmla="*/ 13 w 47"/>
                  <a:gd name="T5" fmla="*/ 27 h 54"/>
                  <a:gd name="T6" fmla="*/ 0 w 47"/>
                  <a:gd name="T7" fmla="*/ 0 h 54"/>
                  <a:gd name="T8" fmla="*/ 47 w 47"/>
                  <a:gd name="T9" fmla="*/ 27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54"/>
                  <a:gd name="T17" fmla="*/ 47 w 47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54">
                    <a:moveTo>
                      <a:pt x="47" y="27"/>
                    </a:moveTo>
                    <a:lnTo>
                      <a:pt x="0" y="54"/>
                    </a:lnTo>
                    <a:lnTo>
                      <a:pt x="13" y="27"/>
                    </a:lnTo>
                    <a:lnTo>
                      <a:pt x="0" y="0"/>
                    </a:ln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5" name="Line 30"/>
              <p:cNvSpPr>
                <a:spLocks noChangeShapeType="1"/>
              </p:cNvSpPr>
              <p:nvPr/>
            </p:nvSpPr>
            <p:spPr bwMode="auto">
              <a:xfrm>
                <a:off x="1501" y="2643"/>
                <a:ext cx="23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6" name="Rectangle 31"/>
            <p:cNvSpPr>
              <a:spLocks noChangeArrowheads="1"/>
            </p:cNvSpPr>
            <p:nvPr/>
          </p:nvSpPr>
          <p:spPr bwMode="auto">
            <a:xfrm>
              <a:off x="1562" y="2636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555555"/>
                  </a:solidFill>
                </a:rPr>
                <a:t>D</a:t>
              </a:r>
              <a:endParaRPr lang="en-US" i="1"/>
            </a:p>
          </p:txBody>
        </p:sp>
        <p:sp>
          <p:nvSpPr>
            <p:cNvPr id="3097" name="Rectangle 32"/>
            <p:cNvSpPr>
              <a:spLocks noChangeArrowheads="1"/>
            </p:cNvSpPr>
            <p:nvPr/>
          </p:nvSpPr>
          <p:spPr bwMode="auto">
            <a:xfrm>
              <a:off x="3629" y="2500"/>
              <a:ext cx="97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Smaller indents </a:t>
              </a:r>
              <a:endParaRPr lang="en-US"/>
            </a:p>
          </p:txBody>
        </p:sp>
        <p:sp>
          <p:nvSpPr>
            <p:cNvPr id="3098" name="Rectangle 33"/>
            <p:cNvSpPr>
              <a:spLocks noChangeArrowheads="1"/>
            </p:cNvSpPr>
            <p:nvPr/>
          </p:nvSpPr>
          <p:spPr bwMode="auto">
            <a:xfrm>
              <a:off x="3629" y="2656"/>
              <a:ext cx="76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mean larger </a:t>
              </a:r>
              <a:endParaRPr lang="en-US"/>
            </a:p>
          </p:txBody>
        </p:sp>
        <p:sp>
          <p:nvSpPr>
            <p:cNvPr id="3099" name="Rectangle 34"/>
            <p:cNvSpPr>
              <a:spLocks noChangeArrowheads="1"/>
            </p:cNvSpPr>
            <p:nvPr/>
          </p:nvSpPr>
          <p:spPr bwMode="auto">
            <a:xfrm>
              <a:off x="3629" y="2812"/>
              <a:ext cx="59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hardness.</a:t>
              </a:r>
              <a:endParaRPr lang="en-US"/>
            </a:p>
          </p:txBody>
        </p:sp>
        <p:grpSp>
          <p:nvGrpSpPr>
            <p:cNvPr id="3100" name="Group 667"/>
            <p:cNvGrpSpPr>
              <a:grpSpLocks/>
            </p:cNvGrpSpPr>
            <p:nvPr/>
          </p:nvGrpSpPr>
          <p:grpSpPr bwMode="auto">
            <a:xfrm>
              <a:off x="380" y="3144"/>
              <a:ext cx="4736" cy="741"/>
              <a:chOff x="380" y="3144"/>
              <a:chExt cx="4736" cy="741"/>
            </a:xfrm>
          </p:grpSpPr>
          <p:sp>
            <p:nvSpPr>
              <p:cNvPr id="3102" name="Rectangle 37"/>
              <p:cNvSpPr>
                <a:spLocks noChangeArrowheads="1"/>
              </p:cNvSpPr>
              <p:nvPr/>
            </p:nvSpPr>
            <p:spPr bwMode="auto">
              <a:xfrm>
                <a:off x="1836" y="3674"/>
                <a:ext cx="157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increasing hardness</a:t>
                </a:r>
                <a:endParaRPr lang="en-US"/>
              </a:p>
            </p:txBody>
          </p:sp>
          <p:grpSp>
            <p:nvGrpSpPr>
              <p:cNvPr id="3103" name="Group 38"/>
              <p:cNvGrpSpPr>
                <a:grpSpLocks/>
              </p:cNvGrpSpPr>
              <p:nvPr/>
            </p:nvGrpSpPr>
            <p:grpSpPr bwMode="auto">
              <a:xfrm>
                <a:off x="4844" y="3528"/>
                <a:ext cx="272" cy="176"/>
                <a:chOff x="4844" y="3528"/>
                <a:chExt cx="272" cy="176"/>
              </a:xfrm>
            </p:grpSpPr>
            <p:sp>
              <p:nvSpPr>
                <p:cNvPr id="3701" name="Freeform 39"/>
                <p:cNvSpPr>
                  <a:spLocks/>
                </p:cNvSpPr>
                <p:nvPr/>
              </p:nvSpPr>
              <p:spPr bwMode="auto">
                <a:xfrm>
                  <a:off x="4916" y="3528"/>
                  <a:ext cx="200" cy="176"/>
                </a:xfrm>
                <a:custGeom>
                  <a:avLst/>
                  <a:gdLst>
                    <a:gd name="T0" fmla="*/ 200 w 200"/>
                    <a:gd name="T1" fmla="*/ 88 h 176"/>
                    <a:gd name="T2" fmla="*/ 0 w 200"/>
                    <a:gd name="T3" fmla="*/ 176 h 176"/>
                    <a:gd name="T4" fmla="*/ 64 w 200"/>
                    <a:gd name="T5" fmla="*/ 88 h 176"/>
                    <a:gd name="T6" fmla="*/ 0 w 200"/>
                    <a:gd name="T7" fmla="*/ 0 h 176"/>
                    <a:gd name="T8" fmla="*/ 200 w 200"/>
                    <a:gd name="T9" fmla="*/ 88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"/>
                    <a:gd name="T16" fmla="*/ 0 h 176"/>
                    <a:gd name="T17" fmla="*/ 200 w 200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" h="176">
                      <a:moveTo>
                        <a:pt x="200" y="88"/>
                      </a:moveTo>
                      <a:lnTo>
                        <a:pt x="0" y="176"/>
                      </a:lnTo>
                      <a:lnTo>
                        <a:pt x="64" y="88"/>
                      </a:lnTo>
                      <a:lnTo>
                        <a:pt x="0" y="0"/>
                      </a:lnTo>
                      <a:lnTo>
                        <a:pt x="200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2" name="Line 40"/>
                <p:cNvSpPr>
                  <a:spLocks noChangeShapeType="1"/>
                </p:cNvSpPr>
                <p:nvPr/>
              </p:nvSpPr>
              <p:spPr bwMode="auto">
                <a:xfrm>
                  <a:off x="4844" y="3616"/>
                  <a:ext cx="136" cy="1"/>
                </a:xfrm>
                <a:prstGeom prst="line">
                  <a:avLst/>
                </a:prstGeom>
                <a:noFill/>
                <a:ln w="101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04" name="Group 41"/>
              <p:cNvGrpSpPr>
                <a:grpSpLocks/>
              </p:cNvGrpSpPr>
              <p:nvPr/>
            </p:nvGrpSpPr>
            <p:grpSpPr bwMode="auto">
              <a:xfrm>
                <a:off x="3364" y="3568"/>
                <a:ext cx="1593" cy="104"/>
                <a:chOff x="3364" y="3568"/>
                <a:chExt cx="1593" cy="104"/>
              </a:xfrm>
            </p:grpSpPr>
            <p:sp>
              <p:nvSpPr>
                <p:cNvPr id="350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1010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1010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2020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2020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3030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3030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5050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5050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6060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6060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7070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7070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9090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9090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4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A0A0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A0A0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B0B0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B0B0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1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4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E0E0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4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E0E0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4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F0F0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6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F0F0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4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0101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8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4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0101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9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4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1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4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2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2121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2121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3131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5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3131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414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4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414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8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9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0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1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4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6161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6161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4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717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717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5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8181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8181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7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8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9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0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A1A1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A1A1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2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B1B1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3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B1B1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4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C1C1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C1C1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7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8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9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E1E1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4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E1E1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1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4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F1F1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2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4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F1F1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3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4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02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4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4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02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5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121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6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121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7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4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9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4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0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4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3232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1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4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3232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2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4242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3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4242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4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5252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5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4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5252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6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7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8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4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9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4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7272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4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7272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1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4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8282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4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8282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3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4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9292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4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9292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4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4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7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4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8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4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B2B2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9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4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B2B2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C2C2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4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C2C2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4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D2D2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4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D2D2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4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5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4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6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7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F2F2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8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4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F2F2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4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0303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4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0303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1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4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1313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2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1313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3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4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2323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4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4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2323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5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6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4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7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4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8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4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4343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9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4343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0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4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5353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1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3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5353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2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3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636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3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636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3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3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3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7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3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8383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3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8383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9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3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9393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0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3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9393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1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3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A3A3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2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3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A3A3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3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3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4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3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5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3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6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3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C3C3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7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3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C3C3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3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D3D3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9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3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D3D3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0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E3E3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1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E3E3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3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4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6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7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1414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1414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2424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0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2424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1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3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3434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3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3434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3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3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4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3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5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3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5454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7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3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5454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8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3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64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3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64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0" name="Line 201"/>
                <p:cNvSpPr>
                  <a:spLocks noChangeShapeType="1"/>
                </p:cNvSpPr>
                <p:nvPr/>
              </p:nvSpPr>
              <p:spPr bwMode="auto">
                <a:xfrm flipV="1">
                  <a:off x="3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7474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1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3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7474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2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3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4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3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5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3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3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7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3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8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3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9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3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B4B4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0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3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B4B4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1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3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2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3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3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3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4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3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5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3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6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E4E4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3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E4E4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8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3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F4F4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9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3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F4F4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0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3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05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1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3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05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2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3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3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3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4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3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5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3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2525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6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3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2525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3535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8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3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3535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3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4545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3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4545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3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3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3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3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4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3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6565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5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3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6565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3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7575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3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7575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3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8585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3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8585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0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3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05" name="Group 242"/>
              <p:cNvGrpSpPr>
                <a:grpSpLocks/>
              </p:cNvGrpSpPr>
              <p:nvPr/>
            </p:nvGrpSpPr>
            <p:grpSpPr bwMode="auto">
              <a:xfrm>
                <a:off x="1764" y="3568"/>
                <a:ext cx="1593" cy="104"/>
                <a:chOff x="1764" y="3568"/>
                <a:chExt cx="1593" cy="104"/>
              </a:xfrm>
            </p:grpSpPr>
            <p:sp>
              <p:nvSpPr>
                <p:cNvPr id="3301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3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2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3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3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3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A5A5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4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3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A5A5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3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B5B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3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B5B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3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C5C5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3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C5C5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Line 251"/>
                <p:cNvSpPr>
                  <a:spLocks noChangeShapeType="1"/>
                </p:cNvSpPr>
                <p:nvPr/>
              </p:nvSpPr>
              <p:spPr bwMode="auto">
                <a:xfrm flipV="1">
                  <a:off x="3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0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3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1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3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2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3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E5E5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3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3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E5E5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4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3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5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3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6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0606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7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0606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8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3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1616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9" name="Line 261"/>
                <p:cNvSpPr>
                  <a:spLocks noChangeShapeType="1"/>
                </p:cNvSpPr>
                <p:nvPr/>
              </p:nvSpPr>
              <p:spPr bwMode="auto">
                <a:xfrm flipV="1">
                  <a:off x="3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1616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0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2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3" name="Line 265"/>
                <p:cNvSpPr>
                  <a:spLocks noChangeShapeType="1"/>
                </p:cNvSpPr>
                <p:nvPr/>
              </p:nvSpPr>
              <p:spPr bwMode="auto">
                <a:xfrm flipV="1">
                  <a:off x="3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3636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3636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4646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3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4646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Line 269"/>
                <p:cNvSpPr>
                  <a:spLocks noChangeShapeType="1"/>
                </p:cNvSpPr>
                <p:nvPr/>
              </p:nvSpPr>
              <p:spPr bwMode="auto">
                <a:xfrm flipV="1">
                  <a:off x="3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5656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5656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3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3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Line 276"/>
                <p:cNvSpPr>
                  <a:spLocks noChangeShapeType="1"/>
                </p:cNvSpPr>
                <p:nvPr/>
              </p:nvSpPr>
              <p:spPr bwMode="auto">
                <a:xfrm flipV="1">
                  <a:off x="3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8686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3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8686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9696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Line 279"/>
                <p:cNvSpPr>
                  <a:spLocks noChangeShapeType="1"/>
                </p:cNvSpPr>
                <p:nvPr/>
              </p:nvSpPr>
              <p:spPr bwMode="auto">
                <a:xfrm flipV="1">
                  <a:off x="3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9696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Line 283"/>
                <p:cNvSpPr>
                  <a:spLocks noChangeShapeType="1"/>
                </p:cNvSpPr>
                <p:nvPr/>
              </p:nvSpPr>
              <p:spPr bwMode="auto">
                <a:xfrm flipV="1">
                  <a:off x="3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B6B6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3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B6B6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3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C6C6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4" name="Line 286"/>
                <p:cNvSpPr>
                  <a:spLocks noChangeShapeType="1"/>
                </p:cNvSpPr>
                <p:nvPr/>
              </p:nvSpPr>
              <p:spPr bwMode="auto">
                <a:xfrm flipV="1">
                  <a:off x="3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C6C6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5" name="Line 287"/>
                <p:cNvSpPr>
                  <a:spLocks noChangeShapeType="1"/>
                </p:cNvSpPr>
                <p:nvPr/>
              </p:nvSpPr>
              <p:spPr bwMode="auto">
                <a:xfrm flipV="1">
                  <a:off x="3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D6D6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6" name="Line 288"/>
                <p:cNvSpPr>
                  <a:spLocks noChangeShapeType="1"/>
                </p:cNvSpPr>
                <p:nvPr/>
              </p:nvSpPr>
              <p:spPr bwMode="auto">
                <a:xfrm flipV="1">
                  <a:off x="2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D6D6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7" name="Line 289"/>
                <p:cNvSpPr>
                  <a:spLocks noChangeShapeType="1"/>
                </p:cNvSpPr>
                <p:nvPr/>
              </p:nvSpPr>
              <p:spPr bwMode="auto">
                <a:xfrm flipV="1">
                  <a:off x="2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8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2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9" name="Line 291"/>
                <p:cNvSpPr>
                  <a:spLocks noChangeShapeType="1"/>
                </p:cNvSpPr>
                <p:nvPr/>
              </p:nvSpPr>
              <p:spPr bwMode="auto">
                <a:xfrm flipV="1">
                  <a:off x="2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0" name="Line 292"/>
                <p:cNvSpPr>
                  <a:spLocks noChangeShapeType="1"/>
                </p:cNvSpPr>
                <p:nvPr/>
              </p:nvSpPr>
              <p:spPr bwMode="auto">
                <a:xfrm flipV="1">
                  <a:off x="2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F6F6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1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2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F6F6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2" name="Line 294"/>
                <p:cNvSpPr>
                  <a:spLocks noChangeShapeType="1"/>
                </p:cNvSpPr>
                <p:nvPr/>
              </p:nvSpPr>
              <p:spPr bwMode="auto">
                <a:xfrm flipV="1">
                  <a:off x="2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0707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3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2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0707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4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2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1717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5" name="Line 297"/>
                <p:cNvSpPr>
                  <a:spLocks noChangeShapeType="1"/>
                </p:cNvSpPr>
                <p:nvPr/>
              </p:nvSpPr>
              <p:spPr bwMode="auto">
                <a:xfrm flipV="1">
                  <a:off x="2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1717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6" name="Line 298"/>
                <p:cNvSpPr>
                  <a:spLocks noChangeShapeType="1"/>
                </p:cNvSpPr>
                <p:nvPr/>
              </p:nvSpPr>
              <p:spPr bwMode="auto">
                <a:xfrm flipV="1">
                  <a:off x="2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272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7" name="Line 299"/>
                <p:cNvSpPr>
                  <a:spLocks noChangeShapeType="1"/>
                </p:cNvSpPr>
                <p:nvPr/>
              </p:nvSpPr>
              <p:spPr bwMode="auto">
                <a:xfrm flipV="1">
                  <a:off x="2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272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8" name="Line 300"/>
                <p:cNvSpPr>
                  <a:spLocks noChangeShapeType="1"/>
                </p:cNvSpPr>
                <p:nvPr/>
              </p:nvSpPr>
              <p:spPr bwMode="auto">
                <a:xfrm flipV="1">
                  <a:off x="2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9" name="Line 301"/>
                <p:cNvSpPr>
                  <a:spLocks noChangeShapeType="1"/>
                </p:cNvSpPr>
                <p:nvPr/>
              </p:nvSpPr>
              <p:spPr bwMode="auto">
                <a:xfrm flipV="1">
                  <a:off x="2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0" name="Line 302"/>
                <p:cNvSpPr>
                  <a:spLocks noChangeShapeType="1"/>
                </p:cNvSpPr>
                <p:nvPr/>
              </p:nvSpPr>
              <p:spPr bwMode="auto">
                <a:xfrm flipV="1">
                  <a:off x="2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1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2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4747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2" name="Line 304"/>
                <p:cNvSpPr>
                  <a:spLocks noChangeShapeType="1"/>
                </p:cNvSpPr>
                <p:nvPr/>
              </p:nvSpPr>
              <p:spPr bwMode="auto">
                <a:xfrm flipV="1">
                  <a:off x="2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4747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3" name="Line 305"/>
                <p:cNvSpPr>
                  <a:spLocks noChangeShapeType="1"/>
                </p:cNvSpPr>
                <p:nvPr/>
              </p:nvSpPr>
              <p:spPr bwMode="auto">
                <a:xfrm flipV="1">
                  <a:off x="2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5757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4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2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5757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5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2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6767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6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2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6767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7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2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8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2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9" name="Line 311"/>
                <p:cNvSpPr>
                  <a:spLocks noChangeShapeType="1"/>
                </p:cNvSpPr>
                <p:nvPr/>
              </p:nvSpPr>
              <p:spPr bwMode="auto">
                <a:xfrm flipV="1">
                  <a:off x="2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0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2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8787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1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2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8787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2" name="Line 314"/>
                <p:cNvSpPr>
                  <a:spLocks noChangeShapeType="1"/>
                </p:cNvSpPr>
                <p:nvPr/>
              </p:nvSpPr>
              <p:spPr bwMode="auto">
                <a:xfrm flipV="1">
                  <a:off x="2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9797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9797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4" name="Line 316"/>
                <p:cNvSpPr>
                  <a:spLocks noChangeShapeType="1"/>
                </p:cNvSpPr>
                <p:nvPr/>
              </p:nvSpPr>
              <p:spPr bwMode="auto">
                <a:xfrm flipV="1">
                  <a:off x="2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A7A7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5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2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A7A7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6" name="Line 318"/>
                <p:cNvSpPr>
                  <a:spLocks noChangeShapeType="1"/>
                </p:cNvSpPr>
                <p:nvPr/>
              </p:nvSpPr>
              <p:spPr bwMode="auto">
                <a:xfrm flipV="1">
                  <a:off x="2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7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8" name="Line 320"/>
                <p:cNvSpPr>
                  <a:spLocks noChangeShapeType="1"/>
                </p:cNvSpPr>
                <p:nvPr/>
              </p:nvSpPr>
              <p:spPr bwMode="auto">
                <a:xfrm flipV="1">
                  <a:off x="2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9" name="Line 321"/>
                <p:cNvSpPr>
                  <a:spLocks noChangeShapeType="1"/>
                </p:cNvSpPr>
                <p:nvPr/>
              </p:nvSpPr>
              <p:spPr bwMode="auto">
                <a:xfrm flipV="1">
                  <a:off x="2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C7C7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0" name="Line 322"/>
                <p:cNvSpPr>
                  <a:spLocks noChangeShapeType="1"/>
                </p:cNvSpPr>
                <p:nvPr/>
              </p:nvSpPr>
              <p:spPr bwMode="auto">
                <a:xfrm flipV="1">
                  <a:off x="2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C7C7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" name="Line 323"/>
                <p:cNvSpPr>
                  <a:spLocks noChangeShapeType="1"/>
                </p:cNvSpPr>
                <p:nvPr/>
              </p:nvSpPr>
              <p:spPr bwMode="auto">
                <a:xfrm flipV="1">
                  <a:off x="2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D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2" name="Line 324"/>
                <p:cNvSpPr>
                  <a:spLocks noChangeShapeType="1"/>
                </p:cNvSpPr>
                <p:nvPr/>
              </p:nvSpPr>
              <p:spPr bwMode="auto">
                <a:xfrm flipV="1">
                  <a:off x="2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D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3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2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E7E7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4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2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E7E7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" name="Line 327"/>
                <p:cNvSpPr>
                  <a:spLocks noChangeShapeType="1"/>
                </p:cNvSpPr>
                <p:nvPr/>
              </p:nvSpPr>
              <p:spPr bwMode="auto">
                <a:xfrm flipV="1">
                  <a:off x="2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" name="Line 328"/>
                <p:cNvSpPr>
                  <a:spLocks noChangeShapeType="1"/>
                </p:cNvSpPr>
                <p:nvPr/>
              </p:nvSpPr>
              <p:spPr bwMode="auto">
                <a:xfrm flipV="1">
                  <a:off x="2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2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" name="Line 331"/>
                <p:cNvSpPr>
                  <a:spLocks noChangeShapeType="1"/>
                </p:cNvSpPr>
                <p:nvPr/>
              </p:nvSpPr>
              <p:spPr bwMode="auto">
                <a:xfrm flipV="1">
                  <a:off x="2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2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1818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1818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2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2828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2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2828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" name="Line 336"/>
                <p:cNvSpPr>
                  <a:spLocks noChangeShapeType="1"/>
                </p:cNvSpPr>
                <p:nvPr/>
              </p:nvSpPr>
              <p:spPr bwMode="auto">
                <a:xfrm flipV="1">
                  <a:off x="2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3838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" name="Line 337"/>
                <p:cNvSpPr>
                  <a:spLocks noChangeShapeType="1"/>
                </p:cNvSpPr>
                <p:nvPr/>
              </p:nvSpPr>
              <p:spPr bwMode="auto">
                <a:xfrm flipV="1">
                  <a:off x="2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3838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6" name="Line 338"/>
                <p:cNvSpPr>
                  <a:spLocks noChangeShapeType="1"/>
                </p:cNvSpPr>
                <p:nvPr/>
              </p:nvSpPr>
              <p:spPr bwMode="auto">
                <a:xfrm flipV="1">
                  <a:off x="2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7" name="Line 339"/>
                <p:cNvSpPr>
                  <a:spLocks noChangeShapeType="1"/>
                </p:cNvSpPr>
                <p:nvPr/>
              </p:nvSpPr>
              <p:spPr bwMode="auto">
                <a:xfrm flipV="1">
                  <a:off x="2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8" name="Line 340"/>
                <p:cNvSpPr>
                  <a:spLocks noChangeShapeType="1"/>
                </p:cNvSpPr>
                <p:nvPr/>
              </p:nvSpPr>
              <p:spPr bwMode="auto">
                <a:xfrm flipV="1">
                  <a:off x="2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2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5858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0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2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5858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1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6868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2" name="Line 344"/>
                <p:cNvSpPr>
                  <a:spLocks noChangeShapeType="1"/>
                </p:cNvSpPr>
                <p:nvPr/>
              </p:nvSpPr>
              <p:spPr bwMode="auto">
                <a:xfrm flipV="1">
                  <a:off x="2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6868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3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2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7878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4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2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7878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5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6" name="Line 348"/>
                <p:cNvSpPr>
                  <a:spLocks noChangeShapeType="1"/>
                </p:cNvSpPr>
                <p:nvPr/>
              </p:nvSpPr>
              <p:spPr bwMode="auto">
                <a:xfrm flipV="1">
                  <a:off x="2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7" name="Line 349"/>
                <p:cNvSpPr>
                  <a:spLocks noChangeShapeType="1"/>
                </p:cNvSpPr>
                <p:nvPr/>
              </p:nvSpPr>
              <p:spPr bwMode="auto">
                <a:xfrm flipV="1">
                  <a:off x="2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8" name="Line 350"/>
                <p:cNvSpPr>
                  <a:spLocks noChangeShapeType="1"/>
                </p:cNvSpPr>
                <p:nvPr/>
              </p:nvSpPr>
              <p:spPr bwMode="auto">
                <a:xfrm flipV="1">
                  <a:off x="2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9898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9" name="Line 351"/>
                <p:cNvSpPr>
                  <a:spLocks noChangeShapeType="1"/>
                </p:cNvSpPr>
                <p:nvPr/>
              </p:nvSpPr>
              <p:spPr bwMode="auto">
                <a:xfrm flipV="1">
                  <a:off x="2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9898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0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2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A8A8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1" name="Line 353"/>
                <p:cNvSpPr>
                  <a:spLocks noChangeShapeType="1"/>
                </p:cNvSpPr>
                <p:nvPr/>
              </p:nvSpPr>
              <p:spPr bwMode="auto">
                <a:xfrm flipV="1">
                  <a:off x="2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A8A8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2" name="Line 354"/>
                <p:cNvSpPr>
                  <a:spLocks noChangeShapeType="1"/>
                </p:cNvSpPr>
                <p:nvPr/>
              </p:nvSpPr>
              <p:spPr bwMode="auto">
                <a:xfrm flipV="1">
                  <a:off x="2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B8B8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3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B8B8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4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2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5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6" name="Line 358"/>
                <p:cNvSpPr>
                  <a:spLocks noChangeShapeType="1"/>
                </p:cNvSpPr>
                <p:nvPr/>
              </p:nvSpPr>
              <p:spPr bwMode="auto">
                <a:xfrm flipV="1">
                  <a:off x="2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7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D8D8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8" name="Line 360"/>
                <p:cNvSpPr>
                  <a:spLocks noChangeShapeType="1"/>
                </p:cNvSpPr>
                <p:nvPr/>
              </p:nvSpPr>
              <p:spPr bwMode="auto">
                <a:xfrm flipV="1">
                  <a:off x="2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D8D8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9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E8E8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2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E8E8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1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2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F8F8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2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2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F8F8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3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0909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4" name="Line 366"/>
                <p:cNvSpPr>
                  <a:spLocks noChangeShapeType="1"/>
                </p:cNvSpPr>
                <p:nvPr/>
              </p:nvSpPr>
              <p:spPr bwMode="auto">
                <a:xfrm flipV="1">
                  <a:off x="2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0909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5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2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6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2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8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2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2929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9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2929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0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2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393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1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393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2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2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494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3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494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4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2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5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2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6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2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7" name="Line 379"/>
                <p:cNvSpPr>
                  <a:spLocks noChangeShapeType="1"/>
                </p:cNvSpPr>
                <p:nvPr/>
              </p:nvSpPr>
              <p:spPr bwMode="auto">
                <a:xfrm flipV="1">
                  <a:off x="2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8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2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9" name="Line 381"/>
                <p:cNvSpPr>
                  <a:spLocks noChangeShapeType="1"/>
                </p:cNvSpPr>
                <p:nvPr/>
              </p:nvSpPr>
              <p:spPr bwMode="auto">
                <a:xfrm flipV="1">
                  <a:off x="2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7979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0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7979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1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8989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2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2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8989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3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4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2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5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6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2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A9A9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A9A9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8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2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B9B9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9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B9B9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0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2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C9C9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1" name="Line 393"/>
                <p:cNvSpPr>
                  <a:spLocks noChangeShapeType="1"/>
                </p:cNvSpPr>
                <p:nvPr/>
              </p:nvSpPr>
              <p:spPr bwMode="auto">
                <a:xfrm flipV="1">
                  <a:off x="2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C9C9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2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3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2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4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2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5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E9E9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6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2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E9E9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7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F9F9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8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2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F9F9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9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0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2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1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1A1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2" name="Line 404"/>
                <p:cNvSpPr>
                  <a:spLocks noChangeShapeType="1"/>
                </p:cNvSpPr>
                <p:nvPr/>
              </p:nvSpPr>
              <p:spPr bwMode="auto">
                <a:xfrm flipV="1">
                  <a:off x="2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1A1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3" name="Line 405"/>
                <p:cNvSpPr>
                  <a:spLocks noChangeShapeType="1"/>
                </p:cNvSpPr>
                <p:nvPr/>
              </p:nvSpPr>
              <p:spPr bwMode="auto">
                <a:xfrm flipV="1">
                  <a:off x="2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4" name="Line 406"/>
                <p:cNvSpPr>
                  <a:spLocks noChangeShapeType="1"/>
                </p:cNvSpPr>
                <p:nvPr/>
              </p:nvSpPr>
              <p:spPr bwMode="auto">
                <a:xfrm flipV="1">
                  <a:off x="2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5" name="Line 407"/>
                <p:cNvSpPr>
                  <a:spLocks noChangeShapeType="1"/>
                </p:cNvSpPr>
                <p:nvPr/>
              </p:nvSpPr>
              <p:spPr bwMode="auto">
                <a:xfrm flipV="1">
                  <a:off x="2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6" name="Line 408"/>
                <p:cNvSpPr>
                  <a:spLocks noChangeShapeType="1"/>
                </p:cNvSpPr>
                <p:nvPr/>
              </p:nvSpPr>
              <p:spPr bwMode="auto">
                <a:xfrm flipV="1">
                  <a:off x="2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3A3A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7" name="Line 409"/>
                <p:cNvSpPr>
                  <a:spLocks noChangeShapeType="1"/>
                </p:cNvSpPr>
                <p:nvPr/>
              </p:nvSpPr>
              <p:spPr bwMode="auto">
                <a:xfrm flipV="1">
                  <a:off x="2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3A3A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8" name="Line 410"/>
                <p:cNvSpPr>
                  <a:spLocks noChangeShapeType="1"/>
                </p:cNvSpPr>
                <p:nvPr/>
              </p:nvSpPr>
              <p:spPr bwMode="auto">
                <a:xfrm flipV="1">
                  <a:off x="2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4A4A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9" name="Line 411"/>
                <p:cNvSpPr>
                  <a:spLocks noChangeShapeType="1"/>
                </p:cNvSpPr>
                <p:nvPr/>
              </p:nvSpPr>
              <p:spPr bwMode="auto">
                <a:xfrm flipV="1">
                  <a:off x="2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4A4A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0" name="Line 412"/>
                <p:cNvSpPr>
                  <a:spLocks noChangeShapeType="1"/>
                </p:cNvSpPr>
                <p:nvPr/>
              </p:nvSpPr>
              <p:spPr bwMode="auto">
                <a:xfrm flipV="1">
                  <a:off x="2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5A5A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1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1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5A5A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2" name="Line 414"/>
                <p:cNvSpPr>
                  <a:spLocks noChangeShapeType="1"/>
                </p:cNvSpPr>
                <p:nvPr/>
              </p:nvSpPr>
              <p:spPr bwMode="auto">
                <a:xfrm flipV="1">
                  <a:off x="1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3" name="Line 415"/>
                <p:cNvSpPr>
                  <a:spLocks noChangeShapeType="1"/>
                </p:cNvSpPr>
                <p:nvPr/>
              </p:nvSpPr>
              <p:spPr bwMode="auto">
                <a:xfrm flipV="1">
                  <a:off x="1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4" name="Line 416"/>
                <p:cNvSpPr>
                  <a:spLocks noChangeShapeType="1"/>
                </p:cNvSpPr>
                <p:nvPr/>
              </p:nvSpPr>
              <p:spPr bwMode="auto">
                <a:xfrm flipV="1">
                  <a:off x="1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5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1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7A7A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6" name="Line 418"/>
                <p:cNvSpPr>
                  <a:spLocks noChangeShapeType="1"/>
                </p:cNvSpPr>
                <p:nvPr/>
              </p:nvSpPr>
              <p:spPr bwMode="auto">
                <a:xfrm flipV="1">
                  <a:off x="1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7A7A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7" name="Line 419"/>
                <p:cNvSpPr>
                  <a:spLocks noChangeShapeType="1"/>
                </p:cNvSpPr>
                <p:nvPr/>
              </p:nvSpPr>
              <p:spPr bwMode="auto">
                <a:xfrm flipV="1">
                  <a:off x="1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8A8A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8" name="Line 420"/>
                <p:cNvSpPr>
                  <a:spLocks noChangeShapeType="1"/>
                </p:cNvSpPr>
                <p:nvPr/>
              </p:nvSpPr>
              <p:spPr bwMode="auto">
                <a:xfrm flipV="1">
                  <a:off x="1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8A8A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9" name="Line 421"/>
                <p:cNvSpPr>
                  <a:spLocks noChangeShapeType="1"/>
                </p:cNvSpPr>
                <p:nvPr/>
              </p:nvSpPr>
              <p:spPr bwMode="auto">
                <a:xfrm flipV="1">
                  <a:off x="1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9A9A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0" name="Line 422"/>
                <p:cNvSpPr>
                  <a:spLocks noChangeShapeType="1"/>
                </p:cNvSpPr>
                <p:nvPr/>
              </p:nvSpPr>
              <p:spPr bwMode="auto">
                <a:xfrm flipV="1">
                  <a:off x="1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9A9A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" name="Line 423"/>
                <p:cNvSpPr>
                  <a:spLocks noChangeShapeType="1"/>
                </p:cNvSpPr>
                <p:nvPr/>
              </p:nvSpPr>
              <p:spPr bwMode="auto">
                <a:xfrm flipV="1">
                  <a:off x="1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2" name="Line 424"/>
                <p:cNvSpPr>
                  <a:spLocks noChangeShapeType="1"/>
                </p:cNvSpPr>
                <p:nvPr/>
              </p:nvSpPr>
              <p:spPr bwMode="auto">
                <a:xfrm flipV="1">
                  <a:off x="1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" name="Line 425"/>
                <p:cNvSpPr>
                  <a:spLocks noChangeShapeType="1"/>
                </p:cNvSpPr>
                <p:nvPr/>
              </p:nvSpPr>
              <p:spPr bwMode="auto">
                <a:xfrm flipV="1">
                  <a:off x="1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" name="Line 426"/>
                <p:cNvSpPr>
                  <a:spLocks noChangeShapeType="1"/>
                </p:cNvSpPr>
                <p:nvPr/>
              </p:nvSpPr>
              <p:spPr bwMode="auto">
                <a:xfrm flipV="1">
                  <a:off x="1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BABA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5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1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BABA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6" name="Line 428"/>
                <p:cNvSpPr>
                  <a:spLocks noChangeShapeType="1"/>
                </p:cNvSpPr>
                <p:nvPr/>
              </p:nvSpPr>
              <p:spPr bwMode="auto">
                <a:xfrm flipV="1">
                  <a:off x="1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CACA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7" name="Line 429"/>
                <p:cNvSpPr>
                  <a:spLocks noChangeShapeType="1"/>
                </p:cNvSpPr>
                <p:nvPr/>
              </p:nvSpPr>
              <p:spPr bwMode="auto">
                <a:xfrm flipV="1">
                  <a:off x="1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CACA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" name="Line 430"/>
                <p:cNvSpPr>
                  <a:spLocks noChangeShapeType="1"/>
                </p:cNvSpPr>
                <p:nvPr/>
              </p:nvSpPr>
              <p:spPr bwMode="auto">
                <a:xfrm flipV="1">
                  <a:off x="1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DADA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9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1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DADA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0" name="Line 432"/>
                <p:cNvSpPr>
                  <a:spLocks noChangeShapeType="1"/>
                </p:cNvSpPr>
                <p:nvPr/>
              </p:nvSpPr>
              <p:spPr bwMode="auto">
                <a:xfrm flipV="1">
                  <a:off x="1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1" name="Line 433"/>
                <p:cNvSpPr>
                  <a:spLocks noChangeShapeType="1"/>
                </p:cNvSpPr>
                <p:nvPr/>
              </p:nvSpPr>
              <p:spPr bwMode="auto">
                <a:xfrm flipV="1">
                  <a:off x="1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2" name="Line 434"/>
                <p:cNvSpPr>
                  <a:spLocks noChangeShapeType="1"/>
                </p:cNvSpPr>
                <p:nvPr/>
              </p:nvSpPr>
              <p:spPr bwMode="auto">
                <a:xfrm flipV="1">
                  <a:off x="1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3" name="Line 435"/>
                <p:cNvSpPr>
                  <a:spLocks noChangeShapeType="1"/>
                </p:cNvSpPr>
                <p:nvPr/>
              </p:nvSpPr>
              <p:spPr bwMode="auto">
                <a:xfrm flipV="1">
                  <a:off x="1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FAFA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4" name="Line 436"/>
                <p:cNvSpPr>
                  <a:spLocks noChangeShapeType="1"/>
                </p:cNvSpPr>
                <p:nvPr/>
              </p:nvSpPr>
              <p:spPr bwMode="auto">
                <a:xfrm flipV="1">
                  <a:off x="1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FAFA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5" name="Line 437"/>
                <p:cNvSpPr>
                  <a:spLocks noChangeShapeType="1"/>
                </p:cNvSpPr>
                <p:nvPr/>
              </p:nvSpPr>
              <p:spPr bwMode="auto">
                <a:xfrm flipV="1">
                  <a:off x="1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0B0B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6" name="Line 438"/>
                <p:cNvSpPr>
                  <a:spLocks noChangeShapeType="1"/>
                </p:cNvSpPr>
                <p:nvPr/>
              </p:nvSpPr>
              <p:spPr bwMode="auto">
                <a:xfrm flipV="1">
                  <a:off x="1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0B0B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7" name="Line 439"/>
                <p:cNvSpPr>
                  <a:spLocks noChangeShapeType="1"/>
                </p:cNvSpPr>
                <p:nvPr/>
              </p:nvSpPr>
              <p:spPr bwMode="auto">
                <a:xfrm flipV="1">
                  <a:off x="1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1B1B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1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1B1B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9" name="Line 441"/>
                <p:cNvSpPr>
                  <a:spLocks noChangeShapeType="1"/>
                </p:cNvSpPr>
                <p:nvPr/>
              </p:nvSpPr>
              <p:spPr bwMode="auto">
                <a:xfrm flipV="1">
                  <a:off x="1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1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6" name="Line 444"/>
              <p:cNvSpPr>
                <a:spLocks noChangeShapeType="1"/>
              </p:cNvSpPr>
              <p:nvPr/>
            </p:nvSpPr>
            <p:spPr bwMode="auto">
              <a:xfrm flipV="1">
                <a:off x="17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" name="Line 445"/>
              <p:cNvSpPr>
                <a:spLocks noChangeShapeType="1"/>
              </p:cNvSpPr>
              <p:nvPr/>
            </p:nvSpPr>
            <p:spPr bwMode="auto">
              <a:xfrm flipV="1">
                <a:off x="17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" name="Line 446"/>
              <p:cNvSpPr>
                <a:spLocks noChangeShapeType="1"/>
              </p:cNvSpPr>
              <p:nvPr/>
            </p:nvSpPr>
            <p:spPr bwMode="auto">
              <a:xfrm flipV="1">
                <a:off x="17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" name="Line 447"/>
              <p:cNvSpPr>
                <a:spLocks noChangeShapeType="1"/>
              </p:cNvSpPr>
              <p:nvPr/>
            </p:nvSpPr>
            <p:spPr bwMode="auto">
              <a:xfrm flipV="1">
                <a:off x="17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4B4B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" name="Line 448"/>
              <p:cNvSpPr>
                <a:spLocks noChangeShapeType="1"/>
              </p:cNvSpPr>
              <p:nvPr/>
            </p:nvSpPr>
            <p:spPr bwMode="auto">
              <a:xfrm flipV="1">
                <a:off x="17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4B4B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" name="Line 449"/>
              <p:cNvSpPr>
                <a:spLocks noChangeShapeType="1"/>
              </p:cNvSpPr>
              <p:nvPr/>
            </p:nvSpPr>
            <p:spPr bwMode="auto">
              <a:xfrm flipV="1">
                <a:off x="17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" name="Line 450"/>
              <p:cNvSpPr>
                <a:spLocks noChangeShapeType="1"/>
              </p:cNvSpPr>
              <p:nvPr/>
            </p:nvSpPr>
            <p:spPr bwMode="auto">
              <a:xfrm flipV="1">
                <a:off x="17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Line 451"/>
              <p:cNvSpPr>
                <a:spLocks noChangeShapeType="1"/>
              </p:cNvSpPr>
              <p:nvPr/>
            </p:nvSpPr>
            <p:spPr bwMode="auto">
              <a:xfrm flipV="1">
                <a:off x="17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6B6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Line 452"/>
              <p:cNvSpPr>
                <a:spLocks noChangeShapeType="1"/>
              </p:cNvSpPr>
              <p:nvPr/>
            </p:nvSpPr>
            <p:spPr bwMode="auto">
              <a:xfrm flipV="1">
                <a:off x="16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6B6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Line 453"/>
              <p:cNvSpPr>
                <a:spLocks noChangeShapeType="1"/>
              </p:cNvSpPr>
              <p:nvPr/>
            </p:nvSpPr>
            <p:spPr bwMode="auto">
              <a:xfrm flipV="1">
                <a:off x="16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Line 454"/>
              <p:cNvSpPr>
                <a:spLocks noChangeShapeType="1"/>
              </p:cNvSpPr>
              <p:nvPr/>
            </p:nvSpPr>
            <p:spPr bwMode="auto">
              <a:xfrm flipV="1">
                <a:off x="16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" name="Line 455"/>
              <p:cNvSpPr>
                <a:spLocks noChangeShapeType="1"/>
              </p:cNvSpPr>
              <p:nvPr/>
            </p:nvSpPr>
            <p:spPr bwMode="auto">
              <a:xfrm flipV="1">
                <a:off x="16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" name="Line 456"/>
              <p:cNvSpPr>
                <a:spLocks noChangeShapeType="1"/>
              </p:cNvSpPr>
              <p:nvPr/>
            </p:nvSpPr>
            <p:spPr bwMode="auto">
              <a:xfrm flipV="1">
                <a:off x="16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8B8B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Line 457"/>
              <p:cNvSpPr>
                <a:spLocks noChangeShapeType="1"/>
              </p:cNvSpPr>
              <p:nvPr/>
            </p:nvSpPr>
            <p:spPr bwMode="auto">
              <a:xfrm flipV="1">
                <a:off x="16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8B8B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" name="Line 458"/>
              <p:cNvSpPr>
                <a:spLocks noChangeShapeType="1"/>
              </p:cNvSpPr>
              <p:nvPr/>
            </p:nvSpPr>
            <p:spPr bwMode="auto">
              <a:xfrm flipV="1">
                <a:off x="16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9B9B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" name="Line 459"/>
              <p:cNvSpPr>
                <a:spLocks noChangeShapeType="1"/>
              </p:cNvSpPr>
              <p:nvPr/>
            </p:nvSpPr>
            <p:spPr bwMode="auto">
              <a:xfrm flipV="1">
                <a:off x="16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9B9B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" name="Line 460"/>
              <p:cNvSpPr>
                <a:spLocks noChangeShapeType="1"/>
              </p:cNvSpPr>
              <p:nvPr/>
            </p:nvSpPr>
            <p:spPr bwMode="auto">
              <a:xfrm flipV="1">
                <a:off x="16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" name="Line 461"/>
              <p:cNvSpPr>
                <a:spLocks noChangeShapeType="1"/>
              </p:cNvSpPr>
              <p:nvPr/>
            </p:nvSpPr>
            <p:spPr bwMode="auto">
              <a:xfrm flipV="1">
                <a:off x="16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" name="Line 462"/>
              <p:cNvSpPr>
                <a:spLocks noChangeShapeType="1"/>
              </p:cNvSpPr>
              <p:nvPr/>
            </p:nvSpPr>
            <p:spPr bwMode="auto">
              <a:xfrm flipV="1">
                <a:off x="16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" name="Line 463"/>
              <p:cNvSpPr>
                <a:spLocks noChangeShapeType="1"/>
              </p:cNvSpPr>
              <p:nvPr/>
            </p:nvSpPr>
            <p:spPr bwMode="auto">
              <a:xfrm flipV="1">
                <a:off x="16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" name="Line 464"/>
              <p:cNvSpPr>
                <a:spLocks noChangeShapeType="1"/>
              </p:cNvSpPr>
              <p:nvPr/>
            </p:nvSpPr>
            <p:spPr bwMode="auto">
              <a:xfrm flipV="1">
                <a:off x="15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" name="Line 465"/>
              <p:cNvSpPr>
                <a:spLocks noChangeShapeType="1"/>
              </p:cNvSpPr>
              <p:nvPr/>
            </p:nvSpPr>
            <p:spPr bwMode="auto">
              <a:xfrm flipV="1">
                <a:off x="15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CBCB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" name="Line 466"/>
              <p:cNvSpPr>
                <a:spLocks noChangeShapeType="1"/>
              </p:cNvSpPr>
              <p:nvPr/>
            </p:nvSpPr>
            <p:spPr bwMode="auto">
              <a:xfrm flipV="1">
                <a:off x="15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CBCB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" name="Line 467"/>
              <p:cNvSpPr>
                <a:spLocks noChangeShapeType="1"/>
              </p:cNvSpPr>
              <p:nvPr/>
            </p:nvSpPr>
            <p:spPr bwMode="auto">
              <a:xfrm flipV="1">
                <a:off x="15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DBD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" name="Line 468"/>
              <p:cNvSpPr>
                <a:spLocks noChangeShapeType="1"/>
              </p:cNvSpPr>
              <p:nvPr/>
            </p:nvSpPr>
            <p:spPr bwMode="auto">
              <a:xfrm flipV="1">
                <a:off x="15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DBD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" name="Line 469"/>
              <p:cNvSpPr>
                <a:spLocks noChangeShapeType="1"/>
              </p:cNvSpPr>
              <p:nvPr/>
            </p:nvSpPr>
            <p:spPr bwMode="auto">
              <a:xfrm flipV="1">
                <a:off x="15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EBEB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" name="Line 470"/>
              <p:cNvSpPr>
                <a:spLocks noChangeShapeType="1"/>
              </p:cNvSpPr>
              <p:nvPr/>
            </p:nvSpPr>
            <p:spPr bwMode="auto">
              <a:xfrm flipV="1">
                <a:off x="15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EBEB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" name="Line 471"/>
              <p:cNvSpPr>
                <a:spLocks noChangeShapeType="1"/>
              </p:cNvSpPr>
              <p:nvPr/>
            </p:nvSpPr>
            <p:spPr bwMode="auto">
              <a:xfrm flipV="1">
                <a:off x="15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" name="Line 472"/>
              <p:cNvSpPr>
                <a:spLocks noChangeShapeType="1"/>
              </p:cNvSpPr>
              <p:nvPr/>
            </p:nvSpPr>
            <p:spPr bwMode="auto">
              <a:xfrm flipV="1">
                <a:off x="15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" name="Line 473"/>
              <p:cNvSpPr>
                <a:spLocks noChangeShapeType="1"/>
              </p:cNvSpPr>
              <p:nvPr/>
            </p:nvSpPr>
            <p:spPr bwMode="auto">
              <a:xfrm flipV="1">
                <a:off x="15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" name="Line 474"/>
              <p:cNvSpPr>
                <a:spLocks noChangeShapeType="1"/>
              </p:cNvSpPr>
              <p:nvPr/>
            </p:nvSpPr>
            <p:spPr bwMode="auto">
              <a:xfrm flipV="1">
                <a:off x="15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" name="Line 475"/>
              <p:cNvSpPr>
                <a:spLocks noChangeShapeType="1"/>
              </p:cNvSpPr>
              <p:nvPr/>
            </p:nvSpPr>
            <p:spPr bwMode="auto">
              <a:xfrm flipV="1">
                <a:off x="15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" name="Line 476"/>
              <p:cNvSpPr>
                <a:spLocks noChangeShapeType="1"/>
              </p:cNvSpPr>
              <p:nvPr/>
            </p:nvSpPr>
            <p:spPr bwMode="auto">
              <a:xfrm flipV="1">
                <a:off x="15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1C1C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" name="Line 477"/>
              <p:cNvSpPr>
                <a:spLocks noChangeShapeType="1"/>
              </p:cNvSpPr>
              <p:nvPr/>
            </p:nvSpPr>
            <p:spPr bwMode="auto">
              <a:xfrm flipV="1">
                <a:off x="14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1C1C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" name="Line 478"/>
              <p:cNvSpPr>
                <a:spLocks noChangeShapeType="1"/>
              </p:cNvSpPr>
              <p:nvPr/>
            </p:nvSpPr>
            <p:spPr bwMode="auto">
              <a:xfrm flipV="1">
                <a:off x="14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2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" name="Line 479"/>
              <p:cNvSpPr>
                <a:spLocks noChangeShapeType="1"/>
              </p:cNvSpPr>
              <p:nvPr/>
            </p:nvSpPr>
            <p:spPr bwMode="auto">
              <a:xfrm flipV="1">
                <a:off x="14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2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" name="Line 480"/>
              <p:cNvSpPr>
                <a:spLocks noChangeShapeType="1"/>
              </p:cNvSpPr>
              <p:nvPr/>
            </p:nvSpPr>
            <p:spPr bwMode="auto">
              <a:xfrm flipV="1">
                <a:off x="14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3C3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" name="Line 481"/>
              <p:cNvSpPr>
                <a:spLocks noChangeShapeType="1"/>
              </p:cNvSpPr>
              <p:nvPr/>
            </p:nvSpPr>
            <p:spPr bwMode="auto">
              <a:xfrm flipV="1">
                <a:off x="14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3C3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" name="Line 482"/>
              <p:cNvSpPr>
                <a:spLocks noChangeShapeType="1"/>
              </p:cNvSpPr>
              <p:nvPr/>
            </p:nvSpPr>
            <p:spPr bwMode="auto">
              <a:xfrm flipV="1">
                <a:off x="14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" name="Line 483"/>
              <p:cNvSpPr>
                <a:spLocks noChangeShapeType="1"/>
              </p:cNvSpPr>
              <p:nvPr/>
            </p:nvSpPr>
            <p:spPr bwMode="auto">
              <a:xfrm flipV="1">
                <a:off x="14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" name="Line 484"/>
              <p:cNvSpPr>
                <a:spLocks noChangeShapeType="1"/>
              </p:cNvSpPr>
              <p:nvPr/>
            </p:nvSpPr>
            <p:spPr bwMode="auto">
              <a:xfrm flipV="1">
                <a:off x="1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" name="Line 485"/>
              <p:cNvSpPr>
                <a:spLocks noChangeShapeType="1"/>
              </p:cNvSpPr>
              <p:nvPr/>
            </p:nvSpPr>
            <p:spPr bwMode="auto">
              <a:xfrm flipV="1">
                <a:off x="14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5C5C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8" name="Line 486"/>
              <p:cNvSpPr>
                <a:spLocks noChangeShapeType="1"/>
              </p:cNvSpPr>
              <p:nvPr/>
            </p:nvSpPr>
            <p:spPr bwMode="auto">
              <a:xfrm flipV="1">
                <a:off x="14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5C5C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9" name="Line 487"/>
              <p:cNvSpPr>
                <a:spLocks noChangeShapeType="1"/>
              </p:cNvSpPr>
              <p:nvPr/>
            </p:nvSpPr>
            <p:spPr bwMode="auto">
              <a:xfrm flipV="1">
                <a:off x="14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6C6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0" name="Line 488"/>
              <p:cNvSpPr>
                <a:spLocks noChangeShapeType="1"/>
              </p:cNvSpPr>
              <p:nvPr/>
            </p:nvSpPr>
            <p:spPr bwMode="auto">
              <a:xfrm flipV="1">
                <a:off x="14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6C6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1" name="Line 489"/>
              <p:cNvSpPr>
                <a:spLocks noChangeShapeType="1"/>
              </p:cNvSpPr>
              <p:nvPr/>
            </p:nvSpPr>
            <p:spPr bwMode="auto">
              <a:xfrm flipV="1">
                <a:off x="13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7C7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2" name="Line 490"/>
              <p:cNvSpPr>
                <a:spLocks noChangeShapeType="1"/>
              </p:cNvSpPr>
              <p:nvPr/>
            </p:nvSpPr>
            <p:spPr bwMode="auto">
              <a:xfrm flipV="1">
                <a:off x="13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7C7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3" name="Line 491"/>
              <p:cNvSpPr>
                <a:spLocks noChangeShapeType="1"/>
              </p:cNvSpPr>
              <p:nvPr/>
            </p:nvSpPr>
            <p:spPr bwMode="auto">
              <a:xfrm flipV="1">
                <a:off x="13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4" name="Line 492"/>
              <p:cNvSpPr>
                <a:spLocks noChangeShapeType="1"/>
              </p:cNvSpPr>
              <p:nvPr/>
            </p:nvSpPr>
            <p:spPr bwMode="auto">
              <a:xfrm flipV="1">
                <a:off x="13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5" name="Line 493"/>
              <p:cNvSpPr>
                <a:spLocks noChangeShapeType="1"/>
              </p:cNvSpPr>
              <p:nvPr/>
            </p:nvSpPr>
            <p:spPr bwMode="auto">
              <a:xfrm flipV="1">
                <a:off x="13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6" name="Line 494"/>
              <p:cNvSpPr>
                <a:spLocks noChangeShapeType="1"/>
              </p:cNvSpPr>
              <p:nvPr/>
            </p:nvSpPr>
            <p:spPr bwMode="auto">
              <a:xfrm flipV="1">
                <a:off x="13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9C9C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7" name="Line 495"/>
              <p:cNvSpPr>
                <a:spLocks noChangeShapeType="1"/>
              </p:cNvSpPr>
              <p:nvPr/>
            </p:nvSpPr>
            <p:spPr bwMode="auto">
              <a:xfrm flipV="1">
                <a:off x="13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9C9C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8" name="Line 496"/>
              <p:cNvSpPr>
                <a:spLocks noChangeShapeType="1"/>
              </p:cNvSpPr>
              <p:nvPr/>
            </p:nvSpPr>
            <p:spPr bwMode="auto">
              <a:xfrm flipV="1">
                <a:off x="13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ACAC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9" name="Line 497"/>
              <p:cNvSpPr>
                <a:spLocks noChangeShapeType="1"/>
              </p:cNvSpPr>
              <p:nvPr/>
            </p:nvSpPr>
            <p:spPr bwMode="auto">
              <a:xfrm flipV="1">
                <a:off x="13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ACAC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0" name="Line 498"/>
              <p:cNvSpPr>
                <a:spLocks noChangeShapeType="1"/>
              </p:cNvSpPr>
              <p:nvPr/>
            </p:nvSpPr>
            <p:spPr bwMode="auto">
              <a:xfrm flipV="1">
                <a:off x="13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BCBC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1" name="Line 499"/>
              <p:cNvSpPr>
                <a:spLocks noChangeShapeType="1"/>
              </p:cNvSpPr>
              <p:nvPr/>
            </p:nvSpPr>
            <p:spPr bwMode="auto">
              <a:xfrm flipV="1">
                <a:off x="13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BCBC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2" name="Line 500"/>
              <p:cNvSpPr>
                <a:spLocks noChangeShapeType="1"/>
              </p:cNvSpPr>
              <p:nvPr/>
            </p:nvSpPr>
            <p:spPr bwMode="auto">
              <a:xfrm flipV="1">
                <a:off x="13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3" name="Line 501"/>
              <p:cNvSpPr>
                <a:spLocks noChangeShapeType="1"/>
              </p:cNvSpPr>
              <p:nvPr/>
            </p:nvSpPr>
            <p:spPr bwMode="auto">
              <a:xfrm flipV="1">
                <a:off x="13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" name="Line 502"/>
              <p:cNvSpPr>
                <a:spLocks noChangeShapeType="1"/>
              </p:cNvSpPr>
              <p:nvPr/>
            </p:nvSpPr>
            <p:spPr bwMode="auto">
              <a:xfrm flipV="1">
                <a:off x="12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5" name="Line 503"/>
              <p:cNvSpPr>
                <a:spLocks noChangeShapeType="1"/>
              </p:cNvSpPr>
              <p:nvPr/>
            </p:nvSpPr>
            <p:spPr bwMode="auto">
              <a:xfrm flipV="1">
                <a:off x="12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6" name="Line 504"/>
              <p:cNvSpPr>
                <a:spLocks noChangeShapeType="1"/>
              </p:cNvSpPr>
              <p:nvPr/>
            </p:nvSpPr>
            <p:spPr bwMode="auto">
              <a:xfrm flipV="1">
                <a:off x="12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7" name="Line 505"/>
              <p:cNvSpPr>
                <a:spLocks noChangeShapeType="1"/>
              </p:cNvSpPr>
              <p:nvPr/>
            </p:nvSpPr>
            <p:spPr bwMode="auto">
              <a:xfrm flipV="1">
                <a:off x="12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ECEC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8" name="Line 506"/>
              <p:cNvSpPr>
                <a:spLocks noChangeShapeType="1"/>
              </p:cNvSpPr>
              <p:nvPr/>
            </p:nvSpPr>
            <p:spPr bwMode="auto">
              <a:xfrm flipV="1">
                <a:off x="12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ECEC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9" name="Line 507"/>
              <p:cNvSpPr>
                <a:spLocks noChangeShapeType="1"/>
              </p:cNvSpPr>
              <p:nvPr/>
            </p:nvSpPr>
            <p:spPr bwMode="auto">
              <a:xfrm flipV="1">
                <a:off x="12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FCFC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0" name="Line 508"/>
              <p:cNvSpPr>
                <a:spLocks noChangeShapeType="1"/>
              </p:cNvSpPr>
              <p:nvPr/>
            </p:nvSpPr>
            <p:spPr bwMode="auto">
              <a:xfrm flipV="1">
                <a:off x="12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FCFC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1" name="Line 509"/>
              <p:cNvSpPr>
                <a:spLocks noChangeShapeType="1"/>
              </p:cNvSpPr>
              <p:nvPr/>
            </p:nvSpPr>
            <p:spPr bwMode="auto">
              <a:xfrm flipV="1">
                <a:off x="12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0D0D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2" name="Line 510"/>
              <p:cNvSpPr>
                <a:spLocks noChangeShapeType="1"/>
              </p:cNvSpPr>
              <p:nvPr/>
            </p:nvSpPr>
            <p:spPr bwMode="auto">
              <a:xfrm flipV="1">
                <a:off x="12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0D0D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3" name="Line 511"/>
              <p:cNvSpPr>
                <a:spLocks noChangeShapeType="1"/>
              </p:cNvSpPr>
              <p:nvPr/>
            </p:nvSpPr>
            <p:spPr bwMode="auto">
              <a:xfrm flipV="1">
                <a:off x="12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4" name="Line 512"/>
              <p:cNvSpPr>
                <a:spLocks noChangeShapeType="1"/>
              </p:cNvSpPr>
              <p:nvPr/>
            </p:nvSpPr>
            <p:spPr bwMode="auto">
              <a:xfrm flipV="1">
                <a:off x="12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" name="Line 513"/>
              <p:cNvSpPr>
                <a:spLocks noChangeShapeType="1"/>
              </p:cNvSpPr>
              <p:nvPr/>
            </p:nvSpPr>
            <p:spPr bwMode="auto">
              <a:xfrm flipV="1">
                <a:off x="12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" name="Line 514"/>
              <p:cNvSpPr>
                <a:spLocks noChangeShapeType="1"/>
              </p:cNvSpPr>
              <p:nvPr/>
            </p:nvSpPr>
            <p:spPr bwMode="auto">
              <a:xfrm flipV="1">
                <a:off x="11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2D2D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" name="Line 515"/>
              <p:cNvSpPr>
                <a:spLocks noChangeShapeType="1"/>
              </p:cNvSpPr>
              <p:nvPr/>
            </p:nvSpPr>
            <p:spPr bwMode="auto">
              <a:xfrm flipV="1">
                <a:off x="11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2D2D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" name="Line 516"/>
              <p:cNvSpPr>
                <a:spLocks noChangeShapeType="1"/>
              </p:cNvSpPr>
              <p:nvPr/>
            </p:nvSpPr>
            <p:spPr bwMode="auto">
              <a:xfrm flipV="1">
                <a:off x="11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3D3D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" name="Line 517"/>
              <p:cNvSpPr>
                <a:spLocks noChangeShapeType="1"/>
              </p:cNvSpPr>
              <p:nvPr/>
            </p:nvSpPr>
            <p:spPr bwMode="auto">
              <a:xfrm flipV="1">
                <a:off x="11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3D3D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" name="Line 518"/>
              <p:cNvSpPr>
                <a:spLocks noChangeShapeType="1"/>
              </p:cNvSpPr>
              <p:nvPr/>
            </p:nvSpPr>
            <p:spPr bwMode="auto">
              <a:xfrm flipV="1">
                <a:off x="11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" name="Line 519"/>
              <p:cNvSpPr>
                <a:spLocks noChangeShapeType="1"/>
              </p:cNvSpPr>
              <p:nvPr/>
            </p:nvSpPr>
            <p:spPr bwMode="auto">
              <a:xfrm flipV="1">
                <a:off x="11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" name="Line 520"/>
              <p:cNvSpPr>
                <a:spLocks noChangeShapeType="1"/>
              </p:cNvSpPr>
              <p:nvPr/>
            </p:nvSpPr>
            <p:spPr bwMode="auto">
              <a:xfrm flipV="1">
                <a:off x="11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" name="Line 521"/>
              <p:cNvSpPr>
                <a:spLocks noChangeShapeType="1"/>
              </p:cNvSpPr>
              <p:nvPr/>
            </p:nvSpPr>
            <p:spPr bwMode="auto">
              <a:xfrm flipV="1">
                <a:off x="11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" name="Line 522"/>
              <p:cNvSpPr>
                <a:spLocks noChangeShapeType="1"/>
              </p:cNvSpPr>
              <p:nvPr/>
            </p:nvSpPr>
            <p:spPr bwMode="auto">
              <a:xfrm flipV="1">
                <a:off x="11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" name="Line 523"/>
              <p:cNvSpPr>
                <a:spLocks noChangeShapeType="1"/>
              </p:cNvSpPr>
              <p:nvPr/>
            </p:nvSpPr>
            <p:spPr bwMode="auto">
              <a:xfrm flipV="1">
                <a:off x="11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6D6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" name="Line 524"/>
              <p:cNvSpPr>
                <a:spLocks noChangeShapeType="1"/>
              </p:cNvSpPr>
              <p:nvPr/>
            </p:nvSpPr>
            <p:spPr bwMode="auto">
              <a:xfrm flipV="1">
                <a:off x="11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6D6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" name="Line 525"/>
              <p:cNvSpPr>
                <a:spLocks noChangeShapeType="1"/>
              </p:cNvSpPr>
              <p:nvPr/>
            </p:nvSpPr>
            <p:spPr bwMode="auto">
              <a:xfrm flipV="1">
                <a:off x="11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7D7D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" name="Line 526"/>
              <p:cNvSpPr>
                <a:spLocks noChangeShapeType="1"/>
              </p:cNvSpPr>
              <p:nvPr/>
            </p:nvSpPr>
            <p:spPr bwMode="auto">
              <a:xfrm flipV="1">
                <a:off x="11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7D7D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" name="Line 527"/>
              <p:cNvSpPr>
                <a:spLocks noChangeShapeType="1"/>
              </p:cNvSpPr>
              <p:nvPr/>
            </p:nvSpPr>
            <p:spPr bwMode="auto">
              <a:xfrm flipV="1">
                <a:off x="10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" name="Line 528"/>
              <p:cNvSpPr>
                <a:spLocks noChangeShapeType="1"/>
              </p:cNvSpPr>
              <p:nvPr/>
            </p:nvSpPr>
            <p:spPr bwMode="auto">
              <a:xfrm flipV="1">
                <a:off x="10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" name="Line 529"/>
              <p:cNvSpPr>
                <a:spLocks noChangeShapeType="1"/>
              </p:cNvSpPr>
              <p:nvPr/>
            </p:nvSpPr>
            <p:spPr bwMode="auto">
              <a:xfrm flipV="1">
                <a:off x="10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" name="Line 530"/>
              <p:cNvSpPr>
                <a:spLocks noChangeShapeType="1"/>
              </p:cNvSpPr>
              <p:nvPr/>
            </p:nvSpPr>
            <p:spPr bwMode="auto">
              <a:xfrm flipV="1">
                <a:off x="10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" name="Line 531"/>
              <p:cNvSpPr>
                <a:spLocks noChangeShapeType="1"/>
              </p:cNvSpPr>
              <p:nvPr/>
            </p:nvSpPr>
            <p:spPr bwMode="auto">
              <a:xfrm flipV="1">
                <a:off x="10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" name="Line 532"/>
              <p:cNvSpPr>
                <a:spLocks noChangeShapeType="1"/>
              </p:cNvSpPr>
              <p:nvPr/>
            </p:nvSpPr>
            <p:spPr bwMode="auto">
              <a:xfrm flipV="1">
                <a:off x="10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ADAD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" name="Line 533"/>
              <p:cNvSpPr>
                <a:spLocks noChangeShapeType="1"/>
              </p:cNvSpPr>
              <p:nvPr/>
            </p:nvSpPr>
            <p:spPr bwMode="auto">
              <a:xfrm flipV="1">
                <a:off x="10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ADAD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" name="Line 534"/>
              <p:cNvSpPr>
                <a:spLocks noChangeShapeType="1"/>
              </p:cNvSpPr>
              <p:nvPr/>
            </p:nvSpPr>
            <p:spPr bwMode="auto">
              <a:xfrm flipV="1">
                <a:off x="10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BDBD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" name="Line 535"/>
              <p:cNvSpPr>
                <a:spLocks noChangeShapeType="1"/>
              </p:cNvSpPr>
              <p:nvPr/>
            </p:nvSpPr>
            <p:spPr bwMode="auto">
              <a:xfrm flipV="1">
                <a:off x="10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BDBD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" name="Line 536"/>
              <p:cNvSpPr>
                <a:spLocks noChangeShapeType="1"/>
              </p:cNvSpPr>
              <p:nvPr/>
            </p:nvSpPr>
            <p:spPr bwMode="auto">
              <a:xfrm flipV="1">
                <a:off x="10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CDCD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" name="Line 537"/>
              <p:cNvSpPr>
                <a:spLocks noChangeShapeType="1"/>
              </p:cNvSpPr>
              <p:nvPr/>
            </p:nvSpPr>
            <p:spPr bwMode="auto">
              <a:xfrm flipV="1">
                <a:off x="10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CDCD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0" name="Line 538"/>
              <p:cNvSpPr>
                <a:spLocks noChangeShapeType="1"/>
              </p:cNvSpPr>
              <p:nvPr/>
            </p:nvSpPr>
            <p:spPr bwMode="auto">
              <a:xfrm flipV="1">
                <a:off x="10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" name="Line 539"/>
              <p:cNvSpPr>
                <a:spLocks noChangeShapeType="1"/>
              </p:cNvSpPr>
              <p:nvPr/>
            </p:nvSpPr>
            <p:spPr bwMode="auto">
              <a:xfrm flipV="1">
                <a:off x="9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2" name="Line 540"/>
              <p:cNvSpPr>
                <a:spLocks noChangeShapeType="1"/>
              </p:cNvSpPr>
              <p:nvPr/>
            </p:nvSpPr>
            <p:spPr bwMode="auto">
              <a:xfrm flipV="1">
                <a:off x="9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" name="Line 541"/>
              <p:cNvSpPr>
                <a:spLocks noChangeShapeType="1"/>
              </p:cNvSpPr>
              <p:nvPr/>
            </p:nvSpPr>
            <p:spPr bwMode="auto">
              <a:xfrm flipV="1">
                <a:off x="9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EDED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4" name="Line 542"/>
              <p:cNvSpPr>
                <a:spLocks noChangeShapeType="1"/>
              </p:cNvSpPr>
              <p:nvPr/>
            </p:nvSpPr>
            <p:spPr bwMode="auto">
              <a:xfrm flipV="1">
                <a:off x="9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EDED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" name="Line 543"/>
              <p:cNvSpPr>
                <a:spLocks noChangeShapeType="1"/>
              </p:cNvSpPr>
              <p:nvPr/>
            </p:nvSpPr>
            <p:spPr bwMode="auto">
              <a:xfrm flipV="1">
                <a:off x="9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FDFD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" name="Line 544"/>
              <p:cNvSpPr>
                <a:spLocks noChangeShapeType="1"/>
              </p:cNvSpPr>
              <p:nvPr/>
            </p:nvSpPr>
            <p:spPr bwMode="auto">
              <a:xfrm flipV="1">
                <a:off x="9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FDFD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Line 545"/>
              <p:cNvSpPr>
                <a:spLocks noChangeShapeType="1"/>
              </p:cNvSpPr>
              <p:nvPr/>
            </p:nvSpPr>
            <p:spPr bwMode="auto">
              <a:xfrm flipV="1">
                <a:off x="9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Line 546"/>
              <p:cNvSpPr>
                <a:spLocks noChangeShapeType="1"/>
              </p:cNvSpPr>
              <p:nvPr/>
            </p:nvSpPr>
            <p:spPr bwMode="auto">
              <a:xfrm flipV="1">
                <a:off x="9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" name="Line 547"/>
              <p:cNvSpPr>
                <a:spLocks noChangeShapeType="1"/>
              </p:cNvSpPr>
              <p:nvPr/>
            </p:nvSpPr>
            <p:spPr bwMode="auto">
              <a:xfrm flipV="1">
                <a:off x="9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0" name="Line 548"/>
              <p:cNvSpPr>
                <a:spLocks noChangeShapeType="1"/>
              </p:cNvSpPr>
              <p:nvPr/>
            </p:nvSpPr>
            <p:spPr bwMode="auto">
              <a:xfrm flipV="1">
                <a:off x="9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1" name="Line 549"/>
              <p:cNvSpPr>
                <a:spLocks noChangeShapeType="1"/>
              </p:cNvSpPr>
              <p:nvPr/>
            </p:nvSpPr>
            <p:spPr bwMode="auto">
              <a:xfrm flipV="1">
                <a:off x="9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2" name="Line 550"/>
              <p:cNvSpPr>
                <a:spLocks noChangeShapeType="1"/>
              </p:cNvSpPr>
              <p:nvPr/>
            </p:nvSpPr>
            <p:spPr bwMode="auto">
              <a:xfrm flipV="1">
                <a:off x="9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3" name="Line 551"/>
              <p:cNvSpPr>
                <a:spLocks noChangeShapeType="1"/>
              </p:cNvSpPr>
              <p:nvPr/>
            </p:nvSpPr>
            <p:spPr bwMode="auto">
              <a:xfrm flipV="1">
                <a:off x="9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4" name="Line 552"/>
              <p:cNvSpPr>
                <a:spLocks noChangeShapeType="1"/>
              </p:cNvSpPr>
              <p:nvPr/>
            </p:nvSpPr>
            <p:spPr bwMode="auto">
              <a:xfrm flipV="1">
                <a:off x="8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3E3E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5" name="Line 553"/>
              <p:cNvSpPr>
                <a:spLocks noChangeShapeType="1"/>
              </p:cNvSpPr>
              <p:nvPr/>
            </p:nvSpPr>
            <p:spPr bwMode="auto">
              <a:xfrm flipV="1">
                <a:off x="8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3E3E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" name="Line 554"/>
              <p:cNvSpPr>
                <a:spLocks noChangeShapeType="1"/>
              </p:cNvSpPr>
              <p:nvPr/>
            </p:nvSpPr>
            <p:spPr bwMode="auto">
              <a:xfrm flipV="1">
                <a:off x="8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4E4E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7" name="Line 555"/>
              <p:cNvSpPr>
                <a:spLocks noChangeShapeType="1"/>
              </p:cNvSpPr>
              <p:nvPr/>
            </p:nvSpPr>
            <p:spPr bwMode="auto">
              <a:xfrm flipV="1">
                <a:off x="8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4E4E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8" name="Line 556"/>
              <p:cNvSpPr>
                <a:spLocks noChangeShapeType="1"/>
              </p:cNvSpPr>
              <p:nvPr/>
            </p:nvSpPr>
            <p:spPr bwMode="auto">
              <a:xfrm flipV="1">
                <a:off x="8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5E5E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9" name="Line 557"/>
              <p:cNvSpPr>
                <a:spLocks noChangeShapeType="1"/>
              </p:cNvSpPr>
              <p:nvPr/>
            </p:nvSpPr>
            <p:spPr bwMode="auto">
              <a:xfrm flipV="1">
                <a:off x="8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5E5E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0" name="Line 558"/>
              <p:cNvSpPr>
                <a:spLocks noChangeShapeType="1"/>
              </p:cNvSpPr>
              <p:nvPr/>
            </p:nvSpPr>
            <p:spPr bwMode="auto">
              <a:xfrm flipV="1">
                <a:off x="8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1" name="Line 559"/>
              <p:cNvSpPr>
                <a:spLocks noChangeShapeType="1"/>
              </p:cNvSpPr>
              <p:nvPr/>
            </p:nvSpPr>
            <p:spPr bwMode="auto">
              <a:xfrm flipV="1">
                <a:off x="8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2" name="Line 560"/>
              <p:cNvSpPr>
                <a:spLocks noChangeShapeType="1"/>
              </p:cNvSpPr>
              <p:nvPr/>
            </p:nvSpPr>
            <p:spPr bwMode="auto">
              <a:xfrm flipV="1">
                <a:off x="8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3" name="Line 561"/>
              <p:cNvSpPr>
                <a:spLocks noChangeShapeType="1"/>
              </p:cNvSpPr>
              <p:nvPr/>
            </p:nvSpPr>
            <p:spPr bwMode="auto">
              <a:xfrm flipV="1">
                <a:off x="8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7E7E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4" name="Line 562"/>
              <p:cNvSpPr>
                <a:spLocks noChangeShapeType="1"/>
              </p:cNvSpPr>
              <p:nvPr/>
            </p:nvSpPr>
            <p:spPr bwMode="auto">
              <a:xfrm flipV="1">
                <a:off x="8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7E7E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5" name="Line 563"/>
              <p:cNvSpPr>
                <a:spLocks noChangeShapeType="1"/>
              </p:cNvSpPr>
              <p:nvPr/>
            </p:nvSpPr>
            <p:spPr bwMode="auto">
              <a:xfrm flipV="1">
                <a:off x="8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8E8E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6" name="Line 564"/>
              <p:cNvSpPr>
                <a:spLocks noChangeShapeType="1"/>
              </p:cNvSpPr>
              <p:nvPr/>
            </p:nvSpPr>
            <p:spPr bwMode="auto">
              <a:xfrm flipV="1">
                <a:off x="7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8E8E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7" name="Line 565"/>
              <p:cNvSpPr>
                <a:spLocks noChangeShapeType="1"/>
              </p:cNvSpPr>
              <p:nvPr/>
            </p:nvSpPr>
            <p:spPr bwMode="auto">
              <a:xfrm flipV="1">
                <a:off x="7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9E9E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8" name="Line 566"/>
              <p:cNvSpPr>
                <a:spLocks noChangeShapeType="1"/>
              </p:cNvSpPr>
              <p:nvPr/>
            </p:nvSpPr>
            <p:spPr bwMode="auto">
              <a:xfrm flipV="1">
                <a:off x="7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9E9E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9" name="Line 567"/>
              <p:cNvSpPr>
                <a:spLocks noChangeShapeType="1"/>
              </p:cNvSpPr>
              <p:nvPr/>
            </p:nvSpPr>
            <p:spPr bwMode="auto">
              <a:xfrm flipV="1">
                <a:off x="7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0" name="Line 568"/>
              <p:cNvSpPr>
                <a:spLocks noChangeShapeType="1"/>
              </p:cNvSpPr>
              <p:nvPr/>
            </p:nvSpPr>
            <p:spPr bwMode="auto">
              <a:xfrm flipV="1">
                <a:off x="7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1" name="Line 569"/>
              <p:cNvSpPr>
                <a:spLocks noChangeShapeType="1"/>
              </p:cNvSpPr>
              <p:nvPr/>
            </p:nvSpPr>
            <p:spPr bwMode="auto">
              <a:xfrm flipV="1">
                <a:off x="7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2" name="Line 570"/>
              <p:cNvSpPr>
                <a:spLocks noChangeShapeType="1"/>
              </p:cNvSpPr>
              <p:nvPr/>
            </p:nvSpPr>
            <p:spPr bwMode="auto">
              <a:xfrm flipV="1">
                <a:off x="7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BEBE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3" name="Line 571"/>
              <p:cNvSpPr>
                <a:spLocks noChangeShapeType="1"/>
              </p:cNvSpPr>
              <p:nvPr/>
            </p:nvSpPr>
            <p:spPr bwMode="auto">
              <a:xfrm flipV="1">
                <a:off x="7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BEBE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4" name="Line 572"/>
              <p:cNvSpPr>
                <a:spLocks noChangeShapeType="1"/>
              </p:cNvSpPr>
              <p:nvPr/>
            </p:nvSpPr>
            <p:spPr bwMode="auto">
              <a:xfrm flipV="1">
                <a:off x="7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CECE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5" name="Line 573"/>
              <p:cNvSpPr>
                <a:spLocks noChangeShapeType="1"/>
              </p:cNvSpPr>
              <p:nvPr/>
            </p:nvSpPr>
            <p:spPr bwMode="auto">
              <a:xfrm flipV="1">
                <a:off x="7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CECE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" name="Line 574"/>
              <p:cNvSpPr>
                <a:spLocks noChangeShapeType="1"/>
              </p:cNvSpPr>
              <p:nvPr/>
            </p:nvSpPr>
            <p:spPr bwMode="auto">
              <a:xfrm flipV="1">
                <a:off x="7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7" name="Line 575"/>
              <p:cNvSpPr>
                <a:spLocks noChangeShapeType="1"/>
              </p:cNvSpPr>
              <p:nvPr/>
            </p:nvSpPr>
            <p:spPr bwMode="auto">
              <a:xfrm flipV="1">
                <a:off x="7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8" name="Line 576"/>
              <p:cNvSpPr>
                <a:spLocks noChangeShapeType="1"/>
              </p:cNvSpPr>
              <p:nvPr/>
            </p:nvSpPr>
            <p:spPr bwMode="auto">
              <a:xfrm flipV="1">
                <a:off x="7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9" name="Line 577"/>
              <p:cNvSpPr>
                <a:spLocks noChangeShapeType="1"/>
              </p:cNvSpPr>
              <p:nvPr/>
            </p:nvSpPr>
            <p:spPr bwMode="auto">
              <a:xfrm flipV="1">
                <a:off x="6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0" name="Line 578"/>
              <p:cNvSpPr>
                <a:spLocks noChangeShapeType="1"/>
              </p:cNvSpPr>
              <p:nvPr/>
            </p:nvSpPr>
            <p:spPr bwMode="auto">
              <a:xfrm flipV="1">
                <a:off x="6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1" name="Line 579"/>
              <p:cNvSpPr>
                <a:spLocks noChangeShapeType="1"/>
              </p:cNvSpPr>
              <p:nvPr/>
            </p:nvSpPr>
            <p:spPr bwMode="auto">
              <a:xfrm flipV="1">
                <a:off x="6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FEFE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2" name="Line 580"/>
              <p:cNvSpPr>
                <a:spLocks noChangeShapeType="1"/>
              </p:cNvSpPr>
              <p:nvPr/>
            </p:nvSpPr>
            <p:spPr bwMode="auto">
              <a:xfrm flipV="1">
                <a:off x="6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FEFE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3" name="Line 581"/>
              <p:cNvSpPr>
                <a:spLocks noChangeShapeType="1"/>
              </p:cNvSpPr>
              <p:nvPr/>
            </p:nvSpPr>
            <p:spPr bwMode="auto">
              <a:xfrm flipV="1">
                <a:off x="6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0F0F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4" name="Line 582"/>
              <p:cNvSpPr>
                <a:spLocks noChangeShapeType="1"/>
              </p:cNvSpPr>
              <p:nvPr/>
            </p:nvSpPr>
            <p:spPr bwMode="auto">
              <a:xfrm flipV="1">
                <a:off x="6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0F0F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5" name="Line 583"/>
              <p:cNvSpPr>
                <a:spLocks noChangeShapeType="1"/>
              </p:cNvSpPr>
              <p:nvPr/>
            </p:nvSpPr>
            <p:spPr bwMode="auto">
              <a:xfrm flipV="1">
                <a:off x="6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1F1F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" name="Line 584"/>
              <p:cNvSpPr>
                <a:spLocks noChangeShapeType="1"/>
              </p:cNvSpPr>
              <p:nvPr/>
            </p:nvSpPr>
            <p:spPr bwMode="auto">
              <a:xfrm flipV="1">
                <a:off x="6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1F1F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7" name="Line 585"/>
              <p:cNvSpPr>
                <a:spLocks noChangeShapeType="1"/>
              </p:cNvSpPr>
              <p:nvPr/>
            </p:nvSpPr>
            <p:spPr bwMode="auto">
              <a:xfrm flipV="1">
                <a:off x="6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8" name="Line 586"/>
              <p:cNvSpPr>
                <a:spLocks noChangeShapeType="1"/>
              </p:cNvSpPr>
              <p:nvPr/>
            </p:nvSpPr>
            <p:spPr bwMode="auto">
              <a:xfrm flipV="1">
                <a:off x="6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9" name="Line 587"/>
              <p:cNvSpPr>
                <a:spLocks noChangeShapeType="1"/>
              </p:cNvSpPr>
              <p:nvPr/>
            </p:nvSpPr>
            <p:spPr bwMode="auto">
              <a:xfrm flipV="1">
                <a:off x="6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0" name="Line 588"/>
              <p:cNvSpPr>
                <a:spLocks noChangeShapeType="1"/>
              </p:cNvSpPr>
              <p:nvPr/>
            </p:nvSpPr>
            <p:spPr bwMode="auto">
              <a:xfrm flipV="1">
                <a:off x="6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1" name="Line 589"/>
              <p:cNvSpPr>
                <a:spLocks noChangeShapeType="1"/>
              </p:cNvSpPr>
              <p:nvPr/>
            </p:nvSpPr>
            <p:spPr bwMode="auto">
              <a:xfrm flipV="1">
                <a:off x="5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2" name="Line 590"/>
              <p:cNvSpPr>
                <a:spLocks noChangeShapeType="1"/>
              </p:cNvSpPr>
              <p:nvPr/>
            </p:nvSpPr>
            <p:spPr bwMode="auto">
              <a:xfrm flipV="1">
                <a:off x="5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4F4F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3" name="Line 591"/>
              <p:cNvSpPr>
                <a:spLocks noChangeShapeType="1"/>
              </p:cNvSpPr>
              <p:nvPr/>
            </p:nvSpPr>
            <p:spPr bwMode="auto">
              <a:xfrm flipV="1">
                <a:off x="5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4F4F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4" name="Line 592"/>
              <p:cNvSpPr>
                <a:spLocks noChangeShapeType="1"/>
              </p:cNvSpPr>
              <p:nvPr/>
            </p:nvSpPr>
            <p:spPr bwMode="auto">
              <a:xfrm flipV="1">
                <a:off x="5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5F5F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5" name="Line 593"/>
              <p:cNvSpPr>
                <a:spLocks noChangeShapeType="1"/>
              </p:cNvSpPr>
              <p:nvPr/>
            </p:nvSpPr>
            <p:spPr bwMode="auto">
              <a:xfrm flipV="1">
                <a:off x="5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5F5F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" name="Line 594"/>
              <p:cNvSpPr>
                <a:spLocks noChangeShapeType="1"/>
              </p:cNvSpPr>
              <p:nvPr/>
            </p:nvSpPr>
            <p:spPr bwMode="auto">
              <a:xfrm flipV="1">
                <a:off x="5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6F6F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7" name="Line 595"/>
              <p:cNvSpPr>
                <a:spLocks noChangeShapeType="1"/>
              </p:cNvSpPr>
              <p:nvPr/>
            </p:nvSpPr>
            <p:spPr bwMode="auto">
              <a:xfrm flipV="1">
                <a:off x="5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6F6F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8" name="Line 596"/>
              <p:cNvSpPr>
                <a:spLocks noChangeShapeType="1"/>
              </p:cNvSpPr>
              <p:nvPr/>
            </p:nvSpPr>
            <p:spPr bwMode="auto">
              <a:xfrm flipV="1">
                <a:off x="5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9" name="Line 597"/>
              <p:cNvSpPr>
                <a:spLocks noChangeShapeType="1"/>
              </p:cNvSpPr>
              <p:nvPr/>
            </p:nvSpPr>
            <p:spPr bwMode="auto">
              <a:xfrm flipV="1">
                <a:off x="5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0" name="Line 598"/>
              <p:cNvSpPr>
                <a:spLocks noChangeShapeType="1"/>
              </p:cNvSpPr>
              <p:nvPr/>
            </p:nvSpPr>
            <p:spPr bwMode="auto">
              <a:xfrm flipV="1">
                <a:off x="5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1" name="Line 599"/>
              <p:cNvSpPr>
                <a:spLocks noChangeShapeType="1"/>
              </p:cNvSpPr>
              <p:nvPr/>
            </p:nvSpPr>
            <p:spPr bwMode="auto">
              <a:xfrm flipV="1">
                <a:off x="5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2" name="Line 600"/>
              <p:cNvSpPr>
                <a:spLocks noChangeShapeType="1"/>
              </p:cNvSpPr>
              <p:nvPr/>
            </p:nvSpPr>
            <p:spPr bwMode="auto">
              <a:xfrm flipV="1">
                <a:off x="5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3" name="Line 601"/>
              <p:cNvSpPr>
                <a:spLocks noChangeShapeType="1"/>
              </p:cNvSpPr>
              <p:nvPr/>
            </p:nvSpPr>
            <p:spPr bwMode="auto">
              <a:xfrm flipV="1">
                <a:off x="5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9F9F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4" name="Line 602"/>
              <p:cNvSpPr>
                <a:spLocks noChangeShapeType="1"/>
              </p:cNvSpPr>
              <p:nvPr/>
            </p:nvSpPr>
            <p:spPr bwMode="auto">
              <a:xfrm flipV="1">
                <a:off x="4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9F9F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5" name="Line 603"/>
              <p:cNvSpPr>
                <a:spLocks noChangeShapeType="1"/>
              </p:cNvSpPr>
              <p:nvPr/>
            </p:nvSpPr>
            <p:spPr bwMode="auto">
              <a:xfrm flipV="1">
                <a:off x="4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AFAF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6" name="Line 604"/>
              <p:cNvSpPr>
                <a:spLocks noChangeShapeType="1"/>
              </p:cNvSpPr>
              <p:nvPr/>
            </p:nvSpPr>
            <p:spPr bwMode="auto">
              <a:xfrm flipV="1">
                <a:off x="4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AFAF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7" name="Line 605"/>
              <p:cNvSpPr>
                <a:spLocks noChangeShapeType="1"/>
              </p:cNvSpPr>
              <p:nvPr/>
            </p:nvSpPr>
            <p:spPr bwMode="auto">
              <a:xfrm flipV="1">
                <a:off x="4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8" name="Line 606"/>
              <p:cNvSpPr>
                <a:spLocks noChangeShapeType="1"/>
              </p:cNvSpPr>
              <p:nvPr/>
            </p:nvSpPr>
            <p:spPr bwMode="auto">
              <a:xfrm flipV="1">
                <a:off x="4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9" name="Line 607"/>
              <p:cNvSpPr>
                <a:spLocks noChangeShapeType="1"/>
              </p:cNvSpPr>
              <p:nvPr/>
            </p:nvSpPr>
            <p:spPr bwMode="auto">
              <a:xfrm flipV="1">
                <a:off x="4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0" name="Line 608"/>
              <p:cNvSpPr>
                <a:spLocks noChangeShapeType="1"/>
              </p:cNvSpPr>
              <p:nvPr/>
            </p:nvSpPr>
            <p:spPr bwMode="auto">
              <a:xfrm flipV="1">
                <a:off x="4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CFCF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1" name="Line 609"/>
              <p:cNvSpPr>
                <a:spLocks noChangeShapeType="1"/>
              </p:cNvSpPr>
              <p:nvPr/>
            </p:nvSpPr>
            <p:spPr bwMode="auto">
              <a:xfrm flipV="1">
                <a:off x="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CFCF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2" name="Line 610"/>
              <p:cNvSpPr>
                <a:spLocks noChangeShapeType="1"/>
              </p:cNvSpPr>
              <p:nvPr/>
            </p:nvSpPr>
            <p:spPr bwMode="auto">
              <a:xfrm flipV="1">
                <a:off x="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DFDF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3" name="Line 611"/>
              <p:cNvSpPr>
                <a:spLocks noChangeShapeType="1"/>
              </p:cNvSpPr>
              <p:nvPr/>
            </p:nvSpPr>
            <p:spPr bwMode="auto">
              <a:xfrm flipV="1">
                <a:off x="4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DFDF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4" name="Line 612"/>
              <p:cNvSpPr>
                <a:spLocks noChangeShapeType="1"/>
              </p:cNvSpPr>
              <p:nvPr/>
            </p:nvSpPr>
            <p:spPr bwMode="auto">
              <a:xfrm flipV="1">
                <a:off x="4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EFE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5" name="Line 613"/>
              <p:cNvSpPr>
                <a:spLocks noChangeShapeType="1"/>
              </p:cNvSpPr>
              <p:nvPr/>
            </p:nvSpPr>
            <p:spPr bwMode="auto">
              <a:xfrm flipV="1">
                <a:off x="4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EFE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6" name="Line 614"/>
              <p:cNvSpPr>
                <a:spLocks noChangeShapeType="1"/>
              </p:cNvSpPr>
              <p:nvPr/>
            </p:nvSpPr>
            <p:spPr bwMode="auto">
              <a:xfrm flipV="1">
                <a:off x="4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" name="Line 615"/>
              <p:cNvSpPr>
                <a:spLocks noChangeShapeType="1"/>
              </p:cNvSpPr>
              <p:nvPr/>
            </p:nvSpPr>
            <p:spPr bwMode="auto">
              <a:xfrm flipV="1">
                <a:off x="3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" name="Line 616"/>
              <p:cNvSpPr>
                <a:spLocks noChangeShapeType="1"/>
              </p:cNvSpPr>
              <p:nvPr/>
            </p:nvSpPr>
            <p:spPr bwMode="auto">
              <a:xfrm flipV="1">
                <a:off x="3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" name="Line 617"/>
              <p:cNvSpPr>
                <a:spLocks noChangeShapeType="1"/>
              </p:cNvSpPr>
              <p:nvPr/>
            </p:nvSpPr>
            <p:spPr bwMode="auto">
              <a:xfrm flipV="1">
                <a:off x="3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" name="Rectangle 644"/>
              <p:cNvSpPr>
                <a:spLocks noChangeArrowheads="1"/>
              </p:cNvSpPr>
              <p:nvPr/>
            </p:nvSpPr>
            <p:spPr bwMode="auto">
              <a:xfrm>
                <a:off x="384" y="3564"/>
                <a:ext cx="4568" cy="1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" name="Rectangle 645"/>
              <p:cNvSpPr>
                <a:spLocks noChangeArrowheads="1"/>
              </p:cNvSpPr>
              <p:nvPr/>
            </p:nvSpPr>
            <p:spPr bwMode="auto">
              <a:xfrm>
                <a:off x="396" y="3144"/>
                <a:ext cx="31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most </a:t>
                </a:r>
                <a:endParaRPr lang="en-US"/>
              </a:p>
            </p:txBody>
          </p:sp>
          <p:sp>
            <p:nvSpPr>
              <p:cNvPr id="3282" name="Rectangle 646"/>
              <p:cNvSpPr>
                <a:spLocks noChangeArrowheads="1"/>
              </p:cNvSpPr>
              <p:nvPr/>
            </p:nvSpPr>
            <p:spPr bwMode="auto">
              <a:xfrm>
                <a:off x="396" y="3288"/>
                <a:ext cx="42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plastics</a:t>
                </a:r>
                <a:endParaRPr lang="en-US"/>
              </a:p>
            </p:txBody>
          </p:sp>
          <p:sp>
            <p:nvSpPr>
              <p:cNvPr id="3283" name="Rectangle 647"/>
              <p:cNvSpPr>
                <a:spLocks noChangeArrowheads="1"/>
              </p:cNvSpPr>
              <p:nvPr/>
            </p:nvSpPr>
            <p:spPr bwMode="auto">
              <a:xfrm>
                <a:off x="1044" y="3144"/>
                <a:ext cx="48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brasses </a:t>
                </a:r>
                <a:endParaRPr lang="en-US"/>
              </a:p>
            </p:txBody>
          </p:sp>
          <p:sp>
            <p:nvSpPr>
              <p:cNvPr id="3284" name="Rectangle 648"/>
              <p:cNvSpPr>
                <a:spLocks noChangeArrowheads="1"/>
              </p:cNvSpPr>
              <p:nvPr/>
            </p:nvSpPr>
            <p:spPr bwMode="auto">
              <a:xfrm>
                <a:off x="1044" y="3288"/>
                <a:ext cx="4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Al alloys</a:t>
                </a:r>
                <a:endParaRPr lang="en-US"/>
              </a:p>
            </p:txBody>
          </p:sp>
          <p:sp>
            <p:nvSpPr>
              <p:cNvPr id="3285" name="Rectangle 649"/>
              <p:cNvSpPr>
                <a:spLocks noChangeArrowheads="1"/>
              </p:cNvSpPr>
              <p:nvPr/>
            </p:nvSpPr>
            <p:spPr bwMode="auto">
              <a:xfrm>
                <a:off x="1692" y="3144"/>
                <a:ext cx="9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easy to machine </a:t>
                </a:r>
                <a:endParaRPr lang="en-US"/>
              </a:p>
            </p:txBody>
          </p:sp>
          <p:sp>
            <p:nvSpPr>
              <p:cNvPr id="3286" name="Rectangle 650"/>
              <p:cNvSpPr>
                <a:spLocks noChangeArrowheads="1"/>
              </p:cNvSpPr>
              <p:nvPr/>
            </p:nvSpPr>
            <p:spPr bwMode="auto">
              <a:xfrm>
                <a:off x="1692" y="3288"/>
                <a:ext cx="33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steels</a:t>
                </a:r>
                <a:endParaRPr lang="en-US"/>
              </a:p>
            </p:txBody>
          </p:sp>
          <p:sp>
            <p:nvSpPr>
              <p:cNvPr id="3287" name="Rectangle 651"/>
              <p:cNvSpPr>
                <a:spLocks noChangeArrowheads="1"/>
              </p:cNvSpPr>
              <p:nvPr/>
            </p:nvSpPr>
            <p:spPr bwMode="auto">
              <a:xfrm>
                <a:off x="2684" y="3288"/>
                <a:ext cx="4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file hard</a:t>
                </a:r>
                <a:endParaRPr lang="en-US"/>
              </a:p>
            </p:txBody>
          </p:sp>
          <p:sp>
            <p:nvSpPr>
              <p:cNvPr id="3288" name="Rectangle 652"/>
              <p:cNvSpPr>
                <a:spLocks noChangeArrowheads="1"/>
              </p:cNvSpPr>
              <p:nvPr/>
            </p:nvSpPr>
            <p:spPr bwMode="auto">
              <a:xfrm>
                <a:off x="3364" y="3144"/>
                <a:ext cx="41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cutting </a:t>
                </a:r>
                <a:endParaRPr lang="en-US"/>
              </a:p>
            </p:txBody>
          </p:sp>
          <p:sp>
            <p:nvSpPr>
              <p:cNvPr id="3289" name="Rectangle 653"/>
              <p:cNvSpPr>
                <a:spLocks noChangeArrowheads="1"/>
              </p:cNvSpPr>
              <p:nvPr/>
            </p:nvSpPr>
            <p:spPr bwMode="auto">
              <a:xfrm>
                <a:off x="3364" y="3288"/>
                <a:ext cx="30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 tools</a:t>
                </a:r>
                <a:endParaRPr lang="en-US"/>
              </a:p>
            </p:txBody>
          </p:sp>
          <p:sp>
            <p:nvSpPr>
              <p:cNvPr id="3290" name="Rectangle 654"/>
              <p:cNvSpPr>
                <a:spLocks noChangeArrowheads="1"/>
              </p:cNvSpPr>
              <p:nvPr/>
            </p:nvSpPr>
            <p:spPr bwMode="auto">
              <a:xfrm>
                <a:off x="3948" y="3144"/>
                <a:ext cx="4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nitrided </a:t>
                </a:r>
                <a:endParaRPr lang="en-US"/>
              </a:p>
            </p:txBody>
          </p:sp>
          <p:sp>
            <p:nvSpPr>
              <p:cNvPr id="3291" name="Rectangle 655"/>
              <p:cNvSpPr>
                <a:spLocks noChangeArrowheads="1"/>
              </p:cNvSpPr>
              <p:nvPr/>
            </p:nvSpPr>
            <p:spPr bwMode="auto">
              <a:xfrm>
                <a:off x="3948" y="3288"/>
                <a:ext cx="33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steels</a:t>
                </a:r>
                <a:endParaRPr lang="en-US"/>
              </a:p>
            </p:txBody>
          </p:sp>
          <p:sp>
            <p:nvSpPr>
              <p:cNvPr id="3292" name="Rectangle 656"/>
              <p:cNvSpPr>
                <a:spLocks noChangeArrowheads="1"/>
              </p:cNvSpPr>
              <p:nvPr/>
            </p:nvSpPr>
            <p:spPr bwMode="auto">
              <a:xfrm>
                <a:off x="4548" y="3288"/>
                <a:ext cx="4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diamond</a:t>
                </a:r>
                <a:endParaRPr lang="en-US"/>
              </a:p>
            </p:txBody>
          </p:sp>
          <p:grpSp>
            <p:nvGrpSpPr>
              <p:cNvPr id="3293" name="Group 657"/>
              <p:cNvGrpSpPr>
                <a:grpSpLocks/>
              </p:cNvGrpSpPr>
              <p:nvPr/>
            </p:nvGrpSpPr>
            <p:grpSpPr bwMode="auto">
              <a:xfrm>
                <a:off x="596" y="3488"/>
                <a:ext cx="4193" cy="152"/>
                <a:chOff x="596" y="3488"/>
                <a:chExt cx="4193" cy="152"/>
              </a:xfrm>
            </p:grpSpPr>
            <p:sp>
              <p:nvSpPr>
                <p:cNvPr id="3294" name="Line 658"/>
                <p:cNvSpPr>
                  <a:spLocks noChangeShapeType="1"/>
                </p:cNvSpPr>
                <p:nvPr/>
              </p:nvSpPr>
              <p:spPr bwMode="auto">
                <a:xfrm flipV="1">
                  <a:off x="596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5" name="Line 659"/>
                <p:cNvSpPr>
                  <a:spLocks noChangeShapeType="1"/>
                </p:cNvSpPr>
                <p:nvPr/>
              </p:nvSpPr>
              <p:spPr bwMode="auto">
                <a:xfrm flipV="1">
                  <a:off x="130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6" name="Line 660"/>
                <p:cNvSpPr>
                  <a:spLocks noChangeShapeType="1"/>
                </p:cNvSpPr>
                <p:nvPr/>
              </p:nvSpPr>
              <p:spPr bwMode="auto">
                <a:xfrm flipV="1">
                  <a:off x="2012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7" name="Line 661"/>
                <p:cNvSpPr>
                  <a:spLocks noChangeShapeType="1"/>
                </p:cNvSpPr>
                <p:nvPr/>
              </p:nvSpPr>
              <p:spPr bwMode="auto">
                <a:xfrm flipV="1">
                  <a:off x="290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8" name="Line 662"/>
                <p:cNvSpPr>
                  <a:spLocks noChangeShapeType="1"/>
                </p:cNvSpPr>
                <p:nvPr/>
              </p:nvSpPr>
              <p:spPr bwMode="auto">
                <a:xfrm flipV="1">
                  <a:off x="3532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9" name="Line 663"/>
                <p:cNvSpPr>
                  <a:spLocks noChangeShapeType="1"/>
                </p:cNvSpPr>
                <p:nvPr/>
              </p:nvSpPr>
              <p:spPr bwMode="auto">
                <a:xfrm flipV="1">
                  <a:off x="4156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0" name="Line 664"/>
                <p:cNvSpPr>
                  <a:spLocks noChangeShapeType="1"/>
                </p:cNvSpPr>
                <p:nvPr/>
              </p:nvSpPr>
              <p:spPr bwMode="auto">
                <a:xfrm flipV="1">
                  <a:off x="478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101" name="Freeform 670"/>
            <p:cNvSpPr>
              <a:spLocks/>
            </p:cNvSpPr>
            <p:nvPr/>
          </p:nvSpPr>
          <p:spPr bwMode="auto">
            <a:xfrm>
              <a:off x="2975" y="2489"/>
              <a:ext cx="235" cy="54"/>
            </a:xfrm>
            <a:custGeom>
              <a:avLst/>
              <a:gdLst>
                <a:gd name="T0" fmla="*/ 0 w 235"/>
                <a:gd name="T1" fmla="*/ 1 h 54"/>
                <a:gd name="T2" fmla="*/ 51 w 235"/>
                <a:gd name="T3" fmla="*/ 39 h 54"/>
                <a:gd name="T4" fmla="*/ 117 w 235"/>
                <a:gd name="T5" fmla="*/ 54 h 54"/>
                <a:gd name="T6" fmla="*/ 187 w 235"/>
                <a:gd name="T7" fmla="*/ 37 h 54"/>
                <a:gd name="T8" fmla="*/ 235 w 235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54"/>
                <a:gd name="T17" fmla="*/ 235 w 2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54">
                  <a:moveTo>
                    <a:pt x="0" y="1"/>
                  </a:moveTo>
                  <a:cubicBezTo>
                    <a:pt x="16" y="15"/>
                    <a:pt x="32" y="30"/>
                    <a:pt x="51" y="39"/>
                  </a:cubicBezTo>
                  <a:cubicBezTo>
                    <a:pt x="70" y="48"/>
                    <a:pt x="94" y="54"/>
                    <a:pt x="117" y="54"/>
                  </a:cubicBezTo>
                  <a:cubicBezTo>
                    <a:pt x="140" y="54"/>
                    <a:pt x="167" y="46"/>
                    <a:pt x="187" y="37"/>
                  </a:cubicBezTo>
                  <a:cubicBezTo>
                    <a:pt x="207" y="28"/>
                    <a:pt x="221" y="14"/>
                    <a:pt x="2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97" y="1152099"/>
            <a:ext cx="4819650" cy="518160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4" name="Rectangle 3"/>
          <p:cNvSpPr/>
          <p:nvPr/>
        </p:nvSpPr>
        <p:spPr>
          <a:xfrm>
            <a:off x="873457" y="358592"/>
            <a:ext cx="719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ISOTHERMAL TRANSFORMATION DIAGRAMS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0227" y="1466707"/>
            <a:ext cx="2523867" cy="374904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36" y="1183090"/>
            <a:ext cx="6343650" cy="400050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4" name="Rectangle 3"/>
          <p:cNvSpPr/>
          <p:nvPr/>
        </p:nvSpPr>
        <p:spPr>
          <a:xfrm>
            <a:off x="873457" y="358592"/>
            <a:ext cx="719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ISOTHERMAL TRANSFORMATION DIAGRAMS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 t="11501" b="26435"/>
          <a:stretch>
            <a:fillRect/>
          </a:stretch>
        </p:blipFill>
        <p:spPr bwMode="auto">
          <a:xfrm>
            <a:off x="787660" y="5227092"/>
            <a:ext cx="7026232" cy="128016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146" y="892932"/>
            <a:ext cx="4000500" cy="436245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4" name="Rectangle 3"/>
          <p:cNvSpPr/>
          <p:nvPr/>
        </p:nvSpPr>
        <p:spPr>
          <a:xfrm>
            <a:off x="873457" y="358592"/>
            <a:ext cx="719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ISOTHERMAL </a:t>
            </a:r>
            <a:r>
              <a:rPr lang="en-US" b="1" dirty="0"/>
              <a:t>TRANSFORMATION DIAGRAMS</a:t>
            </a:r>
            <a:endParaRPr lang="en-US" dirty="0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23081" y="5376365"/>
            <a:ext cx="8379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/>
            <a:r>
              <a:rPr lang="en-US" sz="2000" b="1" dirty="0">
                <a:solidFill>
                  <a:srgbClr val="0000CC"/>
                </a:solidFill>
              </a:rPr>
              <a:t>Time – Temperature </a:t>
            </a:r>
            <a:r>
              <a:rPr lang="en-US" sz="2000" b="1" dirty="0" smtClean="0">
                <a:solidFill>
                  <a:srgbClr val="0000CC"/>
                </a:solidFill>
              </a:rPr>
              <a:t>– Transformation Diagram of an eutectoid steel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D81D56-4D8C-48B0-9417-3490B976C70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lphaLcParenR"/>
            </a:pPr>
            <a:r>
              <a:rPr lang="en-US" b="0" dirty="0" smtClean="0">
                <a:solidFill>
                  <a:schemeClr val="accent2"/>
                </a:solidFill>
                <a:sym typeface="Symbol" pitchFamily="18" charset="2"/>
              </a:rPr>
              <a:t>Normalizing</a:t>
            </a:r>
          </a:p>
          <a:p>
            <a:pPr marL="457200" indent="-457200">
              <a:buFontTx/>
              <a:buAutoNum type="alphaLcParenR"/>
            </a:pPr>
            <a:r>
              <a:rPr lang="en-US" b="0" dirty="0" smtClean="0">
                <a:solidFill>
                  <a:schemeClr val="accent2"/>
                </a:solidFill>
                <a:sym typeface="Symbol" pitchFamily="18" charset="2"/>
              </a:rPr>
              <a:t>Annealing</a:t>
            </a:r>
          </a:p>
          <a:p>
            <a:pPr marL="457200" indent="-457200">
              <a:buFontTx/>
              <a:buAutoNum type="alphaLcParenR"/>
            </a:pPr>
            <a:endParaRPr lang="en-US" b="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buFontTx/>
              <a:buAutoNum type="alphaLcParenR"/>
            </a:pPr>
            <a:endParaRPr lang="en-US" b="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buFontTx/>
              <a:buAutoNum type="alphaLcParenR"/>
            </a:pPr>
            <a:endParaRPr lang="en-US" b="0" dirty="0" smtClean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710230" y="2248042"/>
            <a:ext cx="2700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FF3300"/>
                </a:solidFill>
              </a:rPr>
              <a:t>c) Quenching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10245" name="Rectangle 12"/>
          <p:cNvSpPr>
            <a:spLocks noGrp="1" noChangeArrowheads="1"/>
          </p:cNvSpPr>
          <p:nvPr>
            <p:ph type="title"/>
          </p:nvPr>
        </p:nvSpPr>
        <p:spPr>
          <a:xfrm>
            <a:off x="990600" y="250825"/>
            <a:ext cx="5726113" cy="533400"/>
          </a:xfrm>
        </p:spPr>
        <p:txBody>
          <a:bodyPr/>
          <a:lstStyle/>
          <a:p>
            <a:pPr algn="l"/>
            <a:r>
              <a:rPr lang="en-US" dirty="0" smtClean="0">
                <a:sym typeface="Symbol" pitchFamily="18" charset="2"/>
              </a:rPr>
              <a:t>Heat Treatments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8243888" y="4522788"/>
            <a:ext cx="581025" cy="1838325"/>
            <a:chOff x="5058" y="2730"/>
            <a:chExt cx="366" cy="1158"/>
          </a:xfrm>
        </p:grpSpPr>
        <p:grpSp>
          <p:nvGrpSpPr>
            <p:cNvPr id="10306" name="Group 101"/>
            <p:cNvGrpSpPr>
              <a:grpSpLocks/>
            </p:cNvGrpSpPr>
            <p:nvPr/>
          </p:nvGrpSpPr>
          <p:grpSpPr bwMode="auto">
            <a:xfrm>
              <a:off x="5058" y="2730"/>
              <a:ext cx="300" cy="870"/>
              <a:chOff x="5394" y="2730"/>
              <a:chExt cx="300" cy="870"/>
            </a:xfrm>
          </p:grpSpPr>
          <p:sp>
            <p:nvSpPr>
              <p:cNvPr id="10308" name="Line 102"/>
              <p:cNvSpPr>
                <a:spLocks noChangeShapeType="1"/>
              </p:cNvSpPr>
              <p:nvPr/>
            </p:nvSpPr>
            <p:spPr bwMode="auto">
              <a:xfrm flipV="1">
                <a:off x="5394" y="2730"/>
                <a:ext cx="0" cy="87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Line 103"/>
              <p:cNvSpPr>
                <a:spLocks noChangeShapeType="1"/>
              </p:cNvSpPr>
              <p:nvPr/>
            </p:nvSpPr>
            <p:spPr bwMode="auto">
              <a:xfrm>
                <a:off x="5400" y="273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0" name="Line 104"/>
              <p:cNvSpPr>
                <a:spLocks noChangeShapeType="1"/>
              </p:cNvSpPr>
              <p:nvPr/>
            </p:nvSpPr>
            <p:spPr bwMode="auto">
              <a:xfrm>
                <a:off x="5544" y="2730"/>
                <a:ext cx="0" cy="85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Line 105"/>
              <p:cNvSpPr>
                <a:spLocks noChangeShapeType="1"/>
              </p:cNvSpPr>
              <p:nvPr/>
            </p:nvSpPr>
            <p:spPr bwMode="auto">
              <a:xfrm>
                <a:off x="5538" y="3588"/>
                <a:ext cx="156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7" name="Text Box 106"/>
            <p:cNvSpPr txBox="1">
              <a:spLocks noChangeArrowheads="1"/>
            </p:cNvSpPr>
            <p:nvPr/>
          </p:nvSpPr>
          <p:spPr bwMode="auto">
            <a:xfrm>
              <a:off x="5088" y="36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FF"/>
                  </a:solidFill>
                </a:rPr>
                <a:t>c)</a:t>
              </a:r>
            </a:p>
          </p:txBody>
        </p:sp>
      </p:grpSp>
      <p:sp>
        <p:nvSpPr>
          <p:cNvPr id="259179" name="Text Box 107"/>
          <p:cNvSpPr txBox="1">
            <a:spLocks noChangeArrowheads="1"/>
          </p:cNvSpPr>
          <p:nvPr/>
        </p:nvSpPr>
        <p:spPr bwMode="auto">
          <a:xfrm>
            <a:off x="703570" y="2780184"/>
            <a:ext cx="2700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FF66FF"/>
                </a:solidFill>
              </a:rPr>
              <a:t>d) Tempering</a:t>
            </a:r>
            <a:endParaRPr lang="en-US" sz="2800" dirty="0">
              <a:solidFill>
                <a:srgbClr val="FF66FF"/>
              </a:solidFill>
            </a:endParaRPr>
          </a:p>
        </p:txBody>
      </p:sp>
      <p:sp>
        <p:nvSpPr>
          <p:cNvPr id="10248" name="Rectangle 156"/>
          <p:cNvSpPr>
            <a:spLocks noChangeArrowheads="1"/>
          </p:cNvSpPr>
          <p:nvPr/>
        </p:nvSpPr>
        <p:spPr bwMode="auto">
          <a:xfrm>
            <a:off x="1304925" y="3971925"/>
            <a:ext cx="2284413" cy="10048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8.22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Callister’s Materials Science and Engineering, Adapted Version.</a:t>
            </a:r>
          </a:p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249" name="Rectangle 28"/>
          <p:cNvSpPr>
            <a:spLocks noChangeArrowheads="1"/>
          </p:cNvSpPr>
          <p:nvPr/>
        </p:nvSpPr>
        <p:spPr bwMode="auto">
          <a:xfrm>
            <a:off x="5673725" y="6335713"/>
            <a:ext cx="88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time (s)</a:t>
            </a:r>
            <a:endParaRPr lang="en-US"/>
          </a:p>
        </p:txBody>
      </p:sp>
      <p:sp>
        <p:nvSpPr>
          <p:cNvPr id="10250" name="Rectangle 22"/>
          <p:cNvSpPr>
            <a:spLocks noChangeArrowheads="1"/>
          </p:cNvSpPr>
          <p:nvPr/>
        </p:nvSpPr>
        <p:spPr bwMode="auto">
          <a:xfrm>
            <a:off x="4360863" y="893763"/>
            <a:ext cx="3614737" cy="5302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1" name="Rectangle 23"/>
          <p:cNvSpPr>
            <a:spLocks noChangeArrowheads="1"/>
          </p:cNvSpPr>
          <p:nvPr/>
        </p:nvSpPr>
        <p:spPr bwMode="auto">
          <a:xfrm>
            <a:off x="5421313" y="61722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0252" name="Rectangle 24"/>
          <p:cNvSpPr>
            <a:spLocks noChangeArrowheads="1"/>
          </p:cNvSpPr>
          <p:nvPr/>
        </p:nvSpPr>
        <p:spPr bwMode="auto">
          <a:xfrm>
            <a:off x="6532563" y="61722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0253" name="Rectangle 25"/>
          <p:cNvSpPr>
            <a:spLocks noChangeArrowheads="1"/>
          </p:cNvSpPr>
          <p:nvPr/>
        </p:nvSpPr>
        <p:spPr bwMode="auto">
          <a:xfrm>
            <a:off x="6788150" y="60848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3</a:t>
            </a:r>
            <a:endParaRPr lang="en-US" sz="2000"/>
          </a:p>
        </p:txBody>
      </p:sp>
      <p:sp>
        <p:nvSpPr>
          <p:cNvPr id="10254" name="Rectangle 26"/>
          <p:cNvSpPr>
            <a:spLocks noChangeArrowheads="1"/>
          </p:cNvSpPr>
          <p:nvPr/>
        </p:nvSpPr>
        <p:spPr bwMode="auto">
          <a:xfrm>
            <a:off x="7673975" y="61722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0255" name="Rectangle 27"/>
          <p:cNvSpPr>
            <a:spLocks noChangeArrowheads="1"/>
          </p:cNvSpPr>
          <p:nvPr/>
        </p:nvSpPr>
        <p:spPr bwMode="auto">
          <a:xfrm>
            <a:off x="7929563" y="60848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5</a:t>
            </a:r>
            <a:endParaRPr lang="en-US" sz="2000"/>
          </a:p>
        </p:txBody>
      </p:sp>
      <p:sp>
        <p:nvSpPr>
          <p:cNvPr id="10256" name="Rectangle 34"/>
          <p:cNvSpPr>
            <a:spLocks noChangeArrowheads="1"/>
          </p:cNvSpPr>
          <p:nvPr/>
        </p:nvSpPr>
        <p:spPr bwMode="auto">
          <a:xfrm>
            <a:off x="4200525" y="61722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0257" name="Rectangle 35"/>
          <p:cNvSpPr>
            <a:spLocks noChangeArrowheads="1"/>
          </p:cNvSpPr>
          <p:nvPr/>
        </p:nvSpPr>
        <p:spPr bwMode="auto">
          <a:xfrm>
            <a:off x="4456113" y="6084888"/>
            <a:ext cx="158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-1</a:t>
            </a:r>
            <a:endParaRPr lang="en-US" sz="2000"/>
          </a:p>
        </p:txBody>
      </p:sp>
      <p:sp>
        <p:nvSpPr>
          <p:cNvPr id="10258" name="Rectangle 36"/>
          <p:cNvSpPr>
            <a:spLocks noChangeArrowheads="1"/>
          </p:cNvSpPr>
          <p:nvPr/>
        </p:nvSpPr>
        <p:spPr bwMode="auto">
          <a:xfrm>
            <a:off x="3875088" y="352583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400</a:t>
            </a:r>
            <a:endParaRPr lang="en-US" sz="1800"/>
          </a:p>
        </p:txBody>
      </p:sp>
      <p:sp>
        <p:nvSpPr>
          <p:cNvPr id="10259" name="Rectangle 37"/>
          <p:cNvSpPr>
            <a:spLocks noChangeArrowheads="1"/>
          </p:cNvSpPr>
          <p:nvPr/>
        </p:nvSpPr>
        <p:spPr bwMode="auto">
          <a:xfrm>
            <a:off x="3875088" y="2163763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600</a:t>
            </a:r>
            <a:endParaRPr lang="en-US" sz="1800"/>
          </a:p>
        </p:txBody>
      </p:sp>
      <p:sp>
        <p:nvSpPr>
          <p:cNvPr id="10260" name="Rectangle 38"/>
          <p:cNvSpPr>
            <a:spLocks noChangeArrowheads="1"/>
          </p:cNvSpPr>
          <p:nvPr/>
        </p:nvSpPr>
        <p:spPr bwMode="auto">
          <a:xfrm>
            <a:off x="3875088" y="8032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800</a:t>
            </a:r>
            <a:endParaRPr lang="en-US" sz="1800"/>
          </a:p>
        </p:txBody>
      </p:sp>
      <p:sp>
        <p:nvSpPr>
          <p:cNvPr id="10261" name="Rectangle 39"/>
          <p:cNvSpPr>
            <a:spLocks noChangeArrowheads="1"/>
          </p:cNvSpPr>
          <p:nvPr/>
        </p:nvSpPr>
        <p:spPr bwMode="auto">
          <a:xfrm>
            <a:off x="3286125" y="1382713"/>
            <a:ext cx="6397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</a:rPr>
              <a:t>T</a:t>
            </a:r>
            <a:r>
              <a:rPr lang="en-US" sz="2100">
                <a:solidFill>
                  <a:srgbClr val="000000"/>
                </a:solidFill>
              </a:rPr>
              <a:t>(°C)</a:t>
            </a:r>
            <a:endParaRPr lang="en-US"/>
          </a:p>
        </p:txBody>
      </p:sp>
      <p:sp>
        <p:nvSpPr>
          <p:cNvPr id="10262" name="Rectangle 40"/>
          <p:cNvSpPr>
            <a:spLocks noChangeArrowheads="1"/>
          </p:cNvSpPr>
          <p:nvPr/>
        </p:nvSpPr>
        <p:spPr bwMode="auto">
          <a:xfrm>
            <a:off x="4900613" y="977900"/>
            <a:ext cx="158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Austenite (stable)</a:t>
            </a:r>
            <a:endParaRPr lang="en-US"/>
          </a:p>
        </p:txBody>
      </p:sp>
      <p:sp>
        <p:nvSpPr>
          <p:cNvPr id="10263" name="Rectangle 41"/>
          <p:cNvSpPr>
            <a:spLocks noChangeArrowheads="1"/>
          </p:cNvSpPr>
          <p:nvPr/>
        </p:nvSpPr>
        <p:spPr bwMode="auto">
          <a:xfrm>
            <a:off x="3875088" y="4887913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200</a:t>
            </a:r>
            <a:endParaRPr lang="en-US" sz="1800"/>
          </a:p>
        </p:txBody>
      </p:sp>
      <p:sp>
        <p:nvSpPr>
          <p:cNvPr id="10264" name="Rectangle 65"/>
          <p:cNvSpPr>
            <a:spLocks noChangeArrowheads="1"/>
          </p:cNvSpPr>
          <p:nvPr/>
        </p:nvSpPr>
        <p:spPr bwMode="auto">
          <a:xfrm>
            <a:off x="6256338" y="1824038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0265" name="Rectangle 66"/>
          <p:cNvSpPr>
            <a:spLocks noChangeArrowheads="1"/>
          </p:cNvSpPr>
          <p:nvPr/>
        </p:nvSpPr>
        <p:spPr bwMode="auto">
          <a:xfrm>
            <a:off x="6270625" y="33274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0266" name="Line 67"/>
          <p:cNvSpPr>
            <a:spLocks noChangeShapeType="1"/>
          </p:cNvSpPr>
          <p:nvPr/>
        </p:nvSpPr>
        <p:spPr bwMode="auto">
          <a:xfrm>
            <a:off x="4357688" y="1403350"/>
            <a:ext cx="3606800" cy="3175"/>
          </a:xfrm>
          <a:prstGeom prst="line">
            <a:avLst/>
          </a:prstGeom>
          <a:noFill/>
          <a:ln w="22225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Rectangle 68"/>
          <p:cNvSpPr>
            <a:spLocks noChangeArrowheads="1"/>
          </p:cNvSpPr>
          <p:nvPr/>
        </p:nvSpPr>
        <p:spPr bwMode="auto">
          <a:xfrm>
            <a:off x="8002588" y="1250950"/>
            <a:ext cx="280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CC6600"/>
                </a:solidFill>
              </a:rPr>
              <a:t>T</a:t>
            </a:r>
            <a:r>
              <a:rPr lang="en-US" sz="2100" i="1" baseline="-25000">
                <a:solidFill>
                  <a:srgbClr val="CC6600"/>
                </a:solidFill>
              </a:rPr>
              <a:t>E</a:t>
            </a:r>
            <a:endParaRPr lang="en-US" i="1"/>
          </a:p>
        </p:txBody>
      </p:sp>
      <p:sp>
        <p:nvSpPr>
          <p:cNvPr id="10268" name="Rectangle 70"/>
          <p:cNvSpPr>
            <a:spLocks noChangeArrowheads="1"/>
          </p:cNvSpPr>
          <p:nvPr/>
        </p:nvSpPr>
        <p:spPr bwMode="auto">
          <a:xfrm rot="2607758">
            <a:off x="5824538" y="4338638"/>
            <a:ext cx="257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0%</a:t>
            </a:r>
            <a:endParaRPr lang="en-US"/>
          </a:p>
        </p:txBody>
      </p:sp>
      <p:sp>
        <p:nvSpPr>
          <p:cNvPr id="10269" name="Rectangle 71"/>
          <p:cNvSpPr>
            <a:spLocks noChangeArrowheads="1"/>
          </p:cNvSpPr>
          <p:nvPr/>
        </p:nvSpPr>
        <p:spPr bwMode="auto">
          <a:xfrm rot="2445506">
            <a:off x="6691313" y="3914775"/>
            <a:ext cx="4540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100%</a:t>
            </a:r>
            <a:endParaRPr lang="en-US"/>
          </a:p>
        </p:txBody>
      </p:sp>
      <p:sp>
        <p:nvSpPr>
          <p:cNvPr id="10270" name="Rectangle 72"/>
          <p:cNvSpPr>
            <a:spLocks noChangeArrowheads="1"/>
          </p:cNvSpPr>
          <p:nvPr/>
        </p:nvSpPr>
        <p:spPr bwMode="auto">
          <a:xfrm rot="2582997">
            <a:off x="6159500" y="4206875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50%</a:t>
            </a:r>
            <a:endParaRPr lang="en-US"/>
          </a:p>
        </p:txBody>
      </p:sp>
      <p:sp>
        <p:nvSpPr>
          <p:cNvPr id="10271" name="Rectangle 73"/>
          <p:cNvSpPr>
            <a:spLocks noChangeArrowheads="1"/>
          </p:cNvSpPr>
          <p:nvPr/>
        </p:nvSpPr>
        <p:spPr bwMode="auto">
          <a:xfrm>
            <a:off x="4868863" y="1519238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10272" name="Rectangle 74"/>
          <p:cNvSpPr>
            <a:spLocks noChangeArrowheads="1"/>
          </p:cNvSpPr>
          <p:nvPr/>
        </p:nvSpPr>
        <p:spPr bwMode="auto">
          <a:xfrm>
            <a:off x="4689475" y="3500438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10273" name="Rectangle 82"/>
          <p:cNvSpPr>
            <a:spLocks noChangeArrowheads="1"/>
          </p:cNvSpPr>
          <p:nvPr/>
        </p:nvSpPr>
        <p:spPr bwMode="auto">
          <a:xfrm>
            <a:off x="4354513" y="898525"/>
            <a:ext cx="3609975" cy="5137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74" name="Line 86"/>
          <p:cNvSpPr>
            <a:spLocks noChangeShapeType="1"/>
          </p:cNvSpPr>
          <p:nvPr/>
        </p:nvSpPr>
        <p:spPr bwMode="auto">
          <a:xfrm>
            <a:off x="4352925" y="4867275"/>
            <a:ext cx="36163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5" name="Line 87"/>
          <p:cNvSpPr>
            <a:spLocks noChangeShapeType="1"/>
          </p:cNvSpPr>
          <p:nvPr/>
        </p:nvSpPr>
        <p:spPr bwMode="auto">
          <a:xfrm>
            <a:off x="4352925" y="5213350"/>
            <a:ext cx="3605213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6" name="Line 88"/>
          <p:cNvSpPr>
            <a:spLocks noChangeShapeType="1"/>
          </p:cNvSpPr>
          <p:nvPr/>
        </p:nvSpPr>
        <p:spPr bwMode="auto">
          <a:xfrm>
            <a:off x="4352925" y="5483225"/>
            <a:ext cx="3616325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7" name="Rectangle 89"/>
          <p:cNvSpPr>
            <a:spLocks noChangeArrowheads="1"/>
          </p:cNvSpPr>
          <p:nvPr/>
        </p:nvSpPr>
        <p:spPr bwMode="auto">
          <a:xfrm>
            <a:off x="5511800" y="4848225"/>
            <a:ext cx="5032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M + A</a:t>
            </a:r>
            <a:endParaRPr lang="en-US"/>
          </a:p>
        </p:txBody>
      </p:sp>
      <p:sp>
        <p:nvSpPr>
          <p:cNvPr id="10278" name="Rectangle 90"/>
          <p:cNvSpPr>
            <a:spLocks noChangeArrowheads="1"/>
          </p:cNvSpPr>
          <p:nvPr/>
        </p:nvSpPr>
        <p:spPr bwMode="auto">
          <a:xfrm>
            <a:off x="5526088" y="5216525"/>
            <a:ext cx="5032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M + A</a:t>
            </a:r>
            <a:endParaRPr lang="en-US"/>
          </a:p>
        </p:txBody>
      </p:sp>
      <p:sp>
        <p:nvSpPr>
          <p:cNvPr id="10279" name="Rectangle 91"/>
          <p:cNvSpPr>
            <a:spLocks noChangeArrowheads="1"/>
          </p:cNvSpPr>
          <p:nvPr/>
        </p:nvSpPr>
        <p:spPr bwMode="auto">
          <a:xfrm>
            <a:off x="8020050" y="4764088"/>
            <a:ext cx="2381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0%</a:t>
            </a:r>
            <a:endParaRPr lang="en-US"/>
          </a:p>
        </p:txBody>
      </p:sp>
      <p:sp>
        <p:nvSpPr>
          <p:cNvPr id="10280" name="Rectangle 92"/>
          <p:cNvSpPr>
            <a:spLocks noChangeArrowheads="1"/>
          </p:cNvSpPr>
          <p:nvPr/>
        </p:nvSpPr>
        <p:spPr bwMode="auto">
          <a:xfrm>
            <a:off x="8020050" y="5111750"/>
            <a:ext cx="3302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50%</a:t>
            </a:r>
            <a:endParaRPr lang="en-US"/>
          </a:p>
        </p:txBody>
      </p:sp>
      <p:sp>
        <p:nvSpPr>
          <p:cNvPr id="10281" name="Rectangle 93"/>
          <p:cNvSpPr>
            <a:spLocks noChangeArrowheads="1"/>
          </p:cNvSpPr>
          <p:nvPr/>
        </p:nvSpPr>
        <p:spPr bwMode="auto">
          <a:xfrm>
            <a:off x="8020050" y="5375275"/>
            <a:ext cx="3302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90%</a:t>
            </a:r>
            <a:endParaRPr lang="en-US"/>
          </a:p>
        </p:txBody>
      </p:sp>
      <p:sp>
        <p:nvSpPr>
          <p:cNvPr id="10282" name="Line 195"/>
          <p:cNvSpPr>
            <a:spLocks noChangeShapeType="1"/>
          </p:cNvSpPr>
          <p:nvPr/>
        </p:nvSpPr>
        <p:spPr bwMode="auto">
          <a:xfrm>
            <a:off x="4352925" y="2954338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Line 196"/>
          <p:cNvSpPr>
            <a:spLocks noChangeShapeType="1"/>
          </p:cNvSpPr>
          <p:nvPr/>
        </p:nvSpPr>
        <p:spPr bwMode="auto">
          <a:xfrm>
            <a:off x="4352925" y="4324350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197"/>
          <p:cNvSpPr>
            <a:spLocks noChangeShapeType="1"/>
          </p:cNvSpPr>
          <p:nvPr/>
        </p:nvSpPr>
        <p:spPr bwMode="auto">
          <a:xfrm>
            <a:off x="4352925" y="5695950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Line 198"/>
          <p:cNvSpPr>
            <a:spLocks noChangeShapeType="1"/>
          </p:cNvSpPr>
          <p:nvPr/>
        </p:nvSpPr>
        <p:spPr bwMode="auto">
          <a:xfrm>
            <a:off x="4352925" y="5010150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Line 199"/>
          <p:cNvSpPr>
            <a:spLocks noChangeShapeType="1"/>
          </p:cNvSpPr>
          <p:nvPr/>
        </p:nvSpPr>
        <p:spPr bwMode="auto">
          <a:xfrm>
            <a:off x="4352925" y="1584325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Line 200"/>
          <p:cNvSpPr>
            <a:spLocks noChangeShapeType="1"/>
          </p:cNvSpPr>
          <p:nvPr/>
        </p:nvSpPr>
        <p:spPr bwMode="auto">
          <a:xfrm>
            <a:off x="4352925" y="3640138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Line 204"/>
          <p:cNvSpPr>
            <a:spLocks noChangeShapeType="1"/>
          </p:cNvSpPr>
          <p:nvPr/>
        </p:nvSpPr>
        <p:spPr bwMode="auto">
          <a:xfrm>
            <a:off x="4352925" y="2270125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Freeform 207"/>
          <p:cNvSpPr>
            <a:spLocks/>
          </p:cNvSpPr>
          <p:nvPr/>
        </p:nvSpPr>
        <p:spPr bwMode="auto">
          <a:xfrm>
            <a:off x="4862513" y="1450975"/>
            <a:ext cx="3094037" cy="3413125"/>
          </a:xfrm>
          <a:custGeom>
            <a:avLst/>
            <a:gdLst>
              <a:gd name="T0" fmla="*/ 2147483647 w 1949"/>
              <a:gd name="T1" fmla="*/ 2147483647 h 2150"/>
              <a:gd name="T2" fmla="*/ 2147483647 w 1949"/>
              <a:gd name="T3" fmla="*/ 2147483647 h 2150"/>
              <a:gd name="T4" fmla="*/ 2147483647 w 1949"/>
              <a:gd name="T5" fmla="*/ 2147483647 h 2150"/>
              <a:gd name="T6" fmla="*/ 1917838116 w 1949"/>
              <a:gd name="T7" fmla="*/ 2147483647 h 2150"/>
              <a:gd name="T8" fmla="*/ 768646744 w 1949"/>
              <a:gd name="T9" fmla="*/ 2147483647 h 2150"/>
              <a:gd name="T10" fmla="*/ 194051207 w 1949"/>
              <a:gd name="T11" fmla="*/ 2147483647 h 2150"/>
              <a:gd name="T12" fmla="*/ 12599985 w 1949"/>
              <a:gd name="T13" fmla="*/ 2132052013 h 2150"/>
              <a:gd name="T14" fmla="*/ 113406240 w 1949"/>
              <a:gd name="T15" fmla="*/ 1486891909 h 2150"/>
              <a:gd name="T16" fmla="*/ 536792465 w 1949"/>
              <a:gd name="T17" fmla="*/ 992941508 h 2150"/>
              <a:gd name="T18" fmla="*/ 1403727643 w 1949"/>
              <a:gd name="T19" fmla="*/ 488910289 h 2150"/>
              <a:gd name="T20" fmla="*/ 2147483647 w 1949"/>
              <a:gd name="T21" fmla="*/ 166330287 h 2150"/>
              <a:gd name="T22" fmla="*/ 2147483647 w 1949"/>
              <a:gd name="T23" fmla="*/ 25201557 h 2150"/>
              <a:gd name="T24" fmla="*/ 2147483647 w 1949"/>
              <a:gd name="T25" fmla="*/ 15120937 h 21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49"/>
              <a:gd name="T40" fmla="*/ 0 h 2150"/>
              <a:gd name="T41" fmla="*/ 1949 w 1949"/>
              <a:gd name="T42" fmla="*/ 2150 h 21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49" h="2150">
                <a:moveTo>
                  <a:pt x="909" y="2150"/>
                </a:moveTo>
                <a:cubicBezTo>
                  <a:pt x="910" y="2129"/>
                  <a:pt x="911" y="2108"/>
                  <a:pt x="905" y="2082"/>
                </a:cubicBezTo>
                <a:cubicBezTo>
                  <a:pt x="899" y="2056"/>
                  <a:pt x="897" y="2035"/>
                  <a:pt x="873" y="1994"/>
                </a:cubicBezTo>
                <a:cubicBezTo>
                  <a:pt x="849" y="1953"/>
                  <a:pt x="856" y="1934"/>
                  <a:pt x="761" y="1838"/>
                </a:cubicBezTo>
                <a:cubicBezTo>
                  <a:pt x="666" y="1742"/>
                  <a:pt x="419" y="1541"/>
                  <a:pt x="305" y="1418"/>
                </a:cubicBezTo>
                <a:cubicBezTo>
                  <a:pt x="191" y="1295"/>
                  <a:pt x="127" y="1197"/>
                  <a:pt x="77" y="1102"/>
                </a:cubicBezTo>
                <a:cubicBezTo>
                  <a:pt x="27" y="1007"/>
                  <a:pt x="10" y="931"/>
                  <a:pt x="5" y="846"/>
                </a:cubicBezTo>
                <a:cubicBezTo>
                  <a:pt x="0" y="761"/>
                  <a:pt x="10" y="665"/>
                  <a:pt x="45" y="590"/>
                </a:cubicBezTo>
                <a:cubicBezTo>
                  <a:pt x="80" y="515"/>
                  <a:pt x="128" y="460"/>
                  <a:pt x="213" y="394"/>
                </a:cubicBezTo>
                <a:cubicBezTo>
                  <a:pt x="298" y="328"/>
                  <a:pt x="407" y="249"/>
                  <a:pt x="557" y="194"/>
                </a:cubicBezTo>
                <a:cubicBezTo>
                  <a:pt x="707" y="139"/>
                  <a:pt x="924" y="97"/>
                  <a:pt x="1113" y="66"/>
                </a:cubicBezTo>
                <a:cubicBezTo>
                  <a:pt x="1302" y="35"/>
                  <a:pt x="1550" y="20"/>
                  <a:pt x="1689" y="10"/>
                </a:cubicBezTo>
                <a:cubicBezTo>
                  <a:pt x="1828" y="0"/>
                  <a:pt x="1888" y="3"/>
                  <a:pt x="1949" y="6"/>
                </a:cubicBezTo>
              </a:path>
            </a:pathLst>
          </a:cu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90" name="Freeform 210"/>
          <p:cNvSpPr>
            <a:spLocks/>
          </p:cNvSpPr>
          <p:nvPr/>
        </p:nvSpPr>
        <p:spPr bwMode="auto">
          <a:xfrm>
            <a:off x="5360988" y="1587500"/>
            <a:ext cx="2595562" cy="3282950"/>
          </a:xfrm>
          <a:custGeom>
            <a:avLst/>
            <a:gdLst>
              <a:gd name="T0" fmla="*/ 2147483647 w 1635"/>
              <a:gd name="T1" fmla="*/ 2147483647 h 2068"/>
              <a:gd name="T2" fmla="*/ 2147483647 w 1635"/>
              <a:gd name="T3" fmla="*/ 2147483647 h 2068"/>
              <a:gd name="T4" fmla="*/ 622477693 w 1635"/>
              <a:gd name="T5" fmla="*/ 2147483647 h 2068"/>
              <a:gd name="T6" fmla="*/ 108365921 w 1635"/>
              <a:gd name="T7" fmla="*/ 1874996158 h 2068"/>
              <a:gd name="T8" fmla="*/ 57962796 w 1635"/>
              <a:gd name="T9" fmla="*/ 1350803509 h 2068"/>
              <a:gd name="T10" fmla="*/ 461187772 w 1635"/>
              <a:gd name="T11" fmla="*/ 836691877 h 2068"/>
              <a:gd name="T12" fmla="*/ 1580136796 w 1635"/>
              <a:gd name="T13" fmla="*/ 332660567 h 2068"/>
              <a:gd name="T14" fmla="*/ 2147483647 w 1635"/>
              <a:gd name="T15" fmla="*/ 70564366 h 2068"/>
              <a:gd name="T16" fmla="*/ 2147483647 w 1635"/>
              <a:gd name="T17" fmla="*/ 0 h 20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35"/>
              <a:gd name="T28" fmla="*/ 0 h 2068"/>
              <a:gd name="T29" fmla="*/ 1635 w 1635"/>
              <a:gd name="T30" fmla="*/ 2068 h 206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35" h="2068">
                <a:moveTo>
                  <a:pt x="1403" y="2068"/>
                </a:moveTo>
                <a:cubicBezTo>
                  <a:pt x="1229" y="1940"/>
                  <a:pt x="1056" y="1812"/>
                  <a:pt x="863" y="1640"/>
                </a:cubicBezTo>
                <a:cubicBezTo>
                  <a:pt x="670" y="1468"/>
                  <a:pt x="384" y="1185"/>
                  <a:pt x="247" y="1036"/>
                </a:cubicBezTo>
                <a:cubicBezTo>
                  <a:pt x="110" y="887"/>
                  <a:pt x="80" y="827"/>
                  <a:pt x="43" y="744"/>
                </a:cubicBezTo>
                <a:cubicBezTo>
                  <a:pt x="6" y="661"/>
                  <a:pt x="0" y="605"/>
                  <a:pt x="23" y="536"/>
                </a:cubicBezTo>
                <a:cubicBezTo>
                  <a:pt x="46" y="467"/>
                  <a:pt x="82" y="399"/>
                  <a:pt x="183" y="332"/>
                </a:cubicBezTo>
                <a:cubicBezTo>
                  <a:pt x="284" y="265"/>
                  <a:pt x="454" y="183"/>
                  <a:pt x="627" y="132"/>
                </a:cubicBezTo>
                <a:cubicBezTo>
                  <a:pt x="800" y="81"/>
                  <a:pt x="1051" y="50"/>
                  <a:pt x="1219" y="28"/>
                </a:cubicBezTo>
                <a:cubicBezTo>
                  <a:pt x="1387" y="6"/>
                  <a:pt x="1511" y="3"/>
                  <a:pt x="1635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91" name="Freeform 212"/>
          <p:cNvSpPr>
            <a:spLocks/>
          </p:cNvSpPr>
          <p:nvPr/>
        </p:nvSpPr>
        <p:spPr bwMode="auto">
          <a:xfrm>
            <a:off x="5148263" y="1739900"/>
            <a:ext cx="1760537" cy="3124200"/>
          </a:xfrm>
          <a:custGeom>
            <a:avLst/>
            <a:gdLst>
              <a:gd name="T0" fmla="*/ 2147483647 w 1109"/>
              <a:gd name="T1" fmla="*/ 2147483647 h 1968"/>
              <a:gd name="T2" fmla="*/ 2147483647 w 1109"/>
              <a:gd name="T3" fmla="*/ 2147483647 h 1968"/>
              <a:gd name="T4" fmla="*/ 1665822075 w 1109"/>
              <a:gd name="T5" fmla="*/ 2147483647 h 1968"/>
              <a:gd name="T6" fmla="*/ 829130210 w 1109"/>
              <a:gd name="T7" fmla="*/ 2147483647 h 1968"/>
              <a:gd name="T8" fmla="*/ 163809293 w 1109"/>
              <a:gd name="T9" fmla="*/ 1844754711 h 1968"/>
              <a:gd name="T10" fmla="*/ 22680602 w 1109"/>
              <a:gd name="T11" fmla="*/ 1260078209 h 1968"/>
              <a:gd name="T12" fmla="*/ 304937991 w 1109"/>
              <a:gd name="T13" fmla="*/ 705643773 h 1968"/>
              <a:gd name="T14" fmla="*/ 950097821 w 1109"/>
              <a:gd name="T15" fmla="*/ 252015662 h 1968"/>
              <a:gd name="T16" fmla="*/ 1665822075 w 1109"/>
              <a:gd name="T17" fmla="*/ 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9"/>
              <a:gd name="T28" fmla="*/ 0 h 1968"/>
              <a:gd name="T29" fmla="*/ 1109 w 1109"/>
              <a:gd name="T30" fmla="*/ 1968 h 196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9" h="1968">
                <a:moveTo>
                  <a:pt x="1109" y="1968"/>
                </a:moveTo>
                <a:cubicBezTo>
                  <a:pt x="1030" y="1852"/>
                  <a:pt x="952" y="1736"/>
                  <a:pt x="877" y="1640"/>
                </a:cubicBezTo>
                <a:cubicBezTo>
                  <a:pt x="802" y="1544"/>
                  <a:pt x="752" y="1489"/>
                  <a:pt x="661" y="1392"/>
                </a:cubicBezTo>
                <a:cubicBezTo>
                  <a:pt x="570" y="1295"/>
                  <a:pt x="428" y="1166"/>
                  <a:pt x="329" y="1056"/>
                </a:cubicBezTo>
                <a:cubicBezTo>
                  <a:pt x="230" y="946"/>
                  <a:pt x="118" y="825"/>
                  <a:pt x="65" y="732"/>
                </a:cubicBezTo>
                <a:cubicBezTo>
                  <a:pt x="12" y="639"/>
                  <a:pt x="0" y="575"/>
                  <a:pt x="9" y="500"/>
                </a:cubicBezTo>
                <a:cubicBezTo>
                  <a:pt x="18" y="425"/>
                  <a:pt x="60" y="347"/>
                  <a:pt x="121" y="280"/>
                </a:cubicBezTo>
                <a:cubicBezTo>
                  <a:pt x="182" y="213"/>
                  <a:pt x="287" y="147"/>
                  <a:pt x="377" y="100"/>
                </a:cubicBezTo>
                <a:cubicBezTo>
                  <a:pt x="467" y="53"/>
                  <a:pt x="564" y="26"/>
                  <a:pt x="66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92" name="Line 154"/>
          <p:cNvSpPr>
            <a:spLocks noChangeShapeType="1"/>
          </p:cNvSpPr>
          <p:nvPr/>
        </p:nvSpPr>
        <p:spPr bwMode="auto">
          <a:xfrm>
            <a:off x="4876800" y="2655888"/>
            <a:ext cx="1597025" cy="0"/>
          </a:xfrm>
          <a:prstGeom prst="line">
            <a:avLst/>
          </a:prstGeom>
          <a:noFill/>
          <a:ln w="28575">
            <a:solidFill>
              <a:srgbClr val="3300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3" name="Line 232"/>
          <p:cNvSpPr>
            <a:spLocks noChangeShapeType="1"/>
          </p:cNvSpPr>
          <p:nvPr/>
        </p:nvSpPr>
        <p:spPr bwMode="auto">
          <a:xfrm>
            <a:off x="6765925" y="58293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233"/>
          <p:cNvSpPr>
            <a:spLocks noChangeShapeType="1"/>
          </p:cNvSpPr>
          <p:nvPr/>
        </p:nvSpPr>
        <p:spPr bwMode="auto">
          <a:xfrm>
            <a:off x="5564188" y="58293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5" name="Line 234"/>
          <p:cNvSpPr>
            <a:spLocks noChangeShapeType="1"/>
          </p:cNvSpPr>
          <p:nvPr/>
        </p:nvSpPr>
        <p:spPr bwMode="auto">
          <a:xfrm>
            <a:off x="4962525" y="58293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Line 235"/>
          <p:cNvSpPr>
            <a:spLocks noChangeShapeType="1"/>
          </p:cNvSpPr>
          <p:nvPr/>
        </p:nvSpPr>
        <p:spPr bwMode="auto">
          <a:xfrm>
            <a:off x="6165850" y="58293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7" name="Line 236"/>
          <p:cNvSpPr>
            <a:spLocks noChangeShapeType="1"/>
          </p:cNvSpPr>
          <p:nvPr/>
        </p:nvSpPr>
        <p:spPr bwMode="auto">
          <a:xfrm>
            <a:off x="7367588" y="58293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4365625" y="1077913"/>
            <a:ext cx="3462338" cy="4827587"/>
            <a:chOff x="2951" y="679"/>
            <a:chExt cx="2181" cy="3041"/>
          </a:xfrm>
        </p:grpSpPr>
        <p:sp>
          <p:nvSpPr>
            <p:cNvPr id="10304" name="Freeform 94"/>
            <p:cNvSpPr>
              <a:spLocks/>
            </p:cNvSpPr>
            <p:nvPr/>
          </p:nvSpPr>
          <p:spPr bwMode="auto">
            <a:xfrm>
              <a:off x="2951" y="679"/>
              <a:ext cx="2171" cy="3021"/>
            </a:xfrm>
            <a:custGeom>
              <a:avLst/>
              <a:gdLst>
                <a:gd name="T0" fmla="*/ 0 w 2544"/>
                <a:gd name="T1" fmla="*/ 0 h 2400"/>
                <a:gd name="T2" fmla="*/ 489 w 2544"/>
                <a:gd name="T3" fmla="*/ 152 h 2400"/>
                <a:gd name="T4" fmla="*/ 1014 w 2544"/>
                <a:gd name="T5" fmla="*/ 685 h 2400"/>
                <a:gd name="T6" fmla="*/ 1398 w 2544"/>
                <a:gd name="T7" fmla="*/ 1597 h 2400"/>
                <a:gd name="T8" fmla="*/ 1748 w 2544"/>
                <a:gd name="T9" fmla="*/ 3042 h 2400"/>
                <a:gd name="T10" fmla="*/ 1853 w 2544"/>
                <a:gd name="T11" fmla="*/ 3803 h 2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4"/>
                <a:gd name="T19" fmla="*/ 0 h 2400"/>
                <a:gd name="T20" fmla="*/ 2544 w 2544"/>
                <a:gd name="T21" fmla="*/ 2400 h 2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4" h="2400">
                  <a:moveTo>
                    <a:pt x="0" y="0"/>
                  </a:moveTo>
                  <a:cubicBezTo>
                    <a:pt x="220" y="12"/>
                    <a:pt x="440" y="24"/>
                    <a:pt x="672" y="96"/>
                  </a:cubicBezTo>
                  <a:cubicBezTo>
                    <a:pt x="904" y="168"/>
                    <a:pt x="1184" y="280"/>
                    <a:pt x="1392" y="432"/>
                  </a:cubicBezTo>
                  <a:cubicBezTo>
                    <a:pt x="1600" y="584"/>
                    <a:pt x="1752" y="760"/>
                    <a:pt x="1920" y="1008"/>
                  </a:cubicBezTo>
                  <a:cubicBezTo>
                    <a:pt x="2088" y="1256"/>
                    <a:pt x="2296" y="1688"/>
                    <a:pt x="2400" y="1920"/>
                  </a:cubicBezTo>
                  <a:cubicBezTo>
                    <a:pt x="2504" y="2152"/>
                    <a:pt x="2520" y="2320"/>
                    <a:pt x="2544" y="240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05" name="Text Box 95"/>
            <p:cNvSpPr txBox="1">
              <a:spLocks noChangeArrowheads="1"/>
            </p:cNvSpPr>
            <p:nvPr/>
          </p:nvSpPr>
          <p:spPr bwMode="auto">
            <a:xfrm>
              <a:off x="4844" y="34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a)</a:t>
              </a:r>
            </a:p>
          </p:txBody>
        </p:sp>
      </p:grpSp>
      <p:grpSp>
        <p:nvGrpSpPr>
          <p:cNvPr id="5" name="Group 155"/>
          <p:cNvGrpSpPr>
            <a:grpSpLocks/>
          </p:cNvGrpSpPr>
          <p:nvPr/>
        </p:nvGrpSpPr>
        <p:grpSpPr bwMode="auto">
          <a:xfrm>
            <a:off x="4376738" y="1106488"/>
            <a:ext cx="3881437" cy="4900612"/>
            <a:chOff x="2757" y="697"/>
            <a:chExt cx="2445" cy="3087"/>
          </a:xfrm>
        </p:grpSpPr>
        <p:sp>
          <p:nvSpPr>
            <p:cNvPr id="10300" name="Text Box 96"/>
            <p:cNvSpPr txBox="1">
              <a:spLocks noChangeArrowheads="1"/>
            </p:cNvSpPr>
            <p:nvPr/>
          </p:nvSpPr>
          <p:spPr bwMode="auto">
            <a:xfrm>
              <a:off x="2851" y="3496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b)</a:t>
              </a:r>
            </a:p>
          </p:txBody>
        </p:sp>
        <p:grpSp>
          <p:nvGrpSpPr>
            <p:cNvPr id="10301" name="Group 97"/>
            <p:cNvGrpSpPr>
              <a:grpSpLocks/>
            </p:cNvGrpSpPr>
            <p:nvPr/>
          </p:nvGrpSpPr>
          <p:grpSpPr bwMode="auto">
            <a:xfrm>
              <a:off x="2757" y="697"/>
              <a:ext cx="2445" cy="3018"/>
              <a:chOff x="2256" y="432"/>
              <a:chExt cx="2802" cy="3156"/>
            </a:xfrm>
          </p:grpSpPr>
          <p:sp>
            <p:nvSpPr>
              <p:cNvPr id="10302" name="Freeform 98"/>
              <p:cNvSpPr>
                <a:spLocks/>
              </p:cNvSpPr>
              <p:nvPr/>
            </p:nvSpPr>
            <p:spPr bwMode="auto">
              <a:xfrm>
                <a:off x="2256" y="432"/>
                <a:ext cx="416" cy="2942"/>
              </a:xfrm>
              <a:custGeom>
                <a:avLst/>
                <a:gdLst>
                  <a:gd name="T0" fmla="*/ 0 w 2544"/>
                  <a:gd name="T1" fmla="*/ 0 h 2400"/>
                  <a:gd name="T2" fmla="*/ 18 w 2544"/>
                  <a:gd name="T3" fmla="*/ 145 h 2400"/>
                  <a:gd name="T4" fmla="*/ 37 w 2544"/>
                  <a:gd name="T5" fmla="*/ 650 h 2400"/>
                  <a:gd name="T6" fmla="*/ 51 w 2544"/>
                  <a:gd name="T7" fmla="*/ 1515 h 2400"/>
                  <a:gd name="T8" fmla="*/ 64 w 2544"/>
                  <a:gd name="T9" fmla="*/ 2886 h 2400"/>
                  <a:gd name="T10" fmla="*/ 68 w 2544"/>
                  <a:gd name="T11" fmla="*/ 3606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44"/>
                  <a:gd name="T19" fmla="*/ 0 h 2400"/>
                  <a:gd name="T20" fmla="*/ 2544 w 2544"/>
                  <a:gd name="T21" fmla="*/ 2400 h 2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44" h="2400">
                    <a:moveTo>
                      <a:pt x="0" y="0"/>
                    </a:moveTo>
                    <a:cubicBezTo>
                      <a:pt x="220" y="12"/>
                      <a:pt x="440" y="24"/>
                      <a:pt x="672" y="96"/>
                    </a:cubicBezTo>
                    <a:cubicBezTo>
                      <a:pt x="904" y="168"/>
                      <a:pt x="1184" y="280"/>
                      <a:pt x="1392" y="432"/>
                    </a:cubicBezTo>
                    <a:cubicBezTo>
                      <a:pt x="1600" y="584"/>
                      <a:pt x="1752" y="760"/>
                      <a:pt x="1920" y="1008"/>
                    </a:cubicBezTo>
                    <a:cubicBezTo>
                      <a:pt x="2088" y="1256"/>
                      <a:pt x="2296" y="1688"/>
                      <a:pt x="2400" y="1920"/>
                    </a:cubicBezTo>
                    <a:cubicBezTo>
                      <a:pt x="2504" y="2152"/>
                      <a:pt x="2520" y="2320"/>
                      <a:pt x="2544" y="24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3" name="Freeform 99"/>
              <p:cNvSpPr>
                <a:spLocks/>
              </p:cNvSpPr>
              <p:nvPr/>
            </p:nvSpPr>
            <p:spPr bwMode="auto">
              <a:xfrm>
                <a:off x="2670" y="3360"/>
                <a:ext cx="2388" cy="228"/>
              </a:xfrm>
              <a:custGeom>
                <a:avLst/>
                <a:gdLst>
                  <a:gd name="T0" fmla="*/ 0 w 2664"/>
                  <a:gd name="T1" fmla="*/ 0 h 228"/>
                  <a:gd name="T2" fmla="*/ 39 w 2664"/>
                  <a:gd name="T3" fmla="*/ 90 h 228"/>
                  <a:gd name="T4" fmla="*/ 178 w 2664"/>
                  <a:gd name="T5" fmla="*/ 156 h 228"/>
                  <a:gd name="T6" fmla="*/ 665 w 2664"/>
                  <a:gd name="T7" fmla="*/ 210 h 228"/>
                  <a:gd name="T8" fmla="*/ 1239 w 2664"/>
                  <a:gd name="T9" fmla="*/ 222 h 228"/>
                  <a:gd name="T10" fmla="*/ 2141 w 2664"/>
                  <a:gd name="T11" fmla="*/ 228 h 2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64"/>
                  <a:gd name="T19" fmla="*/ 0 h 228"/>
                  <a:gd name="T20" fmla="*/ 2664 w 2664"/>
                  <a:gd name="T21" fmla="*/ 228 h 2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64" h="228">
                    <a:moveTo>
                      <a:pt x="0" y="0"/>
                    </a:moveTo>
                    <a:cubicBezTo>
                      <a:pt x="5" y="32"/>
                      <a:pt x="11" y="64"/>
                      <a:pt x="48" y="90"/>
                    </a:cubicBezTo>
                    <a:cubicBezTo>
                      <a:pt x="85" y="116"/>
                      <a:pt x="92" y="136"/>
                      <a:pt x="222" y="156"/>
                    </a:cubicBezTo>
                    <a:cubicBezTo>
                      <a:pt x="352" y="176"/>
                      <a:pt x="608" y="199"/>
                      <a:pt x="828" y="210"/>
                    </a:cubicBezTo>
                    <a:cubicBezTo>
                      <a:pt x="1048" y="221"/>
                      <a:pt x="1236" y="219"/>
                      <a:pt x="1542" y="222"/>
                    </a:cubicBezTo>
                    <a:cubicBezTo>
                      <a:pt x="1848" y="225"/>
                      <a:pt x="2256" y="226"/>
                      <a:pt x="2664" y="22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9" grpId="0" autoUpdateAnimBg="0"/>
      <p:bldP spid="2591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879" y="953211"/>
            <a:ext cx="6067425" cy="451485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1481928" y="250825"/>
            <a:ext cx="6897806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Normalizing vs.</a:t>
            </a:r>
            <a:r>
              <a:rPr lang="en-US" sz="36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Symbol" pitchFamily="18" charset="2"/>
              </a:rPr>
              <a:t> Annealing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Symbol" pitchFamily="18" charset="2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646" y="5611220"/>
            <a:ext cx="5903843" cy="100584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EBC02-3C13-4ABB-BCFF-A0DCFC8EE9BD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11267" name="Picture 15" descr="Fig 10_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525" y="331788"/>
            <a:ext cx="5086350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Freeform 8"/>
          <p:cNvSpPr>
            <a:spLocks/>
          </p:cNvSpPr>
          <p:nvPr/>
        </p:nvSpPr>
        <p:spPr bwMode="auto">
          <a:xfrm>
            <a:off x="4300538" y="609600"/>
            <a:ext cx="3492500" cy="4351338"/>
          </a:xfrm>
          <a:custGeom>
            <a:avLst/>
            <a:gdLst>
              <a:gd name="T0" fmla="*/ 0 w 2688"/>
              <a:gd name="T1" fmla="*/ 0 h 2832"/>
              <a:gd name="T2" fmla="*/ 1377540636 w 2688"/>
              <a:gd name="T3" fmla="*/ 679910349 h 2832"/>
              <a:gd name="T4" fmla="*/ 2147483647 w 2688"/>
              <a:gd name="T5" fmla="*/ 2039731238 h 2832"/>
              <a:gd name="T6" fmla="*/ 2147483647 w 2688"/>
              <a:gd name="T7" fmla="*/ 2147483647 h 2832"/>
              <a:gd name="T8" fmla="*/ 2147483647 w 2688"/>
              <a:gd name="T9" fmla="*/ 2147483647 h 28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8"/>
              <a:gd name="T16" fmla="*/ 0 h 2832"/>
              <a:gd name="T17" fmla="*/ 2688 w 2688"/>
              <a:gd name="T18" fmla="*/ 2832 h 28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8" h="2832">
                <a:moveTo>
                  <a:pt x="0" y="0"/>
                </a:moveTo>
                <a:cubicBezTo>
                  <a:pt x="276" y="72"/>
                  <a:pt x="552" y="144"/>
                  <a:pt x="816" y="288"/>
                </a:cubicBezTo>
                <a:cubicBezTo>
                  <a:pt x="1080" y="432"/>
                  <a:pt x="1312" y="528"/>
                  <a:pt x="1584" y="864"/>
                </a:cubicBezTo>
                <a:cubicBezTo>
                  <a:pt x="1856" y="1200"/>
                  <a:pt x="2264" y="1976"/>
                  <a:pt x="2448" y="2304"/>
                </a:cubicBezTo>
                <a:cubicBezTo>
                  <a:pt x="2632" y="2632"/>
                  <a:pt x="2660" y="2732"/>
                  <a:pt x="2688" y="28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2395538" y="5346700"/>
            <a:ext cx="1438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8.25,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</a:rPr>
              <a:t>Adapted Version.</a:t>
            </a:r>
          </a:p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270" name="Rectangle 13"/>
          <p:cNvSpPr>
            <a:spLocks noGrp="1" noChangeArrowheads="1"/>
          </p:cNvSpPr>
          <p:nvPr>
            <p:ph type="title"/>
          </p:nvPr>
        </p:nvSpPr>
        <p:spPr>
          <a:xfrm>
            <a:off x="671513" y="468313"/>
            <a:ext cx="7569200" cy="533400"/>
          </a:xfrm>
        </p:spPr>
        <p:txBody>
          <a:bodyPr/>
          <a:lstStyle/>
          <a:p>
            <a:pPr algn="l"/>
            <a:r>
              <a:rPr lang="en-US" sz="3200" smtClean="0"/>
              <a:t>Cooling Curve</a:t>
            </a:r>
          </a:p>
        </p:txBody>
      </p:sp>
      <p:sp>
        <p:nvSpPr>
          <p:cNvPr id="1127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01713" y="1173163"/>
            <a:ext cx="3027362" cy="5667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plot temp vs. time</a:t>
            </a:r>
            <a:r>
              <a:rPr lang="en-US" sz="320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E04DC5-ED1F-4864-B78F-582AAC95C5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Mechanical Prop:  </a:t>
            </a:r>
            <a:r>
              <a:rPr lang="en-US" sz="2800" dirty="0" smtClean="0"/>
              <a:t>Fe-C System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867400" y="4756150"/>
            <a:ext cx="2895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8.30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</a:rPr>
              <a:t>Adapted Version.</a:t>
            </a:r>
          </a:p>
          <a:p>
            <a:r>
              <a:rPr lang="en-US" sz="1200">
                <a:solidFill>
                  <a:srgbClr val="000000"/>
                </a:solidFill>
              </a:rPr>
              <a:t>(Fig. 8.30 based on data from </a:t>
            </a:r>
            <a:r>
              <a:rPr lang="en-US" sz="1200" i="1">
                <a:solidFill>
                  <a:srgbClr val="000000"/>
                </a:solidFill>
              </a:rPr>
              <a:t>Metals Handbook:  Heat Treating</a:t>
            </a:r>
            <a:r>
              <a:rPr lang="en-US" sz="1200">
                <a:solidFill>
                  <a:srgbClr val="000000"/>
                </a:solidFill>
              </a:rPr>
              <a:t>, Vol. 4, 9th ed., V. Masseria (Managing Ed.), American Society for Metals, 1981, pp. 9 and 17.)</a:t>
            </a: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501650" y="1152525"/>
            <a:ext cx="442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•  Fine vs coarse pearlite vs spheroidite</a:t>
            </a:r>
            <a:endParaRPr lang="en-US"/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663575" y="4892675"/>
            <a:ext cx="1387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•  Hardness:</a:t>
            </a:r>
            <a:endParaRPr lang="en-US"/>
          </a:p>
        </p:txBody>
      </p:sp>
      <p:sp>
        <p:nvSpPr>
          <p:cNvPr id="12295" name="Rectangle 13"/>
          <p:cNvSpPr>
            <a:spLocks noChangeArrowheads="1"/>
          </p:cNvSpPr>
          <p:nvPr/>
        </p:nvSpPr>
        <p:spPr bwMode="auto">
          <a:xfrm>
            <a:off x="663575" y="5195888"/>
            <a:ext cx="877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•  %RA:</a:t>
            </a:r>
            <a:endParaRPr lang="en-US"/>
          </a:p>
        </p:txBody>
      </p:sp>
      <p:sp>
        <p:nvSpPr>
          <p:cNvPr id="12296" name="Rectangle 188"/>
          <p:cNvSpPr>
            <a:spLocks noChangeArrowheads="1"/>
          </p:cNvSpPr>
          <p:nvPr/>
        </p:nvSpPr>
        <p:spPr bwMode="auto">
          <a:xfrm>
            <a:off x="2254250" y="4856163"/>
            <a:ext cx="317817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fine &gt; coarse &gt; spheroidite</a:t>
            </a:r>
          </a:p>
        </p:txBody>
      </p:sp>
      <p:sp>
        <p:nvSpPr>
          <p:cNvPr id="12297" name="Rectangle 189"/>
          <p:cNvSpPr>
            <a:spLocks noChangeArrowheads="1"/>
          </p:cNvSpPr>
          <p:nvPr/>
        </p:nvSpPr>
        <p:spPr bwMode="auto">
          <a:xfrm>
            <a:off x="2254250" y="5168900"/>
            <a:ext cx="317817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fine &lt; coarse &lt; spheroidite</a:t>
            </a:r>
          </a:p>
        </p:txBody>
      </p:sp>
      <p:grpSp>
        <p:nvGrpSpPr>
          <p:cNvPr id="12298" name="Group 282"/>
          <p:cNvGrpSpPr>
            <a:grpSpLocks/>
          </p:cNvGrpSpPr>
          <p:nvPr/>
        </p:nvGrpSpPr>
        <p:grpSpPr bwMode="auto">
          <a:xfrm>
            <a:off x="844550" y="1573213"/>
            <a:ext cx="3333750" cy="3181350"/>
            <a:chOff x="532" y="991"/>
            <a:chExt cx="2100" cy="2004"/>
          </a:xfrm>
        </p:grpSpPr>
        <p:sp>
          <p:nvSpPr>
            <p:cNvPr id="12342" name="Rectangle 8"/>
            <p:cNvSpPr>
              <a:spLocks noChangeArrowheads="1"/>
            </p:cNvSpPr>
            <p:nvPr/>
          </p:nvSpPr>
          <p:spPr bwMode="auto">
            <a:xfrm>
              <a:off x="1786" y="1142"/>
              <a:ext cx="245" cy="158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43" name="Rectangle 9"/>
            <p:cNvSpPr>
              <a:spLocks noChangeArrowheads="1"/>
            </p:cNvSpPr>
            <p:nvPr/>
          </p:nvSpPr>
          <p:spPr bwMode="auto">
            <a:xfrm>
              <a:off x="929" y="1142"/>
              <a:ext cx="857" cy="1586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44" name="Rectangle 14"/>
            <p:cNvSpPr>
              <a:spLocks noChangeArrowheads="1"/>
            </p:cNvSpPr>
            <p:nvPr/>
          </p:nvSpPr>
          <p:spPr bwMode="auto">
            <a:xfrm>
              <a:off x="925" y="1145"/>
              <a:ext cx="1103" cy="158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45" name="Rectangle 15"/>
            <p:cNvSpPr>
              <a:spLocks noChangeArrowheads="1"/>
            </p:cNvSpPr>
            <p:nvPr/>
          </p:nvSpPr>
          <p:spPr bwMode="auto">
            <a:xfrm>
              <a:off x="765" y="2550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80</a:t>
              </a:r>
              <a:endParaRPr lang="en-US"/>
            </a:p>
          </p:txBody>
        </p:sp>
        <p:sp>
          <p:nvSpPr>
            <p:cNvPr id="12346" name="Rectangle 16"/>
            <p:cNvSpPr>
              <a:spLocks noChangeArrowheads="1"/>
            </p:cNvSpPr>
            <p:nvPr/>
          </p:nvSpPr>
          <p:spPr bwMode="auto">
            <a:xfrm>
              <a:off x="697" y="2132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160</a:t>
              </a:r>
              <a:endParaRPr lang="en-US"/>
            </a:p>
          </p:txBody>
        </p:sp>
        <p:sp>
          <p:nvSpPr>
            <p:cNvPr id="12347" name="Rectangle 17"/>
            <p:cNvSpPr>
              <a:spLocks noChangeArrowheads="1"/>
            </p:cNvSpPr>
            <p:nvPr/>
          </p:nvSpPr>
          <p:spPr bwMode="auto">
            <a:xfrm>
              <a:off x="690" y="1714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240</a:t>
              </a:r>
              <a:endParaRPr lang="en-US"/>
            </a:p>
          </p:txBody>
        </p:sp>
        <p:sp>
          <p:nvSpPr>
            <p:cNvPr id="12348" name="Rectangle 18"/>
            <p:cNvSpPr>
              <a:spLocks noChangeArrowheads="1"/>
            </p:cNvSpPr>
            <p:nvPr/>
          </p:nvSpPr>
          <p:spPr bwMode="auto">
            <a:xfrm>
              <a:off x="677" y="1297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320</a:t>
              </a:r>
              <a:endParaRPr lang="en-US"/>
            </a:p>
          </p:txBody>
        </p:sp>
        <p:sp>
          <p:nvSpPr>
            <p:cNvPr id="12349" name="Rectangle 27"/>
            <p:cNvSpPr>
              <a:spLocks noChangeArrowheads="1"/>
            </p:cNvSpPr>
            <p:nvPr/>
          </p:nvSpPr>
          <p:spPr bwMode="auto">
            <a:xfrm>
              <a:off x="1923" y="2803"/>
              <a:ext cx="4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wt%C</a:t>
              </a:r>
              <a:endParaRPr lang="en-US"/>
            </a:p>
          </p:txBody>
        </p:sp>
        <p:sp>
          <p:nvSpPr>
            <p:cNvPr id="12350" name="Rectangle 28"/>
            <p:cNvSpPr>
              <a:spLocks noChangeArrowheads="1"/>
            </p:cNvSpPr>
            <p:nvPr/>
          </p:nvSpPr>
          <p:spPr bwMode="auto">
            <a:xfrm>
              <a:off x="895" y="274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2351" name="Rectangle 29"/>
            <p:cNvSpPr>
              <a:spLocks noChangeArrowheads="1"/>
            </p:cNvSpPr>
            <p:nvPr/>
          </p:nvSpPr>
          <p:spPr bwMode="auto">
            <a:xfrm>
              <a:off x="1386" y="2742"/>
              <a:ext cx="1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0.5</a:t>
              </a:r>
              <a:endParaRPr lang="en-US"/>
            </a:p>
          </p:txBody>
        </p:sp>
        <p:sp>
          <p:nvSpPr>
            <p:cNvPr id="12352" name="Rectangle 30"/>
            <p:cNvSpPr>
              <a:spLocks noChangeArrowheads="1"/>
            </p:cNvSpPr>
            <p:nvPr/>
          </p:nvSpPr>
          <p:spPr bwMode="auto">
            <a:xfrm>
              <a:off x="1997" y="272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353" name="Rectangle 40"/>
            <p:cNvSpPr>
              <a:spLocks noChangeArrowheads="1"/>
            </p:cNvSpPr>
            <p:nvPr/>
          </p:nvSpPr>
          <p:spPr bwMode="auto">
            <a:xfrm rot="-5400000">
              <a:off x="174" y="2020"/>
              <a:ext cx="8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Brinell hardness</a:t>
              </a:r>
              <a:endParaRPr lang="en-US"/>
            </a:p>
          </p:txBody>
        </p:sp>
        <p:sp>
          <p:nvSpPr>
            <p:cNvPr id="12354" name="Rectangle 47"/>
            <p:cNvSpPr>
              <a:spLocks noChangeArrowheads="1"/>
            </p:cNvSpPr>
            <p:nvPr/>
          </p:nvSpPr>
          <p:spPr bwMode="auto">
            <a:xfrm>
              <a:off x="1187" y="1489"/>
              <a:ext cx="22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CC0000"/>
                  </a:solidFill>
                </a:rPr>
                <a:t>fine </a:t>
              </a:r>
              <a:endParaRPr lang="en-US"/>
            </a:p>
          </p:txBody>
        </p:sp>
        <p:sp>
          <p:nvSpPr>
            <p:cNvPr id="12355" name="Rectangle 48"/>
            <p:cNvSpPr>
              <a:spLocks noChangeArrowheads="1"/>
            </p:cNvSpPr>
            <p:nvPr/>
          </p:nvSpPr>
          <p:spPr bwMode="auto">
            <a:xfrm>
              <a:off x="1187" y="1612"/>
              <a:ext cx="3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CC0000"/>
                  </a:solidFill>
                </a:rPr>
                <a:t>pearlite</a:t>
              </a:r>
              <a:endParaRPr lang="en-US"/>
            </a:p>
          </p:txBody>
        </p:sp>
        <p:sp>
          <p:nvSpPr>
            <p:cNvPr id="12356" name="Rectangle 49"/>
            <p:cNvSpPr>
              <a:spLocks noChangeArrowheads="1"/>
            </p:cNvSpPr>
            <p:nvPr/>
          </p:nvSpPr>
          <p:spPr bwMode="auto">
            <a:xfrm>
              <a:off x="2045" y="1741"/>
              <a:ext cx="3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33CC"/>
                  </a:solidFill>
                </a:rPr>
                <a:t>coarse</a:t>
              </a:r>
              <a:endParaRPr lang="en-US"/>
            </a:p>
          </p:txBody>
        </p:sp>
        <p:sp>
          <p:nvSpPr>
            <p:cNvPr id="12357" name="Rectangle 50"/>
            <p:cNvSpPr>
              <a:spLocks noChangeArrowheads="1"/>
            </p:cNvSpPr>
            <p:nvPr/>
          </p:nvSpPr>
          <p:spPr bwMode="auto">
            <a:xfrm>
              <a:off x="2460" y="1741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33CC"/>
                  </a:solidFill>
                </a:rPr>
                <a:t> </a:t>
              </a:r>
              <a:endParaRPr lang="en-US"/>
            </a:p>
          </p:txBody>
        </p:sp>
        <p:sp>
          <p:nvSpPr>
            <p:cNvPr id="12358" name="Rectangle 51"/>
            <p:cNvSpPr>
              <a:spLocks noChangeArrowheads="1"/>
            </p:cNvSpPr>
            <p:nvPr/>
          </p:nvSpPr>
          <p:spPr bwMode="auto">
            <a:xfrm>
              <a:off x="2045" y="1864"/>
              <a:ext cx="3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33CC"/>
                  </a:solidFill>
                </a:rPr>
                <a:t>pearlite</a:t>
              </a:r>
              <a:endParaRPr lang="en-US"/>
            </a:p>
          </p:txBody>
        </p:sp>
        <p:sp>
          <p:nvSpPr>
            <p:cNvPr id="12359" name="Rectangle 52"/>
            <p:cNvSpPr>
              <a:spLocks noChangeArrowheads="1"/>
            </p:cNvSpPr>
            <p:nvPr/>
          </p:nvSpPr>
          <p:spPr bwMode="auto">
            <a:xfrm>
              <a:off x="2045" y="2013"/>
              <a:ext cx="5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9900"/>
                  </a:solidFill>
                </a:rPr>
                <a:t>spheroidite</a:t>
              </a:r>
              <a:endParaRPr lang="en-US"/>
            </a:p>
          </p:txBody>
        </p:sp>
        <p:grpSp>
          <p:nvGrpSpPr>
            <p:cNvPr id="12360" name="Group 162"/>
            <p:cNvGrpSpPr>
              <a:grpSpLocks/>
            </p:cNvGrpSpPr>
            <p:nvPr/>
          </p:nvGrpSpPr>
          <p:grpSpPr bwMode="auto">
            <a:xfrm>
              <a:off x="1146" y="991"/>
              <a:ext cx="1052" cy="192"/>
              <a:chOff x="1146" y="991"/>
              <a:chExt cx="1052" cy="192"/>
            </a:xfrm>
          </p:grpSpPr>
          <p:sp>
            <p:nvSpPr>
              <p:cNvPr id="12381" name="Rectangle 163"/>
              <p:cNvSpPr>
                <a:spLocks noChangeArrowheads="1"/>
              </p:cNvSpPr>
              <p:nvPr/>
            </p:nvSpPr>
            <p:spPr bwMode="auto">
              <a:xfrm>
                <a:off x="1146" y="1001"/>
                <a:ext cx="35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>
                    <a:solidFill>
                      <a:srgbClr val="0066FF"/>
                    </a:solidFill>
                  </a:rPr>
                  <a:t>Hypo</a:t>
                </a:r>
                <a:endParaRPr lang="en-US"/>
              </a:p>
            </p:txBody>
          </p:sp>
          <p:sp>
            <p:nvSpPr>
              <p:cNvPr id="12382" name="Rectangle 164"/>
              <p:cNvSpPr>
                <a:spLocks noChangeArrowheads="1"/>
              </p:cNvSpPr>
              <p:nvPr/>
            </p:nvSpPr>
            <p:spPr bwMode="auto">
              <a:xfrm>
                <a:off x="1793" y="991"/>
                <a:ext cx="40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>
                    <a:solidFill>
                      <a:srgbClr val="DD0000"/>
                    </a:solidFill>
                  </a:rPr>
                  <a:t>Hyper</a:t>
                </a:r>
                <a:endParaRPr lang="en-US"/>
              </a:p>
            </p:txBody>
          </p:sp>
        </p:grpSp>
        <p:sp>
          <p:nvSpPr>
            <p:cNvPr id="12361" name="Line 171"/>
            <p:cNvSpPr>
              <a:spLocks noChangeShapeType="1"/>
            </p:cNvSpPr>
            <p:nvPr/>
          </p:nvSpPr>
          <p:spPr bwMode="auto">
            <a:xfrm>
              <a:off x="1784" y="1156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Freeform 181"/>
            <p:cNvSpPr>
              <a:spLocks/>
            </p:cNvSpPr>
            <p:nvPr/>
          </p:nvSpPr>
          <p:spPr bwMode="auto">
            <a:xfrm>
              <a:off x="1036" y="2068"/>
              <a:ext cx="992" cy="524"/>
            </a:xfrm>
            <a:custGeom>
              <a:avLst/>
              <a:gdLst>
                <a:gd name="T0" fmla="*/ 0 w 992"/>
                <a:gd name="T1" fmla="*/ 524 h 524"/>
                <a:gd name="T2" fmla="*/ 104 w 992"/>
                <a:gd name="T3" fmla="*/ 420 h 524"/>
                <a:gd name="T4" fmla="*/ 296 w 992"/>
                <a:gd name="T5" fmla="*/ 272 h 524"/>
                <a:gd name="T6" fmla="*/ 460 w 992"/>
                <a:gd name="T7" fmla="*/ 164 h 524"/>
                <a:gd name="T8" fmla="*/ 708 w 992"/>
                <a:gd name="T9" fmla="*/ 56 h 524"/>
                <a:gd name="T10" fmla="*/ 992 w 992"/>
                <a:gd name="T11" fmla="*/ 0 h 5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2"/>
                <a:gd name="T19" fmla="*/ 0 h 524"/>
                <a:gd name="T20" fmla="*/ 992 w 992"/>
                <a:gd name="T21" fmla="*/ 524 h 5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2" h="524">
                  <a:moveTo>
                    <a:pt x="0" y="524"/>
                  </a:moveTo>
                  <a:cubicBezTo>
                    <a:pt x="27" y="493"/>
                    <a:pt x="55" y="462"/>
                    <a:pt x="104" y="420"/>
                  </a:cubicBezTo>
                  <a:cubicBezTo>
                    <a:pt x="153" y="378"/>
                    <a:pt x="237" y="315"/>
                    <a:pt x="296" y="272"/>
                  </a:cubicBezTo>
                  <a:cubicBezTo>
                    <a:pt x="355" y="229"/>
                    <a:pt x="391" y="200"/>
                    <a:pt x="460" y="164"/>
                  </a:cubicBezTo>
                  <a:cubicBezTo>
                    <a:pt x="529" y="128"/>
                    <a:pt x="619" y="83"/>
                    <a:pt x="708" y="56"/>
                  </a:cubicBezTo>
                  <a:cubicBezTo>
                    <a:pt x="797" y="29"/>
                    <a:pt x="894" y="14"/>
                    <a:pt x="9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63" name="Freeform 183"/>
            <p:cNvSpPr>
              <a:spLocks/>
            </p:cNvSpPr>
            <p:nvPr/>
          </p:nvSpPr>
          <p:spPr bwMode="auto">
            <a:xfrm>
              <a:off x="1048" y="1928"/>
              <a:ext cx="964" cy="548"/>
            </a:xfrm>
            <a:custGeom>
              <a:avLst/>
              <a:gdLst>
                <a:gd name="T0" fmla="*/ 0 w 964"/>
                <a:gd name="T1" fmla="*/ 548 h 548"/>
                <a:gd name="T2" fmla="*/ 148 w 964"/>
                <a:gd name="T3" fmla="*/ 396 h 548"/>
                <a:gd name="T4" fmla="*/ 276 w 964"/>
                <a:gd name="T5" fmla="*/ 272 h 548"/>
                <a:gd name="T6" fmla="*/ 476 w 964"/>
                <a:gd name="T7" fmla="*/ 136 h 548"/>
                <a:gd name="T8" fmla="*/ 672 w 964"/>
                <a:gd name="T9" fmla="*/ 60 h 548"/>
                <a:gd name="T10" fmla="*/ 964 w 964"/>
                <a:gd name="T11" fmla="*/ 0 h 5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4"/>
                <a:gd name="T19" fmla="*/ 0 h 548"/>
                <a:gd name="T20" fmla="*/ 964 w 964"/>
                <a:gd name="T21" fmla="*/ 548 h 5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4" h="548">
                  <a:moveTo>
                    <a:pt x="0" y="548"/>
                  </a:moveTo>
                  <a:cubicBezTo>
                    <a:pt x="51" y="495"/>
                    <a:pt x="102" y="442"/>
                    <a:pt x="148" y="396"/>
                  </a:cubicBezTo>
                  <a:cubicBezTo>
                    <a:pt x="194" y="350"/>
                    <a:pt x="221" y="315"/>
                    <a:pt x="276" y="272"/>
                  </a:cubicBezTo>
                  <a:cubicBezTo>
                    <a:pt x="331" y="229"/>
                    <a:pt x="410" y="171"/>
                    <a:pt x="476" y="136"/>
                  </a:cubicBezTo>
                  <a:cubicBezTo>
                    <a:pt x="542" y="101"/>
                    <a:pt x="591" y="83"/>
                    <a:pt x="672" y="60"/>
                  </a:cubicBezTo>
                  <a:cubicBezTo>
                    <a:pt x="753" y="37"/>
                    <a:pt x="858" y="18"/>
                    <a:pt x="964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64" name="Freeform 185"/>
            <p:cNvSpPr>
              <a:spLocks/>
            </p:cNvSpPr>
            <p:nvPr/>
          </p:nvSpPr>
          <p:spPr bwMode="auto">
            <a:xfrm>
              <a:off x="1040" y="1480"/>
              <a:ext cx="940" cy="992"/>
            </a:xfrm>
            <a:custGeom>
              <a:avLst/>
              <a:gdLst>
                <a:gd name="T0" fmla="*/ 0 w 940"/>
                <a:gd name="T1" fmla="*/ 992 h 992"/>
                <a:gd name="T2" fmla="*/ 344 w 940"/>
                <a:gd name="T3" fmla="*/ 596 h 992"/>
                <a:gd name="T4" fmla="*/ 600 w 940"/>
                <a:gd name="T5" fmla="*/ 296 h 992"/>
                <a:gd name="T6" fmla="*/ 796 w 940"/>
                <a:gd name="T7" fmla="*/ 92 h 992"/>
                <a:gd name="T8" fmla="*/ 940 w 940"/>
                <a:gd name="T9" fmla="*/ 0 h 9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0"/>
                <a:gd name="T16" fmla="*/ 0 h 992"/>
                <a:gd name="T17" fmla="*/ 940 w 940"/>
                <a:gd name="T18" fmla="*/ 992 h 9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0" h="992">
                  <a:moveTo>
                    <a:pt x="0" y="992"/>
                  </a:moveTo>
                  <a:cubicBezTo>
                    <a:pt x="122" y="852"/>
                    <a:pt x="244" y="712"/>
                    <a:pt x="344" y="596"/>
                  </a:cubicBezTo>
                  <a:cubicBezTo>
                    <a:pt x="444" y="480"/>
                    <a:pt x="525" y="380"/>
                    <a:pt x="600" y="296"/>
                  </a:cubicBezTo>
                  <a:cubicBezTo>
                    <a:pt x="675" y="212"/>
                    <a:pt x="739" y="141"/>
                    <a:pt x="796" y="92"/>
                  </a:cubicBezTo>
                  <a:cubicBezTo>
                    <a:pt x="853" y="43"/>
                    <a:pt x="896" y="21"/>
                    <a:pt x="94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65" name="Line 199"/>
            <p:cNvSpPr>
              <a:spLocks noChangeShapeType="1"/>
            </p:cNvSpPr>
            <p:nvPr/>
          </p:nvSpPr>
          <p:spPr bwMode="auto">
            <a:xfrm>
              <a:off x="1016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6" name="Line 200"/>
            <p:cNvSpPr>
              <a:spLocks noChangeShapeType="1"/>
            </p:cNvSpPr>
            <p:nvPr/>
          </p:nvSpPr>
          <p:spPr bwMode="auto">
            <a:xfrm>
              <a:off x="1130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7" name="Line 201"/>
            <p:cNvSpPr>
              <a:spLocks noChangeShapeType="1"/>
            </p:cNvSpPr>
            <p:nvPr/>
          </p:nvSpPr>
          <p:spPr bwMode="auto">
            <a:xfrm>
              <a:off x="1244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8" name="Line 202"/>
            <p:cNvSpPr>
              <a:spLocks noChangeShapeType="1"/>
            </p:cNvSpPr>
            <p:nvPr/>
          </p:nvSpPr>
          <p:spPr bwMode="auto">
            <a:xfrm>
              <a:off x="1358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9" name="Line 203"/>
            <p:cNvSpPr>
              <a:spLocks noChangeShapeType="1"/>
            </p:cNvSpPr>
            <p:nvPr/>
          </p:nvSpPr>
          <p:spPr bwMode="auto">
            <a:xfrm>
              <a:off x="1472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0" name="Line 204"/>
            <p:cNvSpPr>
              <a:spLocks noChangeShapeType="1"/>
            </p:cNvSpPr>
            <p:nvPr/>
          </p:nvSpPr>
          <p:spPr bwMode="auto">
            <a:xfrm>
              <a:off x="1586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1" name="Line 205"/>
            <p:cNvSpPr>
              <a:spLocks noChangeShapeType="1"/>
            </p:cNvSpPr>
            <p:nvPr/>
          </p:nvSpPr>
          <p:spPr bwMode="auto">
            <a:xfrm>
              <a:off x="1700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Line 206"/>
            <p:cNvSpPr>
              <a:spLocks noChangeShapeType="1"/>
            </p:cNvSpPr>
            <p:nvPr/>
          </p:nvSpPr>
          <p:spPr bwMode="auto">
            <a:xfrm>
              <a:off x="1814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Line 207"/>
            <p:cNvSpPr>
              <a:spLocks noChangeShapeType="1"/>
            </p:cNvSpPr>
            <p:nvPr/>
          </p:nvSpPr>
          <p:spPr bwMode="auto">
            <a:xfrm>
              <a:off x="1928" y="2656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Line 244"/>
            <p:cNvSpPr>
              <a:spLocks noChangeShapeType="1"/>
            </p:cNvSpPr>
            <p:nvPr/>
          </p:nvSpPr>
          <p:spPr bwMode="auto">
            <a:xfrm>
              <a:off x="924" y="199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Line 245"/>
            <p:cNvSpPr>
              <a:spLocks noChangeShapeType="1"/>
            </p:cNvSpPr>
            <p:nvPr/>
          </p:nvSpPr>
          <p:spPr bwMode="auto">
            <a:xfrm>
              <a:off x="924" y="220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Line 246"/>
            <p:cNvSpPr>
              <a:spLocks noChangeShapeType="1"/>
            </p:cNvSpPr>
            <p:nvPr/>
          </p:nvSpPr>
          <p:spPr bwMode="auto">
            <a:xfrm>
              <a:off x="924" y="241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Line 247"/>
            <p:cNvSpPr>
              <a:spLocks noChangeShapeType="1"/>
            </p:cNvSpPr>
            <p:nvPr/>
          </p:nvSpPr>
          <p:spPr bwMode="auto">
            <a:xfrm>
              <a:off x="924" y="262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Line 248"/>
            <p:cNvSpPr>
              <a:spLocks noChangeShapeType="1"/>
            </p:cNvSpPr>
            <p:nvPr/>
          </p:nvSpPr>
          <p:spPr bwMode="auto">
            <a:xfrm>
              <a:off x="924" y="157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Line 249"/>
            <p:cNvSpPr>
              <a:spLocks noChangeShapeType="1"/>
            </p:cNvSpPr>
            <p:nvPr/>
          </p:nvSpPr>
          <p:spPr bwMode="auto">
            <a:xfrm>
              <a:off x="924" y="178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Line 250"/>
            <p:cNvSpPr>
              <a:spLocks noChangeShapeType="1"/>
            </p:cNvSpPr>
            <p:nvPr/>
          </p:nvSpPr>
          <p:spPr bwMode="auto">
            <a:xfrm>
              <a:off x="924" y="136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9" name="Group 280"/>
          <p:cNvGrpSpPr>
            <a:grpSpLocks/>
          </p:cNvGrpSpPr>
          <p:nvPr/>
        </p:nvGrpSpPr>
        <p:grpSpPr bwMode="auto">
          <a:xfrm>
            <a:off x="4694238" y="1573213"/>
            <a:ext cx="3278187" cy="3192462"/>
            <a:chOff x="2957" y="991"/>
            <a:chExt cx="2065" cy="2011"/>
          </a:xfrm>
        </p:grpSpPr>
        <p:sp>
          <p:nvSpPr>
            <p:cNvPr id="12300" name="Rectangle 6"/>
            <p:cNvSpPr>
              <a:spLocks noChangeArrowheads="1"/>
            </p:cNvSpPr>
            <p:nvPr/>
          </p:nvSpPr>
          <p:spPr bwMode="auto">
            <a:xfrm>
              <a:off x="4162" y="1146"/>
              <a:ext cx="245" cy="1593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1" name="Rectangle 7"/>
            <p:cNvSpPr>
              <a:spLocks noChangeArrowheads="1"/>
            </p:cNvSpPr>
            <p:nvPr/>
          </p:nvSpPr>
          <p:spPr bwMode="auto">
            <a:xfrm>
              <a:off x="3305" y="1149"/>
              <a:ext cx="857" cy="1586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2" name="Rectangle 53"/>
            <p:cNvSpPr>
              <a:spLocks noChangeArrowheads="1"/>
            </p:cNvSpPr>
            <p:nvPr/>
          </p:nvSpPr>
          <p:spPr bwMode="auto">
            <a:xfrm>
              <a:off x="3308" y="1152"/>
              <a:ext cx="1103" cy="158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3" name="Rectangle 54"/>
            <p:cNvSpPr>
              <a:spLocks noChangeArrowheads="1"/>
            </p:cNvSpPr>
            <p:nvPr/>
          </p:nvSpPr>
          <p:spPr bwMode="auto">
            <a:xfrm>
              <a:off x="3209" y="265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2304" name="Rectangle 55"/>
            <p:cNvSpPr>
              <a:spLocks noChangeArrowheads="1"/>
            </p:cNvSpPr>
            <p:nvPr/>
          </p:nvSpPr>
          <p:spPr bwMode="auto">
            <a:xfrm>
              <a:off x="3141" y="2135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30</a:t>
              </a:r>
              <a:endParaRPr lang="en-US"/>
            </a:p>
          </p:txBody>
        </p:sp>
        <p:sp>
          <p:nvSpPr>
            <p:cNvPr id="12305" name="Rectangle 56"/>
            <p:cNvSpPr>
              <a:spLocks noChangeArrowheads="1"/>
            </p:cNvSpPr>
            <p:nvPr/>
          </p:nvSpPr>
          <p:spPr bwMode="auto">
            <a:xfrm>
              <a:off x="3141" y="1604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12306" name="Rectangle 57"/>
            <p:cNvSpPr>
              <a:spLocks noChangeArrowheads="1"/>
            </p:cNvSpPr>
            <p:nvPr/>
          </p:nvSpPr>
          <p:spPr bwMode="auto">
            <a:xfrm>
              <a:off x="3155" y="1080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90</a:t>
              </a:r>
              <a:endParaRPr lang="en-US"/>
            </a:p>
          </p:txBody>
        </p:sp>
        <p:sp>
          <p:nvSpPr>
            <p:cNvPr id="12307" name="Rectangle 65"/>
            <p:cNvSpPr>
              <a:spLocks noChangeArrowheads="1"/>
            </p:cNvSpPr>
            <p:nvPr/>
          </p:nvSpPr>
          <p:spPr bwMode="auto">
            <a:xfrm>
              <a:off x="4305" y="2810"/>
              <a:ext cx="4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wt%C</a:t>
              </a:r>
              <a:endParaRPr lang="en-US"/>
            </a:p>
          </p:txBody>
        </p:sp>
        <p:sp>
          <p:nvSpPr>
            <p:cNvPr id="12308" name="Rectangle 78"/>
            <p:cNvSpPr>
              <a:spLocks noChangeArrowheads="1"/>
            </p:cNvSpPr>
            <p:nvPr/>
          </p:nvSpPr>
          <p:spPr bwMode="auto">
            <a:xfrm rot="-5400000">
              <a:off x="2625" y="1854"/>
              <a:ext cx="8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Ductility (%AR)</a:t>
              </a:r>
              <a:endParaRPr lang="en-US"/>
            </a:p>
          </p:txBody>
        </p:sp>
        <p:sp>
          <p:nvSpPr>
            <p:cNvPr id="12309" name="Rectangle 79"/>
            <p:cNvSpPr>
              <a:spLocks noChangeArrowheads="1"/>
            </p:cNvSpPr>
            <p:nvPr/>
          </p:nvSpPr>
          <p:spPr bwMode="auto">
            <a:xfrm>
              <a:off x="4442" y="2421"/>
              <a:ext cx="22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CC0000"/>
                  </a:solidFill>
                </a:rPr>
                <a:t>fine </a:t>
              </a:r>
              <a:endParaRPr lang="en-US"/>
            </a:p>
          </p:txBody>
        </p:sp>
        <p:sp>
          <p:nvSpPr>
            <p:cNvPr id="12310" name="Rectangle 80"/>
            <p:cNvSpPr>
              <a:spLocks noChangeArrowheads="1"/>
            </p:cNvSpPr>
            <p:nvPr/>
          </p:nvSpPr>
          <p:spPr bwMode="auto">
            <a:xfrm>
              <a:off x="4442" y="2544"/>
              <a:ext cx="3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CC0000"/>
                  </a:solidFill>
                </a:rPr>
                <a:t>pearlite</a:t>
              </a:r>
              <a:endParaRPr lang="en-US"/>
            </a:p>
          </p:txBody>
        </p:sp>
        <p:sp>
          <p:nvSpPr>
            <p:cNvPr id="12311" name="Rectangle 81"/>
            <p:cNvSpPr>
              <a:spLocks noChangeArrowheads="1"/>
            </p:cNvSpPr>
            <p:nvPr/>
          </p:nvSpPr>
          <p:spPr bwMode="auto">
            <a:xfrm>
              <a:off x="4442" y="2122"/>
              <a:ext cx="3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33CC"/>
                  </a:solidFill>
                </a:rPr>
                <a:t>coarse</a:t>
              </a:r>
              <a:endParaRPr lang="en-US"/>
            </a:p>
          </p:txBody>
        </p:sp>
        <p:sp>
          <p:nvSpPr>
            <p:cNvPr id="12312" name="Rectangle 82"/>
            <p:cNvSpPr>
              <a:spLocks noChangeArrowheads="1"/>
            </p:cNvSpPr>
            <p:nvPr/>
          </p:nvSpPr>
          <p:spPr bwMode="auto">
            <a:xfrm>
              <a:off x="4857" y="212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33CC"/>
                  </a:solidFill>
                  <a:latin typeface="Arial Rounded MT Bold" pitchFamily="34" charset="0"/>
                </a:rPr>
                <a:t> </a:t>
              </a:r>
              <a:endParaRPr lang="en-US"/>
            </a:p>
          </p:txBody>
        </p:sp>
        <p:sp>
          <p:nvSpPr>
            <p:cNvPr id="12313" name="Rectangle 83"/>
            <p:cNvSpPr>
              <a:spLocks noChangeArrowheads="1"/>
            </p:cNvSpPr>
            <p:nvPr/>
          </p:nvSpPr>
          <p:spPr bwMode="auto">
            <a:xfrm>
              <a:off x="4442" y="2253"/>
              <a:ext cx="3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33CC"/>
                  </a:solidFill>
                </a:rPr>
                <a:t>pearlite</a:t>
              </a:r>
              <a:endParaRPr lang="en-US"/>
            </a:p>
          </p:txBody>
        </p:sp>
        <p:sp>
          <p:nvSpPr>
            <p:cNvPr id="12314" name="Rectangle 84"/>
            <p:cNvSpPr>
              <a:spLocks noChangeArrowheads="1"/>
            </p:cNvSpPr>
            <p:nvPr/>
          </p:nvSpPr>
          <p:spPr bwMode="auto">
            <a:xfrm>
              <a:off x="4435" y="1543"/>
              <a:ext cx="5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9900"/>
                  </a:solidFill>
                </a:rPr>
                <a:t>spheroidite</a:t>
              </a:r>
              <a:endParaRPr lang="en-US"/>
            </a:p>
          </p:txBody>
        </p:sp>
        <p:grpSp>
          <p:nvGrpSpPr>
            <p:cNvPr id="12315" name="Group 167"/>
            <p:cNvGrpSpPr>
              <a:grpSpLocks/>
            </p:cNvGrpSpPr>
            <p:nvPr/>
          </p:nvGrpSpPr>
          <p:grpSpPr bwMode="auto">
            <a:xfrm>
              <a:off x="3522" y="991"/>
              <a:ext cx="1052" cy="182"/>
              <a:chOff x="3522" y="991"/>
              <a:chExt cx="1052" cy="182"/>
            </a:xfrm>
          </p:grpSpPr>
          <p:sp>
            <p:nvSpPr>
              <p:cNvPr id="12340" name="Rectangle 168"/>
              <p:cNvSpPr>
                <a:spLocks noChangeArrowheads="1"/>
              </p:cNvSpPr>
              <p:nvPr/>
            </p:nvSpPr>
            <p:spPr bwMode="auto">
              <a:xfrm>
                <a:off x="3522" y="991"/>
                <a:ext cx="35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>
                    <a:solidFill>
                      <a:srgbClr val="0066FF"/>
                    </a:solidFill>
                  </a:rPr>
                  <a:t>Hypo</a:t>
                </a:r>
                <a:endParaRPr lang="en-US"/>
              </a:p>
            </p:txBody>
          </p:sp>
          <p:sp>
            <p:nvSpPr>
              <p:cNvPr id="12341" name="Rectangle 169"/>
              <p:cNvSpPr>
                <a:spLocks noChangeArrowheads="1"/>
              </p:cNvSpPr>
              <p:nvPr/>
            </p:nvSpPr>
            <p:spPr bwMode="auto">
              <a:xfrm>
                <a:off x="4169" y="991"/>
                <a:ext cx="40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>
                    <a:solidFill>
                      <a:srgbClr val="DD0000"/>
                    </a:solidFill>
                  </a:rPr>
                  <a:t>Hyper</a:t>
                </a:r>
                <a:endParaRPr lang="en-US"/>
              </a:p>
            </p:txBody>
          </p:sp>
        </p:grpSp>
        <p:sp>
          <p:nvSpPr>
            <p:cNvPr id="12316" name="Line 172"/>
            <p:cNvSpPr>
              <a:spLocks noChangeShapeType="1"/>
            </p:cNvSpPr>
            <p:nvPr/>
          </p:nvSpPr>
          <p:spPr bwMode="auto">
            <a:xfrm>
              <a:off x="4160" y="1161"/>
              <a:ext cx="0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Freeform 175"/>
            <p:cNvSpPr>
              <a:spLocks/>
            </p:cNvSpPr>
            <p:nvPr/>
          </p:nvSpPr>
          <p:spPr bwMode="auto">
            <a:xfrm>
              <a:off x="3400" y="1228"/>
              <a:ext cx="948" cy="384"/>
            </a:xfrm>
            <a:custGeom>
              <a:avLst/>
              <a:gdLst>
                <a:gd name="T0" fmla="*/ 0 w 948"/>
                <a:gd name="T1" fmla="*/ 0 h 384"/>
                <a:gd name="T2" fmla="*/ 176 w 948"/>
                <a:gd name="T3" fmla="*/ 104 h 384"/>
                <a:gd name="T4" fmla="*/ 296 w 948"/>
                <a:gd name="T5" fmla="*/ 172 h 384"/>
                <a:gd name="T6" fmla="*/ 524 w 948"/>
                <a:gd name="T7" fmla="*/ 268 h 384"/>
                <a:gd name="T8" fmla="*/ 788 w 948"/>
                <a:gd name="T9" fmla="*/ 344 h 384"/>
                <a:gd name="T10" fmla="*/ 948 w 948"/>
                <a:gd name="T11" fmla="*/ 384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384"/>
                <a:gd name="T20" fmla="*/ 948 w 948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384">
                  <a:moveTo>
                    <a:pt x="0" y="0"/>
                  </a:moveTo>
                  <a:cubicBezTo>
                    <a:pt x="63" y="37"/>
                    <a:pt x="127" y="75"/>
                    <a:pt x="176" y="104"/>
                  </a:cubicBezTo>
                  <a:cubicBezTo>
                    <a:pt x="225" y="133"/>
                    <a:pt x="238" y="145"/>
                    <a:pt x="296" y="172"/>
                  </a:cubicBezTo>
                  <a:cubicBezTo>
                    <a:pt x="354" y="199"/>
                    <a:pt x="442" y="239"/>
                    <a:pt x="524" y="268"/>
                  </a:cubicBezTo>
                  <a:cubicBezTo>
                    <a:pt x="606" y="297"/>
                    <a:pt x="717" y="325"/>
                    <a:pt x="788" y="344"/>
                  </a:cubicBezTo>
                  <a:cubicBezTo>
                    <a:pt x="859" y="363"/>
                    <a:pt x="903" y="373"/>
                    <a:pt x="948" y="384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8" name="Freeform 177"/>
            <p:cNvSpPr>
              <a:spLocks/>
            </p:cNvSpPr>
            <p:nvPr/>
          </p:nvSpPr>
          <p:spPr bwMode="auto">
            <a:xfrm>
              <a:off x="3420" y="1432"/>
              <a:ext cx="936" cy="908"/>
            </a:xfrm>
            <a:custGeom>
              <a:avLst/>
              <a:gdLst>
                <a:gd name="T0" fmla="*/ 0 w 936"/>
                <a:gd name="T1" fmla="*/ 0 h 908"/>
                <a:gd name="T2" fmla="*/ 276 w 936"/>
                <a:gd name="T3" fmla="*/ 372 h 908"/>
                <a:gd name="T4" fmla="*/ 536 w 936"/>
                <a:gd name="T5" fmla="*/ 668 h 908"/>
                <a:gd name="T6" fmla="*/ 772 w 936"/>
                <a:gd name="T7" fmla="*/ 836 h 908"/>
                <a:gd name="T8" fmla="*/ 936 w 936"/>
                <a:gd name="T9" fmla="*/ 908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6"/>
                <a:gd name="T16" fmla="*/ 0 h 908"/>
                <a:gd name="T17" fmla="*/ 936 w 936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6" h="908">
                  <a:moveTo>
                    <a:pt x="0" y="0"/>
                  </a:moveTo>
                  <a:cubicBezTo>
                    <a:pt x="93" y="130"/>
                    <a:pt x="187" y="261"/>
                    <a:pt x="276" y="372"/>
                  </a:cubicBezTo>
                  <a:cubicBezTo>
                    <a:pt x="365" y="483"/>
                    <a:pt x="453" y="591"/>
                    <a:pt x="536" y="668"/>
                  </a:cubicBezTo>
                  <a:cubicBezTo>
                    <a:pt x="619" y="745"/>
                    <a:pt x="705" y="796"/>
                    <a:pt x="772" y="836"/>
                  </a:cubicBezTo>
                  <a:cubicBezTo>
                    <a:pt x="839" y="876"/>
                    <a:pt x="887" y="892"/>
                    <a:pt x="936" y="908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9" name="Freeform 179"/>
            <p:cNvSpPr>
              <a:spLocks/>
            </p:cNvSpPr>
            <p:nvPr/>
          </p:nvSpPr>
          <p:spPr bwMode="auto">
            <a:xfrm>
              <a:off x="3400" y="1476"/>
              <a:ext cx="952" cy="1008"/>
            </a:xfrm>
            <a:custGeom>
              <a:avLst/>
              <a:gdLst>
                <a:gd name="T0" fmla="*/ 0 w 952"/>
                <a:gd name="T1" fmla="*/ 0 h 1008"/>
                <a:gd name="T2" fmla="*/ 256 w 952"/>
                <a:gd name="T3" fmla="*/ 348 h 1008"/>
                <a:gd name="T4" fmla="*/ 516 w 952"/>
                <a:gd name="T5" fmla="*/ 700 h 1008"/>
                <a:gd name="T6" fmla="*/ 752 w 952"/>
                <a:gd name="T7" fmla="*/ 900 h 1008"/>
                <a:gd name="T8" fmla="*/ 952 w 952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2"/>
                <a:gd name="T16" fmla="*/ 0 h 1008"/>
                <a:gd name="T17" fmla="*/ 952 w 95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2" h="1008">
                  <a:moveTo>
                    <a:pt x="0" y="0"/>
                  </a:moveTo>
                  <a:cubicBezTo>
                    <a:pt x="85" y="115"/>
                    <a:pt x="170" y="231"/>
                    <a:pt x="256" y="348"/>
                  </a:cubicBezTo>
                  <a:cubicBezTo>
                    <a:pt x="342" y="465"/>
                    <a:pt x="433" y="608"/>
                    <a:pt x="516" y="700"/>
                  </a:cubicBezTo>
                  <a:cubicBezTo>
                    <a:pt x="599" y="792"/>
                    <a:pt x="679" y="849"/>
                    <a:pt x="752" y="900"/>
                  </a:cubicBezTo>
                  <a:cubicBezTo>
                    <a:pt x="825" y="951"/>
                    <a:pt x="888" y="979"/>
                    <a:pt x="952" y="100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0" name="Rectangle 222"/>
            <p:cNvSpPr>
              <a:spLocks noChangeArrowheads="1"/>
            </p:cNvSpPr>
            <p:nvPr/>
          </p:nvSpPr>
          <p:spPr bwMode="auto">
            <a:xfrm>
              <a:off x="3283" y="2760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2321" name="Rectangle 223"/>
            <p:cNvSpPr>
              <a:spLocks noChangeArrowheads="1"/>
            </p:cNvSpPr>
            <p:nvPr/>
          </p:nvSpPr>
          <p:spPr bwMode="auto">
            <a:xfrm>
              <a:off x="3774" y="2754"/>
              <a:ext cx="1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0.5</a:t>
              </a:r>
              <a:endParaRPr lang="en-US"/>
            </a:p>
          </p:txBody>
        </p:sp>
        <p:sp>
          <p:nvSpPr>
            <p:cNvPr id="12322" name="Rectangle 224"/>
            <p:cNvSpPr>
              <a:spLocks noChangeArrowheads="1"/>
            </p:cNvSpPr>
            <p:nvPr/>
          </p:nvSpPr>
          <p:spPr bwMode="auto">
            <a:xfrm>
              <a:off x="4385" y="2740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323" name="Line 225"/>
            <p:cNvSpPr>
              <a:spLocks noChangeShapeType="1"/>
            </p:cNvSpPr>
            <p:nvPr/>
          </p:nvSpPr>
          <p:spPr bwMode="auto">
            <a:xfrm>
              <a:off x="3404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Line 226"/>
            <p:cNvSpPr>
              <a:spLocks noChangeShapeType="1"/>
            </p:cNvSpPr>
            <p:nvPr/>
          </p:nvSpPr>
          <p:spPr bwMode="auto">
            <a:xfrm>
              <a:off x="3518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227"/>
            <p:cNvSpPr>
              <a:spLocks noChangeShapeType="1"/>
            </p:cNvSpPr>
            <p:nvPr/>
          </p:nvSpPr>
          <p:spPr bwMode="auto">
            <a:xfrm>
              <a:off x="3632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228"/>
            <p:cNvSpPr>
              <a:spLocks noChangeShapeType="1"/>
            </p:cNvSpPr>
            <p:nvPr/>
          </p:nvSpPr>
          <p:spPr bwMode="auto">
            <a:xfrm>
              <a:off x="3746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Line 229"/>
            <p:cNvSpPr>
              <a:spLocks noChangeShapeType="1"/>
            </p:cNvSpPr>
            <p:nvPr/>
          </p:nvSpPr>
          <p:spPr bwMode="auto">
            <a:xfrm>
              <a:off x="3860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230"/>
            <p:cNvSpPr>
              <a:spLocks noChangeShapeType="1"/>
            </p:cNvSpPr>
            <p:nvPr/>
          </p:nvSpPr>
          <p:spPr bwMode="auto">
            <a:xfrm>
              <a:off x="3974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231"/>
            <p:cNvSpPr>
              <a:spLocks noChangeShapeType="1"/>
            </p:cNvSpPr>
            <p:nvPr/>
          </p:nvSpPr>
          <p:spPr bwMode="auto">
            <a:xfrm>
              <a:off x="4088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232"/>
            <p:cNvSpPr>
              <a:spLocks noChangeShapeType="1"/>
            </p:cNvSpPr>
            <p:nvPr/>
          </p:nvSpPr>
          <p:spPr bwMode="auto">
            <a:xfrm>
              <a:off x="4202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Line 233"/>
            <p:cNvSpPr>
              <a:spLocks noChangeShapeType="1"/>
            </p:cNvSpPr>
            <p:nvPr/>
          </p:nvSpPr>
          <p:spPr bwMode="auto">
            <a:xfrm>
              <a:off x="4316" y="2668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259"/>
            <p:cNvSpPr>
              <a:spLocks noChangeShapeType="1"/>
            </p:cNvSpPr>
            <p:nvPr/>
          </p:nvSpPr>
          <p:spPr bwMode="auto">
            <a:xfrm>
              <a:off x="3312" y="220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269"/>
            <p:cNvSpPr>
              <a:spLocks noChangeShapeType="1"/>
            </p:cNvSpPr>
            <p:nvPr/>
          </p:nvSpPr>
          <p:spPr bwMode="auto">
            <a:xfrm>
              <a:off x="3312" y="1856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Line 270"/>
            <p:cNvSpPr>
              <a:spLocks noChangeShapeType="1"/>
            </p:cNvSpPr>
            <p:nvPr/>
          </p:nvSpPr>
          <p:spPr bwMode="auto">
            <a:xfrm>
              <a:off x="3312" y="2032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Line 273"/>
            <p:cNvSpPr>
              <a:spLocks noChangeShapeType="1"/>
            </p:cNvSpPr>
            <p:nvPr/>
          </p:nvSpPr>
          <p:spPr bwMode="auto">
            <a:xfrm>
              <a:off x="3312" y="150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Line 274"/>
            <p:cNvSpPr>
              <a:spLocks noChangeShapeType="1"/>
            </p:cNvSpPr>
            <p:nvPr/>
          </p:nvSpPr>
          <p:spPr bwMode="auto">
            <a:xfrm>
              <a:off x="3312" y="1680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276"/>
            <p:cNvSpPr>
              <a:spLocks noChangeShapeType="1"/>
            </p:cNvSpPr>
            <p:nvPr/>
          </p:nvSpPr>
          <p:spPr bwMode="auto">
            <a:xfrm>
              <a:off x="3312" y="2560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Line 277"/>
            <p:cNvSpPr>
              <a:spLocks noChangeShapeType="1"/>
            </p:cNvSpPr>
            <p:nvPr/>
          </p:nvSpPr>
          <p:spPr bwMode="auto">
            <a:xfrm>
              <a:off x="3312" y="238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Line 278"/>
            <p:cNvSpPr>
              <a:spLocks noChangeShapeType="1"/>
            </p:cNvSpPr>
            <p:nvPr/>
          </p:nvSpPr>
          <p:spPr bwMode="auto">
            <a:xfrm>
              <a:off x="3312" y="132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787FD-B38F-4202-8EE4-76FEBCC1AEB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Mechanical Prop:  </a:t>
            </a:r>
            <a:r>
              <a:rPr lang="en-US" sz="2800" dirty="0" smtClean="0"/>
              <a:t>Fe-C System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00088" y="1143000"/>
            <a:ext cx="3968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•  Fine Pearlite </a:t>
            </a:r>
            <a:r>
              <a:rPr lang="en-US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Martensite: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5800" y="5197475"/>
            <a:ext cx="5443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•  Hardness:  fine pearlite &lt;&lt; martensite.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302250" y="2279650"/>
            <a:ext cx="2438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10.32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</a:rPr>
              <a:t>Adapted Version.</a:t>
            </a:r>
          </a:p>
          <a:p>
            <a:r>
              <a:rPr lang="en-US" sz="1200">
                <a:solidFill>
                  <a:srgbClr val="000000"/>
                </a:solidFill>
              </a:rPr>
              <a:t>(Fig. 8.32 adapted from Edgar C. Bain, </a:t>
            </a:r>
            <a:r>
              <a:rPr lang="en-US" sz="1200" i="1">
                <a:solidFill>
                  <a:srgbClr val="000000"/>
                </a:solidFill>
              </a:rPr>
              <a:t>Functions of the Alloying Elements in Steel</a:t>
            </a:r>
            <a:r>
              <a:rPr lang="en-US" sz="1200">
                <a:solidFill>
                  <a:srgbClr val="000000"/>
                </a:solidFill>
              </a:rPr>
              <a:t>, American Society for Metals, 1939, p. 36; and R.A. Grange, C.R. Hribal, and L.F. Porter, </a:t>
            </a:r>
            <a:r>
              <a:rPr lang="en-US" sz="1200" i="1">
                <a:solidFill>
                  <a:srgbClr val="000000"/>
                </a:solidFill>
              </a:rPr>
              <a:t>Metall. Trans. A</a:t>
            </a:r>
            <a:r>
              <a:rPr lang="en-US" sz="1200">
                <a:solidFill>
                  <a:srgbClr val="000000"/>
                </a:solidFill>
              </a:rPr>
              <a:t>, Vol. 8A, p. 1776.)</a:t>
            </a:r>
          </a:p>
        </p:txBody>
      </p:sp>
      <p:grpSp>
        <p:nvGrpSpPr>
          <p:cNvPr id="13319" name="Group 65"/>
          <p:cNvGrpSpPr>
            <a:grpSpLocks/>
          </p:cNvGrpSpPr>
          <p:nvPr/>
        </p:nvGrpSpPr>
        <p:grpSpPr bwMode="auto">
          <a:xfrm>
            <a:off x="1924050" y="1838325"/>
            <a:ext cx="2989263" cy="3346450"/>
            <a:chOff x="1212" y="1158"/>
            <a:chExt cx="1883" cy="2108"/>
          </a:xfrm>
        </p:grpSpPr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705" y="1325"/>
              <a:ext cx="347" cy="16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620" y="1325"/>
              <a:ext cx="1091" cy="1686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523" y="2924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392" y="2493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200</a:t>
              </a:r>
              <a:endParaRPr lang="en-US"/>
            </a:p>
          </p:txBody>
        </p:sp>
        <p:sp>
          <p:nvSpPr>
            <p:cNvPr id="13324" name="Rectangle 13"/>
            <p:cNvSpPr>
              <a:spLocks noChangeArrowheads="1"/>
            </p:cNvSpPr>
            <p:nvPr/>
          </p:nvSpPr>
          <p:spPr bwMode="auto">
            <a:xfrm>
              <a:off x="2570" y="3084"/>
              <a:ext cx="43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wt% C</a:t>
              </a:r>
              <a:endParaRPr lang="en-US"/>
            </a:p>
          </p:txBody>
        </p:sp>
        <p:sp>
          <p:nvSpPr>
            <p:cNvPr id="13325" name="Rectangle 14"/>
            <p:cNvSpPr>
              <a:spLocks noChangeArrowheads="1"/>
            </p:cNvSpPr>
            <p:nvPr/>
          </p:nvSpPr>
          <p:spPr bwMode="auto">
            <a:xfrm>
              <a:off x="1601" y="303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3326" name="Rectangle 15"/>
            <p:cNvSpPr>
              <a:spLocks noChangeArrowheads="1"/>
            </p:cNvSpPr>
            <p:nvPr/>
          </p:nvSpPr>
          <p:spPr bwMode="auto">
            <a:xfrm>
              <a:off x="2243" y="3026"/>
              <a:ext cx="1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0.5</a:t>
              </a:r>
              <a:endParaRPr lang="en-US"/>
            </a:p>
          </p:txBody>
        </p:sp>
        <p:sp>
          <p:nvSpPr>
            <p:cNvPr id="13327" name="Rectangle 16"/>
            <p:cNvSpPr>
              <a:spLocks noChangeArrowheads="1"/>
            </p:cNvSpPr>
            <p:nvPr/>
          </p:nvSpPr>
          <p:spPr bwMode="auto">
            <a:xfrm>
              <a:off x="2987" y="3020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3328" name="Rectangle 28"/>
            <p:cNvSpPr>
              <a:spLocks noChangeArrowheads="1"/>
            </p:cNvSpPr>
            <p:nvPr/>
          </p:nvSpPr>
          <p:spPr bwMode="auto">
            <a:xfrm>
              <a:off x="1398" y="2045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400</a:t>
              </a:r>
              <a:endParaRPr lang="en-US"/>
            </a:p>
          </p:txBody>
        </p:sp>
        <p:sp>
          <p:nvSpPr>
            <p:cNvPr id="13329" name="Rectangle 29"/>
            <p:cNvSpPr>
              <a:spLocks noChangeArrowheads="1"/>
            </p:cNvSpPr>
            <p:nvPr/>
          </p:nvSpPr>
          <p:spPr bwMode="auto">
            <a:xfrm>
              <a:off x="1398" y="1609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600</a:t>
              </a:r>
              <a:endParaRPr lang="en-US"/>
            </a:p>
          </p:txBody>
        </p:sp>
        <p:sp>
          <p:nvSpPr>
            <p:cNvPr id="13330" name="Rectangle 32"/>
            <p:cNvSpPr>
              <a:spLocks noChangeArrowheads="1"/>
            </p:cNvSpPr>
            <p:nvPr/>
          </p:nvSpPr>
          <p:spPr bwMode="auto">
            <a:xfrm>
              <a:off x="1617" y="1328"/>
              <a:ext cx="1432" cy="16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31" name="Rectangle 33"/>
            <p:cNvSpPr>
              <a:spLocks noChangeArrowheads="1"/>
            </p:cNvSpPr>
            <p:nvPr/>
          </p:nvSpPr>
          <p:spPr bwMode="auto">
            <a:xfrm rot="-5400000">
              <a:off x="854" y="2023"/>
              <a:ext cx="8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Brinell hardness</a:t>
              </a:r>
              <a:endParaRPr lang="en-US"/>
            </a:p>
          </p:txBody>
        </p:sp>
        <p:sp>
          <p:nvSpPr>
            <p:cNvPr id="13332" name="Rectangle 34"/>
            <p:cNvSpPr>
              <a:spLocks noChangeArrowheads="1"/>
            </p:cNvSpPr>
            <p:nvPr/>
          </p:nvSpPr>
          <p:spPr bwMode="auto">
            <a:xfrm>
              <a:off x="2089" y="1672"/>
              <a:ext cx="7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dirty="0">
                  <a:solidFill>
                    <a:srgbClr val="990099"/>
                  </a:solidFill>
                </a:rPr>
                <a:t>martensite</a:t>
              </a:r>
              <a:endParaRPr lang="en-US" dirty="0">
                <a:solidFill>
                  <a:srgbClr val="990099"/>
                </a:solidFill>
              </a:endParaRPr>
            </a:p>
          </p:txBody>
        </p:sp>
        <p:sp>
          <p:nvSpPr>
            <p:cNvPr id="13333" name="Rectangle 35"/>
            <p:cNvSpPr>
              <a:spLocks noChangeArrowheads="1"/>
            </p:cNvSpPr>
            <p:nvPr/>
          </p:nvSpPr>
          <p:spPr bwMode="auto">
            <a:xfrm>
              <a:off x="2127" y="2609"/>
              <a:ext cx="78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CC0000"/>
                  </a:solidFill>
                </a:rPr>
                <a:t>fine pearlite</a:t>
              </a: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3334" name="Rectangle 40"/>
            <p:cNvSpPr>
              <a:spLocks noChangeArrowheads="1"/>
            </p:cNvSpPr>
            <p:nvPr/>
          </p:nvSpPr>
          <p:spPr bwMode="auto">
            <a:xfrm>
              <a:off x="2018" y="115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66FF"/>
                  </a:solidFill>
                </a:rPr>
                <a:t>Hypo</a:t>
              </a:r>
              <a:endParaRPr lang="en-US"/>
            </a:p>
          </p:txBody>
        </p:sp>
        <p:sp>
          <p:nvSpPr>
            <p:cNvPr id="13335" name="Rectangle 41"/>
            <p:cNvSpPr>
              <a:spLocks noChangeArrowheads="1"/>
            </p:cNvSpPr>
            <p:nvPr/>
          </p:nvSpPr>
          <p:spPr bwMode="auto">
            <a:xfrm>
              <a:off x="2711" y="1158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DD0000"/>
                  </a:solidFill>
                </a:rPr>
                <a:t>Hyper</a:t>
              </a:r>
              <a:endParaRPr lang="en-US"/>
            </a:p>
          </p:txBody>
        </p:sp>
        <p:sp>
          <p:nvSpPr>
            <p:cNvPr id="13336" name="Freeform 42"/>
            <p:cNvSpPr>
              <a:spLocks/>
            </p:cNvSpPr>
            <p:nvPr/>
          </p:nvSpPr>
          <p:spPr bwMode="auto">
            <a:xfrm>
              <a:off x="1691" y="1434"/>
              <a:ext cx="1335" cy="998"/>
            </a:xfrm>
            <a:custGeom>
              <a:avLst/>
              <a:gdLst>
                <a:gd name="T0" fmla="*/ 0 w 1335"/>
                <a:gd name="T1" fmla="*/ 998 h 998"/>
                <a:gd name="T2" fmla="*/ 165 w 1335"/>
                <a:gd name="T3" fmla="*/ 532 h 998"/>
                <a:gd name="T4" fmla="*/ 503 w 1335"/>
                <a:gd name="T5" fmla="*/ 175 h 998"/>
                <a:gd name="T6" fmla="*/ 1024 w 1335"/>
                <a:gd name="T7" fmla="*/ 29 h 998"/>
                <a:gd name="T8" fmla="*/ 1335 w 1335"/>
                <a:gd name="T9" fmla="*/ 1 h 9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5"/>
                <a:gd name="T16" fmla="*/ 0 h 998"/>
                <a:gd name="T17" fmla="*/ 1335 w 1335"/>
                <a:gd name="T18" fmla="*/ 998 h 9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5" h="998">
                  <a:moveTo>
                    <a:pt x="0" y="998"/>
                  </a:moveTo>
                  <a:cubicBezTo>
                    <a:pt x="40" y="833"/>
                    <a:pt x="81" y="669"/>
                    <a:pt x="165" y="532"/>
                  </a:cubicBezTo>
                  <a:cubicBezTo>
                    <a:pt x="249" y="395"/>
                    <a:pt x="360" y="259"/>
                    <a:pt x="503" y="175"/>
                  </a:cubicBezTo>
                  <a:cubicBezTo>
                    <a:pt x="646" y="91"/>
                    <a:pt x="885" y="58"/>
                    <a:pt x="1024" y="29"/>
                  </a:cubicBezTo>
                  <a:cubicBezTo>
                    <a:pt x="1163" y="0"/>
                    <a:pt x="1249" y="0"/>
                    <a:pt x="1335" y="1"/>
                  </a:cubicBezTo>
                </a:path>
              </a:pathLst>
            </a:custGeom>
            <a:noFill/>
            <a:ln w="28575">
              <a:solidFill>
                <a:srgbClr val="99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37" name="Freeform 43"/>
            <p:cNvSpPr>
              <a:spLocks/>
            </p:cNvSpPr>
            <p:nvPr/>
          </p:nvSpPr>
          <p:spPr bwMode="auto">
            <a:xfrm>
              <a:off x="1765" y="2307"/>
              <a:ext cx="1252" cy="472"/>
            </a:xfrm>
            <a:custGeom>
              <a:avLst/>
              <a:gdLst>
                <a:gd name="T0" fmla="*/ 0 w 1252"/>
                <a:gd name="T1" fmla="*/ 472 h 472"/>
                <a:gd name="T2" fmla="*/ 484 w 1252"/>
                <a:gd name="T3" fmla="*/ 271 h 472"/>
                <a:gd name="T4" fmla="*/ 1051 w 1252"/>
                <a:gd name="T5" fmla="*/ 43 h 472"/>
                <a:gd name="T6" fmla="*/ 1252 w 1252"/>
                <a:gd name="T7" fmla="*/ 15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2"/>
                <a:gd name="T13" fmla="*/ 0 h 472"/>
                <a:gd name="T14" fmla="*/ 1252 w 1252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2" h="472">
                  <a:moveTo>
                    <a:pt x="0" y="472"/>
                  </a:moveTo>
                  <a:cubicBezTo>
                    <a:pt x="154" y="407"/>
                    <a:pt x="309" y="343"/>
                    <a:pt x="484" y="271"/>
                  </a:cubicBezTo>
                  <a:cubicBezTo>
                    <a:pt x="659" y="199"/>
                    <a:pt x="923" y="86"/>
                    <a:pt x="1051" y="43"/>
                  </a:cubicBezTo>
                  <a:cubicBezTo>
                    <a:pt x="1179" y="0"/>
                    <a:pt x="1214" y="23"/>
                    <a:pt x="1252" y="15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38" name="Line 49"/>
            <p:cNvSpPr>
              <a:spLocks noChangeShapeType="1"/>
            </p:cNvSpPr>
            <p:nvPr/>
          </p:nvSpPr>
          <p:spPr bwMode="auto">
            <a:xfrm>
              <a:off x="1768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50"/>
            <p:cNvSpPr>
              <a:spLocks noChangeShapeType="1"/>
            </p:cNvSpPr>
            <p:nvPr/>
          </p:nvSpPr>
          <p:spPr bwMode="auto">
            <a:xfrm>
              <a:off x="1910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51"/>
            <p:cNvSpPr>
              <a:spLocks noChangeShapeType="1"/>
            </p:cNvSpPr>
            <p:nvPr/>
          </p:nvSpPr>
          <p:spPr bwMode="auto">
            <a:xfrm>
              <a:off x="2052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52"/>
            <p:cNvSpPr>
              <a:spLocks noChangeShapeType="1"/>
            </p:cNvSpPr>
            <p:nvPr/>
          </p:nvSpPr>
          <p:spPr bwMode="auto">
            <a:xfrm>
              <a:off x="2194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53"/>
            <p:cNvSpPr>
              <a:spLocks noChangeShapeType="1"/>
            </p:cNvSpPr>
            <p:nvPr/>
          </p:nvSpPr>
          <p:spPr bwMode="auto">
            <a:xfrm>
              <a:off x="2336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54"/>
            <p:cNvSpPr>
              <a:spLocks noChangeShapeType="1"/>
            </p:cNvSpPr>
            <p:nvPr/>
          </p:nvSpPr>
          <p:spPr bwMode="auto">
            <a:xfrm>
              <a:off x="2478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55"/>
            <p:cNvSpPr>
              <a:spLocks noChangeShapeType="1"/>
            </p:cNvSpPr>
            <p:nvPr/>
          </p:nvSpPr>
          <p:spPr bwMode="auto">
            <a:xfrm>
              <a:off x="2620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56"/>
            <p:cNvSpPr>
              <a:spLocks noChangeShapeType="1"/>
            </p:cNvSpPr>
            <p:nvPr/>
          </p:nvSpPr>
          <p:spPr bwMode="auto">
            <a:xfrm>
              <a:off x="2762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57"/>
            <p:cNvSpPr>
              <a:spLocks noChangeShapeType="1"/>
            </p:cNvSpPr>
            <p:nvPr/>
          </p:nvSpPr>
          <p:spPr bwMode="auto">
            <a:xfrm>
              <a:off x="2904" y="293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Line 58"/>
            <p:cNvSpPr>
              <a:spLocks noChangeShapeType="1"/>
            </p:cNvSpPr>
            <p:nvPr/>
          </p:nvSpPr>
          <p:spPr bwMode="auto">
            <a:xfrm>
              <a:off x="1616" y="234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Line 59"/>
            <p:cNvSpPr>
              <a:spLocks noChangeShapeType="1"/>
            </p:cNvSpPr>
            <p:nvPr/>
          </p:nvSpPr>
          <p:spPr bwMode="auto">
            <a:xfrm>
              <a:off x="1616" y="2565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60"/>
            <p:cNvSpPr>
              <a:spLocks noChangeShapeType="1"/>
            </p:cNvSpPr>
            <p:nvPr/>
          </p:nvSpPr>
          <p:spPr bwMode="auto">
            <a:xfrm>
              <a:off x="1616" y="2787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62"/>
            <p:cNvSpPr>
              <a:spLocks noChangeShapeType="1"/>
            </p:cNvSpPr>
            <p:nvPr/>
          </p:nvSpPr>
          <p:spPr bwMode="auto">
            <a:xfrm>
              <a:off x="1616" y="1902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63"/>
            <p:cNvSpPr>
              <a:spLocks noChangeShapeType="1"/>
            </p:cNvSpPr>
            <p:nvPr/>
          </p:nvSpPr>
          <p:spPr bwMode="auto">
            <a:xfrm>
              <a:off x="1616" y="2123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64"/>
            <p:cNvSpPr>
              <a:spLocks noChangeShapeType="1"/>
            </p:cNvSpPr>
            <p:nvPr/>
          </p:nvSpPr>
          <p:spPr bwMode="auto">
            <a:xfrm>
              <a:off x="1616" y="1681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7084" y="1425054"/>
            <a:ext cx="2962275" cy="335280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8877" y="1860431"/>
            <a:ext cx="2769451" cy="274320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Martensite structure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353" y="4655878"/>
            <a:ext cx="4318553" cy="100584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2617" y="4758946"/>
            <a:ext cx="3204263" cy="146304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E949C-B636-42E7-9EE4-C3A85A3C8CAD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21338" y="2176463"/>
          <a:ext cx="1687512" cy="2833687"/>
        </p:xfrm>
        <a:graphic>
          <a:graphicData uri="http://schemas.openxmlformats.org/presentationml/2006/ole">
            <p:oleObj spid="_x0000_s1026" name="Image" r:id="rId4" imgW="609498" imgH="1023870" progId="">
              <p:embed/>
            </p:oleObj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Tempering of Martensite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700088" y="1143000"/>
            <a:ext cx="63928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•  reduces brittleness of martensite,</a:t>
            </a:r>
          </a:p>
          <a:p>
            <a:r>
              <a:rPr lang="en-US" dirty="0">
                <a:solidFill>
                  <a:srgbClr val="000000"/>
                </a:solidFill>
              </a:rPr>
              <a:t>•  reduces internal stress caused by quenching.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7391400" y="3141663"/>
            <a:ext cx="1371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8.33, </a:t>
            </a:r>
            <a:r>
              <a:rPr lang="en-US" sz="1200" i="1">
                <a:solidFill>
                  <a:srgbClr val="000000"/>
                </a:solidFill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</a:rPr>
              <a:t>Adapted Version.</a:t>
            </a:r>
          </a:p>
          <a:p>
            <a:r>
              <a:rPr lang="en-US" sz="1200">
                <a:solidFill>
                  <a:srgbClr val="000000"/>
                </a:solidFill>
              </a:rPr>
              <a:t>(Fig. 8.33 copyright by United States Steel Corporation, 1971.)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50875" y="6048375"/>
            <a:ext cx="271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 Rounded MT Bold" pitchFamily="34" charset="0"/>
              </a:rPr>
              <a:t>•  </a:t>
            </a:r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920750" y="6081713"/>
            <a:ext cx="4486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decreases </a:t>
            </a:r>
            <a:r>
              <a:rPr lang="en-US" sz="2100" i="1">
                <a:solidFill>
                  <a:srgbClr val="000000"/>
                </a:solidFill>
              </a:rPr>
              <a:t>TS</a:t>
            </a:r>
            <a:r>
              <a:rPr lang="en-US" sz="2100">
                <a:solidFill>
                  <a:srgbClr val="000000"/>
                </a:solidFill>
              </a:rPr>
              <a:t>, </a:t>
            </a:r>
            <a:r>
              <a:rPr lang="en-US" sz="2100" i="1">
                <a:solidFill>
                  <a:srgbClr val="000000"/>
                </a:solidFill>
              </a:rPr>
              <a:t>YS</a:t>
            </a:r>
            <a:r>
              <a:rPr lang="en-US" sz="2100">
                <a:solidFill>
                  <a:srgbClr val="000000"/>
                </a:solidFill>
              </a:rPr>
              <a:t> but increases %</a:t>
            </a:r>
            <a:r>
              <a:rPr lang="en-US" sz="2100" i="1">
                <a:solidFill>
                  <a:srgbClr val="000000"/>
                </a:solidFill>
              </a:rPr>
              <a:t>RA</a:t>
            </a:r>
            <a:endParaRPr lang="en-US" i="1"/>
          </a:p>
        </p:txBody>
      </p:sp>
      <p:sp>
        <p:nvSpPr>
          <p:cNvPr id="1033" name="Rectangle 52"/>
          <p:cNvSpPr>
            <a:spLocks noChangeArrowheads="1"/>
          </p:cNvSpPr>
          <p:nvPr/>
        </p:nvSpPr>
        <p:spPr bwMode="auto">
          <a:xfrm>
            <a:off x="650875" y="5676900"/>
            <a:ext cx="271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 Rounded MT Bold" pitchFamily="34" charset="0"/>
              </a:rPr>
              <a:t>•  </a:t>
            </a:r>
            <a:endParaRPr lang="en-US"/>
          </a:p>
        </p:txBody>
      </p:sp>
      <p:sp>
        <p:nvSpPr>
          <p:cNvPr id="1034" name="Rectangle 55"/>
          <p:cNvSpPr>
            <a:spLocks noChangeArrowheads="1"/>
          </p:cNvSpPr>
          <p:nvPr/>
        </p:nvSpPr>
        <p:spPr bwMode="auto">
          <a:xfrm>
            <a:off x="8234363" y="5710238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CCCC"/>
                </a:solidFill>
                <a:latin typeface="Arial Rounded MT Bold" pitchFamily="34" charset="0"/>
              </a:rPr>
              <a:t> </a:t>
            </a:r>
            <a:endParaRPr lang="en-US"/>
          </a:p>
        </p:txBody>
      </p:sp>
      <p:grpSp>
        <p:nvGrpSpPr>
          <p:cNvPr id="1035" name="Group 69"/>
          <p:cNvGrpSpPr>
            <a:grpSpLocks/>
          </p:cNvGrpSpPr>
          <p:nvPr/>
        </p:nvGrpSpPr>
        <p:grpSpPr bwMode="auto">
          <a:xfrm>
            <a:off x="920750" y="4643438"/>
            <a:ext cx="6856413" cy="1387475"/>
            <a:chOff x="580" y="2925"/>
            <a:chExt cx="4319" cy="874"/>
          </a:xfrm>
        </p:grpSpPr>
        <p:sp>
          <p:nvSpPr>
            <p:cNvPr id="1073" name="Rectangle 53"/>
            <p:cNvSpPr>
              <a:spLocks noChangeArrowheads="1"/>
            </p:cNvSpPr>
            <p:nvPr/>
          </p:nvSpPr>
          <p:spPr bwMode="auto">
            <a:xfrm>
              <a:off x="580" y="3597"/>
              <a:ext cx="431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produces extremely small </a:t>
              </a:r>
              <a:r>
                <a:rPr lang="en-US" sz="2100">
                  <a:solidFill>
                    <a:srgbClr val="CC0000"/>
                  </a:solidFill>
                </a:rPr>
                <a:t>Fe</a:t>
              </a:r>
              <a:r>
                <a:rPr lang="en-US" sz="2100" baseline="-25000">
                  <a:solidFill>
                    <a:srgbClr val="CC0000"/>
                  </a:solidFill>
                </a:rPr>
                <a:t>3</a:t>
              </a:r>
              <a:r>
                <a:rPr lang="en-US" sz="2100">
                  <a:solidFill>
                    <a:srgbClr val="CC0000"/>
                  </a:solidFill>
                </a:rPr>
                <a:t>C particles </a:t>
              </a:r>
              <a:r>
                <a:rPr lang="en-US" sz="2100">
                  <a:solidFill>
                    <a:srgbClr val="000000"/>
                  </a:solidFill>
                </a:rPr>
                <a:t>surrounded by </a:t>
              </a:r>
              <a:r>
                <a:rPr lang="en-US" sz="2100">
                  <a:solidFill>
                    <a:srgbClr val="00CCCC"/>
                  </a:solidFill>
                  <a:latin typeface="Symbol" pitchFamily="18" charset="2"/>
                </a:rPr>
                <a:t>a</a:t>
              </a:r>
              <a:r>
                <a:rPr lang="en-US" sz="2100">
                  <a:latin typeface="Symbol" pitchFamily="18" charset="2"/>
                </a:rPr>
                <a:t>.</a:t>
              </a:r>
              <a:endParaRPr lang="en-US" sz="2100">
                <a:solidFill>
                  <a:srgbClr val="CC0000"/>
                </a:solidFill>
              </a:endParaRPr>
            </a:p>
          </p:txBody>
        </p:sp>
        <p:grpSp>
          <p:nvGrpSpPr>
            <p:cNvPr id="1074" name="Group 60"/>
            <p:cNvGrpSpPr>
              <a:grpSpLocks/>
            </p:cNvGrpSpPr>
            <p:nvPr/>
          </p:nvGrpSpPr>
          <p:grpSpPr bwMode="auto">
            <a:xfrm>
              <a:off x="3361" y="2925"/>
              <a:ext cx="453" cy="722"/>
              <a:chOff x="3361" y="2925"/>
              <a:chExt cx="453" cy="722"/>
            </a:xfrm>
          </p:grpSpPr>
          <p:sp>
            <p:nvSpPr>
              <p:cNvPr id="1078" name="Freeform 61"/>
              <p:cNvSpPr>
                <a:spLocks/>
              </p:cNvSpPr>
              <p:nvPr/>
            </p:nvSpPr>
            <p:spPr bwMode="auto">
              <a:xfrm>
                <a:off x="3751" y="2925"/>
                <a:ext cx="63" cy="78"/>
              </a:xfrm>
              <a:custGeom>
                <a:avLst/>
                <a:gdLst>
                  <a:gd name="T0" fmla="*/ 63 w 63"/>
                  <a:gd name="T1" fmla="*/ 0 h 78"/>
                  <a:gd name="T2" fmla="*/ 42 w 63"/>
                  <a:gd name="T3" fmla="*/ 78 h 78"/>
                  <a:gd name="T4" fmla="*/ 35 w 63"/>
                  <a:gd name="T5" fmla="*/ 42 h 78"/>
                  <a:gd name="T6" fmla="*/ 0 w 63"/>
                  <a:gd name="T7" fmla="*/ 49 h 78"/>
                  <a:gd name="T8" fmla="*/ 63 w 63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78"/>
                  <a:gd name="T17" fmla="*/ 63 w 63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78">
                    <a:moveTo>
                      <a:pt x="63" y="0"/>
                    </a:moveTo>
                    <a:lnTo>
                      <a:pt x="42" y="78"/>
                    </a:lnTo>
                    <a:lnTo>
                      <a:pt x="35" y="42"/>
                    </a:lnTo>
                    <a:lnTo>
                      <a:pt x="0" y="4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C0000"/>
              </a:solidFill>
              <a:ln w="11113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9" name="Line 62"/>
              <p:cNvSpPr>
                <a:spLocks noChangeShapeType="1"/>
              </p:cNvSpPr>
              <p:nvPr/>
            </p:nvSpPr>
            <p:spPr bwMode="auto">
              <a:xfrm flipV="1">
                <a:off x="3361" y="2967"/>
                <a:ext cx="425" cy="680"/>
              </a:xfrm>
              <a:prstGeom prst="line">
                <a:avLst/>
              </a:prstGeom>
              <a:noFill/>
              <a:ln w="11113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5" name="Group 63"/>
            <p:cNvGrpSpPr>
              <a:grpSpLocks/>
            </p:cNvGrpSpPr>
            <p:nvPr/>
          </p:nvGrpSpPr>
          <p:grpSpPr bwMode="auto">
            <a:xfrm>
              <a:off x="3942" y="2946"/>
              <a:ext cx="815" cy="689"/>
              <a:chOff x="3942" y="2946"/>
              <a:chExt cx="1217" cy="708"/>
            </a:xfrm>
          </p:grpSpPr>
          <p:sp>
            <p:nvSpPr>
              <p:cNvPr id="1076" name="Freeform 64"/>
              <p:cNvSpPr>
                <a:spLocks/>
              </p:cNvSpPr>
              <p:nvPr/>
            </p:nvSpPr>
            <p:spPr bwMode="auto">
              <a:xfrm>
                <a:off x="3942" y="2946"/>
                <a:ext cx="85" cy="64"/>
              </a:xfrm>
              <a:custGeom>
                <a:avLst/>
                <a:gdLst>
                  <a:gd name="T0" fmla="*/ 0 w 85"/>
                  <a:gd name="T1" fmla="*/ 0 h 64"/>
                  <a:gd name="T2" fmla="*/ 85 w 85"/>
                  <a:gd name="T3" fmla="*/ 14 h 64"/>
                  <a:gd name="T4" fmla="*/ 42 w 85"/>
                  <a:gd name="T5" fmla="*/ 28 h 64"/>
                  <a:gd name="T6" fmla="*/ 49 w 85"/>
                  <a:gd name="T7" fmla="*/ 64 h 64"/>
                  <a:gd name="T8" fmla="*/ 0 w 85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64"/>
                  <a:gd name="T17" fmla="*/ 85 w 8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64">
                    <a:moveTo>
                      <a:pt x="0" y="0"/>
                    </a:moveTo>
                    <a:lnTo>
                      <a:pt x="85" y="14"/>
                    </a:lnTo>
                    <a:lnTo>
                      <a:pt x="42" y="28"/>
                    </a:lnTo>
                    <a:lnTo>
                      <a:pt x="49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CC"/>
              </a:solidFill>
              <a:ln w="11113">
                <a:solidFill>
                  <a:srgbClr val="00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7" name="Line 65"/>
              <p:cNvSpPr>
                <a:spLocks noChangeShapeType="1"/>
              </p:cNvSpPr>
              <p:nvPr/>
            </p:nvSpPr>
            <p:spPr bwMode="auto">
              <a:xfrm>
                <a:off x="3984" y="2974"/>
                <a:ext cx="1175" cy="680"/>
              </a:xfrm>
              <a:prstGeom prst="line">
                <a:avLst/>
              </a:prstGeom>
              <a:noFill/>
              <a:ln w="11113">
                <a:solidFill>
                  <a:srgbClr val="00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6" name="Rectangle 6"/>
          <p:cNvSpPr>
            <a:spLocks noChangeArrowheads="1"/>
          </p:cNvSpPr>
          <p:nvPr/>
        </p:nvSpPr>
        <p:spPr bwMode="auto">
          <a:xfrm>
            <a:off x="381000" y="3141663"/>
            <a:ext cx="1371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8.34, </a:t>
            </a:r>
            <a:r>
              <a:rPr lang="en-US" sz="1200" i="1">
                <a:solidFill>
                  <a:srgbClr val="000000"/>
                </a:solidFill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</a:rPr>
              <a:t>Adapted Version.</a:t>
            </a:r>
          </a:p>
          <a:p>
            <a:r>
              <a:rPr lang="en-US" sz="1200">
                <a:solidFill>
                  <a:srgbClr val="000000"/>
                </a:solidFill>
              </a:rPr>
              <a:t>(Fig. 8.34 adapted from Fig. furnished courtesy of Republic Steel Corporation.)</a:t>
            </a:r>
          </a:p>
        </p:txBody>
      </p:sp>
      <p:sp>
        <p:nvSpPr>
          <p:cNvPr id="1037" name="Rectangle 51"/>
          <p:cNvSpPr>
            <a:spLocks noChangeArrowheads="1"/>
          </p:cNvSpPr>
          <p:nvPr/>
        </p:nvSpPr>
        <p:spPr bwMode="auto">
          <a:xfrm rot="-5400000">
            <a:off x="4950619" y="3504406"/>
            <a:ext cx="5984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990099"/>
                </a:solidFill>
              </a:rPr>
              <a:t>9 </a:t>
            </a:r>
            <a:r>
              <a:rPr lang="en-US" sz="2100">
                <a:solidFill>
                  <a:srgbClr val="990099"/>
                </a:solidFill>
                <a:latin typeface="Symbol" pitchFamily="18" charset="2"/>
              </a:rPr>
              <a:t>m</a:t>
            </a:r>
            <a:r>
              <a:rPr lang="en-US" sz="2100">
                <a:solidFill>
                  <a:srgbClr val="990099"/>
                </a:solidFill>
              </a:rPr>
              <a:t>m</a:t>
            </a:r>
            <a:endParaRPr lang="en-US"/>
          </a:p>
        </p:txBody>
      </p:sp>
      <p:grpSp>
        <p:nvGrpSpPr>
          <p:cNvPr id="1038" name="Group 82"/>
          <p:cNvGrpSpPr>
            <a:grpSpLocks/>
          </p:cNvGrpSpPr>
          <p:nvPr/>
        </p:nvGrpSpPr>
        <p:grpSpPr bwMode="auto">
          <a:xfrm>
            <a:off x="998538" y="1943100"/>
            <a:ext cx="3825875" cy="3570288"/>
            <a:chOff x="629" y="1224"/>
            <a:chExt cx="2410" cy="2249"/>
          </a:xfrm>
        </p:grpSpPr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636" y="1394"/>
              <a:ext cx="5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9900"/>
                  </a:solidFill>
                </a:rPr>
                <a:t>YS</a:t>
              </a:r>
              <a:r>
                <a:rPr lang="en-US" sz="1600">
                  <a:solidFill>
                    <a:srgbClr val="009900"/>
                  </a:solidFill>
                </a:rPr>
                <a:t>(MPa)</a:t>
              </a:r>
              <a:endParaRPr lang="en-US"/>
            </a:p>
          </p:txBody>
        </p:sp>
        <p:sp>
          <p:nvSpPr>
            <p:cNvPr id="1040" name="Rectangle 11"/>
            <p:cNvSpPr>
              <a:spLocks noChangeArrowheads="1"/>
            </p:cNvSpPr>
            <p:nvPr/>
          </p:nvSpPr>
          <p:spPr bwMode="auto">
            <a:xfrm>
              <a:off x="629" y="1224"/>
              <a:ext cx="5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CC0000"/>
                  </a:solidFill>
                </a:rPr>
                <a:t>TS</a:t>
              </a:r>
              <a:r>
                <a:rPr lang="en-US" sz="1600">
                  <a:solidFill>
                    <a:srgbClr val="CC0000"/>
                  </a:solidFill>
                </a:rPr>
                <a:t>(MPa)</a:t>
              </a:r>
              <a:endParaRPr lang="en-US"/>
            </a:p>
          </p:txBody>
        </p:sp>
        <p:sp>
          <p:nvSpPr>
            <p:cNvPr id="1041" name="Rectangle 18"/>
            <p:cNvSpPr>
              <a:spLocks noChangeArrowheads="1"/>
            </p:cNvSpPr>
            <p:nvPr/>
          </p:nvSpPr>
          <p:spPr bwMode="auto">
            <a:xfrm>
              <a:off x="1017" y="2920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800</a:t>
              </a:r>
              <a:endParaRPr lang="en-US"/>
            </a:p>
          </p:txBody>
        </p:sp>
        <p:sp>
          <p:nvSpPr>
            <p:cNvPr id="1042" name="Line 19"/>
            <p:cNvSpPr>
              <a:spLocks noChangeShapeType="1"/>
            </p:cNvSpPr>
            <p:nvPr/>
          </p:nvSpPr>
          <p:spPr bwMode="auto">
            <a:xfrm>
              <a:off x="1263" y="2996"/>
              <a:ext cx="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20"/>
            <p:cNvSpPr>
              <a:spLocks noChangeArrowheads="1"/>
            </p:cNvSpPr>
            <p:nvPr/>
          </p:nvSpPr>
          <p:spPr bwMode="auto">
            <a:xfrm>
              <a:off x="941" y="2643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1000</a:t>
              </a:r>
              <a:endParaRPr lang="en-US"/>
            </a:p>
          </p:txBody>
        </p:sp>
        <p:sp>
          <p:nvSpPr>
            <p:cNvPr id="1044" name="Rectangle 21"/>
            <p:cNvSpPr>
              <a:spLocks noChangeArrowheads="1"/>
            </p:cNvSpPr>
            <p:nvPr/>
          </p:nvSpPr>
          <p:spPr bwMode="auto">
            <a:xfrm>
              <a:off x="941" y="2366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1200</a:t>
              </a:r>
              <a:endParaRPr lang="en-US"/>
            </a:p>
          </p:txBody>
        </p:sp>
        <p:sp>
          <p:nvSpPr>
            <p:cNvPr id="1045" name="Rectangle 22"/>
            <p:cNvSpPr>
              <a:spLocks noChangeArrowheads="1"/>
            </p:cNvSpPr>
            <p:nvPr/>
          </p:nvSpPr>
          <p:spPr bwMode="auto">
            <a:xfrm>
              <a:off x="941" y="2090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1400</a:t>
              </a:r>
              <a:endParaRPr lang="en-US"/>
            </a:p>
          </p:txBody>
        </p:sp>
        <p:sp>
          <p:nvSpPr>
            <p:cNvPr id="1046" name="Rectangle 23"/>
            <p:cNvSpPr>
              <a:spLocks noChangeArrowheads="1"/>
            </p:cNvSpPr>
            <p:nvPr/>
          </p:nvSpPr>
          <p:spPr bwMode="auto">
            <a:xfrm>
              <a:off x="941" y="1813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1600</a:t>
              </a:r>
              <a:endParaRPr lang="en-US"/>
            </a:p>
          </p:txBody>
        </p:sp>
        <p:sp>
          <p:nvSpPr>
            <p:cNvPr id="1047" name="Rectangle 24"/>
            <p:cNvSpPr>
              <a:spLocks noChangeArrowheads="1"/>
            </p:cNvSpPr>
            <p:nvPr/>
          </p:nvSpPr>
          <p:spPr bwMode="auto">
            <a:xfrm>
              <a:off x="941" y="1537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1800</a:t>
              </a:r>
              <a:endParaRPr lang="en-US"/>
            </a:p>
          </p:txBody>
        </p:sp>
        <p:sp>
          <p:nvSpPr>
            <p:cNvPr id="1048" name="Line 25"/>
            <p:cNvSpPr>
              <a:spLocks noChangeShapeType="1"/>
            </p:cNvSpPr>
            <p:nvPr/>
          </p:nvSpPr>
          <p:spPr bwMode="auto">
            <a:xfrm>
              <a:off x="1263" y="2720"/>
              <a:ext cx="6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6"/>
            <p:cNvSpPr>
              <a:spLocks noChangeShapeType="1"/>
            </p:cNvSpPr>
            <p:nvPr/>
          </p:nvSpPr>
          <p:spPr bwMode="auto">
            <a:xfrm>
              <a:off x="1263" y="2444"/>
              <a:ext cx="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7"/>
            <p:cNvSpPr>
              <a:spLocks noChangeShapeType="1"/>
            </p:cNvSpPr>
            <p:nvPr/>
          </p:nvSpPr>
          <p:spPr bwMode="auto">
            <a:xfrm>
              <a:off x="1263" y="2168"/>
              <a:ext cx="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8"/>
            <p:cNvSpPr>
              <a:spLocks noChangeShapeType="1"/>
            </p:cNvSpPr>
            <p:nvPr/>
          </p:nvSpPr>
          <p:spPr bwMode="auto">
            <a:xfrm>
              <a:off x="1263" y="1892"/>
              <a:ext cx="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9"/>
            <p:cNvSpPr>
              <a:spLocks noChangeShapeType="1"/>
            </p:cNvSpPr>
            <p:nvPr/>
          </p:nvSpPr>
          <p:spPr bwMode="auto">
            <a:xfrm>
              <a:off x="1263" y="1616"/>
              <a:ext cx="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30"/>
            <p:cNvSpPr>
              <a:spLocks noChangeArrowheads="1"/>
            </p:cNvSpPr>
            <p:nvPr/>
          </p:nvSpPr>
          <p:spPr bwMode="auto">
            <a:xfrm>
              <a:off x="2576" y="298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30</a:t>
              </a:r>
              <a:endParaRPr lang="en-US"/>
            </a:p>
          </p:txBody>
        </p:sp>
        <p:sp>
          <p:nvSpPr>
            <p:cNvPr id="1054" name="Rectangle 31"/>
            <p:cNvSpPr>
              <a:spLocks noChangeArrowheads="1"/>
            </p:cNvSpPr>
            <p:nvPr/>
          </p:nvSpPr>
          <p:spPr bwMode="auto">
            <a:xfrm>
              <a:off x="2576" y="279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1055" name="Rectangle 32"/>
            <p:cNvSpPr>
              <a:spLocks noChangeArrowheads="1"/>
            </p:cNvSpPr>
            <p:nvPr/>
          </p:nvSpPr>
          <p:spPr bwMode="auto">
            <a:xfrm>
              <a:off x="2576" y="260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50</a:t>
              </a:r>
              <a:endParaRPr lang="en-US"/>
            </a:p>
          </p:txBody>
        </p:sp>
        <p:sp>
          <p:nvSpPr>
            <p:cNvPr id="1056" name="Rectangle 33"/>
            <p:cNvSpPr>
              <a:spLocks noChangeArrowheads="1"/>
            </p:cNvSpPr>
            <p:nvPr/>
          </p:nvSpPr>
          <p:spPr bwMode="auto">
            <a:xfrm>
              <a:off x="2576" y="241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1057" name="Line 34"/>
            <p:cNvSpPr>
              <a:spLocks noChangeShapeType="1"/>
            </p:cNvSpPr>
            <p:nvPr/>
          </p:nvSpPr>
          <p:spPr bwMode="auto">
            <a:xfrm>
              <a:off x="2498" y="3059"/>
              <a:ext cx="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5"/>
            <p:cNvSpPr>
              <a:spLocks noChangeShapeType="1"/>
            </p:cNvSpPr>
            <p:nvPr/>
          </p:nvSpPr>
          <p:spPr bwMode="auto">
            <a:xfrm>
              <a:off x="2491" y="2868"/>
              <a:ext cx="6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36"/>
            <p:cNvSpPr>
              <a:spLocks noChangeShapeType="1"/>
            </p:cNvSpPr>
            <p:nvPr/>
          </p:nvSpPr>
          <p:spPr bwMode="auto">
            <a:xfrm>
              <a:off x="2498" y="2677"/>
              <a:ext cx="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37"/>
            <p:cNvSpPr>
              <a:spLocks noChangeShapeType="1"/>
            </p:cNvSpPr>
            <p:nvPr/>
          </p:nvSpPr>
          <p:spPr bwMode="auto">
            <a:xfrm>
              <a:off x="2491" y="2486"/>
              <a:ext cx="6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38"/>
            <p:cNvSpPr>
              <a:spLocks noChangeArrowheads="1"/>
            </p:cNvSpPr>
            <p:nvPr/>
          </p:nvSpPr>
          <p:spPr bwMode="auto">
            <a:xfrm>
              <a:off x="1188" y="3166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200</a:t>
              </a:r>
              <a:endParaRPr lang="en-US"/>
            </a:p>
          </p:txBody>
        </p:sp>
        <p:sp>
          <p:nvSpPr>
            <p:cNvPr id="1062" name="Rectangle 39"/>
            <p:cNvSpPr>
              <a:spLocks noChangeArrowheads="1"/>
            </p:cNvSpPr>
            <p:nvPr/>
          </p:nvSpPr>
          <p:spPr bwMode="auto">
            <a:xfrm>
              <a:off x="1719" y="3166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400</a:t>
              </a:r>
              <a:endParaRPr lang="en-US"/>
            </a:p>
          </p:txBody>
        </p:sp>
        <p:sp>
          <p:nvSpPr>
            <p:cNvPr id="1063" name="Rectangle 40"/>
            <p:cNvSpPr>
              <a:spLocks noChangeArrowheads="1"/>
            </p:cNvSpPr>
            <p:nvPr/>
          </p:nvSpPr>
          <p:spPr bwMode="auto">
            <a:xfrm>
              <a:off x="2293" y="3166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600</a:t>
              </a:r>
              <a:endParaRPr lang="en-US"/>
            </a:p>
          </p:txBody>
        </p:sp>
        <p:sp>
          <p:nvSpPr>
            <p:cNvPr id="1064" name="Rectangle 41"/>
            <p:cNvSpPr>
              <a:spLocks noChangeArrowheads="1"/>
            </p:cNvSpPr>
            <p:nvPr/>
          </p:nvSpPr>
          <p:spPr bwMode="auto">
            <a:xfrm>
              <a:off x="1769" y="3271"/>
              <a:ext cx="127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Tempering </a:t>
              </a:r>
              <a:r>
                <a:rPr lang="en-US" sz="2100" i="1">
                  <a:solidFill>
                    <a:srgbClr val="000000"/>
                  </a:solidFill>
                </a:rPr>
                <a:t>T</a:t>
              </a:r>
              <a:r>
                <a:rPr lang="en-US" sz="800" i="1">
                  <a:solidFill>
                    <a:srgbClr val="000000"/>
                  </a:solidFill>
                </a:rPr>
                <a:t> </a:t>
              </a:r>
              <a:r>
                <a:rPr lang="en-US" sz="2100">
                  <a:solidFill>
                    <a:srgbClr val="000000"/>
                  </a:solidFill>
                </a:rPr>
                <a:t>(°C)</a:t>
              </a:r>
              <a:endParaRPr lang="en-US"/>
            </a:p>
          </p:txBody>
        </p:sp>
        <p:sp>
          <p:nvSpPr>
            <p:cNvPr id="1065" name="Rectangle 42"/>
            <p:cNvSpPr>
              <a:spLocks noChangeArrowheads="1"/>
            </p:cNvSpPr>
            <p:nvPr/>
          </p:nvSpPr>
          <p:spPr bwMode="auto">
            <a:xfrm>
              <a:off x="2717" y="2713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33CC"/>
                  </a:solidFill>
                </a:rPr>
                <a:t>%</a:t>
              </a:r>
              <a:r>
                <a:rPr lang="en-US" sz="1600" i="1">
                  <a:solidFill>
                    <a:srgbClr val="0033CC"/>
                  </a:solidFill>
                </a:rPr>
                <a:t>RA</a:t>
              </a:r>
              <a:endParaRPr lang="en-US" i="1"/>
            </a:p>
          </p:txBody>
        </p:sp>
        <p:sp>
          <p:nvSpPr>
            <p:cNvPr id="1066" name="Rectangle 43"/>
            <p:cNvSpPr>
              <a:spLocks noChangeArrowheads="1"/>
            </p:cNvSpPr>
            <p:nvPr/>
          </p:nvSpPr>
          <p:spPr bwMode="auto">
            <a:xfrm>
              <a:off x="1741" y="1779"/>
              <a:ext cx="1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CC0000"/>
                  </a:solidFill>
                </a:rPr>
                <a:t>TS</a:t>
              </a:r>
              <a:endParaRPr lang="en-US" i="1"/>
            </a:p>
          </p:txBody>
        </p:sp>
        <p:sp>
          <p:nvSpPr>
            <p:cNvPr id="1067" name="Rectangle 44"/>
            <p:cNvSpPr>
              <a:spLocks noChangeArrowheads="1"/>
            </p:cNvSpPr>
            <p:nvPr/>
          </p:nvSpPr>
          <p:spPr bwMode="auto">
            <a:xfrm>
              <a:off x="1592" y="2048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9900"/>
                  </a:solidFill>
                </a:rPr>
                <a:t>YS</a:t>
              </a:r>
              <a:endParaRPr lang="en-US" i="1"/>
            </a:p>
          </p:txBody>
        </p:sp>
        <p:sp>
          <p:nvSpPr>
            <p:cNvPr id="1068" name="Rectangle 45"/>
            <p:cNvSpPr>
              <a:spLocks noChangeArrowheads="1"/>
            </p:cNvSpPr>
            <p:nvPr/>
          </p:nvSpPr>
          <p:spPr bwMode="auto">
            <a:xfrm>
              <a:off x="1457" y="2699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33CC"/>
                  </a:solidFill>
                </a:rPr>
                <a:t>%</a:t>
              </a:r>
              <a:r>
                <a:rPr lang="en-US" sz="1600" i="1">
                  <a:solidFill>
                    <a:srgbClr val="0033CC"/>
                  </a:solidFill>
                </a:rPr>
                <a:t>RA</a:t>
              </a:r>
              <a:endParaRPr lang="en-US" i="1">
                <a:solidFill>
                  <a:srgbClr val="0033CC"/>
                </a:solidFill>
              </a:endParaRPr>
            </a:p>
          </p:txBody>
        </p:sp>
        <p:sp>
          <p:nvSpPr>
            <p:cNvPr id="1069" name="Freeform 77"/>
            <p:cNvSpPr>
              <a:spLocks/>
            </p:cNvSpPr>
            <p:nvPr/>
          </p:nvSpPr>
          <p:spPr bwMode="auto">
            <a:xfrm>
              <a:off x="1264" y="2472"/>
              <a:ext cx="1284" cy="415"/>
            </a:xfrm>
            <a:custGeom>
              <a:avLst/>
              <a:gdLst>
                <a:gd name="T0" fmla="*/ 0 w 1284"/>
                <a:gd name="T1" fmla="*/ 412 h 415"/>
                <a:gd name="T2" fmla="*/ 136 w 1284"/>
                <a:gd name="T3" fmla="*/ 412 h 415"/>
                <a:gd name="T4" fmla="*/ 264 w 1284"/>
                <a:gd name="T5" fmla="*/ 404 h 415"/>
                <a:gd name="T6" fmla="*/ 580 w 1284"/>
                <a:gd name="T7" fmla="*/ 344 h 415"/>
                <a:gd name="T8" fmla="*/ 1072 w 1284"/>
                <a:gd name="T9" fmla="*/ 140 h 415"/>
                <a:gd name="T10" fmla="*/ 1284 w 1284"/>
                <a:gd name="T11" fmla="*/ 0 h 4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4"/>
                <a:gd name="T19" fmla="*/ 0 h 415"/>
                <a:gd name="T20" fmla="*/ 1284 w 1284"/>
                <a:gd name="T21" fmla="*/ 415 h 4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4" h="415">
                  <a:moveTo>
                    <a:pt x="0" y="412"/>
                  </a:moveTo>
                  <a:cubicBezTo>
                    <a:pt x="46" y="412"/>
                    <a:pt x="92" y="413"/>
                    <a:pt x="136" y="412"/>
                  </a:cubicBezTo>
                  <a:cubicBezTo>
                    <a:pt x="180" y="411"/>
                    <a:pt x="190" y="415"/>
                    <a:pt x="264" y="404"/>
                  </a:cubicBezTo>
                  <a:cubicBezTo>
                    <a:pt x="338" y="393"/>
                    <a:pt x="445" y="388"/>
                    <a:pt x="580" y="344"/>
                  </a:cubicBezTo>
                  <a:cubicBezTo>
                    <a:pt x="715" y="300"/>
                    <a:pt x="955" y="197"/>
                    <a:pt x="1072" y="140"/>
                  </a:cubicBezTo>
                  <a:cubicBezTo>
                    <a:pt x="1189" y="83"/>
                    <a:pt x="1236" y="41"/>
                    <a:pt x="1284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0" name="Freeform 79"/>
            <p:cNvSpPr>
              <a:spLocks/>
            </p:cNvSpPr>
            <p:nvPr/>
          </p:nvSpPr>
          <p:spPr bwMode="auto">
            <a:xfrm>
              <a:off x="1272" y="1512"/>
              <a:ext cx="1284" cy="1268"/>
            </a:xfrm>
            <a:custGeom>
              <a:avLst/>
              <a:gdLst>
                <a:gd name="T0" fmla="*/ 0 w 1284"/>
                <a:gd name="T1" fmla="*/ 0 h 1268"/>
                <a:gd name="T2" fmla="*/ 144 w 1284"/>
                <a:gd name="T3" fmla="*/ 72 h 1268"/>
                <a:gd name="T4" fmla="*/ 336 w 1284"/>
                <a:gd name="T5" fmla="*/ 232 h 1268"/>
                <a:gd name="T6" fmla="*/ 708 w 1284"/>
                <a:gd name="T7" fmla="*/ 712 h 1268"/>
                <a:gd name="T8" fmla="*/ 932 w 1284"/>
                <a:gd name="T9" fmla="*/ 988 h 1268"/>
                <a:gd name="T10" fmla="*/ 1108 w 1284"/>
                <a:gd name="T11" fmla="*/ 1148 h 1268"/>
                <a:gd name="T12" fmla="*/ 1284 w 1284"/>
                <a:gd name="T13" fmla="*/ 1268 h 12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4"/>
                <a:gd name="T22" fmla="*/ 0 h 1268"/>
                <a:gd name="T23" fmla="*/ 1284 w 1284"/>
                <a:gd name="T24" fmla="*/ 1268 h 12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4" h="1268">
                  <a:moveTo>
                    <a:pt x="0" y="0"/>
                  </a:moveTo>
                  <a:cubicBezTo>
                    <a:pt x="44" y="16"/>
                    <a:pt x="88" y="33"/>
                    <a:pt x="144" y="72"/>
                  </a:cubicBezTo>
                  <a:cubicBezTo>
                    <a:pt x="200" y="111"/>
                    <a:pt x="242" y="125"/>
                    <a:pt x="336" y="232"/>
                  </a:cubicBezTo>
                  <a:cubicBezTo>
                    <a:pt x="430" y="339"/>
                    <a:pt x="609" y="586"/>
                    <a:pt x="708" y="712"/>
                  </a:cubicBezTo>
                  <a:cubicBezTo>
                    <a:pt x="807" y="838"/>
                    <a:pt x="865" y="915"/>
                    <a:pt x="932" y="988"/>
                  </a:cubicBezTo>
                  <a:cubicBezTo>
                    <a:pt x="999" y="1061"/>
                    <a:pt x="1049" y="1101"/>
                    <a:pt x="1108" y="1148"/>
                  </a:cubicBezTo>
                  <a:cubicBezTo>
                    <a:pt x="1167" y="1195"/>
                    <a:pt x="1225" y="1231"/>
                    <a:pt x="1284" y="126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1" name="Freeform 81"/>
            <p:cNvSpPr>
              <a:spLocks/>
            </p:cNvSpPr>
            <p:nvPr/>
          </p:nvSpPr>
          <p:spPr bwMode="auto">
            <a:xfrm>
              <a:off x="1272" y="1799"/>
              <a:ext cx="1280" cy="1121"/>
            </a:xfrm>
            <a:custGeom>
              <a:avLst/>
              <a:gdLst>
                <a:gd name="T0" fmla="*/ 0 w 1280"/>
                <a:gd name="T1" fmla="*/ 5 h 1121"/>
                <a:gd name="T2" fmla="*/ 140 w 1280"/>
                <a:gd name="T3" fmla="*/ 21 h 1121"/>
                <a:gd name="T4" fmla="*/ 352 w 1280"/>
                <a:gd name="T5" fmla="*/ 129 h 1121"/>
                <a:gd name="T6" fmla="*/ 540 w 1280"/>
                <a:gd name="T7" fmla="*/ 309 h 1121"/>
                <a:gd name="T8" fmla="*/ 748 w 1280"/>
                <a:gd name="T9" fmla="*/ 565 h 1121"/>
                <a:gd name="T10" fmla="*/ 1056 w 1280"/>
                <a:gd name="T11" fmla="*/ 925 h 1121"/>
                <a:gd name="T12" fmla="*/ 1280 w 1280"/>
                <a:gd name="T13" fmla="*/ 1121 h 1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0"/>
                <a:gd name="T22" fmla="*/ 0 h 1121"/>
                <a:gd name="T23" fmla="*/ 1280 w 1280"/>
                <a:gd name="T24" fmla="*/ 1121 h 11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0" h="1121">
                  <a:moveTo>
                    <a:pt x="0" y="5"/>
                  </a:moveTo>
                  <a:cubicBezTo>
                    <a:pt x="40" y="2"/>
                    <a:pt x="81" y="0"/>
                    <a:pt x="140" y="21"/>
                  </a:cubicBezTo>
                  <a:cubicBezTo>
                    <a:pt x="199" y="42"/>
                    <a:pt x="285" y="81"/>
                    <a:pt x="352" y="129"/>
                  </a:cubicBezTo>
                  <a:cubicBezTo>
                    <a:pt x="419" y="177"/>
                    <a:pt x="474" y="236"/>
                    <a:pt x="540" y="309"/>
                  </a:cubicBezTo>
                  <a:cubicBezTo>
                    <a:pt x="606" y="382"/>
                    <a:pt x="662" y="462"/>
                    <a:pt x="748" y="565"/>
                  </a:cubicBezTo>
                  <a:cubicBezTo>
                    <a:pt x="834" y="668"/>
                    <a:pt x="967" y="832"/>
                    <a:pt x="1056" y="925"/>
                  </a:cubicBezTo>
                  <a:cubicBezTo>
                    <a:pt x="1145" y="1018"/>
                    <a:pt x="1212" y="1069"/>
                    <a:pt x="1280" y="1121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2" name="Rectangle 12"/>
            <p:cNvSpPr>
              <a:spLocks noChangeArrowheads="1"/>
            </p:cNvSpPr>
            <p:nvPr/>
          </p:nvSpPr>
          <p:spPr bwMode="auto">
            <a:xfrm>
              <a:off x="1262" y="1456"/>
              <a:ext cx="1289" cy="16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F6B87-F8FC-400F-A643-4DDC1AC30B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Hardness: Measurement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41400"/>
            <a:ext cx="7772400" cy="5462588"/>
          </a:xfrm>
        </p:spPr>
        <p:txBody>
          <a:bodyPr/>
          <a:lstStyle/>
          <a:p>
            <a:r>
              <a:rPr lang="en-US" b="0" smtClean="0">
                <a:solidFill>
                  <a:schemeClr val="accent2"/>
                </a:solidFill>
              </a:rPr>
              <a:t>Rockwell – A, B and C scale</a:t>
            </a:r>
          </a:p>
          <a:p>
            <a:pPr lvl="1"/>
            <a:r>
              <a:rPr lang="en-US" sz="2400" b="0" smtClean="0"/>
              <a:t>No major sample damage</a:t>
            </a:r>
          </a:p>
          <a:p>
            <a:pPr lvl="1"/>
            <a:r>
              <a:rPr lang="en-US" sz="2400" b="0" smtClean="0"/>
              <a:t>Each scale runs to 130 but only useful in range 20-100.  </a:t>
            </a:r>
            <a:endParaRPr lang="en-US" sz="2000" b="0" smtClean="0"/>
          </a:p>
          <a:p>
            <a:pPr lvl="1"/>
            <a:r>
              <a:rPr lang="en-US" sz="2400" b="0" smtClean="0"/>
              <a:t>Minor load     10 kg</a:t>
            </a:r>
          </a:p>
          <a:p>
            <a:pPr lvl="1"/>
            <a:r>
              <a:rPr lang="en-US" sz="2400" b="0" smtClean="0"/>
              <a:t>Major load     60 (A), 100 (B) &amp; 150 (C) kg</a:t>
            </a:r>
          </a:p>
          <a:p>
            <a:pPr marL="1085850" lvl="2"/>
            <a:r>
              <a:rPr lang="en-US" sz="2000" b="0" smtClean="0"/>
              <a:t>A = diamond,  B = 1/16 in. ball,  C = diamond</a:t>
            </a:r>
          </a:p>
          <a:p>
            <a:pPr marL="1085850" lvl="2"/>
            <a:endParaRPr lang="en-US" sz="2000" b="0" smtClean="0"/>
          </a:p>
          <a:p>
            <a:r>
              <a:rPr lang="en-US" b="0" smtClean="0">
                <a:solidFill>
                  <a:schemeClr val="accent2"/>
                </a:solidFill>
              </a:rPr>
              <a:t>Brinell Hardness - HB (Load 3,000 kg for hard materials or 500 kg for soft materials, dwell time = 30 sec)</a:t>
            </a:r>
          </a:p>
          <a:p>
            <a:pPr lvl="1"/>
            <a:r>
              <a:rPr lang="en-US" sz="2400" b="0" i="1" smtClean="0"/>
              <a:t>TS</a:t>
            </a:r>
            <a:r>
              <a:rPr lang="en-US" sz="2400" b="0" smtClean="0"/>
              <a:t> (psia) = 500 x HB</a:t>
            </a:r>
          </a:p>
          <a:p>
            <a:pPr lvl="1"/>
            <a:r>
              <a:rPr lang="en-US" sz="2400" b="0" i="1" smtClean="0"/>
              <a:t>TS </a:t>
            </a:r>
            <a:r>
              <a:rPr lang="en-US" sz="2400" b="0" smtClean="0"/>
              <a:t>(MPa) = 3.45 x HB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ED0FC-9604-41F7-9C51-0910435CE5C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 Processing Options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315200" y="1066800"/>
            <a:ext cx="182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8.36, </a:t>
            </a:r>
            <a:r>
              <a:rPr lang="en-US" sz="1200" i="1">
                <a:solidFill>
                  <a:srgbClr val="000000"/>
                </a:solidFill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</a:rPr>
              <a:t>Adapted Version.</a:t>
            </a:r>
          </a:p>
          <a:p>
            <a:endParaRPr lang="en-US" sz="1200">
              <a:solidFill>
                <a:srgbClr val="000000"/>
              </a:solidFill>
            </a:endParaRP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714043" y="999817"/>
            <a:ext cx="7916863" cy="5657850"/>
            <a:chOff x="424" y="647"/>
            <a:chExt cx="4987" cy="356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035" y="647"/>
              <a:ext cx="1707" cy="434"/>
            </a:xfrm>
            <a:prstGeom prst="rect">
              <a:avLst/>
            </a:prstGeom>
            <a:solidFill>
              <a:srgbClr val="0033CC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408" y="767"/>
              <a:ext cx="97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FFFF"/>
                  </a:solidFill>
                </a:rPr>
                <a:t>Austenite (</a:t>
              </a:r>
              <a:r>
                <a:rPr lang="en-US" sz="2200">
                  <a:solidFill>
                    <a:srgbClr val="FFFFFF"/>
                  </a:solidFill>
                  <a:latin typeface="Symbol" pitchFamily="18" charset="2"/>
                </a:rPr>
                <a:t>g</a:t>
              </a:r>
              <a:r>
                <a:rPr lang="en-US" sz="2200">
                  <a:solidFill>
                    <a:srgbClr val="FFFFFF"/>
                  </a:solidFill>
                </a:rPr>
                <a:t>)</a:t>
              </a:r>
              <a:endParaRPr lang="en-US"/>
            </a:p>
          </p:txBody>
        </p:sp>
        <p:grpSp>
          <p:nvGrpSpPr>
            <p:cNvPr id="14344" name="Group 8"/>
            <p:cNvGrpSpPr>
              <a:grpSpLocks/>
            </p:cNvGrpSpPr>
            <p:nvPr/>
          </p:nvGrpSpPr>
          <p:grpSpPr bwMode="auto">
            <a:xfrm>
              <a:off x="2791" y="1077"/>
              <a:ext cx="115" cy="708"/>
              <a:chOff x="2791" y="1077"/>
              <a:chExt cx="115" cy="708"/>
            </a:xfrm>
          </p:grpSpPr>
          <p:sp>
            <p:nvSpPr>
              <p:cNvPr id="14397" name="Freeform 9"/>
              <p:cNvSpPr>
                <a:spLocks/>
              </p:cNvSpPr>
              <p:nvPr/>
            </p:nvSpPr>
            <p:spPr bwMode="auto">
              <a:xfrm>
                <a:off x="2791" y="1605"/>
                <a:ext cx="115" cy="180"/>
              </a:xfrm>
              <a:custGeom>
                <a:avLst/>
                <a:gdLst>
                  <a:gd name="T0" fmla="*/ 58 w 115"/>
                  <a:gd name="T1" fmla="*/ 180 h 180"/>
                  <a:gd name="T2" fmla="*/ 0 w 115"/>
                  <a:gd name="T3" fmla="*/ 0 h 180"/>
                  <a:gd name="T4" fmla="*/ 58 w 115"/>
                  <a:gd name="T5" fmla="*/ 58 h 180"/>
                  <a:gd name="T6" fmla="*/ 115 w 115"/>
                  <a:gd name="T7" fmla="*/ 0 h 180"/>
                  <a:gd name="T8" fmla="*/ 58 w 115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"/>
                  <a:gd name="T16" fmla="*/ 0 h 180"/>
                  <a:gd name="T17" fmla="*/ 115 w 115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" h="180">
                    <a:moveTo>
                      <a:pt x="58" y="180"/>
                    </a:moveTo>
                    <a:lnTo>
                      <a:pt x="0" y="0"/>
                    </a:lnTo>
                    <a:lnTo>
                      <a:pt x="58" y="58"/>
                    </a:lnTo>
                    <a:lnTo>
                      <a:pt x="115" y="0"/>
                    </a:lnTo>
                    <a:lnTo>
                      <a:pt x="58" y="180"/>
                    </a:lnTo>
                    <a:close/>
                  </a:path>
                </a:pathLst>
              </a:custGeom>
              <a:solidFill>
                <a:srgbClr val="777777"/>
              </a:solidFill>
              <a:ln w="11113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98" name="Line 10"/>
              <p:cNvSpPr>
                <a:spLocks noChangeShapeType="1"/>
              </p:cNvSpPr>
              <p:nvPr/>
            </p:nvSpPr>
            <p:spPr bwMode="auto">
              <a:xfrm flipV="1">
                <a:off x="2849" y="1077"/>
                <a:ext cx="1" cy="586"/>
              </a:xfrm>
              <a:prstGeom prst="line">
                <a:avLst/>
              </a:prstGeom>
              <a:noFill/>
              <a:ln w="920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2603" y="1771"/>
              <a:ext cx="53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 err="1">
                  <a:solidFill>
                    <a:srgbClr val="FFFFFF"/>
                  </a:solidFill>
                </a:rPr>
                <a:t>Bainite</a:t>
              </a:r>
              <a:endParaRPr lang="en-US" dirty="0"/>
            </a:p>
          </p:txBody>
        </p:sp>
        <p:grpSp>
          <p:nvGrpSpPr>
            <p:cNvPr id="14348" name="Group 14"/>
            <p:cNvGrpSpPr>
              <a:grpSpLocks/>
            </p:cNvGrpSpPr>
            <p:nvPr/>
          </p:nvGrpSpPr>
          <p:grpSpPr bwMode="auto">
            <a:xfrm>
              <a:off x="1432" y="1092"/>
              <a:ext cx="542" cy="614"/>
              <a:chOff x="1432" y="1092"/>
              <a:chExt cx="542" cy="614"/>
            </a:xfrm>
          </p:grpSpPr>
          <p:sp>
            <p:nvSpPr>
              <p:cNvPr id="14395" name="Freeform 15"/>
              <p:cNvSpPr>
                <a:spLocks/>
              </p:cNvSpPr>
              <p:nvPr/>
            </p:nvSpPr>
            <p:spPr bwMode="auto">
              <a:xfrm>
                <a:off x="1432" y="1533"/>
                <a:ext cx="166" cy="173"/>
              </a:xfrm>
              <a:custGeom>
                <a:avLst/>
                <a:gdLst>
                  <a:gd name="T0" fmla="*/ 0 w 166"/>
                  <a:gd name="T1" fmla="*/ 173 h 173"/>
                  <a:gd name="T2" fmla="*/ 80 w 166"/>
                  <a:gd name="T3" fmla="*/ 0 h 173"/>
                  <a:gd name="T4" fmla="*/ 80 w 166"/>
                  <a:gd name="T5" fmla="*/ 79 h 173"/>
                  <a:gd name="T6" fmla="*/ 166 w 166"/>
                  <a:gd name="T7" fmla="*/ 79 h 173"/>
                  <a:gd name="T8" fmla="*/ 0 w 166"/>
                  <a:gd name="T9" fmla="*/ 173 h 1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"/>
                  <a:gd name="T16" fmla="*/ 0 h 173"/>
                  <a:gd name="T17" fmla="*/ 166 w 166"/>
                  <a:gd name="T18" fmla="*/ 173 h 1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" h="173">
                    <a:moveTo>
                      <a:pt x="0" y="173"/>
                    </a:moveTo>
                    <a:lnTo>
                      <a:pt x="80" y="0"/>
                    </a:lnTo>
                    <a:lnTo>
                      <a:pt x="80" y="79"/>
                    </a:lnTo>
                    <a:lnTo>
                      <a:pt x="166" y="79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777777"/>
              </a:solidFill>
              <a:ln w="11113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96" name="Line 16"/>
              <p:cNvSpPr>
                <a:spLocks noChangeShapeType="1"/>
              </p:cNvSpPr>
              <p:nvPr/>
            </p:nvSpPr>
            <p:spPr bwMode="auto">
              <a:xfrm flipV="1">
                <a:off x="1512" y="1092"/>
                <a:ext cx="462" cy="520"/>
              </a:xfrm>
              <a:prstGeom prst="line">
                <a:avLst/>
              </a:prstGeom>
              <a:noFill/>
              <a:ln w="125413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9" name="Rectangle 17"/>
            <p:cNvSpPr>
              <a:spLocks noChangeArrowheads="1"/>
            </p:cNvSpPr>
            <p:nvPr/>
          </p:nvSpPr>
          <p:spPr bwMode="auto">
            <a:xfrm>
              <a:off x="424" y="1760"/>
              <a:ext cx="1460" cy="738"/>
            </a:xfrm>
            <a:prstGeom prst="rect">
              <a:avLst/>
            </a:prstGeom>
            <a:solidFill>
              <a:srgbClr val="0033CC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0" name="Rectangle 18"/>
            <p:cNvSpPr>
              <a:spLocks noChangeArrowheads="1"/>
            </p:cNvSpPr>
            <p:nvPr/>
          </p:nvSpPr>
          <p:spPr bwMode="auto">
            <a:xfrm>
              <a:off x="855" y="1771"/>
              <a:ext cx="653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 smtClean="0">
                  <a:solidFill>
                    <a:srgbClr val="FFFFFF"/>
                  </a:solidFill>
                </a:rPr>
                <a:t>Pearlite </a:t>
              </a:r>
            </a:p>
            <a:p>
              <a:r>
                <a:rPr lang="en-US" sz="2200" dirty="0" smtClean="0">
                  <a:solidFill>
                    <a:srgbClr val="FFFFFF"/>
                  </a:solidFill>
                </a:rPr>
                <a:t>(coarse)</a:t>
              </a:r>
              <a:endParaRPr lang="en-US" dirty="0"/>
            </a:p>
          </p:txBody>
        </p:sp>
        <p:sp>
          <p:nvSpPr>
            <p:cNvPr id="14351" name="Rectangle 19"/>
            <p:cNvSpPr>
              <a:spLocks noChangeArrowheads="1"/>
            </p:cNvSpPr>
            <p:nvPr/>
          </p:nvSpPr>
          <p:spPr bwMode="auto">
            <a:xfrm>
              <a:off x="735" y="2189"/>
              <a:ext cx="9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Annealing</a:t>
              </a:r>
              <a:r>
                <a:rPr lang="en-US" dirty="0" smtClean="0">
                  <a:solidFill>
                    <a:srgbClr val="FFFF00"/>
                  </a:solidFill>
                </a:rPr>
                <a:t> 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14353" name="Group 21"/>
            <p:cNvGrpSpPr>
              <a:grpSpLocks/>
            </p:cNvGrpSpPr>
            <p:nvPr/>
          </p:nvGrpSpPr>
          <p:grpSpPr bwMode="auto">
            <a:xfrm>
              <a:off x="3935" y="1760"/>
              <a:ext cx="1454" cy="755"/>
              <a:chOff x="3935" y="1760"/>
              <a:chExt cx="1454" cy="755"/>
            </a:xfrm>
          </p:grpSpPr>
          <p:sp>
            <p:nvSpPr>
              <p:cNvPr id="14390" name="Rectangle 22"/>
              <p:cNvSpPr>
                <a:spLocks noChangeArrowheads="1"/>
              </p:cNvSpPr>
              <p:nvPr/>
            </p:nvSpPr>
            <p:spPr bwMode="auto">
              <a:xfrm>
                <a:off x="3935" y="1760"/>
                <a:ext cx="1454" cy="738"/>
              </a:xfrm>
              <a:prstGeom prst="rect">
                <a:avLst/>
              </a:prstGeom>
              <a:solidFill>
                <a:srgbClr val="0033CC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91" name="Rectangle 23"/>
              <p:cNvSpPr>
                <a:spLocks noChangeArrowheads="1"/>
              </p:cNvSpPr>
              <p:nvPr/>
            </p:nvSpPr>
            <p:spPr bwMode="auto">
              <a:xfrm>
                <a:off x="4250" y="1771"/>
                <a:ext cx="82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dirty="0">
                    <a:solidFill>
                      <a:srgbClr val="FFFFFF"/>
                    </a:solidFill>
                  </a:rPr>
                  <a:t>Martensite</a:t>
                </a:r>
                <a:endParaRPr lang="en-US" dirty="0"/>
              </a:p>
            </p:txBody>
          </p:sp>
          <p:sp>
            <p:nvSpPr>
              <p:cNvPr id="14392" name="Rectangle 24"/>
              <p:cNvSpPr>
                <a:spLocks noChangeArrowheads="1"/>
              </p:cNvSpPr>
              <p:nvPr/>
            </p:nvSpPr>
            <p:spPr bwMode="auto">
              <a:xfrm>
                <a:off x="4258" y="2003"/>
                <a:ext cx="80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FFFFFF"/>
                    </a:solidFill>
                  </a:rPr>
                  <a:t>(BCT phase </a:t>
                </a:r>
                <a:endParaRPr lang="en-US"/>
              </a:p>
            </p:txBody>
          </p:sp>
          <p:sp>
            <p:nvSpPr>
              <p:cNvPr id="14393" name="Rectangle 25"/>
              <p:cNvSpPr>
                <a:spLocks noChangeArrowheads="1"/>
              </p:cNvSpPr>
              <p:nvPr/>
            </p:nvSpPr>
            <p:spPr bwMode="auto">
              <a:xfrm>
                <a:off x="4246" y="2176"/>
                <a:ext cx="8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FFFFFF"/>
                    </a:solidFill>
                  </a:rPr>
                  <a:t>diffusionless </a:t>
                </a:r>
                <a:endParaRPr lang="en-US"/>
              </a:p>
            </p:txBody>
          </p:sp>
          <p:sp>
            <p:nvSpPr>
              <p:cNvPr id="14394" name="Rectangle 26"/>
              <p:cNvSpPr>
                <a:spLocks noChangeArrowheads="1"/>
              </p:cNvSpPr>
              <p:nvPr/>
            </p:nvSpPr>
            <p:spPr bwMode="auto">
              <a:xfrm>
                <a:off x="4178" y="2342"/>
                <a:ext cx="9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FFFFFF"/>
                    </a:solidFill>
                  </a:rPr>
                  <a:t>transformation)</a:t>
                </a:r>
                <a:endParaRPr lang="en-US"/>
              </a:p>
            </p:txBody>
          </p:sp>
        </p:grpSp>
        <p:grpSp>
          <p:nvGrpSpPr>
            <p:cNvPr id="14354" name="Group 27"/>
            <p:cNvGrpSpPr>
              <a:grpSpLocks/>
            </p:cNvGrpSpPr>
            <p:nvPr/>
          </p:nvGrpSpPr>
          <p:grpSpPr bwMode="auto">
            <a:xfrm>
              <a:off x="3950" y="3007"/>
              <a:ext cx="1461" cy="828"/>
              <a:chOff x="3950" y="3007"/>
              <a:chExt cx="1461" cy="828"/>
            </a:xfrm>
          </p:grpSpPr>
          <p:sp>
            <p:nvSpPr>
              <p:cNvPr id="14385" name="Rectangle 28"/>
              <p:cNvSpPr>
                <a:spLocks noChangeArrowheads="1"/>
              </p:cNvSpPr>
              <p:nvPr/>
            </p:nvSpPr>
            <p:spPr bwMode="auto">
              <a:xfrm>
                <a:off x="3950" y="3017"/>
                <a:ext cx="1461" cy="818"/>
              </a:xfrm>
              <a:prstGeom prst="rect">
                <a:avLst/>
              </a:prstGeom>
              <a:solidFill>
                <a:srgbClr val="0033CC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6" name="Rectangle 29"/>
              <p:cNvSpPr>
                <a:spLocks noChangeArrowheads="1"/>
              </p:cNvSpPr>
              <p:nvPr/>
            </p:nvSpPr>
            <p:spPr bwMode="auto">
              <a:xfrm>
                <a:off x="4254" y="3007"/>
                <a:ext cx="851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FFFFFF"/>
                    </a:solidFill>
                  </a:rPr>
                  <a:t>Tempered </a:t>
                </a:r>
                <a:endParaRPr lang="en-US"/>
              </a:p>
            </p:txBody>
          </p:sp>
          <p:sp>
            <p:nvSpPr>
              <p:cNvPr id="14387" name="Rectangle 30"/>
              <p:cNvSpPr>
                <a:spLocks noChangeArrowheads="1"/>
              </p:cNvSpPr>
              <p:nvPr/>
            </p:nvSpPr>
            <p:spPr bwMode="auto">
              <a:xfrm>
                <a:off x="4244" y="3209"/>
                <a:ext cx="871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dirty="0">
                    <a:solidFill>
                      <a:srgbClr val="FFFFFF"/>
                    </a:solidFill>
                  </a:rPr>
                  <a:t>Martensite </a:t>
                </a:r>
                <a:endParaRPr lang="en-US" dirty="0"/>
              </a:p>
            </p:txBody>
          </p:sp>
          <p:sp>
            <p:nvSpPr>
              <p:cNvPr id="14388" name="Rectangle 31"/>
              <p:cNvSpPr>
                <a:spLocks noChangeArrowheads="1"/>
              </p:cNvSpPr>
              <p:nvPr/>
            </p:nvSpPr>
            <p:spPr bwMode="auto">
              <a:xfrm>
                <a:off x="4217" y="3412"/>
                <a:ext cx="92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FFFFFF"/>
                    </a:solidFill>
                  </a:rPr>
                  <a:t> (</a:t>
                </a:r>
                <a:r>
                  <a:rPr lang="en-US" sz="1800">
                    <a:solidFill>
                      <a:srgbClr val="FFFFFF"/>
                    </a:solidFill>
                    <a:latin typeface="Symbol" pitchFamily="18" charset="2"/>
                  </a:rPr>
                  <a:t>a</a:t>
                </a:r>
                <a:r>
                  <a:rPr lang="en-US" sz="1800">
                    <a:solidFill>
                      <a:srgbClr val="FFFFFF"/>
                    </a:solidFill>
                  </a:rPr>
                  <a:t> + very fine </a:t>
                </a:r>
                <a:endParaRPr lang="en-US"/>
              </a:p>
            </p:txBody>
          </p:sp>
          <p:sp>
            <p:nvSpPr>
              <p:cNvPr id="14389" name="Rectangle 32"/>
              <p:cNvSpPr>
                <a:spLocks noChangeArrowheads="1"/>
              </p:cNvSpPr>
              <p:nvPr/>
            </p:nvSpPr>
            <p:spPr bwMode="auto">
              <a:xfrm>
                <a:off x="4206" y="3592"/>
                <a:ext cx="95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FFFFFF"/>
                    </a:solidFill>
                  </a:rPr>
                  <a:t>Fe</a:t>
                </a:r>
                <a:r>
                  <a:rPr lang="en-US" sz="1800" baseline="-25000">
                    <a:solidFill>
                      <a:srgbClr val="FFFFFF"/>
                    </a:solidFill>
                  </a:rPr>
                  <a:t>3</a:t>
                </a:r>
                <a:r>
                  <a:rPr lang="en-US" sz="1800">
                    <a:solidFill>
                      <a:srgbClr val="FFFFFF"/>
                    </a:solidFill>
                  </a:rPr>
                  <a:t>C particles)</a:t>
                </a:r>
                <a:endParaRPr lang="en-US"/>
              </a:p>
            </p:txBody>
          </p:sp>
        </p:grpSp>
        <p:grpSp>
          <p:nvGrpSpPr>
            <p:cNvPr id="14355" name="Group 33"/>
            <p:cNvGrpSpPr>
              <a:grpSpLocks/>
            </p:cNvGrpSpPr>
            <p:nvPr/>
          </p:nvGrpSpPr>
          <p:grpSpPr bwMode="auto">
            <a:xfrm>
              <a:off x="3708" y="1099"/>
              <a:ext cx="542" cy="614"/>
              <a:chOff x="3708" y="1099"/>
              <a:chExt cx="542" cy="614"/>
            </a:xfrm>
          </p:grpSpPr>
          <p:sp>
            <p:nvSpPr>
              <p:cNvPr id="14383" name="Freeform 34"/>
              <p:cNvSpPr>
                <a:spLocks/>
              </p:cNvSpPr>
              <p:nvPr/>
            </p:nvSpPr>
            <p:spPr bwMode="auto">
              <a:xfrm>
                <a:off x="4084" y="1540"/>
                <a:ext cx="166" cy="173"/>
              </a:xfrm>
              <a:custGeom>
                <a:avLst/>
                <a:gdLst>
                  <a:gd name="T0" fmla="*/ 166 w 166"/>
                  <a:gd name="T1" fmla="*/ 173 h 173"/>
                  <a:gd name="T2" fmla="*/ 0 w 166"/>
                  <a:gd name="T3" fmla="*/ 79 h 173"/>
                  <a:gd name="T4" fmla="*/ 87 w 166"/>
                  <a:gd name="T5" fmla="*/ 79 h 173"/>
                  <a:gd name="T6" fmla="*/ 87 w 166"/>
                  <a:gd name="T7" fmla="*/ 0 h 173"/>
                  <a:gd name="T8" fmla="*/ 166 w 166"/>
                  <a:gd name="T9" fmla="*/ 173 h 1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"/>
                  <a:gd name="T16" fmla="*/ 0 h 173"/>
                  <a:gd name="T17" fmla="*/ 166 w 166"/>
                  <a:gd name="T18" fmla="*/ 173 h 1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" h="173">
                    <a:moveTo>
                      <a:pt x="166" y="173"/>
                    </a:moveTo>
                    <a:lnTo>
                      <a:pt x="0" y="79"/>
                    </a:lnTo>
                    <a:lnTo>
                      <a:pt x="87" y="79"/>
                    </a:lnTo>
                    <a:lnTo>
                      <a:pt x="87" y="0"/>
                    </a:lnTo>
                    <a:lnTo>
                      <a:pt x="166" y="173"/>
                    </a:lnTo>
                    <a:close/>
                  </a:path>
                </a:pathLst>
              </a:custGeom>
              <a:solidFill>
                <a:srgbClr val="777777"/>
              </a:solidFill>
              <a:ln w="11113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4" name="Line 35"/>
              <p:cNvSpPr>
                <a:spLocks noChangeShapeType="1"/>
              </p:cNvSpPr>
              <p:nvPr/>
            </p:nvSpPr>
            <p:spPr bwMode="auto">
              <a:xfrm>
                <a:off x="3708" y="1099"/>
                <a:ext cx="463" cy="520"/>
              </a:xfrm>
              <a:prstGeom prst="line">
                <a:avLst/>
              </a:prstGeom>
              <a:noFill/>
              <a:ln w="125413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6" name="Group 36"/>
            <p:cNvGrpSpPr>
              <a:grpSpLocks/>
            </p:cNvGrpSpPr>
            <p:nvPr/>
          </p:nvGrpSpPr>
          <p:grpSpPr bwMode="auto">
            <a:xfrm>
              <a:off x="4568" y="2523"/>
              <a:ext cx="116" cy="491"/>
              <a:chOff x="4568" y="2523"/>
              <a:chExt cx="116" cy="491"/>
            </a:xfrm>
          </p:grpSpPr>
          <p:sp>
            <p:nvSpPr>
              <p:cNvPr id="14381" name="Freeform 37"/>
              <p:cNvSpPr>
                <a:spLocks/>
              </p:cNvSpPr>
              <p:nvPr/>
            </p:nvSpPr>
            <p:spPr bwMode="auto">
              <a:xfrm>
                <a:off x="4568" y="2833"/>
                <a:ext cx="116" cy="181"/>
              </a:xfrm>
              <a:custGeom>
                <a:avLst/>
                <a:gdLst>
                  <a:gd name="T0" fmla="*/ 58 w 116"/>
                  <a:gd name="T1" fmla="*/ 181 h 181"/>
                  <a:gd name="T2" fmla="*/ 0 w 116"/>
                  <a:gd name="T3" fmla="*/ 0 h 181"/>
                  <a:gd name="T4" fmla="*/ 58 w 116"/>
                  <a:gd name="T5" fmla="*/ 58 h 181"/>
                  <a:gd name="T6" fmla="*/ 116 w 116"/>
                  <a:gd name="T7" fmla="*/ 0 h 181"/>
                  <a:gd name="T8" fmla="*/ 58 w 116"/>
                  <a:gd name="T9" fmla="*/ 181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181"/>
                  <a:gd name="T17" fmla="*/ 116 w 116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181">
                    <a:moveTo>
                      <a:pt x="58" y="181"/>
                    </a:moveTo>
                    <a:lnTo>
                      <a:pt x="0" y="0"/>
                    </a:lnTo>
                    <a:lnTo>
                      <a:pt x="58" y="58"/>
                    </a:lnTo>
                    <a:lnTo>
                      <a:pt x="116" y="0"/>
                    </a:lnTo>
                    <a:lnTo>
                      <a:pt x="58" y="181"/>
                    </a:lnTo>
                    <a:close/>
                  </a:path>
                </a:pathLst>
              </a:custGeom>
              <a:solidFill>
                <a:srgbClr val="777777"/>
              </a:solidFill>
              <a:ln w="11113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2" name="Line 38"/>
              <p:cNvSpPr>
                <a:spLocks noChangeShapeType="1"/>
              </p:cNvSpPr>
              <p:nvPr/>
            </p:nvSpPr>
            <p:spPr bwMode="auto">
              <a:xfrm>
                <a:off x="4619" y="2523"/>
                <a:ext cx="7" cy="368"/>
              </a:xfrm>
              <a:prstGeom prst="line">
                <a:avLst/>
              </a:prstGeom>
              <a:noFill/>
              <a:ln w="920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7" name="Rectangle 39"/>
            <p:cNvSpPr>
              <a:spLocks noChangeArrowheads="1"/>
            </p:cNvSpPr>
            <p:nvPr/>
          </p:nvSpPr>
          <p:spPr bwMode="auto">
            <a:xfrm>
              <a:off x="1215" y="1135"/>
              <a:ext cx="40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CC0000"/>
                  </a:solidFill>
                </a:rPr>
                <a:t>slow </a:t>
              </a:r>
              <a:endParaRPr lang="en-US" dirty="0"/>
            </a:p>
          </p:txBody>
        </p:sp>
        <p:sp>
          <p:nvSpPr>
            <p:cNvPr id="14358" name="Rectangle 40"/>
            <p:cNvSpPr>
              <a:spLocks noChangeArrowheads="1"/>
            </p:cNvSpPr>
            <p:nvPr/>
          </p:nvSpPr>
          <p:spPr bwMode="auto">
            <a:xfrm>
              <a:off x="1215" y="1338"/>
              <a:ext cx="32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</a:rPr>
                <a:t>cool</a:t>
              </a:r>
              <a:endParaRPr lang="en-US"/>
            </a:p>
          </p:txBody>
        </p:sp>
        <p:sp>
          <p:nvSpPr>
            <p:cNvPr id="14359" name="Rectangle 41"/>
            <p:cNvSpPr>
              <a:spLocks noChangeArrowheads="1"/>
            </p:cNvSpPr>
            <p:nvPr/>
          </p:nvSpPr>
          <p:spPr bwMode="auto">
            <a:xfrm>
              <a:off x="2429" y="1128"/>
              <a:ext cx="7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CC0000"/>
                  </a:solidFill>
                </a:rPr>
                <a:t>moderate</a:t>
              </a:r>
              <a:endParaRPr lang="en-US" dirty="0"/>
            </a:p>
          </p:txBody>
        </p:sp>
        <p:sp>
          <p:nvSpPr>
            <p:cNvPr id="14360" name="Rectangle 42"/>
            <p:cNvSpPr>
              <a:spLocks noChangeArrowheads="1"/>
            </p:cNvSpPr>
            <p:nvPr/>
          </p:nvSpPr>
          <p:spPr bwMode="auto">
            <a:xfrm>
              <a:off x="3246" y="112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latin typeface="Arial Rounded MT Bold" pitchFamily="34" charset="0"/>
                </a:rPr>
                <a:t> </a:t>
              </a:r>
              <a:endParaRPr lang="en-US"/>
            </a:p>
          </p:txBody>
        </p:sp>
        <p:sp>
          <p:nvSpPr>
            <p:cNvPr id="14361" name="Rectangle 43"/>
            <p:cNvSpPr>
              <a:spLocks noChangeArrowheads="1"/>
            </p:cNvSpPr>
            <p:nvPr/>
          </p:nvSpPr>
          <p:spPr bwMode="auto">
            <a:xfrm>
              <a:off x="2653" y="1330"/>
              <a:ext cx="32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</a:rPr>
                <a:t>cool</a:t>
              </a:r>
              <a:endParaRPr lang="en-US"/>
            </a:p>
          </p:txBody>
        </p:sp>
        <p:sp>
          <p:nvSpPr>
            <p:cNvPr id="14362" name="Rectangle 44"/>
            <p:cNvSpPr>
              <a:spLocks noChangeArrowheads="1"/>
            </p:cNvSpPr>
            <p:nvPr/>
          </p:nvSpPr>
          <p:spPr bwMode="auto">
            <a:xfrm>
              <a:off x="4142" y="1128"/>
              <a:ext cx="44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</a:rPr>
                <a:t>rapid </a:t>
              </a:r>
              <a:endParaRPr lang="en-US"/>
            </a:p>
          </p:txBody>
        </p:sp>
        <p:sp>
          <p:nvSpPr>
            <p:cNvPr id="14363" name="Rectangle 45"/>
            <p:cNvSpPr>
              <a:spLocks noChangeArrowheads="1"/>
            </p:cNvSpPr>
            <p:nvPr/>
          </p:nvSpPr>
          <p:spPr bwMode="auto">
            <a:xfrm>
              <a:off x="4142" y="1330"/>
              <a:ext cx="57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</a:rPr>
                <a:t>quench</a:t>
              </a:r>
              <a:endParaRPr lang="en-US"/>
            </a:p>
          </p:txBody>
        </p:sp>
        <p:sp>
          <p:nvSpPr>
            <p:cNvPr id="14364" name="Rectangle 46"/>
            <p:cNvSpPr>
              <a:spLocks noChangeArrowheads="1"/>
            </p:cNvSpPr>
            <p:nvPr/>
          </p:nvSpPr>
          <p:spPr bwMode="auto">
            <a:xfrm>
              <a:off x="4351" y="2573"/>
              <a:ext cx="49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</a:rPr>
                <a:t>reheat</a:t>
              </a:r>
              <a:endParaRPr lang="en-US"/>
            </a:p>
          </p:txBody>
        </p:sp>
        <p:sp>
          <p:nvSpPr>
            <p:cNvPr id="14365" name="Rectangle 47"/>
            <p:cNvSpPr>
              <a:spLocks noChangeArrowheads="1"/>
            </p:cNvSpPr>
            <p:nvPr/>
          </p:nvSpPr>
          <p:spPr bwMode="auto">
            <a:xfrm rot="-5400000">
              <a:off x="851" y="3159"/>
              <a:ext cx="66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</a:rPr>
                <a:t>Strength</a:t>
              </a:r>
              <a:endParaRPr lang="en-US"/>
            </a:p>
          </p:txBody>
        </p:sp>
        <p:sp>
          <p:nvSpPr>
            <p:cNvPr id="14366" name="Rectangle 48"/>
            <p:cNvSpPr>
              <a:spLocks noChangeArrowheads="1"/>
            </p:cNvSpPr>
            <p:nvPr/>
          </p:nvSpPr>
          <p:spPr bwMode="auto">
            <a:xfrm rot="-5400000">
              <a:off x="2632" y="3176"/>
              <a:ext cx="61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9900"/>
                  </a:solidFill>
                </a:rPr>
                <a:t>Ductility</a:t>
              </a:r>
              <a:endParaRPr lang="en-US"/>
            </a:p>
          </p:txBody>
        </p:sp>
        <p:grpSp>
          <p:nvGrpSpPr>
            <p:cNvPr id="14367" name="Group 49"/>
            <p:cNvGrpSpPr>
              <a:grpSpLocks/>
            </p:cNvGrpSpPr>
            <p:nvPr/>
          </p:nvGrpSpPr>
          <p:grpSpPr bwMode="auto">
            <a:xfrm>
              <a:off x="1281" y="2617"/>
              <a:ext cx="101" cy="1214"/>
              <a:chOff x="1281" y="2617"/>
              <a:chExt cx="101" cy="1214"/>
            </a:xfrm>
          </p:grpSpPr>
          <p:sp>
            <p:nvSpPr>
              <p:cNvPr id="14379" name="Freeform 50"/>
              <p:cNvSpPr>
                <a:spLocks/>
              </p:cNvSpPr>
              <p:nvPr/>
            </p:nvSpPr>
            <p:spPr bwMode="auto">
              <a:xfrm>
                <a:off x="1281" y="2617"/>
                <a:ext cx="101" cy="151"/>
              </a:xfrm>
              <a:custGeom>
                <a:avLst/>
                <a:gdLst>
                  <a:gd name="T0" fmla="*/ 50 w 101"/>
                  <a:gd name="T1" fmla="*/ 0 h 151"/>
                  <a:gd name="T2" fmla="*/ 101 w 101"/>
                  <a:gd name="T3" fmla="*/ 151 h 151"/>
                  <a:gd name="T4" fmla="*/ 50 w 101"/>
                  <a:gd name="T5" fmla="*/ 101 h 151"/>
                  <a:gd name="T6" fmla="*/ 0 w 101"/>
                  <a:gd name="T7" fmla="*/ 151 h 151"/>
                  <a:gd name="T8" fmla="*/ 50 w 101"/>
                  <a:gd name="T9" fmla="*/ 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51"/>
                  <a:gd name="T17" fmla="*/ 101 w 101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51">
                    <a:moveTo>
                      <a:pt x="50" y="0"/>
                    </a:moveTo>
                    <a:lnTo>
                      <a:pt x="101" y="151"/>
                    </a:lnTo>
                    <a:lnTo>
                      <a:pt x="50" y="101"/>
                    </a:lnTo>
                    <a:lnTo>
                      <a:pt x="0" y="15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9999"/>
              </a:solidFill>
              <a:ln w="11113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0" name="Line 51"/>
              <p:cNvSpPr>
                <a:spLocks noChangeShapeType="1"/>
              </p:cNvSpPr>
              <p:nvPr/>
            </p:nvSpPr>
            <p:spPr bwMode="auto">
              <a:xfrm flipV="1">
                <a:off x="1331" y="2718"/>
                <a:ext cx="1" cy="1113"/>
              </a:xfrm>
              <a:prstGeom prst="line">
                <a:avLst/>
              </a:prstGeom>
              <a:noFill/>
              <a:ln w="68263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8" name="Group 52"/>
            <p:cNvGrpSpPr>
              <a:grpSpLocks/>
            </p:cNvGrpSpPr>
            <p:nvPr/>
          </p:nvGrpSpPr>
          <p:grpSpPr bwMode="auto">
            <a:xfrm>
              <a:off x="3058" y="2645"/>
              <a:ext cx="101" cy="1222"/>
              <a:chOff x="3058" y="2645"/>
              <a:chExt cx="101" cy="1222"/>
            </a:xfrm>
          </p:grpSpPr>
          <p:sp>
            <p:nvSpPr>
              <p:cNvPr id="14377" name="Freeform 53"/>
              <p:cNvSpPr>
                <a:spLocks/>
              </p:cNvSpPr>
              <p:nvPr/>
            </p:nvSpPr>
            <p:spPr bwMode="auto">
              <a:xfrm>
                <a:off x="3058" y="3715"/>
                <a:ext cx="101" cy="152"/>
              </a:xfrm>
              <a:custGeom>
                <a:avLst/>
                <a:gdLst>
                  <a:gd name="T0" fmla="*/ 51 w 101"/>
                  <a:gd name="T1" fmla="*/ 152 h 152"/>
                  <a:gd name="T2" fmla="*/ 0 w 101"/>
                  <a:gd name="T3" fmla="*/ 0 h 152"/>
                  <a:gd name="T4" fmla="*/ 51 w 101"/>
                  <a:gd name="T5" fmla="*/ 51 h 152"/>
                  <a:gd name="T6" fmla="*/ 101 w 101"/>
                  <a:gd name="T7" fmla="*/ 0 h 152"/>
                  <a:gd name="T8" fmla="*/ 51 w 101"/>
                  <a:gd name="T9" fmla="*/ 152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52"/>
                  <a:gd name="T17" fmla="*/ 101 w 101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52">
                    <a:moveTo>
                      <a:pt x="51" y="152"/>
                    </a:moveTo>
                    <a:lnTo>
                      <a:pt x="0" y="0"/>
                    </a:lnTo>
                    <a:lnTo>
                      <a:pt x="51" y="51"/>
                    </a:lnTo>
                    <a:lnTo>
                      <a:pt x="101" y="0"/>
                    </a:lnTo>
                    <a:lnTo>
                      <a:pt x="51" y="152"/>
                    </a:lnTo>
                    <a:close/>
                  </a:path>
                </a:pathLst>
              </a:custGeom>
              <a:solidFill>
                <a:srgbClr val="99FF99"/>
              </a:solidFill>
              <a:ln w="11113">
                <a:solidFill>
                  <a:srgbClr val="99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78" name="Line 54"/>
              <p:cNvSpPr>
                <a:spLocks noChangeShapeType="1"/>
              </p:cNvSpPr>
              <p:nvPr/>
            </p:nvSpPr>
            <p:spPr bwMode="auto">
              <a:xfrm flipV="1">
                <a:off x="3109" y="2645"/>
                <a:ext cx="1" cy="1121"/>
              </a:xfrm>
              <a:prstGeom prst="line">
                <a:avLst/>
              </a:prstGeom>
              <a:noFill/>
              <a:ln w="68263">
                <a:solidFill>
                  <a:srgbClr val="99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9" name="Rectangle 55"/>
            <p:cNvSpPr>
              <a:spLocks noChangeArrowheads="1"/>
            </p:cNvSpPr>
            <p:nvPr/>
          </p:nvSpPr>
          <p:spPr bwMode="auto">
            <a:xfrm>
              <a:off x="1692" y="2610"/>
              <a:ext cx="87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</a:rPr>
                <a:t>Martensite </a:t>
              </a:r>
              <a:endParaRPr lang="en-US" dirty="0"/>
            </a:p>
          </p:txBody>
        </p:sp>
        <p:sp>
          <p:nvSpPr>
            <p:cNvPr id="14370" name="Rectangle 56"/>
            <p:cNvSpPr>
              <a:spLocks noChangeArrowheads="1"/>
            </p:cNvSpPr>
            <p:nvPr/>
          </p:nvSpPr>
          <p:spPr bwMode="auto">
            <a:xfrm>
              <a:off x="1416" y="2812"/>
              <a:ext cx="172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</a:rPr>
                <a:t>Tempered Martensite </a:t>
              </a:r>
              <a:endParaRPr lang="en-US" dirty="0"/>
            </a:p>
          </p:txBody>
        </p:sp>
        <p:sp>
          <p:nvSpPr>
            <p:cNvPr id="14371" name="Rectangle 57"/>
            <p:cNvSpPr>
              <a:spLocks noChangeArrowheads="1"/>
            </p:cNvSpPr>
            <p:nvPr/>
          </p:nvSpPr>
          <p:spPr bwMode="auto">
            <a:xfrm>
              <a:off x="1859" y="3014"/>
              <a:ext cx="5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bainite </a:t>
              </a:r>
              <a:endParaRPr lang="en-US"/>
            </a:p>
          </p:txBody>
        </p:sp>
        <p:sp>
          <p:nvSpPr>
            <p:cNvPr id="14372" name="Rectangle 58"/>
            <p:cNvSpPr>
              <a:spLocks noChangeArrowheads="1"/>
            </p:cNvSpPr>
            <p:nvPr/>
          </p:nvSpPr>
          <p:spPr bwMode="auto">
            <a:xfrm>
              <a:off x="1642" y="3217"/>
              <a:ext cx="9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fine pearlite </a:t>
              </a:r>
              <a:endParaRPr lang="en-US"/>
            </a:p>
          </p:txBody>
        </p:sp>
        <p:sp>
          <p:nvSpPr>
            <p:cNvPr id="14373" name="Rectangle 59"/>
            <p:cNvSpPr>
              <a:spLocks noChangeArrowheads="1"/>
            </p:cNvSpPr>
            <p:nvPr/>
          </p:nvSpPr>
          <p:spPr bwMode="auto">
            <a:xfrm>
              <a:off x="1505" y="3419"/>
              <a:ext cx="120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coarse pearlite </a:t>
              </a:r>
              <a:endParaRPr lang="en-US"/>
            </a:p>
          </p:txBody>
        </p:sp>
        <p:sp>
          <p:nvSpPr>
            <p:cNvPr id="14374" name="Rectangle 60"/>
            <p:cNvSpPr>
              <a:spLocks noChangeArrowheads="1"/>
            </p:cNvSpPr>
            <p:nvPr/>
          </p:nvSpPr>
          <p:spPr bwMode="auto">
            <a:xfrm>
              <a:off x="1663" y="3621"/>
              <a:ext cx="8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spheroidite</a:t>
              </a:r>
              <a:endParaRPr lang="en-US"/>
            </a:p>
          </p:txBody>
        </p:sp>
        <p:sp>
          <p:nvSpPr>
            <p:cNvPr id="14375" name="Rectangle 61"/>
            <p:cNvSpPr>
              <a:spLocks noChangeArrowheads="1"/>
            </p:cNvSpPr>
            <p:nvPr/>
          </p:nvSpPr>
          <p:spPr bwMode="auto">
            <a:xfrm>
              <a:off x="1555" y="3903"/>
              <a:ext cx="122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555555"/>
                  </a:solidFill>
                </a:rPr>
                <a:t>General Trends</a:t>
              </a:r>
              <a:endParaRPr lang="en-US"/>
            </a:p>
          </p:txBody>
        </p:sp>
        <p:sp>
          <p:nvSpPr>
            <p:cNvPr id="14376" name="Rectangle 62"/>
            <p:cNvSpPr>
              <a:spLocks noChangeArrowheads="1"/>
            </p:cNvSpPr>
            <p:nvPr/>
          </p:nvSpPr>
          <p:spPr bwMode="auto">
            <a:xfrm>
              <a:off x="958" y="2526"/>
              <a:ext cx="2415" cy="1685"/>
            </a:xfrm>
            <a:prstGeom prst="rect">
              <a:avLst/>
            </a:prstGeom>
            <a:noFill/>
            <a:ln w="11113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3473164" y="2728036"/>
            <a:ext cx="2317750" cy="1171575"/>
          </a:xfrm>
          <a:prstGeom prst="rect">
            <a:avLst/>
          </a:prstGeom>
          <a:solidFill>
            <a:srgbClr val="0033CC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4089140" y="2827385"/>
            <a:ext cx="103714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</a:rPr>
              <a:t>Pearlite </a:t>
            </a:r>
          </a:p>
          <a:p>
            <a:r>
              <a:rPr lang="en-US" sz="2200" dirty="0" smtClean="0">
                <a:solidFill>
                  <a:srgbClr val="FFFFFF"/>
                </a:solidFill>
              </a:rPr>
              <a:t>(fine)</a:t>
            </a:r>
            <a:endParaRPr lang="en-US" dirty="0"/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3749056" y="3436889"/>
            <a:ext cx="1760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Normalizing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A76A3-9E92-4C29-827F-D64F0AD12BA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Hardenability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15925" y="1401763"/>
            <a:ext cx="8269288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•  It may be defined as susceptibility of the steel to hardening</a:t>
            </a:r>
          </a:p>
          <a:p>
            <a:r>
              <a:rPr lang="en-US"/>
              <a:t>    when quenched and related to depth and distribution of </a:t>
            </a:r>
          </a:p>
          <a:p>
            <a:r>
              <a:rPr lang="en-US"/>
              <a:t>    hardness across a cross section</a:t>
            </a:r>
          </a:p>
          <a:p>
            <a:endParaRPr lang="en-US"/>
          </a:p>
          <a:p>
            <a:pPr>
              <a:buFont typeface="Arial" charset="0"/>
              <a:buChar char="•"/>
            </a:pPr>
            <a:r>
              <a:rPr lang="en-US"/>
              <a:t>   It is NOT related to maximum hardness   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9C1631-3CB1-416A-A7A6-2476A313649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Hardenability--Steels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990600"/>
            <a:ext cx="76295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•  Ability to form martensite</a:t>
            </a:r>
          </a:p>
          <a:p>
            <a:r>
              <a:rPr lang="en-US" dirty="0"/>
              <a:t>•  </a:t>
            </a:r>
            <a:r>
              <a:rPr lang="en-US" dirty="0" err="1"/>
              <a:t>Jominy</a:t>
            </a:r>
            <a:r>
              <a:rPr lang="en-US" dirty="0"/>
              <a:t> end quench test to measure </a:t>
            </a:r>
            <a:r>
              <a:rPr lang="en-US" dirty="0" err="1"/>
              <a:t>hardenability</a:t>
            </a:r>
            <a:r>
              <a:rPr lang="en-US" dirty="0"/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3400" y="4114800"/>
            <a:ext cx="7705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•  Hardness versus distance from the quenched end.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684963" y="1931988"/>
            <a:ext cx="2057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23.4, </a:t>
            </a:r>
            <a:r>
              <a:rPr lang="en-US" sz="1200" i="1">
                <a:solidFill>
                  <a:srgbClr val="000000"/>
                </a:solidFill>
              </a:rPr>
              <a:t>Callister’s MSE Adapted Version</a:t>
            </a:r>
            <a:r>
              <a:rPr lang="en-US" sz="1200">
                <a:solidFill>
                  <a:srgbClr val="000000"/>
                </a:solidFill>
              </a:rPr>
              <a:t>.  (Fig. 23.4 adapted from A.G. Guy, </a:t>
            </a:r>
            <a:r>
              <a:rPr lang="en-US" sz="1200" i="1">
                <a:solidFill>
                  <a:srgbClr val="000000"/>
                </a:solidFill>
              </a:rPr>
              <a:t>Essentials of Materials Science</a:t>
            </a:r>
            <a:r>
              <a:rPr lang="en-US" sz="1200">
                <a:solidFill>
                  <a:srgbClr val="000000"/>
                </a:solidFill>
              </a:rPr>
              <a:t>, McGraw-Hill Book Company, New York, 1978.)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18113" y="5159375"/>
            <a:ext cx="205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23.5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Callister’s Materials Science and Engineering, Adapted Version.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295400" y="1738313"/>
            <a:ext cx="5535613" cy="2335212"/>
            <a:chOff x="816" y="1095"/>
            <a:chExt cx="3487" cy="1471"/>
          </a:xfrm>
        </p:grpSpPr>
        <p:pic>
          <p:nvPicPr>
            <p:cNvPr id="16398" name="Picture 9" descr="Fig 11_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33" y="1095"/>
              <a:ext cx="1471" cy="1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399" name="Group 10"/>
            <p:cNvGrpSpPr>
              <a:grpSpLocks/>
            </p:cNvGrpSpPr>
            <p:nvPr/>
          </p:nvGrpSpPr>
          <p:grpSpPr bwMode="auto">
            <a:xfrm>
              <a:off x="1608" y="2184"/>
              <a:ext cx="456" cy="112"/>
              <a:chOff x="1608" y="2184"/>
              <a:chExt cx="456" cy="112"/>
            </a:xfrm>
          </p:grpSpPr>
          <p:sp>
            <p:nvSpPr>
              <p:cNvPr id="16415" name="Freeform 11"/>
              <p:cNvSpPr>
                <a:spLocks/>
              </p:cNvSpPr>
              <p:nvPr/>
            </p:nvSpPr>
            <p:spPr bwMode="auto">
              <a:xfrm>
                <a:off x="1968" y="2240"/>
                <a:ext cx="96" cy="56"/>
              </a:xfrm>
              <a:custGeom>
                <a:avLst/>
                <a:gdLst>
                  <a:gd name="T0" fmla="*/ 96 w 96"/>
                  <a:gd name="T1" fmla="*/ 48 h 56"/>
                  <a:gd name="T2" fmla="*/ 0 w 96"/>
                  <a:gd name="T3" fmla="*/ 56 h 56"/>
                  <a:gd name="T4" fmla="*/ 40 w 96"/>
                  <a:gd name="T5" fmla="*/ 32 h 56"/>
                  <a:gd name="T6" fmla="*/ 16 w 96"/>
                  <a:gd name="T7" fmla="*/ 0 h 56"/>
                  <a:gd name="T8" fmla="*/ 96 w 96"/>
                  <a:gd name="T9" fmla="*/ 4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56"/>
                  <a:gd name="T17" fmla="*/ 96 w 9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56">
                    <a:moveTo>
                      <a:pt x="96" y="48"/>
                    </a:moveTo>
                    <a:lnTo>
                      <a:pt x="0" y="56"/>
                    </a:lnTo>
                    <a:lnTo>
                      <a:pt x="40" y="32"/>
                    </a:lnTo>
                    <a:lnTo>
                      <a:pt x="16" y="0"/>
                    </a:lnTo>
                    <a:lnTo>
                      <a:pt x="96" y="48"/>
                    </a:lnTo>
                    <a:close/>
                  </a:path>
                </a:pathLst>
              </a:custGeom>
              <a:solidFill>
                <a:srgbClr val="0033CC"/>
              </a:solidFill>
              <a:ln w="127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6" name="Line 12"/>
              <p:cNvSpPr>
                <a:spLocks noChangeShapeType="1"/>
              </p:cNvSpPr>
              <p:nvPr/>
            </p:nvSpPr>
            <p:spPr bwMode="auto">
              <a:xfrm>
                <a:off x="1608" y="2184"/>
                <a:ext cx="400" cy="88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840" y="2072"/>
              <a:ext cx="71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</a:rPr>
                <a:t>24°C water</a:t>
              </a:r>
              <a:endParaRPr lang="en-US"/>
            </a:p>
          </p:txBody>
        </p:sp>
        <p:grpSp>
          <p:nvGrpSpPr>
            <p:cNvPr id="16401" name="Group 14"/>
            <p:cNvGrpSpPr>
              <a:grpSpLocks/>
            </p:cNvGrpSpPr>
            <p:nvPr/>
          </p:nvGrpSpPr>
          <p:grpSpPr bwMode="auto">
            <a:xfrm>
              <a:off x="1504" y="1640"/>
              <a:ext cx="608" cy="144"/>
              <a:chOff x="1504" y="1640"/>
              <a:chExt cx="608" cy="144"/>
            </a:xfrm>
          </p:grpSpPr>
          <p:sp>
            <p:nvSpPr>
              <p:cNvPr id="16413" name="Freeform 15"/>
              <p:cNvSpPr>
                <a:spLocks/>
              </p:cNvSpPr>
              <p:nvPr/>
            </p:nvSpPr>
            <p:spPr bwMode="auto">
              <a:xfrm>
                <a:off x="2016" y="1728"/>
                <a:ext cx="96" cy="56"/>
              </a:xfrm>
              <a:custGeom>
                <a:avLst/>
                <a:gdLst>
                  <a:gd name="T0" fmla="*/ 96 w 96"/>
                  <a:gd name="T1" fmla="*/ 48 h 56"/>
                  <a:gd name="T2" fmla="*/ 0 w 96"/>
                  <a:gd name="T3" fmla="*/ 56 h 56"/>
                  <a:gd name="T4" fmla="*/ 40 w 96"/>
                  <a:gd name="T5" fmla="*/ 32 h 56"/>
                  <a:gd name="T6" fmla="*/ 16 w 96"/>
                  <a:gd name="T7" fmla="*/ 0 h 56"/>
                  <a:gd name="T8" fmla="*/ 96 w 96"/>
                  <a:gd name="T9" fmla="*/ 4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56"/>
                  <a:gd name="T17" fmla="*/ 96 w 9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56">
                    <a:moveTo>
                      <a:pt x="96" y="48"/>
                    </a:moveTo>
                    <a:lnTo>
                      <a:pt x="0" y="56"/>
                    </a:lnTo>
                    <a:lnTo>
                      <a:pt x="40" y="32"/>
                    </a:lnTo>
                    <a:lnTo>
                      <a:pt x="16" y="0"/>
                    </a:lnTo>
                    <a:lnTo>
                      <a:pt x="96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4" name="Line 16"/>
              <p:cNvSpPr>
                <a:spLocks noChangeShapeType="1"/>
              </p:cNvSpPr>
              <p:nvPr/>
            </p:nvSpPr>
            <p:spPr bwMode="auto">
              <a:xfrm>
                <a:off x="1504" y="1640"/>
                <a:ext cx="55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2" name="Rectangle 17"/>
            <p:cNvSpPr>
              <a:spLocks noChangeArrowheads="1"/>
            </p:cNvSpPr>
            <p:nvPr/>
          </p:nvSpPr>
          <p:spPr bwMode="auto">
            <a:xfrm>
              <a:off x="816" y="1528"/>
              <a:ext cx="6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specimen </a:t>
              </a:r>
              <a:endParaRPr lang="en-US"/>
            </a:p>
          </p:txBody>
        </p:sp>
        <p:sp>
          <p:nvSpPr>
            <p:cNvPr id="16403" name="Rectangle 18"/>
            <p:cNvSpPr>
              <a:spLocks noChangeArrowheads="1"/>
            </p:cNvSpPr>
            <p:nvPr/>
          </p:nvSpPr>
          <p:spPr bwMode="auto">
            <a:xfrm>
              <a:off x="816" y="1696"/>
              <a:ext cx="7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(heated to </a:t>
              </a:r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404" name="Rectangle 19"/>
            <p:cNvSpPr>
              <a:spLocks noChangeArrowheads="1"/>
            </p:cNvSpPr>
            <p:nvPr/>
          </p:nvSpPr>
          <p:spPr bwMode="auto">
            <a:xfrm>
              <a:off x="816" y="1872"/>
              <a:ext cx="7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phase field)</a:t>
              </a:r>
              <a:endParaRPr lang="en-US"/>
            </a:p>
          </p:txBody>
        </p:sp>
        <p:sp>
          <p:nvSpPr>
            <p:cNvPr id="16405" name="Rectangle 20"/>
            <p:cNvSpPr>
              <a:spLocks noChangeArrowheads="1"/>
            </p:cNvSpPr>
            <p:nvPr/>
          </p:nvSpPr>
          <p:spPr bwMode="auto">
            <a:xfrm>
              <a:off x="3321" y="1427"/>
              <a:ext cx="6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flat ground</a:t>
              </a:r>
              <a:endParaRPr lang="en-US"/>
            </a:p>
          </p:txBody>
        </p:sp>
        <p:grpSp>
          <p:nvGrpSpPr>
            <p:cNvPr id="16406" name="Group 21"/>
            <p:cNvGrpSpPr>
              <a:grpSpLocks/>
            </p:cNvGrpSpPr>
            <p:nvPr/>
          </p:nvGrpSpPr>
          <p:grpSpPr bwMode="auto">
            <a:xfrm>
              <a:off x="3086" y="1483"/>
              <a:ext cx="208" cy="64"/>
              <a:chOff x="3168" y="1464"/>
              <a:chExt cx="208" cy="64"/>
            </a:xfrm>
          </p:grpSpPr>
          <p:sp>
            <p:nvSpPr>
              <p:cNvPr id="16411" name="Freeform 22"/>
              <p:cNvSpPr>
                <a:spLocks/>
              </p:cNvSpPr>
              <p:nvPr/>
            </p:nvSpPr>
            <p:spPr bwMode="auto">
              <a:xfrm>
                <a:off x="3168" y="1464"/>
                <a:ext cx="88" cy="64"/>
              </a:xfrm>
              <a:custGeom>
                <a:avLst/>
                <a:gdLst>
                  <a:gd name="T0" fmla="*/ 0 w 88"/>
                  <a:gd name="T1" fmla="*/ 32 h 64"/>
                  <a:gd name="T2" fmla="*/ 88 w 88"/>
                  <a:gd name="T3" fmla="*/ 0 h 64"/>
                  <a:gd name="T4" fmla="*/ 56 w 88"/>
                  <a:gd name="T5" fmla="*/ 32 h 64"/>
                  <a:gd name="T6" fmla="*/ 88 w 88"/>
                  <a:gd name="T7" fmla="*/ 64 h 64"/>
                  <a:gd name="T8" fmla="*/ 0 w 88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64"/>
                  <a:gd name="T17" fmla="*/ 88 w 8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64">
                    <a:moveTo>
                      <a:pt x="0" y="32"/>
                    </a:moveTo>
                    <a:lnTo>
                      <a:pt x="88" y="0"/>
                    </a:lnTo>
                    <a:lnTo>
                      <a:pt x="56" y="32"/>
                    </a:lnTo>
                    <a:lnTo>
                      <a:pt x="88" y="6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2" name="Line 23"/>
              <p:cNvSpPr>
                <a:spLocks noChangeShapeType="1"/>
              </p:cNvSpPr>
              <p:nvPr/>
            </p:nvSpPr>
            <p:spPr bwMode="auto">
              <a:xfrm>
                <a:off x="3224" y="1496"/>
                <a:ext cx="15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7" name="Group 24"/>
            <p:cNvGrpSpPr>
              <a:grpSpLocks/>
            </p:cNvGrpSpPr>
            <p:nvPr/>
          </p:nvGrpSpPr>
          <p:grpSpPr bwMode="auto">
            <a:xfrm>
              <a:off x="3082" y="1945"/>
              <a:ext cx="208" cy="64"/>
              <a:chOff x="3136" y="1936"/>
              <a:chExt cx="208" cy="64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136" y="1936"/>
                <a:ext cx="88" cy="64"/>
              </a:xfrm>
              <a:custGeom>
                <a:avLst/>
                <a:gdLst>
                  <a:gd name="T0" fmla="*/ 0 w 88"/>
                  <a:gd name="T1" fmla="*/ 32 h 64"/>
                  <a:gd name="T2" fmla="*/ 88 w 88"/>
                  <a:gd name="T3" fmla="*/ 0 h 64"/>
                  <a:gd name="T4" fmla="*/ 56 w 88"/>
                  <a:gd name="T5" fmla="*/ 32 h 64"/>
                  <a:gd name="T6" fmla="*/ 88 w 88"/>
                  <a:gd name="T7" fmla="*/ 64 h 64"/>
                  <a:gd name="T8" fmla="*/ 0 w 88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64"/>
                  <a:gd name="T17" fmla="*/ 88 w 8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64">
                    <a:moveTo>
                      <a:pt x="0" y="32"/>
                    </a:moveTo>
                    <a:lnTo>
                      <a:pt x="88" y="0"/>
                    </a:lnTo>
                    <a:lnTo>
                      <a:pt x="56" y="32"/>
                    </a:lnTo>
                    <a:lnTo>
                      <a:pt x="88" y="6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3192" y="1968"/>
                <a:ext cx="15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8" name="Text Box 27"/>
            <p:cNvSpPr txBox="1">
              <a:spLocks noChangeArrowheads="1"/>
            </p:cNvSpPr>
            <p:nvPr/>
          </p:nvSpPr>
          <p:spPr bwMode="auto">
            <a:xfrm>
              <a:off x="3251" y="1870"/>
              <a:ext cx="1052" cy="40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Rockwell C</a:t>
              </a:r>
              <a:br>
                <a:rPr lang="en-US" sz="1800"/>
              </a:br>
              <a:r>
                <a:rPr lang="en-US" sz="1800"/>
                <a:t>hardness tests</a:t>
              </a:r>
            </a:p>
          </p:txBody>
        </p:sp>
      </p:grpSp>
      <p:grpSp>
        <p:nvGrpSpPr>
          <p:cNvPr id="16393" name="Group 28"/>
          <p:cNvGrpSpPr>
            <a:grpSpLocks/>
          </p:cNvGrpSpPr>
          <p:nvPr/>
        </p:nvGrpSpPr>
        <p:grpSpPr bwMode="auto">
          <a:xfrm>
            <a:off x="2349500" y="4546600"/>
            <a:ext cx="3252788" cy="1905000"/>
            <a:chOff x="1480" y="2864"/>
            <a:chExt cx="2049" cy="1200"/>
          </a:xfrm>
        </p:grpSpPr>
        <p:pic>
          <p:nvPicPr>
            <p:cNvPr id="16394" name="Picture 29" descr="Fig 11_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02" y="2943"/>
              <a:ext cx="1478" cy="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5" name="Rectangle 30"/>
            <p:cNvSpPr>
              <a:spLocks noChangeArrowheads="1"/>
            </p:cNvSpPr>
            <p:nvPr/>
          </p:nvSpPr>
          <p:spPr bwMode="auto">
            <a:xfrm rot="-5400000">
              <a:off x="1063" y="3281"/>
              <a:ext cx="10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Hardness, HRC</a:t>
              </a:r>
              <a:endParaRPr lang="en-US"/>
            </a:p>
          </p:txBody>
        </p:sp>
        <p:sp>
          <p:nvSpPr>
            <p:cNvPr id="16396" name="Rectangle 31"/>
            <p:cNvSpPr>
              <a:spLocks noChangeArrowheads="1"/>
            </p:cNvSpPr>
            <p:nvPr/>
          </p:nvSpPr>
          <p:spPr bwMode="auto">
            <a:xfrm>
              <a:off x="1689" y="3891"/>
              <a:ext cx="18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Distance from quenched end</a:t>
              </a:r>
              <a:endParaRPr lang="en-US"/>
            </a:p>
          </p:txBody>
        </p:sp>
        <p:sp>
          <p:nvSpPr>
            <p:cNvPr id="16397" name="Line 32"/>
            <p:cNvSpPr>
              <a:spLocks noChangeShapeType="1"/>
            </p:cNvSpPr>
            <p:nvPr/>
          </p:nvSpPr>
          <p:spPr bwMode="auto">
            <a:xfrm flipH="1" flipV="1">
              <a:off x="3136" y="3856"/>
              <a:ext cx="16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EB61AC-6AC8-4B00-BB1D-525D77CD4F9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1066800"/>
            <a:ext cx="807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dirty="0"/>
              <a:t>•  The cooling rate varies with position.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62600" y="3429000"/>
            <a:ext cx="3048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23.6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Callister’s MSE Adapted Version</a:t>
            </a:r>
            <a:r>
              <a:rPr lang="en-US" sz="1200">
                <a:solidFill>
                  <a:srgbClr val="000000"/>
                </a:solidFill>
              </a:rPr>
              <a:t>. </a:t>
            </a:r>
          </a:p>
          <a:p>
            <a:r>
              <a:rPr lang="en-US" sz="1200">
                <a:solidFill>
                  <a:srgbClr val="000000"/>
                </a:solidFill>
              </a:rPr>
              <a:t>(Fig. 23.6 adapted from H. Boyer (Ed.) </a:t>
            </a:r>
            <a:r>
              <a:rPr lang="en-US" sz="1200" i="1">
                <a:solidFill>
                  <a:srgbClr val="000000"/>
                </a:solidFill>
              </a:rPr>
              <a:t>Atlas of Isothermal Transformation and Cooling Transformation Diagrams</a:t>
            </a:r>
            <a:r>
              <a:rPr lang="en-US" sz="1200">
                <a:solidFill>
                  <a:srgbClr val="000000"/>
                </a:solidFill>
              </a:rPr>
              <a:t>, American Society for Metals, 1977, p. 376.)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dirty="0" smtClean="0"/>
              <a:t>Why Hardness Changes With Position</a:t>
            </a:r>
          </a:p>
        </p:txBody>
      </p:sp>
      <p:sp>
        <p:nvSpPr>
          <p:cNvPr id="17414" name="Rectangle 187"/>
          <p:cNvSpPr>
            <a:spLocks noChangeArrowheads="1"/>
          </p:cNvSpPr>
          <p:nvPr/>
        </p:nvSpPr>
        <p:spPr bwMode="auto">
          <a:xfrm>
            <a:off x="2652713" y="2030413"/>
            <a:ext cx="2008187" cy="65087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5" name="Freeform 188"/>
          <p:cNvSpPr>
            <a:spLocks/>
          </p:cNvSpPr>
          <p:nvPr/>
        </p:nvSpPr>
        <p:spPr bwMode="auto">
          <a:xfrm>
            <a:off x="2605088" y="1641475"/>
            <a:ext cx="1570037" cy="1003300"/>
          </a:xfrm>
          <a:custGeom>
            <a:avLst/>
            <a:gdLst>
              <a:gd name="T0" fmla="*/ 0 w 989"/>
              <a:gd name="T1" fmla="*/ 0 h 632"/>
              <a:gd name="T2" fmla="*/ 0 w 989"/>
              <a:gd name="T3" fmla="*/ 1592738532 h 632"/>
              <a:gd name="T4" fmla="*/ 2147483647 w 989"/>
              <a:gd name="T5" fmla="*/ 1592738532 h 632"/>
              <a:gd name="T6" fmla="*/ 0 60000 65536"/>
              <a:gd name="T7" fmla="*/ 0 60000 65536"/>
              <a:gd name="T8" fmla="*/ 0 60000 65536"/>
              <a:gd name="T9" fmla="*/ 0 w 989"/>
              <a:gd name="T10" fmla="*/ 0 h 632"/>
              <a:gd name="T11" fmla="*/ 989 w 989"/>
              <a:gd name="T12" fmla="*/ 632 h 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9" h="632">
                <a:moveTo>
                  <a:pt x="0" y="0"/>
                </a:moveTo>
                <a:lnTo>
                  <a:pt x="0" y="632"/>
                </a:lnTo>
                <a:lnTo>
                  <a:pt x="989" y="63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6" name="Line 189"/>
          <p:cNvSpPr>
            <a:spLocks noChangeShapeType="1"/>
          </p:cNvSpPr>
          <p:nvPr/>
        </p:nvSpPr>
        <p:spPr bwMode="auto">
          <a:xfrm flipV="1">
            <a:off x="2871788" y="2527300"/>
            <a:ext cx="1587" cy="1063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90"/>
          <p:cNvSpPr>
            <a:spLocks noChangeShapeType="1"/>
          </p:cNvSpPr>
          <p:nvPr/>
        </p:nvSpPr>
        <p:spPr bwMode="auto">
          <a:xfrm flipV="1">
            <a:off x="3138488" y="2527300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91"/>
          <p:cNvSpPr>
            <a:spLocks noChangeShapeType="1"/>
          </p:cNvSpPr>
          <p:nvPr/>
        </p:nvSpPr>
        <p:spPr bwMode="auto">
          <a:xfrm flipV="1">
            <a:off x="3395663" y="2538413"/>
            <a:ext cx="1587" cy="106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92"/>
          <p:cNvSpPr>
            <a:spLocks noChangeShapeType="1"/>
          </p:cNvSpPr>
          <p:nvPr/>
        </p:nvSpPr>
        <p:spPr bwMode="auto">
          <a:xfrm flipV="1">
            <a:off x="3651250" y="2538413"/>
            <a:ext cx="1588" cy="106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93"/>
          <p:cNvSpPr>
            <a:spLocks noChangeShapeType="1"/>
          </p:cNvSpPr>
          <p:nvPr/>
        </p:nvSpPr>
        <p:spPr bwMode="auto">
          <a:xfrm flipV="1">
            <a:off x="3917950" y="2538413"/>
            <a:ext cx="1588" cy="106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94"/>
          <p:cNvSpPr>
            <a:spLocks noChangeShapeType="1"/>
          </p:cNvSpPr>
          <p:nvPr/>
        </p:nvSpPr>
        <p:spPr bwMode="auto">
          <a:xfrm flipV="1">
            <a:off x="4175125" y="2549525"/>
            <a:ext cx="1588" cy="1063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Rectangle 195"/>
          <p:cNvSpPr>
            <a:spLocks noChangeArrowheads="1"/>
          </p:cNvSpPr>
          <p:nvPr/>
        </p:nvSpPr>
        <p:spPr bwMode="auto">
          <a:xfrm>
            <a:off x="4313238" y="2560638"/>
            <a:ext cx="21859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distance from quenched end (in)</a:t>
            </a:r>
            <a:endParaRPr lang="en-US"/>
          </a:p>
        </p:txBody>
      </p:sp>
      <p:sp>
        <p:nvSpPr>
          <p:cNvPr id="17423" name="Freeform 196"/>
          <p:cNvSpPr>
            <a:spLocks/>
          </p:cNvSpPr>
          <p:nvPr/>
        </p:nvSpPr>
        <p:spPr bwMode="auto">
          <a:xfrm>
            <a:off x="2636838" y="1747838"/>
            <a:ext cx="1260475" cy="790575"/>
          </a:xfrm>
          <a:custGeom>
            <a:avLst/>
            <a:gdLst>
              <a:gd name="T0" fmla="*/ 0 w 794"/>
              <a:gd name="T1" fmla="*/ 0 h 498"/>
              <a:gd name="T2" fmla="*/ 35282189 w 794"/>
              <a:gd name="T3" fmla="*/ 118448158 h 498"/>
              <a:gd name="T4" fmla="*/ 52924084 w 794"/>
              <a:gd name="T5" fmla="*/ 340221903 h 498"/>
              <a:gd name="T6" fmla="*/ 68043429 w 794"/>
              <a:gd name="T7" fmla="*/ 541834453 h 498"/>
              <a:gd name="T8" fmla="*/ 85685311 w 794"/>
              <a:gd name="T9" fmla="*/ 627519745 h 498"/>
              <a:gd name="T10" fmla="*/ 171370622 w 794"/>
              <a:gd name="T11" fmla="*/ 695563153 h 498"/>
              <a:gd name="T12" fmla="*/ 340221882 w 794"/>
              <a:gd name="T13" fmla="*/ 745966266 h 498"/>
              <a:gd name="T14" fmla="*/ 476310377 w 794"/>
              <a:gd name="T15" fmla="*/ 781248444 h 498"/>
              <a:gd name="T16" fmla="*/ 745966219 w 794"/>
              <a:gd name="T17" fmla="*/ 814011261 h 498"/>
              <a:gd name="T18" fmla="*/ 932457923 w 794"/>
              <a:gd name="T19" fmla="*/ 899696751 h 498"/>
              <a:gd name="T20" fmla="*/ 1222275009 w 794"/>
              <a:gd name="T21" fmla="*/ 1018143272 h 498"/>
              <a:gd name="T22" fmla="*/ 1459171211 w 794"/>
              <a:gd name="T23" fmla="*/ 1101309202 h 498"/>
              <a:gd name="T24" fmla="*/ 1660783649 w 794"/>
              <a:gd name="T25" fmla="*/ 1186994493 h 498"/>
              <a:gd name="T26" fmla="*/ 2001004241 w 794"/>
              <a:gd name="T27" fmla="*/ 1255037902 h 49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94"/>
              <a:gd name="T43" fmla="*/ 0 h 498"/>
              <a:gd name="T44" fmla="*/ 794 w 794"/>
              <a:gd name="T45" fmla="*/ 498 h 49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94" h="498">
                <a:moveTo>
                  <a:pt x="0" y="0"/>
                </a:moveTo>
                <a:lnTo>
                  <a:pt x="14" y="47"/>
                </a:lnTo>
                <a:lnTo>
                  <a:pt x="21" y="135"/>
                </a:lnTo>
                <a:lnTo>
                  <a:pt x="27" y="215"/>
                </a:lnTo>
                <a:lnTo>
                  <a:pt x="34" y="249"/>
                </a:lnTo>
                <a:lnTo>
                  <a:pt x="68" y="276"/>
                </a:lnTo>
                <a:lnTo>
                  <a:pt x="135" y="296"/>
                </a:lnTo>
                <a:lnTo>
                  <a:pt x="189" y="310"/>
                </a:lnTo>
                <a:lnTo>
                  <a:pt x="296" y="323"/>
                </a:lnTo>
                <a:lnTo>
                  <a:pt x="370" y="357"/>
                </a:lnTo>
                <a:lnTo>
                  <a:pt x="485" y="404"/>
                </a:lnTo>
                <a:lnTo>
                  <a:pt x="579" y="437"/>
                </a:lnTo>
                <a:lnTo>
                  <a:pt x="659" y="471"/>
                </a:lnTo>
                <a:lnTo>
                  <a:pt x="794" y="49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24" name="Rectangle 197"/>
          <p:cNvSpPr>
            <a:spLocks noChangeArrowheads="1"/>
          </p:cNvSpPr>
          <p:nvPr/>
        </p:nvSpPr>
        <p:spPr bwMode="auto">
          <a:xfrm rot="-5400000">
            <a:off x="1664494" y="2139157"/>
            <a:ext cx="1066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Hardness, HRC</a:t>
            </a:r>
            <a:endParaRPr lang="en-US"/>
          </a:p>
        </p:txBody>
      </p:sp>
      <p:sp>
        <p:nvSpPr>
          <p:cNvPr id="17425" name="Rectangle 198"/>
          <p:cNvSpPr>
            <a:spLocks noChangeArrowheads="1"/>
          </p:cNvSpPr>
          <p:nvPr/>
        </p:nvSpPr>
        <p:spPr bwMode="auto">
          <a:xfrm>
            <a:off x="2370138" y="2528888"/>
            <a:ext cx="169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17426" name="Rectangle 199"/>
          <p:cNvSpPr>
            <a:spLocks noChangeArrowheads="1"/>
          </p:cNvSpPr>
          <p:nvPr/>
        </p:nvSpPr>
        <p:spPr bwMode="auto">
          <a:xfrm>
            <a:off x="2370138" y="2122488"/>
            <a:ext cx="169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40</a:t>
            </a:r>
            <a:endParaRPr lang="en-US"/>
          </a:p>
        </p:txBody>
      </p:sp>
      <p:sp>
        <p:nvSpPr>
          <p:cNvPr id="17427" name="Rectangle 200"/>
          <p:cNvSpPr>
            <a:spLocks noChangeArrowheads="1"/>
          </p:cNvSpPr>
          <p:nvPr/>
        </p:nvSpPr>
        <p:spPr bwMode="auto">
          <a:xfrm>
            <a:off x="2455863" y="2122488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7428" name="Rectangle 201"/>
          <p:cNvSpPr>
            <a:spLocks noChangeArrowheads="1"/>
          </p:cNvSpPr>
          <p:nvPr/>
        </p:nvSpPr>
        <p:spPr bwMode="auto">
          <a:xfrm>
            <a:off x="2370138" y="1706563"/>
            <a:ext cx="169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60</a:t>
            </a:r>
            <a:endParaRPr lang="en-US"/>
          </a:p>
        </p:txBody>
      </p:sp>
      <p:sp>
        <p:nvSpPr>
          <p:cNvPr id="17429" name="Rectangle 202"/>
          <p:cNvSpPr>
            <a:spLocks noChangeArrowheads="1"/>
          </p:cNvSpPr>
          <p:nvPr/>
        </p:nvSpPr>
        <p:spPr bwMode="auto">
          <a:xfrm>
            <a:off x="2455863" y="1706563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7430" name="Rectangle 203"/>
          <p:cNvSpPr>
            <a:spLocks noChangeArrowheads="1"/>
          </p:cNvSpPr>
          <p:nvPr/>
        </p:nvSpPr>
        <p:spPr bwMode="auto">
          <a:xfrm>
            <a:off x="2562225" y="26463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7431" name="Rectangle 204"/>
          <p:cNvSpPr>
            <a:spLocks noChangeArrowheads="1"/>
          </p:cNvSpPr>
          <p:nvPr/>
        </p:nvSpPr>
        <p:spPr bwMode="auto">
          <a:xfrm>
            <a:off x="3086100" y="26463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7432" name="Rectangle 205"/>
          <p:cNvSpPr>
            <a:spLocks noChangeArrowheads="1"/>
          </p:cNvSpPr>
          <p:nvPr/>
        </p:nvSpPr>
        <p:spPr bwMode="auto">
          <a:xfrm>
            <a:off x="3619500" y="26463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7433" name="Rectangle 206"/>
          <p:cNvSpPr>
            <a:spLocks noChangeArrowheads="1"/>
          </p:cNvSpPr>
          <p:nvPr/>
        </p:nvSpPr>
        <p:spPr bwMode="auto">
          <a:xfrm>
            <a:off x="4132263" y="26463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7434" name="Line 245"/>
          <p:cNvSpPr>
            <a:spLocks noChangeShapeType="1"/>
          </p:cNvSpPr>
          <p:nvPr/>
        </p:nvSpPr>
        <p:spPr bwMode="auto">
          <a:xfrm>
            <a:off x="2616200" y="2185988"/>
            <a:ext cx="53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435" name="Group 284"/>
          <p:cNvGrpSpPr>
            <a:grpSpLocks/>
          </p:cNvGrpSpPr>
          <p:nvPr/>
        </p:nvGrpSpPr>
        <p:grpSpPr bwMode="auto">
          <a:xfrm>
            <a:off x="1420813" y="2836863"/>
            <a:ext cx="4032250" cy="3582987"/>
            <a:chOff x="895" y="1787"/>
            <a:chExt cx="2540" cy="2257"/>
          </a:xfrm>
        </p:grpSpPr>
        <p:sp>
          <p:nvSpPr>
            <p:cNvPr id="17473" name="Freeform 185"/>
            <p:cNvSpPr>
              <a:spLocks/>
            </p:cNvSpPr>
            <p:nvPr/>
          </p:nvSpPr>
          <p:spPr bwMode="auto">
            <a:xfrm>
              <a:off x="1939" y="2336"/>
              <a:ext cx="342" cy="27"/>
            </a:xfrm>
            <a:custGeom>
              <a:avLst/>
              <a:gdLst>
                <a:gd name="T0" fmla="*/ 348 w 336"/>
                <a:gd name="T1" fmla="*/ 0 h 33"/>
                <a:gd name="T2" fmla="*/ 250 w 336"/>
                <a:gd name="T3" fmla="*/ 9 h 33"/>
                <a:gd name="T4" fmla="*/ 131 w 336"/>
                <a:gd name="T5" fmla="*/ 13 h 33"/>
                <a:gd name="T6" fmla="*/ 49 w 336"/>
                <a:gd name="T7" fmla="*/ 22 h 33"/>
                <a:gd name="T8" fmla="*/ 0 w 336"/>
                <a:gd name="T9" fmla="*/ 2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3"/>
                <a:gd name="T17" fmla="*/ 336 w 33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3">
                  <a:moveTo>
                    <a:pt x="336" y="0"/>
                  </a:moveTo>
                  <a:lnTo>
                    <a:pt x="242" y="13"/>
                  </a:lnTo>
                  <a:lnTo>
                    <a:pt x="127" y="20"/>
                  </a:lnTo>
                  <a:lnTo>
                    <a:pt x="47" y="33"/>
                  </a:lnTo>
                  <a:lnTo>
                    <a:pt x="0" y="33"/>
                  </a:lnTo>
                </a:path>
              </a:pathLst>
            </a:custGeom>
            <a:noFill/>
            <a:ln w="20638">
              <a:solidFill>
                <a:srgbClr val="BBBBBB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74" name="Freeform 186"/>
            <p:cNvSpPr>
              <a:spLocks/>
            </p:cNvSpPr>
            <p:nvPr/>
          </p:nvSpPr>
          <p:spPr bwMode="auto">
            <a:xfrm>
              <a:off x="2278" y="2000"/>
              <a:ext cx="840" cy="342"/>
            </a:xfrm>
            <a:custGeom>
              <a:avLst/>
              <a:gdLst>
                <a:gd name="T0" fmla="*/ 1 w 1785"/>
                <a:gd name="T1" fmla="*/ 163 h 718"/>
                <a:gd name="T2" fmla="*/ 0 w 1785"/>
                <a:gd name="T3" fmla="*/ 139 h 718"/>
                <a:gd name="T4" fmla="*/ 2 w 1785"/>
                <a:gd name="T5" fmla="*/ 122 h 718"/>
                <a:gd name="T6" fmla="*/ 7 w 1785"/>
                <a:gd name="T7" fmla="*/ 110 h 718"/>
                <a:gd name="T8" fmla="*/ 13 w 1785"/>
                <a:gd name="T9" fmla="*/ 99 h 718"/>
                <a:gd name="T10" fmla="*/ 23 w 1785"/>
                <a:gd name="T11" fmla="*/ 87 h 718"/>
                <a:gd name="T12" fmla="*/ 38 w 1785"/>
                <a:gd name="T13" fmla="*/ 72 h 718"/>
                <a:gd name="T14" fmla="*/ 58 w 1785"/>
                <a:gd name="T15" fmla="*/ 60 h 718"/>
                <a:gd name="T16" fmla="*/ 78 w 1785"/>
                <a:gd name="T17" fmla="*/ 50 h 718"/>
                <a:gd name="T18" fmla="*/ 101 w 1785"/>
                <a:gd name="T19" fmla="*/ 42 h 718"/>
                <a:gd name="T20" fmla="*/ 129 w 1785"/>
                <a:gd name="T21" fmla="*/ 33 h 718"/>
                <a:gd name="T22" fmla="*/ 153 w 1785"/>
                <a:gd name="T23" fmla="*/ 28 h 718"/>
                <a:gd name="T24" fmla="*/ 212 w 1785"/>
                <a:gd name="T25" fmla="*/ 17 h 718"/>
                <a:gd name="T26" fmla="*/ 245 w 1785"/>
                <a:gd name="T27" fmla="*/ 13 h 718"/>
                <a:gd name="T28" fmla="*/ 280 w 1785"/>
                <a:gd name="T29" fmla="*/ 9 h 718"/>
                <a:gd name="T30" fmla="*/ 309 w 1785"/>
                <a:gd name="T31" fmla="*/ 6 h 718"/>
                <a:gd name="T32" fmla="*/ 348 w 1785"/>
                <a:gd name="T33" fmla="*/ 3 h 718"/>
                <a:gd name="T34" fmla="*/ 382 w 1785"/>
                <a:gd name="T35" fmla="*/ 0 h 718"/>
                <a:gd name="T36" fmla="*/ 395 w 1785"/>
                <a:gd name="T37" fmla="*/ 0 h 7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85"/>
                <a:gd name="T58" fmla="*/ 0 h 718"/>
                <a:gd name="T59" fmla="*/ 1785 w 1785"/>
                <a:gd name="T60" fmla="*/ 718 h 7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85" h="718">
                  <a:moveTo>
                    <a:pt x="5" y="718"/>
                  </a:moveTo>
                  <a:cubicBezTo>
                    <a:pt x="2" y="679"/>
                    <a:pt x="0" y="640"/>
                    <a:pt x="1" y="610"/>
                  </a:cubicBezTo>
                  <a:cubicBezTo>
                    <a:pt x="2" y="580"/>
                    <a:pt x="4" y="559"/>
                    <a:pt x="9" y="538"/>
                  </a:cubicBezTo>
                  <a:cubicBezTo>
                    <a:pt x="14" y="517"/>
                    <a:pt x="21" y="499"/>
                    <a:pt x="29" y="482"/>
                  </a:cubicBezTo>
                  <a:cubicBezTo>
                    <a:pt x="37" y="465"/>
                    <a:pt x="45" y="451"/>
                    <a:pt x="57" y="434"/>
                  </a:cubicBezTo>
                  <a:cubicBezTo>
                    <a:pt x="69" y="417"/>
                    <a:pt x="82" y="401"/>
                    <a:pt x="101" y="382"/>
                  </a:cubicBezTo>
                  <a:cubicBezTo>
                    <a:pt x="120" y="363"/>
                    <a:pt x="146" y="337"/>
                    <a:pt x="173" y="318"/>
                  </a:cubicBezTo>
                  <a:cubicBezTo>
                    <a:pt x="200" y="299"/>
                    <a:pt x="231" y="282"/>
                    <a:pt x="261" y="266"/>
                  </a:cubicBezTo>
                  <a:cubicBezTo>
                    <a:pt x="291" y="250"/>
                    <a:pt x="320" y="235"/>
                    <a:pt x="353" y="222"/>
                  </a:cubicBezTo>
                  <a:cubicBezTo>
                    <a:pt x="386" y="209"/>
                    <a:pt x="418" y="199"/>
                    <a:pt x="457" y="186"/>
                  </a:cubicBezTo>
                  <a:cubicBezTo>
                    <a:pt x="496" y="173"/>
                    <a:pt x="546" y="157"/>
                    <a:pt x="585" y="146"/>
                  </a:cubicBezTo>
                  <a:cubicBezTo>
                    <a:pt x="624" y="135"/>
                    <a:pt x="631" y="134"/>
                    <a:pt x="693" y="122"/>
                  </a:cubicBezTo>
                  <a:cubicBezTo>
                    <a:pt x="755" y="110"/>
                    <a:pt x="888" y="85"/>
                    <a:pt x="957" y="74"/>
                  </a:cubicBezTo>
                  <a:cubicBezTo>
                    <a:pt x="1026" y="63"/>
                    <a:pt x="1054" y="64"/>
                    <a:pt x="1105" y="58"/>
                  </a:cubicBezTo>
                  <a:cubicBezTo>
                    <a:pt x="1156" y="52"/>
                    <a:pt x="1216" y="43"/>
                    <a:pt x="1265" y="38"/>
                  </a:cubicBezTo>
                  <a:cubicBezTo>
                    <a:pt x="1314" y="33"/>
                    <a:pt x="1346" y="30"/>
                    <a:pt x="1397" y="26"/>
                  </a:cubicBezTo>
                  <a:cubicBezTo>
                    <a:pt x="1448" y="22"/>
                    <a:pt x="1518" y="18"/>
                    <a:pt x="1573" y="14"/>
                  </a:cubicBezTo>
                  <a:cubicBezTo>
                    <a:pt x="1628" y="10"/>
                    <a:pt x="1690" y="4"/>
                    <a:pt x="1725" y="2"/>
                  </a:cubicBezTo>
                  <a:cubicBezTo>
                    <a:pt x="1760" y="0"/>
                    <a:pt x="1772" y="1"/>
                    <a:pt x="1785" y="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75" name="Rectangle 207"/>
            <p:cNvSpPr>
              <a:spLocks noChangeArrowheads="1"/>
            </p:cNvSpPr>
            <p:nvPr/>
          </p:nvSpPr>
          <p:spPr bwMode="auto">
            <a:xfrm>
              <a:off x="1332" y="2803"/>
              <a:ext cx="1876" cy="316"/>
            </a:xfrm>
            <a:prstGeom prst="rect">
              <a:avLst/>
            </a:prstGeom>
            <a:solidFill>
              <a:srgbClr val="AAAA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76" name="Rectangle 208"/>
            <p:cNvSpPr>
              <a:spLocks noChangeArrowheads="1"/>
            </p:cNvSpPr>
            <p:nvPr/>
          </p:nvSpPr>
          <p:spPr bwMode="auto">
            <a:xfrm>
              <a:off x="1096" y="2023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600</a:t>
              </a:r>
              <a:endParaRPr lang="en-US"/>
            </a:p>
          </p:txBody>
        </p:sp>
        <p:sp>
          <p:nvSpPr>
            <p:cNvPr id="17477" name="Rectangle 213"/>
            <p:cNvSpPr>
              <a:spLocks noChangeArrowheads="1"/>
            </p:cNvSpPr>
            <p:nvPr/>
          </p:nvSpPr>
          <p:spPr bwMode="auto">
            <a:xfrm>
              <a:off x="1096" y="2400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400</a:t>
              </a:r>
              <a:endParaRPr lang="en-US"/>
            </a:p>
          </p:txBody>
        </p:sp>
        <p:sp>
          <p:nvSpPr>
            <p:cNvPr id="17478" name="Rectangle 214"/>
            <p:cNvSpPr>
              <a:spLocks noChangeArrowheads="1"/>
            </p:cNvSpPr>
            <p:nvPr/>
          </p:nvSpPr>
          <p:spPr bwMode="auto">
            <a:xfrm>
              <a:off x="1096" y="2756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200</a:t>
              </a:r>
              <a:endParaRPr lang="en-US"/>
            </a:p>
          </p:txBody>
        </p:sp>
        <p:sp>
          <p:nvSpPr>
            <p:cNvPr id="17479" name="Line 215"/>
            <p:cNvSpPr>
              <a:spLocks noChangeShapeType="1"/>
            </p:cNvSpPr>
            <p:nvPr/>
          </p:nvSpPr>
          <p:spPr bwMode="auto">
            <a:xfrm>
              <a:off x="1325" y="2097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Line 216"/>
            <p:cNvSpPr>
              <a:spLocks noChangeShapeType="1"/>
            </p:cNvSpPr>
            <p:nvPr/>
          </p:nvSpPr>
          <p:spPr bwMode="auto">
            <a:xfrm>
              <a:off x="1332" y="2278"/>
              <a:ext cx="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Line 217"/>
            <p:cNvSpPr>
              <a:spLocks noChangeShapeType="1"/>
            </p:cNvSpPr>
            <p:nvPr/>
          </p:nvSpPr>
          <p:spPr bwMode="auto">
            <a:xfrm>
              <a:off x="1332" y="2460"/>
              <a:ext cx="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Line 218"/>
            <p:cNvSpPr>
              <a:spLocks noChangeShapeType="1"/>
            </p:cNvSpPr>
            <p:nvPr/>
          </p:nvSpPr>
          <p:spPr bwMode="auto">
            <a:xfrm>
              <a:off x="1332" y="2641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Line 219"/>
            <p:cNvSpPr>
              <a:spLocks noChangeShapeType="1"/>
            </p:cNvSpPr>
            <p:nvPr/>
          </p:nvSpPr>
          <p:spPr bwMode="auto">
            <a:xfrm>
              <a:off x="1332" y="2830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Line 220"/>
            <p:cNvSpPr>
              <a:spLocks noChangeShapeType="1"/>
            </p:cNvSpPr>
            <p:nvPr/>
          </p:nvSpPr>
          <p:spPr bwMode="auto">
            <a:xfrm>
              <a:off x="1332" y="2803"/>
              <a:ext cx="1863" cy="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221"/>
            <p:cNvSpPr>
              <a:spLocks noChangeArrowheads="1"/>
            </p:cNvSpPr>
            <p:nvPr/>
          </p:nvSpPr>
          <p:spPr bwMode="auto">
            <a:xfrm>
              <a:off x="1735" y="2891"/>
              <a:ext cx="1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A </a:t>
              </a:r>
              <a:endParaRPr lang="en-US"/>
            </a:p>
          </p:txBody>
        </p:sp>
        <p:sp>
          <p:nvSpPr>
            <p:cNvPr id="17486" name="Rectangle 222"/>
            <p:cNvSpPr>
              <a:spLocks noChangeArrowheads="1"/>
            </p:cNvSpPr>
            <p:nvPr/>
          </p:nvSpPr>
          <p:spPr bwMode="auto">
            <a:xfrm>
              <a:off x="1850" y="2884"/>
              <a:ext cx="14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ymbol" pitchFamily="18" charset="2"/>
                </a:rPr>
                <a:t>® </a:t>
              </a:r>
              <a:endParaRPr lang="en-US"/>
            </a:p>
          </p:txBody>
        </p:sp>
        <p:sp>
          <p:nvSpPr>
            <p:cNvPr id="17487" name="Rectangle 223"/>
            <p:cNvSpPr>
              <a:spLocks noChangeArrowheads="1"/>
            </p:cNvSpPr>
            <p:nvPr/>
          </p:nvSpPr>
          <p:spPr bwMode="auto">
            <a:xfrm>
              <a:off x="2004" y="2891"/>
              <a:ext cx="1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grpSp>
          <p:nvGrpSpPr>
            <p:cNvPr id="17488" name="Group 224"/>
            <p:cNvGrpSpPr>
              <a:grpSpLocks/>
            </p:cNvGrpSpPr>
            <p:nvPr/>
          </p:nvGrpSpPr>
          <p:grpSpPr bwMode="auto">
            <a:xfrm rot="-930969">
              <a:off x="2014" y="2045"/>
              <a:ext cx="368" cy="244"/>
              <a:chOff x="2054" y="1984"/>
              <a:chExt cx="368" cy="244"/>
            </a:xfrm>
          </p:grpSpPr>
          <p:sp>
            <p:nvSpPr>
              <p:cNvPr id="17507" name="Rectangle 225"/>
              <p:cNvSpPr>
                <a:spLocks noChangeArrowheads="1"/>
              </p:cNvSpPr>
              <p:nvPr/>
            </p:nvSpPr>
            <p:spPr bwMode="auto">
              <a:xfrm rot="-1440000">
                <a:off x="2054" y="2084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 A </a:t>
                </a:r>
                <a:endParaRPr lang="en-US"/>
              </a:p>
            </p:txBody>
          </p:sp>
          <p:sp>
            <p:nvSpPr>
              <p:cNvPr id="17508" name="Rectangle 226"/>
              <p:cNvSpPr>
                <a:spLocks noChangeArrowheads="1"/>
              </p:cNvSpPr>
              <p:nvPr/>
            </p:nvSpPr>
            <p:spPr bwMode="auto">
              <a:xfrm rot="-1440000">
                <a:off x="2158" y="2023"/>
                <a:ext cx="18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Symbol" pitchFamily="18" charset="2"/>
                  </a:rPr>
                  <a:t> ®</a:t>
                </a:r>
                <a:r>
                  <a:rPr lang="en-US" sz="1500">
                    <a:solidFill>
                      <a:srgbClr val="000000"/>
                    </a:solidFill>
                  </a:rPr>
                  <a:t> </a:t>
                </a:r>
                <a:endParaRPr lang="en-US"/>
              </a:p>
            </p:txBody>
          </p:sp>
          <p:sp>
            <p:nvSpPr>
              <p:cNvPr id="17509" name="Rectangle 227"/>
              <p:cNvSpPr>
                <a:spLocks noChangeArrowheads="1"/>
              </p:cNvSpPr>
              <p:nvPr/>
            </p:nvSpPr>
            <p:spPr bwMode="auto">
              <a:xfrm rot="-1440000">
                <a:off x="2309" y="1984"/>
                <a:ext cx="11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 P</a:t>
                </a:r>
                <a:endParaRPr lang="en-US"/>
              </a:p>
            </p:txBody>
          </p:sp>
        </p:grpSp>
        <p:sp>
          <p:nvSpPr>
            <p:cNvPr id="17489" name="Rectangle 228"/>
            <p:cNvSpPr>
              <a:spLocks noChangeArrowheads="1"/>
            </p:cNvSpPr>
            <p:nvPr/>
          </p:nvSpPr>
          <p:spPr bwMode="auto">
            <a:xfrm>
              <a:off x="1328" y="1831"/>
              <a:ext cx="1870" cy="189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90" name="Rectangle 229"/>
            <p:cNvSpPr>
              <a:spLocks noChangeArrowheads="1"/>
            </p:cNvSpPr>
            <p:nvPr/>
          </p:nvSpPr>
          <p:spPr bwMode="auto">
            <a:xfrm>
              <a:off x="1231" y="3731"/>
              <a:ext cx="1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0.1</a:t>
              </a:r>
              <a:endParaRPr lang="en-US"/>
            </a:p>
          </p:txBody>
        </p:sp>
        <p:sp>
          <p:nvSpPr>
            <p:cNvPr id="17491" name="Rectangle 230"/>
            <p:cNvSpPr>
              <a:spLocks noChangeArrowheads="1"/>
            </p:cNvSpPr>
            <p:nvPr/>
          </p:nvSpPr>
          <p:spPr bwMode="auto">
            <a:xfrm>
              <a:off x="1769" y="3731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7492" name="Rectangle 231"/>
            <p:cNvSpPr>
              <a:spLocks noChangeArrowheads="1"/>
            </p:cNvSpPr>
            <p:nvPr/>
          </p:nvSpPr>
          <p:spPr bwMode="auto">
            <a:xfrm>
              <a:off x="2193" y="3731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7493" name="Rectangle 232"/>
            <p:cNvSpPr>
              <a:spLocks noChangeArrowheads="1"/>
            </p:cNvSpPr>
            <p:nvPr/>
          </p:nvSpPr>
          <p:spPr bwMode="auto">
            <a:xfrm>
              <a:off x="2677" y="3731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17494" name="Rectangle 233"/>
            <p:cNvSpPr>
              <a:spLocks noChangeArrowheads="1"/>
            </p:cNvSpPr>
            <p:nvPr/>
          </p:nvSpPr>
          <p:spPr bwMode="auto">
            <a:xfrm>
              <a:off x="3121" y="3731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1000</a:t>
              </a:r>
              <a:endParaRPr lang="en-US"/>
            </a:p>
          </p:txBody>
        </p:sp>
        <p:sp>
          <p:nvSpPr>
            <p:cNvPr id="17495" name="Line 234"/>
            <p:cNvSpPr>
              <a:spLocks noChangeShapeType="1"/>
            </p:cNvSpPr>
            <p:nvPr/>
          </p:nvSpPr>
          <p:spPr bwMode="auto">
            <a:xfrm flipV="1">
              <a:off x="1803" y="3643"/>
              <a:ext cx="1" cy="7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235"/>
            <p:cNvSpPr>
              <a:spLocks noChangeShapeType="1"/>
            </p:cNvSpPr>
            <p:nvPr/>
          </p:nvSpPr>
          <p:spPr bwMode="auto">
            <a:xfrm flipV="1">
              <a:off x="2273" y="3643"/>
              <a:ext cx="1" cy="7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236"/>
            <p:cNvSpPr>
              <a:spLocks noChangeShapeType="1"/>
            </p:cNvSpPr>
            <p:nvPr/>
          </p:nvSpPr>
          <p:spPr bwMode="auto">
            <a:xfrm flipV="1">
              <a:off x="2751" y="3643"/>
              <a:ext cx="1" cy="7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Rectangle 237"/>
            <p:cNvSpPr>
              <a:spLocks noChangeArrowheads="1"/>
            </p:cNvSpPr>
            <p:nvPr/>
          </p:nvSpPr>
          <p:spPr bwMode="auto">
            <a:xfrm>
              <a:off x="895" y="1787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T</a:t>
              </a:r>
              <a:r>
                <a:rPr lang="en-US" sz="2000">
                  <a:solidFill>
                    <a:srgbClr val="000000"/>
                  </a:solidFill>
                </a:rPr>
                <a:t>(°C)</a:t>
              </a:r>
              <a:endParaRPr lang="en-US"/>
            </a:p>
          </p:txBody>
        </p:sp>
        <p:sp>
          <p:nvSpPr>
            <p:cNvPr id="17499" name="Rectangle 238"/>
            <p:cNvSpPr>
              <a:spLocks noChangeArrowheads="1"/>
            </p:cNvSpPr>
            <p:nvPr/>
          </p:nvSpPr>
          <p:spPr bwMode="auto">
            <a:xfrm>
              <a:off x="1392" y="2663"/>
              <a:ext cx="4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</a:rPr>
                <a:t>M</a:t>
              </a:r>
              <a:r>
                <a:rPr lang="en-US" sz="1500">
                  <a:solidFill>
                    <a:srgbClr val="000000"/>
                  </a:solidFill>
                </a:rPr>
                <a:t>(start)</a:t>
              </a:r>
              <a:endParaRPr lang="en-US"/>
            </a:p>
          </p:txBody>
        </p:sp>
        <p:sp>
          <p:nvSpPr>
            <p:cNvPr id="17500" name="Rectangle 239"/>
            <p:cNvSpPr>
              <a:spLocks noChangeArrowheads="1"/>
            </p:cNvSpPr>
            <p:nvPr/>
          </p:nvSpPr>
          <p:spPr bwMode="auto">
            <a:xfrm>
              <a:off x="2758" y="3852"/>
              <a:ext cx="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Time (s)</a:t>
              </a:r>
              <a:endParaRPr lang="en-US"/>
            </a:p>
          </p:txBody>
        </p:sp>
        <p:sp>
          <p:nvSpPr>
            <p:cNvPr id="17501" name="Rectangle 240"/>
            <p:cNvSpPr>
              <a:spLocks noChangeArrowheads="1"/>
            </p:cNvSpPr>
            <p:nvPr/>
          </p:nvSpPr>
          <p:spPr bwMode="auto">
            <a:xfrm>
              <a:off x="1231" y="3160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7502" name="Line 241"/>
            <p:cNvSpPr>
              <a:spLocks noChangeShapeType="1"/>
            </p:cNvSpPr>
            <p:nvPr/>
          </p:nvSpPr>
          <p:spPr bwMode="auto">
            <a:xfrm>
              <a:off x="1339" y="3200"/>
              <a:ext cx="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Rectangle 242"/>
            <p:cNvSpPr>
              <a:spLocks noChangeArrowheads="1"/>
            </p:cNvSpPr>
            <p:nvPr/>
          </p:nvSpPr>
          <p:spPr bwMode="auto">
            <a:xfrm>
              <a:off x="3134" y="1821"/>
              <a:ext cx="1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0%</a:t>
              </a:r>
              <a:endParaRPr lang="en-US"/>
            </a:p>
          </p:txBody>
        </p:sp>
        <p:sp>
          <p:nvSpPr>
            <p:cNvPr id="17504" name="Rectangle 243"/>
            <p:cNvSpPr>
              <a:spLocks noChangeArrowheads="1"/>
            </p:cNvSpPr>
            <p:nvPr/>
          </p:nvSpPr>
          <p:spPr bwMode="auto">
            <a:xfrm>
              <a:off x="3128" y="1976"/>
              <a:ext cx="3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100%</a:t>
              </a:r>
              <a:endParaRPr lang="en-US"/>
            </a:p>
          </p:txBody>
        </p:sp>
        <p:sp>
          <p:nvSpPr>
            <p:cNvPr id="17505" name="Rectangle 244"/>
            <p:cNvSpPr>
              <a:spLocks noChangeArrowheads="1"/>
            </p:cNvSpPr>
            <p:nvPr/>
          </p:nvSpPr>
          <p:spPr bwMode="auto">
            <a:xfrm>
              <a:off x="1413" y="3112"/>
              <a:ext cx="4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</a:rPr>
                <a:t>M</a:t>
              </a:r>
              <a:r>
                <a:rPr lang="en-US" sz="1500">
                  <a:solidFill>
                    <a:srgbClr val="000000"/>
                  </a:solidFill>
                </a:rPr>
                <a:t>(finish)</a:t>
              </a:r>
              <a:endParaRPr lang="en-US"/>
            </a:p>
          </p:txBody>
        </p:sp>
        <p:sp>
          <p:nvSpPr>
            <p:cNvPr id="17506" name="Freeform 246"/>
            <p:cNvSpPr>
              <a:spLocks/>
            </p:cNvSpPr>
            <p:nvPr/>
          </p:nvSpPr>
          <p:spPr bwMode="auto">
            <a:xfrm>
              <a:off x="1941" y="1927"/>
              <a:ext cx="1168" cy="437"/>
            </a:xfrm>
            <a:custGeom>
              <a:avLst/>
              <a:gdLst>
                <a:gd name="T0" fmla="*/ 2 w 2128"/>
                <a:gd name="T1" fmla="*/ 217 h 881"/>
                <a:gd name="T2" fmla="*/ 0 w 2128"/>
                <a:gd name="T3" fmla="*/ 201 h 881"/>
                <a:gd name="T4" fmla="*/ 2 w 2128"/>
                <a:gd name="T5" fmla="*/ 183 h 881"/>
                <a:gd name="T6" fmla="*/ 13 w 2128"/>
                <a:gd name="T7" fmla="*/ 155 h 881"/>
                <a:gd name="T8" fmla="*/ 31 w 2128"/>
                <a:gd name="T9" fmla="*/ 128 h 881"/>
                <a:gd name="T10" fmla="*/ 59 w 2128"/>
                <a:gd name="T11" fmla="*/ 104 h 881"/>
                <a:gd name="T12" fmla="*/ 100 w 2128"/>
                <a:gd name="T13" fmla="*/ 79 h 881"/>
                <a:gd name="T14" fmla="*/ 136 w 2128"/>
                <a:gd name="T15" fmla="*/ 62 h 881"/>
                <a:gd name="T16" fmla="*/ 167 w 2128"/>
                <a:gd name="T17" fmla="*/ 52 h 881"/>
                <a:gd name="T18" fmla="*/ 212 w 2128"/>
                <a:gd name="T19" fmla="*/ 38 h 881"/>
                <a:gd name="T20" fmla="*/ 264 w 2128"/>
                <a:gd name="T21" fmla="*/ 27 h 881"/>
                <a:gd name="T22" fmla="*/ 324 w 2128"/>
                <a:gd name="T23" fmla="*/ 17 h 881"/>
                <a:gd name="T24" fmla="*/ 382 w 2128"/>
                <a:gd name="T25" fmla="*/ 10 h 881"/>
                <a:gd name="T26" fmla="*/ 443 w 2128"/>
                <a:gd name="T27" fmla="*/ 5 h 881"/>
                <a:gd name="T28" fmla="*/ 499 w 2128"/>
                <a:gd name="T29" fmla="*/ 3 h 881"/>
                <a:gd name="T30" fmla="*/ 548 w 2128"/>
                <a:gd name="T31" fmla="*/ 1 h 881"/>
                <a:gd name="T32" fmla="*/ 598 w 2128"/>
                <a:gd name="T33" fmla="*/ 0 h 881"/>
                <a:gd name="T34" fmla="*/ 641 w 2128"/>
                <a:gd name="T35" fmla="*/ 0 h 8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8"/>
                <a:gd name="T55" fmla="*/ 0 h 881"/>
                <a:gd name="T56" fmla="*/ 2128 w 2128"/>
                <a:gd name="T57" fmla="*/ 881 h 8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8" h="881">
                  <a:moveTo>
                    <a:pt x="8" y="881"/>
                  </a:moveTo>
                  <a:cubicBezTo>
                    <a:pt x="4" y="860"/>
                    <a:pt x="0" y="840"/>
                    <a:pt x="0" y="817"/>
                  </a:cubicBezTo>
                  <a:cubicBezTo>
                    <a:pt x="0" y="794"/>
                    <a:pt x="1" y="772"/>
                    <a:pt x="8" y="741"/>
                  </a:cubicBezTo>
                  <a:cubicBezTo>
                    <a:pt x="15" y="710"/>
                    <a:pt x="28" y="666"/>
                    <a:pt x="44" y="629"/>
                  </a:cubicBezTo>
                  <a:cubicBezTo>
                    <a:pt x="60" y="592"/>
                    <a:pt x="79" y="556"/>
                    <a:pt x="104" y="521"/>
                  </a:cubicBezTo>
                  <a:cubicBezTo>
                    <a:pt x="129" y="486"/>
                    <a:pt x="158" y="454"/>
                    <a:pt x="196" y="421"/>
                  </a:cubicBezTo>
                  <a:cubicBezTo>
                    <a:pt x="234" y="388"/>
                    <a:pt x="289" y="349"/>
                    <a:pt x="332" y="321"/>
                  </a:cubicBezTo>
                  <a:cubicBezTo>
                    <a:pt x="375" y="293"/>
                    <a:pt x="415" y="272"/>
                    <a:pt x="452" y="253"/>
                  </a:cubicBezTo>
                  <a:cubicBezTo>
                    <a:pt x="489" y="234"/>
                    <a:pt x="514" y="226"/>
                    <a:pt x="556" y="209"/>
                  </a:cubicBezTo>
                  <a:cubicBezTo>
                    <a:pt x="598" y="192"/>
                    <a:pt x="651" y="170"/>
                    <a:pt x="704" y="153"/>
                  </a:cubicBezTo>
                  <a:cubicBezTo>
                    <a:pt x="757" y="136"/>
                    <a:pt x="814" y="123"/>
                    <a:pt x="876" y="109"/>
                  </a:cubicBezTo>
                  <a:cubicBezTo>
                    <a:pt x="938" y="95"/>
                    <a:pt x="1011" y="80"/>
                    <a:pt x="1076" y="69"/>
                  </a:cubicBezTo>
                  <a:cubicBezTo>
                    <a:pt x="1141" y="58"/>
                    <a:pt x="1202" y="49"/>
                    <a:pt x="1268" y="41"/>
                  </a:cubicBezTo>
                  <a:cubicBezTo>
                    <a:pt x="1334" y="33"/>
                    <a:pt x="1407" y="26"/>
                    <a:pt x="1472" y="21"/>
                  </a:cubicBezTo>
                  <a:cubicBezTo>
                    <a:pt x="1537" y="16"/>
                    <a:pt x="1598" y="16"/>
                    <a:pt x="1656" y="13"/>
                  </a:cubicBezTo>
                  <a:cubicBezTo>
                    <a:pt x="1714" y="10"/>
                    <a:pt x="1765" y="7"/>
                    <a:pt x="1820" y="5"/>
                  </a:cubicBezTo>
                  <a:cubicBezTo>
                    <a:pt x="1875" y="3"/>
                    <a:pt x="1933" y="2"/>
                    <a:pt x="1984" y="1"/>
                  </a:cubicBezTo>
                  <a:cubicBezTo>
                    <a:pt x="2035" y="0"/>
                    <a:pt x="2105" y="1"/>
                    <a:pt x="2128" y="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6" name="Group 247"/>
          <p:cNvGrpSpPr>
            <a:grpSpLocks/>
          </p:cNvGrpSpPr>
          <p:nvPr/>
        </p:nvGrpSpPr>
        <p:grpSpPr bwMode="auto">
          <a:xfrm>
            <a:off x="2616200" y="1749425"/>
            <a:ext cx="2089150" cy="622300"/>
            <a:chOff x="1654" y="1102"/>
            <a:chExt cx="1316" cy="392"/>
          </a:xfrm>
        </p:grpSpPr>
        <p:sp>
          <p:nvSpPr>
            <p:cNvPr id="17464" name="Freeform 248"/>
            <p:cNvSpPr>
              <a:spLocks/>
            </p:cNvSpPr>
            <p:nvPr/>
          </p:nvSpPr>
          <p:spPr bwMode="auto">
            <a:xfrm>
              <a:off x="2916" y="1103"/>
              <a:ext cx="54" cy="391"/>
            </a:xfrm>
            <a:custGeom>
              <a:avLst/>
              <a:gdLst>
                <a:gd name="T0" fmla="*/ 0 w 57"/>
                <a:gd name="T1" fmla="*/ 0 h 376"/>
                <a:gd name="T2" fmla="*/ 50 w 57"/>
                <a:gd name="T3" fmla="*/ 208 h 376"/>
                <a:gd name="T4" fmla="*/ 4 w 57"/>
                <a:gd name="T5" fmla="*/ 407 h 376"/>
                <a:gd name="T6" fmla="*/ 0 60000 65536"/>
                <a:gd name="T7" fmla="*/ 0 60000 65536"/>
                <a:gd name="T8" fmla="*/ 0 60000 65536"/>
                <a:gd name="T9" fmla="*/ 0 w 57"/>
                <a:gd name="T10" fmla="*/ 0 h 376"/>
                <a:gd name="T11" fmla="*/ 57 w 57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376">
                  <a:moveTo>
                    <a:pt x="0" y="0"/>
                  </a:moveTo>
                  <a:cubicBezTo>
                    <a:pt x="27" y="64"/>
                    <a:pt x="55" y="129"/>
                    <a:pt x="56" y="192"/>
                  </a:cubicBezTo>
                  <a:cubicBezTo>
                    <a:pt x="57" y="255"/>
                    <a:pt x="30" y="315"/>
                    <a:pt x="4" y="3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7465" name="Group 249"/>
            <p:cNvGrpSpPr>
              <a:grpSpLocks/>
            </p:cNvGrpSpPr>
            <p:nvPr/>
          </p:nvGrpSpPr>
          <p:grpSpPr bwMode="auto">
            <a:xfrm flipV="1">
              <a:off x="1654" y="1462"/>
              <a:ext cx="1269" cy="29"/>
              <a:chOff x="1600" y="796"/>
              <a:chExt cx="1269" cy="29"/>
            </a:xfrm>
          </p:grpSpPr>
          <p:sp>
            <p:nvSpPr>
              <p:cNvPr id="17470" name="Line 250"/>
              <p:cNvSpPr>
                <a:spLocks noChangeShapeType="1"/>
              </p:cNvSpPr>
              <p:nvPr/>
            </p:nvSpPr>
            <p:spPr bwMode="auto">
              <a:xfrm>
                <a:off x="1600" y="825"/>
                <a:ext cx="1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Line 251"/>
              <p:cNvSpPr>
                <a:spLocks noChangeShapeType="1"/>
              </p:cNvSpPr>
              <p:nvPr/>
            </p:nvSpPr>
            <p:spPr bwMode="auto">
              <a:xfrm flipV="1">
                <a:off x="2820" y="796"/>
                <a:ext cx="0" cy="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2" name="Line 252"/>
              <p:cNvSpPr>
                <a:spLocks noChangeShapeType="1"/>
              </p:cNvSpPr>
              <p:nvPr/>
            </p:nvSpPr>
            <p:spPr bwMode="auto">
              <a:xfrm>
                <a:off x="2812" y="800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66" name="Group 253"/>
            <p:cNvGrpSpPr>
              <a:grpSpLocks/>
            </p:cNvGrpSpPr>
            <p:nvPr/>
          </p:nvGrpSpPr>
          <p:grpSpPr bwMode="auto">
            <a:xfrm>
              <a:off x="1654" y="1102"/>
              <a:ext cx="1269" cy="29"/>
              <a:chOff x="1600" y="796"/>
              <a:chExt cx="1269" cy="29"/>
            </a:xfrm>
          </p:grpSpPr>
          <p:sp>
            <p:nvSpPr>
              <p:cNvPr id="17467" name="Line 254"/>
              <p:cNvSpPr>
                <a:spLocks noChangeShapeType="1"/>
              </p:cNvSpPr>
              <p:nvPr/>
            </p:nvSpPr>
            <p:spPr bwMode="auto">
              <a:xfrm flipH="1" flipV="1">
                <a:off x="1600" y="825"/>
                <a:ext cx="1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255"/>
              <p:cNvSpPr>
                <a:spLocks noChangeShapeType="1"/>
              </p:cNvSpPr>
              <p:nvPr/>
            </p:nvSpPr>
            <p:spPr bwMode="auto">
              <a:xfrm flipV="1">
                <a:off x="2820" y="796"/>
                <a:ext cx="0" cy="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256"/>
              <p:cNvSpPr>
                <a:spLocks noChangeShapeType="1"/>
              </p:cNvSpPr>
              <p:nvPr/>
            </p:nvSpPr>
            <p:spPr bwMode="auto">
              <a:xfrm>
                <a:off x="2812" y="800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257"/>
          <p:cNvGrpSpPr>
            <a:grpSpLocks/>
          </p:cNvGrpSpPr>
          <p:nvPr/>
        </p:nvGrpSpPr>
        <p:grpSpPr bwMode="auto">
          <a:xfrm>
            <a:off x="2114550" y="2070100"/>
            <a:ext cx="2733675" cy="3770313"/>
            <a:chOff x="1332" y="1304"/>
            <a:chExt cx="1722" cy="2375"/>
          </a:xfrm>
        </p:grpSpPr>
        <p:grpSp>
          <p:nvGrpSpPr>
            <p:cNvPr id="17459" name="Group 258"/>
            <p:cNvGrpSpPr>
              <a:grpSpLocks/>
            </p:cNvGrpSpPr>
            <p:nvPr/>
          </p:nvGrpSpPr>
          <p:grpSpPr bwMode="auto">
            <a:xfrm>
              <a:off x="1433" y="1304"/>
              <a:ext cx="226" cy="678"/>
              <a:chOff x="1433" y="1256"/>
              <a:chExt cx="242" cy="726"/>
            </a:xfrm>
          </p:grpSpPr>
          <p:sp>
            <p:nvSpPr>
              <p:cNvPr id="17462" name="Freeform 259"/>
              <p:cNvSpPr>
                <a:spLocks/>
              </p:cNvSpPr>
              <p:nvPr/>
            </p:nvSpPr>
            <p:spPr bwMode="auto">
              <a:xfrm>
                <a:off x="1433" y="1902"/>
                <a:ext cx="47" cy="80"/>
              </a:xfrm>
              <a:custGeom>
                <a:avLst/>
                <a:gdLst>
                  <a:gd name="T0" fmla="*/ 0 w 47"/>
                  <a:gd name="T1" fmla="*/ 80 h 80"/>
                  <a:gd name="T2" fmla="*/ 0 w 47"/>
                  <a:gd name="T3" fmla="*/ 0 h 80"/>
                  <a:gd name="T4" fmla="*/ 13 w 47"/>
                  <a:gd name="T5" fmla="*/ 33 h 80"/>
                  <a:gd name="T6" fmla="*/ 47 w 47"/>
                  <a:gd name="T7" fmla="*/ 20 h 80"/>
                  <a:gd name="T8" fmla="*/ 0 w 47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80"/>
                  <a:gd name="T17" fmla="*/ 47 w 47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80">
                    <a:moveTo>
                      <a:pt x="0" y="80"/>
                    </a:moveTo>
                    <a:lnTo>
                      <a:pt x="0" y="0"/>
                    </a:lnTo>
                    <a:lnTo>
                      <a:pt x="13" y="33"/>
                    </a:lnTo>
                    <a:lnTo>
                      <a:pt x="47" y="2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6699FF"/>
              </a:solidFill>
              <a:ln w="11113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63" name="Line 260"/>
              <p:cNvSpPr>
                <a:spLocks noChangeShapeType="1"/>
              </p:cNvSpPr>
              <p:nvPr/>
            </p:nvSpPr>
            <p:spPr bwMode="auto">
              <a:xfrm flipV="1">
                <a:off x="1446" y="1256"/>
                <a:ext cx="229" cy="679"/>
              </a:xfrm>
              <a:prstGeom prst="line">
                <a:avLst/>
              </a:prstGeom>
              <a:noFill/>
              <a:ln w="11113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60" name="Rectangle 261"/>
            <p:cNvSpPr>
              <a:spLocks noChangeArrowheads="1"/>
            </p:cNvSpPr>
            <p:nvPr/>
          </p:nvSpPr>
          <p:spPr bwMode="auto">
            <a:xfrm rot="2940000">
              <a:off x="2702" y="3327"/>
              <a:ext cx="5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6699FF"/>
                  </a:solidFill>
                </a:rPr>
                <a:t>Martensite</a:t>
              </a:r>
              <a:endParaRPr lang="en-US" dirty="0"/>
            </a:p>
          </p:txBody>
        </p:sp>
        <p:sp>
          <p:nvSpPr>
            <p:cNvPr id="17461" name="Freeform 262"/>
            <p:cNvSpPr>
              <a:spLocks/>
            </p:cNvSpPr>
            <p:nvPr/>
          </p:nvSpPr>
          <p:spPr bwMode="auto">
            <a:xfrm>
              <a:off x="1332" y="1940"/>
              <a:ext cx="1568" cy="1216"/>
            </a:xfrm>
            <a:custGeom>
              <a:avLst/>
              <a:gdLst>
                <a:gd name="T0" fmla="*/ 0 w 1568"/>
                <a:gd name="T1" fmla="*/ 0 h 1216"/>
                <a:gd name="T2" fmla="*/ 96 w 1568"/>
                <a:gd name="T3" fmla="*/ 36 h 1216"/>
                <a:gd name="T4" fmla="*/ 188 w 1568"/>
                <a:gd name="T5" fmla="*/ 104 h 1216"/>
                <a:gd name="T6" fmla="*/ 352 w 1568"/>
                <a:gd name="T7" fmla="*/ 304 h 1216"/>
                <a:gd name="T8" fmla="*/ 524 w 1568"/>
                <a:gd name="T9" fmla="*/ 564 h 1216"/>
                <a:gd name="T10" fmla="*/ 756 w 1568"/>
                <a:gd name="T11" fmla="*/ 772 h 1216"/>
                <a:gd name="T12" fmla="*/ 976 w 1568"/>
                <a:gd name="T13" fmla="*/ 876 h 1216"/>
                <a:gd name="T14" fmla="*/ 1356 w 1568"/>
                <a:gd name="T15" fmla="*/ 1072 h 1216"/>
                <a:gd name="T16" fmla="*/ 1496 w 1568"/>
                <a:gd name="T17" fmla="*/ 1144 h 1216"/>
                <a:gd name="T18" fmla="*/ 1568 w 1568"/>
                <a:gd name="T19" fmla="*/ 1216 h 12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68"/>
                <a:gd name="T31" fmla="*/ 0 h 1216"/>
                <a:gd name="T32" fmla="*/ 1568 w 1568"/>
                <a:gd name="T33" fmla="*/ 1216 h 12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68" h="1216">
                  <a:moveTo>
                    <a:pt x="0" y="0"/>
                  </a:moveTo>
                  <a:cubicBezTo>
                    <a:pt x="32" y="9"/>
                    <a:pt x="65" y="19"/>
                    <a:pt x="96" y="36"/>
                  </a:cubicBezTo>
                  <a:cubicBezTo>
                    <a:pt x="127" y="53"/>
                    <a:pt x="145" y="59"/>
                    <a:pt x="188" y="104"/>
                  </a:cubicBezTo>
                  <a:cubicBezTo>
                    <a:pt x="231" y="149"/>
                    <a:pt x="296" y="227"/>
                    <a:pt x="352" y="304"/>
                  </a:cubicBezTo>
                  <a:cubicBezTo>
                    <a:pt x="408" y="381"/>
                    <a:pt x="457" y="486"/>
                    <a:pt x="524" y="564"/>
                  </a:cubicBezTo>
                  <a:cubicBezTo>
                    <a:pt x="591" y="642"/>
                    <a:pt x="681" y="720"/>
                    <a:pt x="756" y="772"/>
                  </a:cubicBezTo>
                  <a:cubicBezTo>
                    <a:pt x="831" y="824"/>
                    <a:pt x="876" y="826"/>
                    <a:pt x="976" y="876"/>
                  </a:cubicBezTo>
                  <a:cubicBezTo>
                    <a:pt x="1076" y="926"/>
                    <a:pt x="1269" y="1027"/>
                    <a:pt x="1356" y="1072"/>
                  </a:cubicBezTo>
                  <a:cubicBezTo>
                    <a:pt x="1443" y="1117"/>
                    <a:pt x="1461" y="1120"/>
                    <a:pt x="1496" y="1144"/>
                  </a:cubicBezTo>
                  <a:cubicBezTo>
                    <a:pt x="1531" y="1168"/>
                    <a:pt x="1549" y="1192"/>
                    <a:pt x="1568" y="1216"/>
                  </a:cubicBezTo>
                </a:path>
              </a:pathLst>
            </a:cu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263"/>
          <p:cNvGrpSpPr>
            <a:grpSpLocks/>
          </p:cNvGrpSpPr>
          <p:nvPr/>
        </p:nvGrpSpPr>
        <p:grpSpPr bwMode="auto">
          <a:xfrm>
            <a:off x="2336800" y="2036763"/>
            <a:ext cx="3122613" cy="4570412"/>
            <a:chOff x="1472" y="1283"/>
            <a:chExt cx="1967" cy="2879"/>
          </a:xfrm>
        </p:grpSpPr>
        <p:sp>
          <p:nvSpPr>
            <p:cNvPr id="17453" name="Oval 264"/>
            <p:cNvSpPr>
              <a:spLocks noChangeArrowheads="1"/>
            </p:cNvSpPr>
            <p:nvPr/>
          </p:nvSpPr>
          <p:spPr bwMode="auto">
            <a:xfrm>
              <a:off x="1688" y="1283"/>
              <a:ext cx="47" cy="40"/>
            </a:xfrm>
            <a:prstGeom prst="ellipse">
              <a:avLst/>
            </a:prstGeom>
            <a:solidFill>
              <a:srgbClr val="00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7454" name="Group 265"/>
            <p:cNvGrpSpPr>
              <a:grpSpLocks/>
            </p:cNvGrpSpPr>
            <p:nvPr/>
          </p:nvGrpSpPr>
          <p:grpSpPr bwMode="auto">
            <a:xfrm>
              <a:off x="1567" y="1310"/>
              <a:ext cx="135" cy="652"/>
              <a:chOff x="1567" y="1310"/>
              <a:chExt cx="135" cy="652"/>
            </a:xfrm>
          </p:grpSpPr>
          <p:sp>
            <p:nvSpPr>
              <p:cNvPr id="17457" name="Freeform 266"/>
              <p:cNvSpPr>
                <a:spLocks/>
              </p:cNvSpPr>
              <p:nvPr/>
            </p:nvSpPr>
            <p:spPr bwMode="auto">
              <a:xfrm>
                <a:off x="1567" y="1881"/>
                <a:ext cx="54" cy="81"/>
              </a:xfrm>
              <a:custGeom>
                <a:avLst/>
                <a:gdLst>
                  <a:gd name="T0" fmla="*/ 14 w 54"/>
                  <a:gd name="T1" fmla="*/ 81 h 81"/>
                  <a:gd name="T2" fmla="*/ 0 w 54"/>
                  <a:gd name="T3" fmla="*/ 0 h 81"/>
                  <a:gd name="T4" fmla="*/ 20 w 54"/>
                  <a:gd name="T5" fmla="*/ 34 h 81"/>
                  <a:gd name="T6" fmla="*/ 54 w 54"/>
                  <a:gd name="T7" fmla="*/ 14 h 81"/>
                  <a:gd name="T8" fmla="*/ 14 w 54"/>
                  <a:gd name="T9" fmla="*/ 8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81"/>
                  <a:gd name="T17" fmla="*/ 54 w 54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81">
                    <a:moveTo>
                      <a:pt x="14" y="81"/>
                    </a:moveTo>
                    <a:lnTo>
                      <a:pt x="0" y="0"/>
                    </a:lnTo>
                    <a:lnTo>
                      <a:pt x="20" y="34"/>
                    </a:lnTo>
                    <a:lnTo>
                      <a:pt x="54" y="14"/>
                    </a:lnTo>
                    <a:lnTo>
                      <a:pt x="14" y="81"/>
                    </a:lnTo>
                    <a:close/>
                  </a:path>
                </a:pathLst>
              </a:custGeom>
              <a:solidFill>
                <a:srgbClr val="00CCFF"/>
              </a:solidFill>
              <a:ln w="11113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8" name="Line 267"/>
              <p:cNvSpPr>
                <a:spLocks noChangeShapeType="1"/>
              </p:cNvSpPr>
              <p:nvPr/>
            </p:nvSpPr>
            <p:spPr bwMode="auto">
              <a:xfrm flipV="1">
                <a:off x="1587" y="1310"/>
                <a:ext cx="115" cy="605"/>
              </a:xfrm>
              <a:prstGeom prst="line">
                <a:avLst/>
              </a:prstGeom>
              <a:noFill/>
              <a:ln w="11113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5" name="Rectangle 268"/>
            <p:cNvSpPr>
              <a:spLocks noChangeArrowheads="1"/>
            </p:cNvSpPr>
            <p:nvPr/>
          </p:nvSpPr>
          <p:spPr bwMode="auto">
            <a:xfrm rot="2940000">
              <a:off x="2815" y="3538"/>
              <a:ext cx="110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CCFF"/>
                  </a:solidFill>
                </a:rPr>
                <a:t>Martensite + Pearlite</a:t>
              </a:r>
              <a:endParaRPr lang="en-US" dirty="0"/>
            </a:p>
          </p:txBody>
        </p:sp>
        <p:sp>
          <p:nvSpPr>
            <p:cNvPr id="17456" name="Freeform 269"/>
            <p:cNvSpPr>
              <a:spLocks/>
            </p:cNvSpPr>
            <p:nvPr/>
          </p:nvSpPr>
          <p:spPr bwMode="auto">
            <a:xfrm>
              <a:off x="1472" y="1928"/>
              <a:ext cx="1552" cy="1248"/>
            </a:xfrm>
            <a:custGeom>
              <a:avLst/>
              <a:gdLst>
                <a:gd name="T0" fmla="*/ 0 w 1552"/>
                <a:gd name="T1" fmla="*/ 0 h 1248"/>
                <a:gd name="T2" fmla="*/ 192 w 1552"/>
                <a:gd name="T3" fmla="*/ 76 h 1248"/>
                <a:gd name="T4" fmla="*/ 304 w 1552"/>
                <a:gd name="T5" fmla="*/ 168 h 1248"/>
                <a:gd name="T6" fmla="*/ 456 w 1552"/>
                <a:gd name="T7" fmla="*/ 320 h 1248"/>
                <a:gd name="T8" fmla="*/ 648 w 1552"/>
                <a:gd name="T9" fmla="*/ 552 h 1248"/>
                <a:gd name="T10" fmla="*/ 892 w 1552"/>
                <a:gd name="T11" fmla="*/ 800 h 1248"/>
                <a:gd name="T12" fmla="*/ 1168 w 1552"/>
                <a:gd name="T13" fmla="*/ 996 h 1248"/>
                <a:gd name="T14" fmla="*/ 1420 w 1552"/>
                <a:gd name="T15" fmla="*/ 1148 h 1248"/>
                <a:gd name="T16" fmla="*/ 1508 w 1552"/>
                <a:gd name="T17" fmla="*/ 1208 h 1248"/>
                <a:gd name="T18" fmla="*/ 1552 w 1552"/>
                <a:gd name="T19" fmla="*/ 1248 h 12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52"/>
                <a:gd name="T31" fmla="*/ 0 h 1248"/>
                <a:gd name="T32" fmla="*/ 1552 w 1552"/>
                <a:gd name="T33" fmla="*/ 1248 h 12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52" h="1248">
                  <a:moveTo>
                    <a:pt x="0" y="0"/>
                  </a:moveTo>
                  <a:cubicBezTo>
                    <a:pt x="70" y="24"/>
                    <a:pt x="141" y="48"/>
                    <a:pt x="192" y="76"/>
                  </a:cubicBezTo>
                  <a:cubicBezTo>
                    <a:pt x="243" y="104"/>
                    <a:pt x="260" y="127"/>
                    <a:pt x="304" y="168"/>
                  </a:cubicBezTo>
                  <a:cubicBezTo>
                    <a:pt x="348" y="209"/>
                    <a:pt x="399" y="256"/>
                    <a:pt x="456" y="320"/>
                  </a:cubicBezTo>
                  <a:cubicBezTo>
                    <a:pt x="513" y="384"/>
                    <a:pt x="575" y="472"/>
                    <a:pt x="648" y="552"/>
                  </a:cubicBezTo>
                  <a:cubicBezTo>
                    <a:pt x="721" y="632"/>
                    <a:pt x="805" y="726"/>
                    <a:pt x="892" y="800"/>
                  </a:cubicBezTo>
                  <a:cubicBezTo>
                    <a:pt x="979" y="874"/>
                    <a:pt x="1080" y="938"/>
                    <a:pt x="1168" y="996"/>
                  </a:cubicBezTo>
                  <a:cubicBezTo>
                    <a:pt x="1256" y="1054"/>
                    <a:pt x="1363" y="1113"/>
                    <a:pt x="1420" y="1148"/>
                  </a:cubicBezTo>
                  <a:cubicBezTo>
                    <a:pt x="1477" y="1183"/>
                    <a:pt x="1486" y="1191"/>
                    <a:pt x="1508" y="1208"/>
                  </a:cubicBezTo>
                  <a:cubicBezTo>
                    <a:pt x="1530" y="1225"/>
                    <a:pt x="1541" y="1236"/>
                    <a:pt x="1552" y="1248"/>
                  </a:cubicBezTo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270"/>
          <p:cNvGrpSpPr>
            <a:grpSpLocks/>
          </p:cNvGrpSpPr>
          <p:nvPr/>
        </p:nvGrpSpPr>
        <p:grpSpPr bwMode="auto">
          <a:xfrm>
            <a:off x="2851150" y="2028825"/>
            <a:ext cx="2641600" cy="3917950"/>
            <a:chOff x="1796" y="1278"/>
            <a:chExt cx="1664" cy="2468"/>
          </a:xfrm>
        </p:grpSpPr>
        <p:grpSp>
          <p:nvGrpSpPr>
            <p:cNvPr id="17447" name="Group 271"/>
            <p:cNvGrpSpPr>
              <a:grpSpLocks/>
            </p:cNvGrpSpPr>
            <p:nvPr/>
          </p:nvGrpSpPr>
          <p:grpSpPr bwMode="auto">
            <a:xfrm>
              <a:off x="1816" y="1318"/>
              <a:ext cx="135" cy="604"/>
              <a:chOff x="1816" y="1330"/>
              <a:chExt cx="135" cy="592"/>
            </a:xfrm>
          </p:grpSpPr>
          <p:sp>
            <p:nvSpPr>
              <p:cNvPr id="17451" name="Freeform 272"/>
              <p:cNvSpPr>
                <a:spLocks/>
              </p:cNvSpPr>
              <p:nvPr/>
            </p:nvSpPr>
            <p:spPr bwMode="auto">
              <a:xfrm>
                <a:off x="1897" y="1841"/>
                <a:ext cx="54" cy="81"/>
              </a:xfrm>
              <a:custGeom>
                <a:avLst/>
                <a:gdLst>
                  <a:gd name="T0" fmla="*/ 40 w 54"/>
                  <a:gd name="T1" fmla="*/ 81 h 81"/>
                  <a:gd name="T2" fmla="*/ 0 w 54"/>
                  <a:gd name="T3" fmla="*/ 13 h 81"/>
                  <a:gd name="T4" fmla="*/ 33 w 54"/>
                  <a:gd name="T5" fmla="*/ 34 h 81"/>
                  <a:gd name="T6" fmla="*/ 54 w 54"/>
                  <a:gd name="T7" fmla="*/ 0 h 81"/>
                  <a:gd name="T8" fmla="*/ 40 w 54"/>
                  <a:gd name="T9" fmla="*/ 8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81"/>
                  <a:gd name="T17" fmla="*/ 54 w 54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81">
                    <a:moveTo>
                      <a:pt x="40" y="81"/>
                    </a:moveTo>
                    <a:lnTo>
                      <a:pt x="0" y="13"/>
                    </a:lnTo>
                    <a:lnTo>
                      <a:pt x="33" y="34"/>
                    </a:lnTo>
                    <a:lnTo>
                      <a:pt x="54" y="0"/>
                    </a:lnTo>
                    <a:lnTo>
                      <a:pt x="40" y="81"/>
                    </a:lnTo>
                    <a:close/>
                  </a:path>
                </a:pathLst>
              </a:custGeom>
              <a:solidFill>
                <a:srgbClr val="00CC66"/>
              </a:solidFill>
              <a:ln w="11113">
                <a:solidFill>
                  <a:srgbClr val="00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2" name="Line 273"/>
              <p:cNvSpPr>
                <a:spLocks noChangeShapeType="1"/>
              </p:cNvSpPr>
              <p:nvPr/>
            </p:nvSpPr>
            <p:spPr bwMode="auto">
              <a:xfrm>
                <a:off x="1816" y="1330"/>
                <a:ext cx="114" cy="545"/>
              </a:xfrm>
              <a:prstGeom prst="line">
                <a:avLst/>
              </a:prstGeom>
              <a:noFill/>
              <a:ln w="11113">
                <a:solidFill>
                  <a:srgbClr val="00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48" name="Oval 274"/>
            <p:cNvSpPr>
              <a:spLocks noChangeArrowheads="1"/>
            </p:cNvSpPr>
            <p:nvPr/>
          </p:nvSpPr>
          <p:spPr bwMode="auto">
            <a:xfrm>
              <a:off x="1796" y="1278"/>
              <a:ext cx="40" cy="47"/>
            </a:xfrm>
            <a:prstGeom prst="ellipse">
              <a:avLst/>
            </a:prstGeom>
            <a:solidFill>
              <a:srgbClr val="00CC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9" name="Rectangle 275"/>
            <p:cNvSpPr>
              <a:spLocks noChangeArrowheads="1"/>
            </p:cNvSpPr>
            <p:nvPr/>
          </p:nvSpPr>
          <p:spPr bwMode="auto">
            <a:xfrm rot="2940000">
              <a:off x="3051" y="3337"/>
              <a:ext cx="67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CC66"/>
                  </a:solidFill>
                </a:rPr>
                <a:t>Fine Pearlite</a:t>
              </a:r>
              <a:endParaRPr lang="en-US"/>
            </a:p>
          </p:txBody>
        </p:sp>
        <p:sp>
          <p:nvSpPr>
            <p:cNvPr id="17450" name="Freeform 276"/>
            <p:cNvSpPr>
              <a:spLocks/>
            </p:cNvSpPr>
            <p:nvPr/>
          </p:nvSpPr>
          <p:spPr bwMode="auto">
            <a:xfrm>
              <a:off x="1844" y="1908"/>
              <a:ext cx="1304" cy="1252"/>
            </a:xfrm>
            <a:custGeom>
              <a:avLst/>
              <a:gdLst>
                <a:gd name="T0" fmla="*/ 0 w 1304"/>
                <a:gd name="T1" fmla="*/ 0 h 1252"/>
                <a:gd name="T2" fmla="*/ 232 w 1304"/>
                <a:gd name="T3" fmla="*/ 68 h 1252"/>
                <a:gd name="T4" fmla="*/ 460 w 1304"/>
                <a:gd name="T5" fmla="*/ 232 h 1252"/>
                <a:gd name="T6" fmla="*/ 780 w 1304"/>
                <a:gd name="T7" fmla="*/ 676 h 1252"/>
                <a:gd name="T8" fmla="*/ 1004 w 1304"/>
                <a:gd name="T9" fmla="*/ 948 h 1252"/>
                <a:gd name="T10" fmla="*/ 1208 w 1304"/>
                <a:gd name="T11" fmla="*/ 1148 h 1252"/>
                <a:gd name="T12" fmla="*/ 1304 w 1304"/>
                <a:gd name="T13" fmla="*/ 1252 h 12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4"/>
                <a:gd name="T22" fmla="*/ 0 h 1252"/>
                <a:gd name="T23" fmla="*/ 1304 w 1304"/>
                <a:gd name="T24" fmla="*/ 1252 h 12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4" h="1252">
                  <a:moveTo>
                    <a:pt x="0" y="0"/>
                  </a:moveTo>
                  <a:cubicBezTo>
                    <a:pt x="77" y="14"/>
                    <a:pt x="155" y="29"/>
                    <a:pt x="232" y="68"/>
                  </a:cubicBezTo>
                  <a:cubicBezTo>
                    <a:pt x="309" y="107"/>
                    <a:pt x="369" y="131"/>
                    <a:pt x="460" y="232"/>
                  </a:cubicBezTo>
                  <a:cubicBezTo>
                    <a:pt x="551" y="333"/>
                    <a:pt x="689" y="557"/>
                    <a:pt x="780" y="676"/>
                  </a:cubicBezTo>
                  <a:cubicBezTo>
                    <a:pt x="871" y="795"/>
                    <a:pt x="933" y="869"/>
                    <a:pt x="1004" y="948"/>
                  </a:cubicBezTo>
                  <a:cubicBezTo>
                    <a:pt x="1075" y="1027"/>
                    <a:pt x="1158" y="1097"/>
                    <a:pt x="1208" y="1148"/>
                  </a:cubicBezTo>
                  <a:cubicBezTo>
                    <a:pt x="1258" y="1199"/>
                    <a:pt x="1281" y="1225"/>
                    <a:pt x="1304" y="1252"/>
                  </a:cubicBezTo>
                </a:path>
              </a:pathLst>
            </a:custGeom>
            <a:noFill/>
            <a:ln w="28575">
              <a:solidFill>
                <a:srgbClr val="00CC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277"/>
          <p:cNvGrpSpPr>
            <a:grpSpLocks/>
          </p:cNvGrpSpPr>
          <p:nvPr/>
        </p:nvGrpSpPr>
        <p:grpSpPr bwMode="auto">
          <a:xfrm>
            <a:off x="3492500" y="2032000"/>
            <a:ext cx="1944688" cy="3348038"/>
            <a:chOff x="2200" y="1280"/>
            <a:chExt cx="1225" cy="2109"/>
          </a:xfrm>
        </p:grpSpPr>
        <p:grpSp>
          <p:nvGrpSpPr>
            <p:cNvPr id="17441" name="Group 278"/>
            <p:cNvGrpSpPr>
              <a:grpSpLocks/>
            </p:cNvGrpSpPr>
            <p:nvPr/>
          </p:nvGrpSpPr>
          <p:grpSpPr bwMode="auto">
            <a:xfrm>
              <a:off x="2300" y="1310"/>
              <a:ext cx="61" cy="612"/>
              <a:chOff x="2300" y="1310"/>
              <a:chExt cx="61" cy="612"/>
            </a:xfrm>
          </p:grpSpPr>
          <p:sp>
            <p:nvSpPr>
              <p:cNvPr id="17445" name="Freeform 279"/>
              <p:cNvSpPr>
                <a:spLocks/>
              </p:cNvSpPr>
              <p:nvPr/>
            </p:nvSpPr>
            <p:spPr bwMode="auto">
              <a:xfrm>
                <a:off x="2307" y="1848"/>
                <a:ext cx="54" cy="74"/>
              </a:xfrm>
              <a:custGeom>
                <a:avLst/>
                <a:gdLst>
                  <a:gd name="T0" fmla="*/ 34 w 54"/>
                  <a:gd name="T1" fmla="*/ 74 h 74"/>
                  <a:gd name="T2" fmla="*/ 0 w 54"/>
                  <a:gd name="T3" fmla="*/ 0 h 74"/>
                  <a:gd name="T4" fmla="*/ 34 w 54"/>
                  <a:gd name="T5" fmla="*/ 27 h 74"/>
                  <a:gd name="T6" fmla="*/ 54 w 54"/>
                  <a:gd name="T7" fmla="*/ 0 h 74"/>
                  <a:gd name="T8" fmla="*/ 34 w 54"/>
                  <a:gd name="T9" fmla="*/ 74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74"/>
                  <a:gd name="T17" fmla="*/ 54 w 54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74">
                    <a:moveTo>
                      <a:pt x="34" y="74"/>
                    </a:moveTo>
                    <a:lnTo>
                      <a:pt x="0" y="0"/>
                    </a:lnTo>
                    <a:lnTo>
                      <a:pt x="34" y="27"/>
                    </a:lnTo>
                    <a:lnTo>
                      <a:pt x="54" y="0"/>
                    </a:lnTo>
                    <a:lnTo>
                      <a:pt x="34" y="74"/>
                    </a:lnTo>
                    <a:close/>
                  </a:path>
                </a:pathLst>
              </a:custGeom>
              <a:solidFill>
                <a:srgbClr val="CC6600"/>
              </a:solidFill>
              <a:ln w="11113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6" name="Line 280"/>
              <p:cNvSpPr>
                <a:spLocks noChangeShapeType="1"/>
              </p:cNvSpPr>
              <p:nvPr/>
            </p:nvSpPr>
            <p:spPr bwMode="auto">
              <a:xfrm>
                <a:off x="2300" y="1310"/>
                <a:ext cx="41" cy="565"/>
              </a:xfrm>
              <a:prstGeom prst="line">
                <a:avLst/>
              </a:prstGeom>
              <a:noFill/>
              <a:ln w="11113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42" name="Oval 281"/>
            <p:cNvSpPr>
              <a:spLocks noChangeArrowheads="1"/>
            </p:cNvSpPr>
            <p:nvPr/>
          </p:nvSpPr>
          <p:spPr bwMode="auto">
            <a:xfrm>
              <a:off x="2279" y="1280"/>
              <a:ext cx="47" cy="41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3" name="Rectangle 282"/>
            <p:cNvSpPr>
              <a:spLocks noChangeArrowheads="1"/>
            </p:cNvSpPr>
            <p:nvPr/>
          </p:nvSpPr>
          <p:spPr bwMode="auto">
            <a:xfrm rot="2940000">
              <a:off x="3149" y="3114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CC6600"/>
                  </a:solidFill>
                </a:rPr>
                <a:t>Pearlite</a:t>
              </a:r>
              <a:endParaRPr lang="en-US"/>
            </a:p>
          </p:txBody>
        </p:sp>
        <p:sp>
          <p:nvSpPr>
            <p:cNvPr id="17444" name="Freeform 283"/>
            <p:cNvSpPr>
              <a:spLocks/>
            </p:cNvSpPr>
            <p:nvPr/>
          </p:nvSpPr>
          <p:spPr bwMode="auto">
            <a:xfrm>
              <a:off x="2200" y="1900"/>
              <a:ext cx="996" cy="1132"/>
            </a:xfrm>
            <a:custGeom>
              <a:avLst/>
              <a:gdLst>
                <a:gd name="T0" fmla="*/ 0 w 996"/>
                <a:gd name="T1" fmla="*/ 0 h 1132"/>
                <a:gd name="T2" fmla="*/ 152 w 996"/>
                <a:gd name="T3" fmla="*/ 40 h 1132"/>
                <a:gd name="T4" fmla="*/ 360 w 996"/>
                <a:gd name="T5" fmla="*/ 160 h 1132"/>
                <a:gd name="T6" fmla="*/ 536 w 996"/>
                <a:gd name="T7" fmla="*/ 360 h 1132"/>
                <a:gd name="T8" fmla="*/ 840 w 996"/>
                <a:gd name="T9" fmla="*/ 876 h 1132"/>
                <a:gd name="T10" fmla="*/ 960 w 996"/>
                <a:gd name="T11" fmla="*/ 1076 h 1132"/>
                <a:gd name="T12" fmla="*/ 996 w 996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1132"/>
                <a:gd name="T23" fmla="*/ 996 w 996"/>
                <a:gd name="T24" fmla="*/ 1132 h 11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1132">
                  <a:moveTo>
                    <a:pt x="0" y="0"/>
                  </a:moveTo>
                  <a:cubicBezTo>
                    <a:pt x="46" y="6"/>
                    <a:pt x="92" y="13"/>
                    <a:pt x="152" y="40"/>
                  </a:cubicBezTo>
                  <a:cubicBezTo>
                    <a:pt x="212" y="67"/>
                    <a:pt x="296" y="107"/>
                    <a:pt x="360" y="160"/>
                  </a:cubicBezTo>
                  <a:cubicBezTo>
                    <a:pt x="424" y="213"/>
                    <a:pt x="456" y="241"/>
                    <a:pt x="536" y="360"/>
                  </a:cubicBezTo>
                  <a:cubicBezTo>
                    <a:pt x="616" y="479"/>
                    <a:pt x="769" y="757"/>
                    <a:pt x="840" y="876"/>
                  </a:cubicBezTo>
                  <a:cubicBezTo>
                    <a:pt x="911" y="995"/>
                    <a:pt x="934" y="1033"/>
                    <a:pt x="960" y="1076"/>
                  </a:cubicBezTo>
                  <a:cubicBezTo>
                    <a:pt x="986" y="1119"/>
                    <a:pt x="991" y="1125"/>
                    <a:pt x="996" y="1132"/>
                  </a:cubicBezTo>
                </a:path>
              </a:pathLst>
            </a:cu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1D3EF-9E75-4830-A865-F0D1F683E2A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Hardenability </a:t>
            </a:r>
            <a:r>
              <a:rPr lang="en-US" sz="3200" dirty="0" err="1" smtClean="0"/>
              <a:t>vs</a:t>
            </a:r>
            <a:r>
              <a:rPr lang="en-US" sz="3200" dirty="0" smtClean="0"/>
              <a:t> Alloy Composition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3400" y="1066800"/>
            <a:ext cx="3962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Jominy end quench</a:t>
            </a:r>
          </a:p>
          <a:p>
            <a:r>
              <a:rPr lang="en-US"/>
              <a:t>     results, </a:t>
            </a:r>
            <a:r>
              <a:rPr lang="en-US" i="1"/>
              <a:t>C</a:t>
            </a:r>
            <a:r>
              <a:rPr lang="en-US"/>
              <a:t> = 0.4 wt% C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3400" y="3810000"/>
            <a:ext cx="45720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dirty="0"/>
              <a:t>•  "Alloy Steels"</a:t>
            </a:r>
          </a:p>
          <a:p>
            <a:r>
              <a:rPr lang="en-US" sz="2000" dirty="0"/>
              <a:t>   (4140, 4340, 5140, 8640)</a:t>
            </a:r>
          </a:p>
          <a:p>
            <a:r>
              <a:rPr lang="en-US" sz="2000" dirty="0"/>
              <a:t>    --contain Ni, Cr, Mo</a:t>
            </a:r>
          </a:p>
          <a:p>
            <a:r>
              <a:rPr lang="en-US" sz="2000" dirty="0"/>
              <a:t>       (0.2 to 2wt%)</a:t>
            </a:r>
          </a:p>
          <a:p>
            <a:r>
              <a:rPr lang="en-US" sz="2000" dirty="0"/>
              <a:t>    --these elements shift</a:t>
            </a:r>
          </a:p>
          <a:p>
            <a:r>
              <a:rPr lang="en-US" sz="2000" dirty="0"/>
              <a:t>       the "nose".</a:t>
            </a:r>
          </a:p>
          <a:p>
            <a:r>
              <a:rPr lang="en-US" sz="2000" dirty="0"/>
              <a:t>    --martensite is easier</a:t>
            </a:r>
          </a:p>
          <a:p>
            <a:r>
              <a:rPr lang="en-US" sz="2000" dirty="0"/>
              <a:t>       to form.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22275" y="2570163"/>
            <a:ext cx="36957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23.7, </a:t>
            </a:r>
            <a:r>
              <a:rPr lang="en-US" sz="1200" i="1">
                <a:solidFill>
                  <a:srgbClr val="000000"/>
                </a:solidFill>
              </a:rPr>
              <a:t>Callister’s MSE Adapted Version</a:t>
            </a:r>
            <a:r>
              <a:rPr lang="en-US" sz="1200">
                <a:solidFill>
                  <a:srgbClr val="000000"/>
                </a:solidFill>
              </a:rPr>
              <a:t>. </a:t>
            </a:r>
          </a:p>
          <a:p>
            <a:r>
              <a:rPr lang="en-US" sz="1200">
                <a:solidFill>
                  <a:srgbClr val="000000"/>
                </a:solidFill>
              </a:rPr>
              <a:t>(Fig. 23.7 adapted from figure furnished courtesy Republic Steel Corporation.)</a:t>
            </a:r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4008438" y="1004888"/>
            <a:ext cx="4840287" cy="2703512"/>
            <a:chOff x="2525" y="633"/>
            <a:chExt cx="3049" cy="1703"/>
          </a:xfrm>
        </p:grpSpPr>
        <p:pic>
          <p:nvPicPr>
            <p:cNvPr id="18495" name="Picture 8" descr="Fig 11_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76" y="1003"/>
              <a:ext cx="1483" cy="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96" name="Rectangle 9"/>
            <p:cNvSpPr>
              <a:spLocks noChangeArrowheads="1"/>
            </p:cNvSpPr>
            <p:nvPr/>
          </p:nvSpPr>
          <p:spPr bwMode="auto">
            <a:xfrm>
              <a:off x="4453" y="633"/>
              <a:ext cx="112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Cooling rate (°C/s)</a:t>
              </a:r>
              <a:endParaRPr lang="en-US"/>
            </a:p>
          </p:txBody>
        </p:sp>
        <p:sp>
          <p:nvSpPr>
            <p:cNvPr id="18497" name="Rectangle 10"/>
            <p:cNvSpPr>
              <a:spLocks noChangeArrowheads="1"/>
            </p:cNvSpPr>
            <p:nvPr/>
          </p:nvSpPr>
          <p:spPr bwMode="auto">
            <a:xfrm rot="-5400000">
              <a:off x="2130" y="1292"/>
              <a:ext cx="9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Hardness, HRC</a:t>
              </a:r>
              <a:endParaRPr lang="en-US"/>
            </a:p>
          </p:txBody>
        </p:sp>
        <p:sp>
          <p:nvSpPr>
            <p:cNvPr id="18498" name="Rectangle 11"/>
            <p:cNvSpPr>
              <a:spLocks noChangeArrowheads="1"/>
            </p:cNvSpPr>
            <p:nvPr/>
          </p:nvSpPr>
          <p:spPr bwMode="auto">
            <a:xfrm>
              <a:off x="2691" y="1938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18499" name="Rectangle 12"/>
            <p:cNvSpPr>
              <a:spLocks noChangeArrowheads="1"/>
            </p:cNvSpPr>
            <p:nvPr/>
          </p:nvSpPr>
          <p:spPr bwMode="auto">
            <a:xfrm>
              <a:off x="2691" y="1391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18500" name="Rectangle 13"/>
            <p:cNvSpPr>
              <a:spLocks noChangeArrowheads="1"/>
            </p:cNvSpPr>
            <p:nvPr/>
          </p:nvSpPr>
          <p:spPr bwMode="auto">
            <a:xfrm>
              <a:off x="2691" y="845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18501" name="Line 14"/>
            <p:cNvSpPr>
              <a:spLocks noChangeShapeType="1"/>
            </p:cNvSpPr>
            <p:nvPr/>
          </p:nvSpPr>
          <p:spPr bwMode="auto">
            <a:xfrm>
              <a:off x="2868" y="924"/>
              <a:ext cx="8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Line 15"/>
            <p:cNvSpPr>
              <a:spLocks noChangeShapeType="1"/>
            </p:cNvSpPr>
            <p:nvPr/>
          </p:nvSpPr>
          <p:spPr bwMode="auto">
            <a:xfrm>
              <a:off x="2868" y="1472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3" name="Line 16"/>
            <p:cNvSpPr>
              <a:spLocks noChangeShapeType="1"/>
            </p:cNvSpPr>
            <p:nvPr/>
          </p:nvSpPr>
          <p:spPr bwMode="auto">
            <a:xfrm>
              <a:off x="2868" y="1746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Line 17"/>
            <p:cNvSpPr>
              <a:spLocks noChangeShapeType="1"/>
            </p:cNvSpPr>
            <p:nvPr/>
          </p:nvSpPr>
          <p:spPr bwMode="auto">
            <a:xfrm>
              <a:off x="2868" y="1198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Line 18"/>
            <p:cNvSpPr>
              <a:spLocks noChangeShapeType="1"/>
            </p:cNvSpPr>
            <p:nvPr/>
          </p:nvSpPr>
          <p:spPr bwMode="auto">
            <a:xfrm>
              <a:off x="3182" y="1963"/>
              <a:ext cx="1" cy="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Line 19"/>
            <p:cNvSpPr>
              <a:spLocks noChangeShapeType="1"/>
            </p:cNvSpPr>
            <p:nvPr/>
          </p:nvSpPr>
          <p:spPr bwMode="auto">
            <a:xfrm>
              <a:off x="3481" y="1963"/>
              <a:ext cx="1" cy="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Line 20"/>
            <p:cNvSpPr>
              <a:spLocks noChangeShapeType="1"/>
            </p:cNvSpPr>
            <p:nvPr/>
          </p:nvSpPr>
          <p:spPr bwMode="auto">
            <a:xfrm>
              <a:off x="3780" y="1963"/>
              <a:ext cx="1" cy="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Line 21"/>
            <p:cNvSpPr>
              <a:spLocks noChangeShapeType="1"/>
            </p:cNvSpPr>
            <p:nvPr/>
          </p:nvSpPr>
          <p:spPr bwMode="auto">
            <a:xfrm>
              <a:off x="4079" y="1963"/>
              <a:ext cx="1" cy="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Rectangle 22"/>
            <p:cNvSpPr>
              <a:spLocks noChangeArrowheads="1"/>
            </p:cNvSpPr>
            <p:nvPr/>
          </p:nvSpPr>
          <p:spPr bwMode="auto">
            <a:xfrm>
              <a:off x="3070" y="2053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8510" name="Rectangle 23"/>
            <p:cNvSpPr>
              <a:spLocks noChangeArrowheads="1"/>
            </p:cNvSpPr>
            <p:nvPr/>
          </p:nvSpPr>
          <p:spPr bwMode="auto">
            <a:xfrm>
              <a:off x="2846" y="205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8511" name="Rectangle 24"/>
            <p:cNvSpPr>
              <a:spLocks noChangeArrowheads="1"/>
            </p:cNvSpPr>
            <p:nvPr/>
          </p:nvSpPr>
          <p:spPr bwMode="auto">
            <a:xfrm>
              <a:off x="3384" y="2053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18512" name="Rectangle 25"/>
            <p:cNvSpPr>
              <a:spLocks noChangeArrowheads="1"/>
            </p:cNvSpPr>
            <p:nvPr/>
          </p:nvSpPr>
          <p:spPr bwMode="auto">
            <a:xfrm>
              <a:off x="3690" y="2053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30</a:t>
              </a:r>
              <a:endParaRPr lang="en-US"/>
            </a:p>
          </p:txBody>
        </p:sp>
        <p:sp>
          <p:nvSpPr>
            <p:cNvPr id="18513" name="Rectangle 26"/>
            <p:cNvSpPr>
              <a:spLocks noChangeArrowheads="1"/>
            </p:cNvSpPr>
            <p:nvPr/>
          </p:nvSpPr>
          <p:spPr bwMode="auto">
            <a:xfrm>
              <a:off x="3997" y="2053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18514" name="Rectangle 27"/>
            <p:cNvSpPr>
              <a:spLocks noChangeArrowheads="1"/>
            </p:cNvSpPr>
            <p:nvPr/>
          </p:nvSpPr>
          <p:spPr bwMode="auto">
            <a:xfrm>
              <a:off x="4303" y="2053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50</a:t>
              </a:r>
              <a:endParaRPr lang="en-US"/>
            </a:p>
          </p:txBody>
        </p:sp>
        <p:sp>
          <p:nvSpPr>
            <p:cNvPr id="18515" name="Rectangle 28"/>
            <p:cNvSpPr>
              <a:spLocks noChangeArrowheads="1"/>
            </p:cNvSpPr>
            <p:nvPr/>
          </p:nvSpPr>
          <p:spPr bwMode="auto">
            <a:xfrm>
              <a:off x="2875" y="2173"/>
              <a:ext cx="20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Distance from quenched end (mm)</a:t>
              </a:r>
              <a:endParaRPr lang="en-US"/>
            </a:p>
          </p:txBody>
        </p:sp>
        <p:sp>
          <p:nvSpPr>
            <p:cNvPr id="18516" name="Rectangle 29"/>
            <p:cNvSpPr>
              <a:spLocks noChangeArrowheads="1"/>
            </p:cNvSpPr>
            <p:nvPr/>
          </p:nvSpPr>
          <p:spPr bwMode="auto">
            <a:xfrm>
              <a:off x="2871" y="792"/>
              <a:ext cx="1482" cy="1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517" name="Rectangle 30"/>
            <p:cNvSpPr>
              <a:spLocks noChangeArrowheads="1"/>
            </p:cNvSpPr>
            <p:nvPr/>
          </p:nvSpPr>
          <p:spPr bwMode="auto">
            <a:xfrm>
              <a:off x="4318" y="63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  <p:sp>
          <p:nvSpPr>
            <p:cNvPr id="18518" name="Rectangle 31"/>
            <p:cNvSpPr>
              <a:spLocks noChangeArrowheads="1"/>
            </p:cNvSpPr>
            <p:nvPr/>
          </p:nvSpPr>
          <p:spPr bwMode="auto">
            <a:xfrm>
              <a:off x="3331" y="633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10</a:t>
              </a:r>
              <a:endParaRPr lang="en-US"/>
            </a:p>
          </p:txBody>
        </p:sp>
        <p:sp>
          <p:nvSpPr>
            <p:cNvPr id="18519" name="Rectangle 32"/>
            <p:cNvSpPr>
              <a:spLocks noChangeArrowheads="1"/>
            </p:cNvSpPr>
            <p:nvPr/>
          </p:nvSpPr>
          <p:spPr bwMode="auto">
            <a:xfrm>
              <a:off x="2928" y="633"/>
              <a:ext cx="2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100</a:t>
              </a:r>
              <a:endParaRPr lang="en-US"/>
            </a:p>
          </p:txBody>
        </p:sp>
        <p:sp>
          <p:nvSpPr>
            <p:cNvPr id="18520" name="Line 33"/>
            <p:cNvSpPr>
              <a:spLocks noChangeShapeType="1"/>
            </p:cNvSpPr>
            <p:nvPr/>
          </p:nvSpPr>
          <p:spPr bwMode="auto">
            <a:xfrm flipV="1">
              <a:off x="3017" y="782"/>
              <a:ext cx="1" cy="45"/>
            </a:xfrm>
            <a:prstGeom prst="line">
              <a:avLst/>
            </a:prstGeom>
            <a:noFill/>
            <a:ln w="23813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Line 34"/>
            <p:cNvSpPr>
              <a:spLocks noChangeShapeType="1"/>
            </p:cNvSpPr>
            <p:nvPr/>
          </p:nvSpPr>
          <p:spPr bwMode="auto">
            <a:xfrm flipV="1">
              <a:off x="3421" y="782"/>
              <a:ext cx="1" cy="45"/>
            </a:xfrm>
            <a:prstGeom prst="line">
              <a:avLst/>
            </a:prstGeom>
            <a:noFill/>
            <a:ln w="23813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Line 35"/>
            <p:cNvSpPr>
              <a:spLocks noChangeShapeType="1"/>
            </p:cNvSpPr>
            <p:nvPr/>
          </p:nvSpPr>
          <p:spPr bwMode="auto">
            <a:xfrm flipV="1">
              <a:off x="3967" y="782"/>
              <a:ext cx="1" cy="45"/>
            </a:xfrm>
            <a:prstGeom prst="line">
              <a:avLst/>
            </a:prstGeom>
            <a:noFill/>
            <a:ln w="23813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Rectangle 36"/>
            <p:cNvSpPr>
              <a:spLocks noChangeArrowheads="1"/>
            </p:cNvSpPr>
            <p:nvPr/>
          </p:nvSpPr>
          <p:spPr bwMode="auto">
            <a:xfrm>
              <a:off x="3915" y="63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8524" name="Rectangle 37"/>
            <p:cNvSpPr>
              <a:spLocks noChangeArrowheads="1"/>
            </p:cNvSpPr>
            <p:nvPr/>
          </p:nvSpPr>
          <p:spPr bwMode="auto">
            <a:xfrm>
              <a:off x="4393" y="1448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33CC"/>
                  </a:solidFill>
                </a:rPr>
                <a:t>4140</a:t>
              </a:r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18525" name="Rectangle 38"/>
            <p:cNvSpPr>
              <a:spLocks noChangeArrowheads="1"/>
            </p:cNvSpPr>
            <p:nvPr/>
          </p:nvSpPr>
          <p:spPr bwMode="auto">
            <a:xfrm>
              <a:off x="4393" y="1642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763B"/>
                  </a:solidFill>
                </a:rPr>
                <a:t>8640</a:t>
              </a:r>
              <a:endParaRPr lang="en-US">
                <a:solidFill>
                  <a:srgbClr val="00763B"/>
                </a:solidFill>
              </a:endParaRPr>
            </a:p>
          </p:txBody>
        </p:sp>
        <p:sp>
          <p:nvSpPr>
            <p:cNvPr id="18526" name="Rectangle 39"/>
            <p:cNvSpPr>
              <a:spLocks noChangeArrowheads="1"/>
            </p:cNvSpPr>
            <p:nvPr/>
          </p:nvSpPr>
          <p:spPr bwMode="auto">
            <a:xfrm>
              <a:off x="4393" y="1851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CC6600"/>
                  </a:solidFill>
                </a:rPr>
                <a:t>5140</a:t>
              </a:r>
              <a:endParaRPr lang="en-US">
                <a:solidFill>
                  <a:srgbClr val="CC6600"/>
                </a:solidFill>
              </a:endParaRPr>
            </a:p>
          </p:txBody>
        </p:sp>
        <p:sp>
          <p:nvSpPr>
            <p:cNvPr id="18527" name="Rectangle 40"/>
            <p:cNvSpPr>
              <a:spLocks noChangeArrowheads="1"/>
            </p:cNvSpPr>
            <p:nvPr/>
          </p:nvSpPr>
          <p:spPr bwMode="auto">
            <a:xfrm rot="2940000">
              <a:off x="2895" y="1751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accent1"/>
                  </a:solidFill>
                </a:rPr>
                <a:t>1040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528" name="Line 41"/>
            <p:cNvSpPr>
              <a:spLocks noChangeShapeType="1"/>
            </p:cNvSpPr>
            <p:nvPr/>
          </p:nvSpPr>
          <p:spPr bwMode="auto">
            <a:xfrm>
              <a:off x="4354" y="1417"/>
              <a:ext cx="8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Line 42"/>
            <p:cNvSpPr>
              <a:spLocks noChangeShapeType="1"/>
            </p:cNvSpPr>
            <p:nvPr/>
          </p:nvSpPr>
          <p:spPr bwMode="auto">
            <a:xfrm>
              <a:off x="4354" y="1215"/>
              <a:ext cx="8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Line 43"/>
            <p:cNvSpPr>
              <a:spLocks noChangeShapeType="1"/>
            </p:cNvSpPr>
            <p:nvPr/>
          </p:nvSpPr>
          <p:spPr bwMode="auto">
            <a:xfrm>
              <a:off x="4354" y="1014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Rectangle 44"/>
            <p:cNvSpPr>
              <a:spLocks noChangeArrowheads="1"/>
            </p:cNvSpPr>
            <p:nvPr/>
          </p:nvSpPr>
          <p:spPr bwMode="auto">
            <a:xfrm>
              <a:off x="4496" y="134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6699FF"/>
                  </a:solidFill>
                </a:rPr>
                <a:t>50</a:t>
              </a:r>
              <a:endParaRPr lang="en-US"/>
            </a:p>
          </p:txBody>
        </p:sp>
        <p:sp>
          <p:nvSpPr>
            <p:cNvPr id="18532" name="Rectangle 45"/>
            <p:cNvSpPr>
              <a:spLocks noChangeArrowheads="1"/>
            </p:cNvSpPr>
            <p:nvPr/>
          </p:nvSpPr>
          <p:spPr bwMode="auto">
            <a:xfrm>
              <a:off x="4496" y="116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6699FF"/>
                  </a:solidFill>
                </a:rPr>
                <a:t>80</a:t>
              </a:r>
              <a:endParaRPr lang="en-US"/>
            </a:p>
          </p:txBody>
        </p:sp>
        <p:sp>
          <p:nvSpPr>
            <p:cNvPr id="18533" name="Rectangle 46"/>
            <p:cNvSpPr>
              <a:spLocks noChangeArrowheads="1"/>
            </p:cNvSpPr>
            <p:nvPr/>
          </p:nvSpPr>
          <p:spPr bwMode="auto">
            <a:xfrm>
              <a:off x="4438" y="954"/>
              <a:ext cx="17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6699FF"/>
                  </a:solidFill>
                </a:rPr>
                <a:t>100</a:t>
              </a:r>
              <a:endParaRPr lang="en-US"/>
            </a:p>
          </p:txBody>
        </p:sp>
        <p:sp>
          <p:nvSpPr>
            <p:cNvPr id="18534" name="Rectangle 47"/>
            <p:cNvSpPr>
              <a:spLocks noChangeArrowheads="1"/>
            </p:cNvSpPr>
            <p:nvPr/>
          </p:nvSpPr>
          <p:spPr bwMode="auto">
            <a:xfrm>
              <a:off x="4632" y="1119"/>
              <a:ext cx="2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6699FF"/>
                  </a:solidFill>
                </a:rPr>
                <a:t>%</a:t>
              </a:r>
              <a:r>
                <a:rPr lang="en-US" sz="1700" i="1">
                  <a:solidFill>
                    <a:srgbClr val="6699FF"/>
                  </a:solidFill>
                </a:rPr>
                <a:t>M</a:t>
              </a:r>
              <a:endParaRPr lang="en-US" i="1"/>
            </a:p>
          </p:txBody>
        </p:sp>
        <p:sp>
          <p:nvSpPr>
            <p:cNvPr id="18535" name="Rectangle 48"/>
            <p:cNvSpPr>
              <a:spLocks noChangeArrowheads="1"/>
            </p:cNvSpPr>
            <p:nvPr/>
          </p:nvSpPr>
          <p:spPr bwMode="auto">
            <a:xfrm>
              <a:off x="3959" y="1171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990000"/>
                  </a:solidFill>
                </a:rPr>
                <a:t>4340</a:t>
              </a:r>
              <a:endParaRPr lang="en-US"/>
            </a:p>
          </p:txBody>
        </p:sp>
      </p:grpSp>
      <p:grpSp>
        <p:nvGrpSpPr>
          <p:cNvPr id="18440" name="Group 49"/>
          <p:cNvGrpSpPr>
            <a:grpSpLocks/>
          </p:cNvGrpSpPr>
          <p:nvPr/>
        </p:nvGrpSpPr>
        <p:grpSpPr bwMode="auto">
          <a:xfrm>
            <a:off x="4318000" y="3848100"/>
            <a:ext cx="3775075" cy="2560638"/>
            <a:chOff x="2720" y="2424"/>
            <a:chExt cx="2378" cy="1613"/>
          </a:xfrm>
        </p:grpSpPr>
        <p:sp>
          <p:nvSpPr>
            <p:cNvPr id="18441" name="Freeform 50"/>
            <p:cNvSpPr>
              <a:spLocks/>
            </p:cNvSpPr>
            <p:nvPr/>
          </p:nvSpPr>
          <p:spPr bwMode="auto">
            <a:xfrm>
              <a:off x="3933" y="2655"/>
              <a:ext cx="192" cy="63"/>
            </a:xfrm>
            <a:custGeom>
              <a:avLst/>
              <a:gdLst>
                <a:gd name="T0" fmla="*/ 0 w 192"/>
                <a:gd name="T1" fmla="*/ 12 h 63"/>
                <a:gd name="T2" fmla="*/ 78 w 192"/>
                <a:gd name="T3" fmla="*/ 3 h 63"/>
                <a:gd name="T4" fmla="*/ 135 w 192"/>
                <a:gd name="T5" fmla="*/ 0 h 63"/>
                <a:gd name="T6" fmla="*/ 174 w 192"/>
                <a:gd name="T7" fmla="*/ 0 h 63"/>
                <a:gd name="T8" fmla="*/ 192 w 192"/>
                <a:gd name="T9" fmla="*/ 18 h 63"/>
                <a:gd name="T10" fmla="*/ 171 w 192"/>
                <a:gd name="T11" fmla="*/ 42 h 63"/>
                <a:gd name="T12" fmla="*/ 117 w 192"/>
                <a:gd name="T13" fmla="*/ 48 h 63"/>
                <a:gd name="T14" fmla="*/ 51 w 192"/>
                <a:gd name="T15" fmla="*/ 54 h 63"/>
                <a:gd name="T16" fmla="*/ 12 w 192"/>
                <a:gd name="T17" fmla="*/ 63 h 63"/>
                <a:gd name="T18" fmla="*/ 0 w 192"/>
                <a:gd name="T19" fmla="*/ 1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63"/>
                <a:gd name="T32" fmla="*/ 192 w 192"/>
                <a:gd name="T33" fmla="*/ 63 h 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63">
                  <a:moveTo>
                    <a:pt x="0" y="12"/>
                  </a:moveTo>
                  <a:lnTo>
                    <a:pt x="78" y="3"/>
                  </a:lnTo>
                  <a:lnTo>
                    <a:pt x="135" y="0"/>
                  </a:lnTo>
                  <a:lnTo>
                    <a:pt x="174" y="0"/>
                  </a:lnTo>
                  <a:lnTo>
                    <a:pt x="192" y="18"/>
                  </a:lnTo>
                  <a:lnTo>
                    <a:pt x="171" y="42"/>
                  </a:lnTo>
                  <a:lnTo>
                    <a:pt x="117" y="48"/>
                  </a:lnTo>
                  <a:lnTo>
                    <a:pt x="51" y="54"/>
                  </a:lnTo>
                  <a:lnTo>
                    <a:pt x="12" y="6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ABABA"/>
            </a:solidFill>
            <a:ln w="9525">
              <a:solidFill>
                <a:srgbClr val="BABABA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2" name="Rectangle 51"/>
            <p:cNvSpPr>
              <a:spLocks noChangeArrowheads="1"/>
            </p:cNvSpPr>
            <p:nvPr/>
          </p:nvSpPr>
          <p:spPr bwMode="auto">
            <a:xfrm>
              <a:off x="2720" y="2552"/>
              <a:ext cx="42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T(°C)</a:t>
              </a:r>
              <a:endParaRPr lang="en-US"/>
            </a:p>
          </p:txBody>
        </p:sp>
        <p:sp>
          <p:nvSpPr>
            <p:cNvPr id="18443" name="Rectangle 52"/>
            <p:cNvSpPr>
              <a:spLocks noChangeArrowheads="1"/>
            </p:cNvSpPr>
            <p:nvPr/>
          </p:nvSpPr>
          <p:spPr bwMode="auto">
            <a:xfrm>
              <a:off x="3176" y="3864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8444" name="Rectangle 53"/>
            <p:cNvSpPr>
              <a:spLocks noChangeArrowheads="1"/>
            </p:cNvSpPr>
            <p:nvPr/>
          </p:nvSpPr>
          <p:spPr bwMode="auto">
            <a:xfrm>
              <a:off x="3336" y="3824"/>
              <a:ext cx="9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-1</a:t>
              </a:r>
              <a:endParaRPr lang="en-US" sz="1800"/>
            </a:p>
          </p:txBody>
        </p:sp>
        <p:sp>
          <p:nvSpPr>
            <p:cNvPr id="18445" name="Rectangle 54"/>
            <p:cNvSpPr>
              <a:spLocks noChangeArrowheads="1"/>
            </p:cNvSpPr>
            <p:nvPr/>
          </p:nvSpPr>
          <p:spPr bwMode="auto">
            <a:xfrm>
              <a:off x="3552" y="3864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8446" name="Rectangle 55"/>
            <p:cNvSpPr>
              <a:spLocks noChangeArrowheads="1"/>
            </p:cNvSpPr>
            <p:nvPr/>
          </p:nvSpPr>
          <p:spPr bwMode="auto">
            <a:xfrm>
              <a:off x="3880" y="3864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8447" name="Rectangle 56"/>
            <p:cNvSpPr>
              <a:spLocks noChangeArrowheads="1"/>
            </p:cNvSpPr>
            <p:nvPr/>
          </p:nvSpPr>
          <p:spPr bwMode="auto">
            <a:xfrm>
              <a:off x="4040" y="382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 sz="1800"/>
            </a:p>
          </p:txBody>
        </p:sp>
        <p:sp>
          <p:nvSpPr>
            <p:cNvPr id="18448" name="Rectangle 57"/>
            <p:cNvSpPr>
              <a:spLocks noChangeArrowheads="1"/>
            </p:cNvSpPr>
            <p:nvPr/>
          </p:nvSpPr>
          <p:spPr bwMode="auto">
            <a:xfrm>
              <a:off x="4224" y="3864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8449" name="Rectangle 58"/>
            <p:cNvSpPr>
              <a:spLocks noChangeArrowheads="1"/>
            </p:cNvSpPr>
            <p:nvPr/>
          </p:nvSpPr>
          <p:spPr bwMode="auto">
            <a:xfrm>
              <a:off x="4384" y="382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800"/>
            </a:p>
          </p:txBody>
        </p:sp>
        <p:sp>
          <p:nvSpPr>
            <p:cNvPr id="18450" name="Rectangle 59"/>
            <p:cNvSpPr>
              <a:spLocks noChangeArrowheads="1"/>
            </p:cNvSpPr>
            <p:nvPr/>
          </p:nvSpPr>
          <p:spPr bwMode="auto">
            <a:xfrm>
              <a:off x="3144" y="376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8451" name="Rectangle 60"/>
            <p:cNvSpPr>
              <a:spLocks noChangeArrowheads="1"/>
            </p:cNvSpPr>
            <p:nvPr/>
          </p:nvSpPr>
          <p:spPr bwMode="auto">
            <a:xfrm>
              <a:off x="2968" y="3424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200</a:t>
              </a:r>
              <a:endParaRPr lang="en-US"/>
            </a:p>
          </p:txBody>
        </p:sp>
        <p:sp>
          <p:nvSpPr>
            <p:cNvPr id="18452" name="Rectangle 61"/>
            <p:cNvSpPr>
              <a:spLocks noChangeArrowheads="1"/>
            </p:cNvSpPr>
            <p:nvPr/>
          </p:nvSpPr>
          <p:spPr bwMode="auto">
            <a:xfrm>
              <a:off x="2968" y="308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400</a:t>
              </a:r>
              <a:endParaRPr lang="en-US"/>
            </a:p>
          </p:txBody>
        </p:sp>
        <p:sp>
          <p:nvSpPr>
            <p:cNvPr id="18453" name="Rectangle 62"/>
            <p:cNvSpPr>
              <a:spLocks noChangeArrowheads="1"/>
            </p:cNvSpPr>
            <p:nvPr/>
          </p:nvSpPr>
          <p:spPr bwMode="auto">
            <a:xfrm>
              <a:off x="2968" y="276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600</a:t>
              </a:r>
              <a:endParaRPr lang="en-US"/>
            </a:p>
          </p:txBody>
        </p:sp>
        <p:sp>
          <p:nvSpPr>
            <p:cNvPr id="18454" name="Rectangle 63"/>
            <p:cNvSpPr>
              <a:spLocks noChangeArrowheads="1"/>
            </p:cNvSpPr>
            <p:nvPr/>
          </p:nvSpPr>
          <p:spPr bwMode="auto">
            <a:xfrm>
              <a:off x="2968" y="2424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800</a:t>
              </a:r>
              <a:endParaRPr lang="en-US"/>
            </a:p>
          </p:txBody>
        </p:sp>
        <p:sp>
          <p:nvSpPr>
            <p:cNvPr id="18455" name="Line 64"/>
            <p:cNvSpPr>
              <a:spLocks noChangeShapeType="1"/>
            </p:cNvSpPr>
            <p:nvPr/>
          </p:nvSpPr>
          <p:spPr bwMode="auto">
            <a:xfrm>
              <a:off x="3248" y="2648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65"/>
            <p:cNvSpPr>
              <a:spLocks noChangeShapeType="1"/>
            </p:cNvSpPr>
            <p:nvPr/>
          </p:nvSpPr>
          <p:spPr bwMode="auto">
            <a:xfrm>
              <a:off x="3248" y="2816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66"/>
            <p:cNvSpPr>
              <a:spLocks noChangeShapeType="1"/>
            </p:cNvSpPr>
            <p:nvPr/>
          </p:nvSpPr>
          <p:spPr bwMode="auto">
            <a:xfrm>
              <a:off x="3248" y="2984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67"/>
            <p:cNvSpPr>
              <a:spLocks noChangeShapeType="1"/>
            </p:cNvSpPr>
            <p:nvPr/>
          </p:nvSpPr>
          <p:spPr bwMode="auto">
            <a:xfrm>
              <a:off x="3248" y="3152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68"/>
            <p:cNvSpPr>
              <a:spLocks noChangeShapeType="1"/>
            </p:cNvSpPr>
            <p:nvPr/>
          </p:nvSpPr>
          <p:spPr bwMode="auto">
            <a:xfrm>
              <a:off x="3248" y="3320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69"/>
            <p:cNvSpPr>
              <a:spLocks noChangeShapeType="1"/>
            </p:cNvSpPr>
            <p:nvPr/>
          </p:nvSpPr>
          <p:spPr bwMode="auto">
            <a:xfrm>
              <a:off x="3248" y="3496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70"/>
            <p:cNvSpPr>
              <a:spLocks noChangeShapeType="1"/>
            </p:cNvSpPr>
            <p:nvPr/>
          </p:nvSpPr>
          <p:spPr bwMode="auto">
            <a:xfrm>
              <a:off x="3248" y="3664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71"/>
            <p:cNvSpPr>
              <a:spLocks noChangeShapeType="1"/>
            </p:cNvSpPr>
            <p:nvPr/>
          </p:nvSpPr>
          <p:spPr bwMode="auto">
            <a:xfrm flipV="1">
              <a:off x="3432" y="3784"/>
              <a:ext cx="1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72"/>
            <p:cNvSpPr>
              <a:spLocks noChangeShapeType="1"/>
            </p:cNvSpPr>
            <p:nvPr/>
          </p:nvSpPr>
          <p:spPr bwMode="auto">
            <a:xfrm flipV="1">
              <a:off x="3608" y="3784"/>
              <a:ext cx="1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73"/>
            <p:cNvSpPr>
              <a:spLocks noChangeShapeType="1"/>
            </p:cNvSpPr>
            <p:nvPr/>
          </p:nvSpPr>
          <p:spPr bwMode="auto">
            <a:xfrm flipV="1">
              <a:off x="3776" y="3784"/>
              <a:ext cx="1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74"/>
            <p:cNvSpPr>
              <a:spLocks noChangeShapeType="1"/>
            </p:cNvSpPr>
            <p:nvPr/>
          </p:nvSpPr>
          <p:spPr bwMode="auto">
            <a:xfrm flipV="1">
              <a:off x="3952" y="3784"/>
              <a:ext cx="1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75"/>
            <p:cNvSpPr>
              <a:spLocks noChangeShapeType="1"/>
            </p:cNvSpPr>
            <p:nvPr/>
          </p:nvSpPr>
          <p:spPr bwMode="auto">
            <a:xfrm flipV="1">
              <a:off x="4120" y="3784"/>
              <a:ext cx="1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76"/>
            <p:cNvSpPr>
              <a:spLocks noChangeShapeType="1"/>
            </p:cNvSpPr>
            <p:nvPr/>
          </p:nvSpPr>
          <p:spPr bwMode="auto">
            <a:xfrm>
              <a:off x="3256" y="2608"/>
              <a:ext cx="1048" cy="1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77"/>
            <p:cNvSpPr>
              <a:spLocks noChangeShapeType="1"/>
            </p:cNvSpPr>
            <p:nvPr/>
          </p:nvSpPr>
          <p:spPr bwMode="auto">
            <a:xfrm>
              <a:off x="3248" y="3456"/>
              <a:ext cx="10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78"/>
            <p:cNvSpPr>
              <a:spLocks noChangeShapeType="1"/>
            </p:cNvSpPr>
            <p:nvPr/>
          </p:nvSpPr>
          <p:spPr bwMode="auto">
            <a:xfrm>
              <a:off x="3248" y="3608"/>
              <a:ext cx="10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79"/>
            <p:cNvSpPr>
              <a:spLocks noChangeArrowheads="1"/>
            </p:cNvSpPr>
            <p:nvPr/>
          </p:nvSpPr>
          <p:spPr bwMode="auto">
            <a:xfrm>
              <a:off x="4512" y="3824"/>
              <a:ext cx="5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Time (s)</a:t>
              </a:r>
              <a:endParaRPr lang="en-US"/>
            </a:p>
          </p:txBody>
        </p:sp>
        <p:sp>
          <p:nvSpPr>
            <p:cNvPr id="18471" name="Rectangle 80"/>
            <p:cNvSpPr>
              <a:spLocks noChangeArrowheads="1"/>
            </p:cNvSpPr>
            <p:nvPr/>
          </p:nvSpPr>
          <p:spPr bwMode="auto">
            <a:xfrm>
              <a:off x="4320" y="3352"/>
              <a:ext cx="4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M</a:t>
              </a:r>
              <a:r>
                <a:rPr lang="en-US" sz="1800">
                  <a:solidFill>
                    <a:srgbClr val="000000"/>
                  </a:solidFill>
                </a:rPr>
                <a:t>(start)</a:t>
              </a:r>
              <a:endParaRPr lang="en-US"/>
            </a:p>
          </p:txBody>
        </p:sp>
        <p:sp>
          <p:nvSpPr>
            <p:cNvPr id="18472" name="Rectangle 81"/>
            <p:cNvSpPr>
              <a:spLocks noChangeArrowheads="1"/>
            </p:cNvSpPr>
            <p:nvPr/>
          </p:nvSpPr>
          <p:spPr bwMode="auto">
            <a:xfrm>
              <a:off x="4320" y="3544"/>
              <a:ext cx="5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M</a:t>
              </a:r>
              <a:r>
                <a:rPr lang="en-US" sz="1800">
                  <a:solidFill>
                    <a:srgbClr val="000000"/>
                  </a:solidFill>
                </a:rPr>
                <a:t>(90%)</a:t>
              </a:r>
              <a:endParaRPr lang="en-US"/>
            </a:p>
          </p:txBody>
        </p:sp>
        <p:sp>
          <p:nvSpPr>
            <p:cNvPr id="18473" name="Line 82"/>
            <p:cNvSpPr>
              <a:spLocks noChangeShapeType="1"/>
            </p:cNvSpPr>
            <p:nvPr/>
          </p:nvSpPr>
          <p:spPr bwMode="auto">
            <a:xfrm flipH="1" flipV="1">
              <a:off x="3896" y="3728"/>
              <a:ext cx="8" cy="8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Rectangle 83"/>
            <p:cNvSpPr>
              <a:spLocks noChangeArrowheads="1"/>
            </p:cNvSpPr>
            <p:nvPr/>
          </p:nvSpPr>
          <p:spPr bwMode="auto">
            <a:xfrm>
              <a:off x="4376" y="2776"/>
              <a:ext cx="720" cy="5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5" name="Rectangle 84"/>
            <p:cNvSpPr>
              <a:spLocks noChangeArrowheads="1"/>
            </p:cNvSpPr>
            <p:nvPr/>
          </p:nvSpPr>
          <p:spPr bwMode="auto">
            <a:xfrm>
              <a:off x="4376" y="2776"/>
              <a:ext cx="6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shift from </a:t>
              </a:r>
              <a:endParaRPr lang="en-US"/>
            </a:p>
          </p:txBody>
        </p:sp>
        <p:sp>
          <p:nvSpPr>
            <p:cNvPr id="18476" name="Rectangle 85"/>
            <p:cNvSpPr>
              <a:spLocks noChangeArrowheads="1"/>
            </p:cNvSpPr>
            <p:nvPr/>
          </p:nvSpPr>
          <p:spPr bwMode="auto">
            <a:xfrm>
              <a:off x="4376" y="2944"/>
              <a:ext cx="7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A to B due </a:t>
              </a:r>
              <a:endParaRPr lang="en-US"/>
            </a:p>
          </p:txBody>
        </p:sp>
        <p:sp>
          <p:nvSpPr>
            <p:cNvPr id="18477" name="Rectangle 86"/>
            <p:cNvSpPr>
              <a:spLocks noChangeArrowheads="1"/>
            </p:cNvSpPr>
            <p:nvPr/>
          </p:nvSpPr>
          <p:spPr bwMode="auto">
            <a:xfrm>
              <a:off x="4376" y="3112"/>
              <a:ext cx="6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to alloying</a:t>
              </a:r>
              <a:endParaRPr lang="en-US"/>
            </a:p>
          </p:txBody>
        </p:sp>
        <p:sp>
          <p:nvSpPr>
            <p:cNvPr id="18478" name="Freeform 87"/>
            <p:cNvSpPr>
              <a:spLocks/>
            </p:cNvSpPr>
            <p:nvPr/>
          </p:nvSpPr>
          <p:spPr bwMode="auto">
            <a:xfrm>
              <a:off x="3786" y="2679"/>
              <a:ext cx="513" cy="513"/>
            </a:xfrm>
            <a:custGeom>
              <a:avLst/>
              <a:gdLst>
                <a:gd name="T0" fmla="*/ 117 w 513"/>
                <a:gd name="T1" fmla="*/ 513 h 513"/>
                <a:gd name="T2" fmla="*/ 39 w 513"/>
                <a:gd name="T3" fmla="*/ 420 h 513"/>
                <a:gd name="T4" fmla="*/ 12 w 513"/>
                <a:gd name="T5" fmla="*/ 375 h 513"/>
                <a:gd name="T6" fmla="*/ 0 w 513"/>
                <a:gd name="T7" fmla="*/ 315 h 513"/>
                <a:gd name="T8" fmla="*/ 0 w 513"/>
                <a:gd name="T9" fmla="*/ 255 h 513"/>
                <a:gd name="T10" fmla="*/ 21 w 513"/>
                <a:gd name="T11" fmla="*/ 192 h 513"/>
                <a:gd name="T12" fmla="*/ 75 w 513"/>
                <a:gd name="T13" fmla="*/ 138 h 513"/>
                <a:gd name="T14" fmla="*/ 150 w 513"/>
                <a:gd name="T15" fmla="*/ 90 h 513"/>
                <a:gd name="T16" fmla="*/ 243 w 513"/>
                <a:gd name="T17" fmla="*/ 51 h 513"/>
                <a:gd name="T18" fmla="*/ 330 w 513"/>
                <a:gd name="T19" fmla="*/ 27 h 513"/>
                <a:gd name="T20" fmla="*/ 393 w 513"/>
                <a:gd name="T21" fmla="*/ 18 h 513"/>
                <a:gd name="T22" fmla="*/ 459 w 513"/>
                <a:gd name="T23" fmla="*/ 9 h 513"/>
                <a:gd name="T24" fmla="*/ 501 w 513"/>
                <a:gd name="T25" fmla="*/ 0 h 513"/>
                <a:gd name="T26" fmla="*/ 513 w 513"/>
                <a:gd name="T27" fmla="*/ 51 h 513"/>
                <a:gd name="T28" fmla="*/ 450 w 513"/>
                <a:gd name="T29" fmla="*/ 60 h 513"/>
                <a:gd name="T30" fmla="*/ 330 w 513"/>
                <a:gd name="T31" fmla="*/ 87 h 513"/>
                <a:gd name="T32" fmla="*/ 231 w 513"/>
                <a:gd name="T33" fmla="*/ 138 h 513"/>
                <a:gd name="T34" fmla="*/ 177 w 513"/>
                <a:gd name="T35" fmla="*/ 189 h 513"/>
                <a:gd name="T36" fmla="*/ 162 w 513"/>
                <a:gd name="T37" fmla="*/ 243 h 513"/>
                <a:gd name="T38" fmla="*/ 162 w 513"/>
                <a:gd name="T39" fmla="*/ 288 h 513"/>
                <a:gd name="T40" fmla="*/ 174 w 513"/>
                <a:gd name="T41" fmla="*/ 327 h 513"/>
                <a:gd name="T42" fmla="*/ 210 w 513"/>
                <a:gd name="T43" fmla="*/ 378 h 513"/>
                <a:gd name="T44" fmla="*/ 240 w 513"/>
                <a:gd name="T45" fmla="*/ 423 h 513"/>
                <a:gd name="T46" fmla="*/ 258 w 513"/>
                <a:gd name="T47" fmla="*/ 444 h 513"/>
                <a:gd name="T48" fmla="*/ 219 w 513"/>
                <a:gd name="T49" fmla="*/ 513 h 513"/>
                <a:gd name="T50" fmla="*/ 117 w 513"/>
                <a:gd name="T51" fmla="*/ 513 h 5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3"/>
                <a:gd name="T79" fmla="*/ 0 h 513"/>
                <a:gd name="T80" fmla="*/ 513 w 513"/>
                <a:gd name="T81" fmla="*/ 513 h 51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3" h="513">
                  <a:moveTo>
                    <a:pt x="117" y="513"/>
                  </a:moveTo>
                  <a:lnTo>
                    <a:pt x="39" y="420"/>
                  </a:lnTo>
                  <a:lnTo>
                    <a:pt x="12" y="375"/>
                  </a:lnTo>
                  <a:lnTo>
                    <a:pt x="0" y="315"/>
                  </a:lnTo>
                  <a:lnTo>
                    <a:pt x="0" y="255"/>
                  </a:lnTo>
                  <a:lnTo>
                    <a:pt x="21" y="192"/>
                  </a:lnTo>
                  <a:lnTo>
                    <a:pt x="75" y="138"/>
                  </a:lnTo>
                  <a:lnTo>
                    <a:pt x="150" y="90"/>
                  </a:lnTo>
                  <a:lnTo>
                    <a:pt x="243" y="51"/>
                  </a:lnTo>
                  <a:lnTo>
                    <a:pt x="330" y="27"/>
                  </a:lnTo>
                  <a:lnTo>
                    <a:pt x="393" y="18"/>
                  </a:lnTo>
                  <a:lnTo>
                    <a:pt x="459" y="9"/>
                  </a:lnTo>
                  <a:lnTo>
                    <a:pt x="501" y="0"/>
                  </a:lnTo>
                  <a:lnTo>
                    <a:pt x="513" y="51"/>
                  </a:lnTo>
                  <a:lnTo>
                    <a:pt x="450" y="60"/>
                  </a:lnTo>
                  <a:lnTo>
                    <a:pt x="330" y="87"/>
                  </a:lnTo>
                  <a:lnTo>
                    <a:pt x="231" y="138"/>
                  </a:lnTo>
                  <a:lnTo>
                    <a:pt x="177" y="189"/>
                  </a:lnTo>
                  <a:lnTo>
                    <a:pt x="162" y="243"/>
                  </a:lnTo>
                  <a:lnTo>
                    <a:pt x="162" y="288"/>
                  </a:lnTo>
                  <a:lnTo>
                    <a:pt x="174" y="327"/>
                  </a:lnTo>
                  <a:lnTo>
                    <a:pt x="210" y="378"/>
                  </a:lnTo>
                  <a:lnTo>
                    <a:pt x="240" y="423"/>
                  </a:lnTo>
                  <a:lnTo>
                    <a:pt x="258" y="444"/>
                  </a:lnTo>
                  <a:lnTo>
                    <a:pt x="219" y="513"/>
                  </a:lnTo>
                  <a:lnTo>
                    <a:pt x="117" y="513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9" name="Freeform 88"/>
            <p:cNvSpPr>
              <a:spLocks/>
            </p:cNvSpPr>
            <p:nvPr/>
          </p:nvSpPr>
          <p:spPr bwMode="auto">
            <a:xfrm>
              <a:off x="3783" y="2680"/>
              <a:ext cx="509" cy="512"/>
            </a:xfrm>
            <a:custGeom>
              <a:avLst/>
              <a:gdLst>
                <a:gd name="T0" fmla="*/ 125 w 493"/>
                <a:gd name="T1" fmla="*/ 508 h 516"/>
                <a:gd name="T2" fmla="*/ 61 w 493"/>
                <a:gd name="T3" fmla="*/ 438 h 516"/>
                <a:gd name="T4" fmla="*/ 23 w 493"/>
                <a:gd name="T5" fmla="*/ 386 h 516"/>
                <a:gd name="T6" fmla="*/ 1 w 493"/>
                <a:gd name="T7" fmla="*/ 292 h 516"/>
                <a:gd name="T8" fmla="*/ 13 w 493"/>
                <a:gd name="T9" fmla="*/ 216 h 516"/>
                <a:gd name="T10" fmla="*/ 61 w 493"/>
                <a:gd name="T11" fmla="*/ 150 h 516"/>
                <a:gd name="T12" fmla="*/ 151 w 493"/>
                <a:gd name="T13" fmla="*/ 90 h 516"/>
                <a:gd name="T14" fmla="*/ 269 w 493"/>
                <a:gd name="T15" fmla="*/ 44 h 516"/>
                <a:gd name="T16" fmla="*/ 393 w 493"/>
                <a:gd name="T17" fmla="*/ 20 h 516"/>
                <a:gd name="T18" fmla="*/ 526 w 493"/>
                <a:gd name="T19" fmla="*/ 0 h 5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3"/>
                <a:gd name="T31" fmla="*/ 0 h 516"/>
                <a:gd name="T32" fmla="*/ 493 w 493"/>
                <a:gd name="T33" fmla="*/ 516 h 5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3" h="516">
                  <a:moveTo>
                    <a:pt x="117" y="516"/>
                  </a:moveTo>
                  <a:cubicBezTo>
                    <a:pt x="95" y="490"/>
                    <a:pt x="73" y="465"/>
                    <a:pt x="57" y="444"/>
                  </a:cubicBezTo>
                  <a:cubicBezTo>
                    <a:pt x="41" y="423"/>
                    <a:pt x="30" y="417"/>
                    <a:pt x="21" y="392"/>
                  </a:cubicBezTo>
                  <a:cubicBezTo>
                    <a:pt x="12" y="367"/>
                    <a:pt x="2" y="325"/>
                    <a:pt x="1" y="296"/>
                  </a:cubicBezTo>
                  <a:cubicBezTo>
                    <a:pt x="0" y="267"/>
                    <a:pt x="4" y="244"/>
                    <a:pt x="13" y="220"/>
                  </a:cubicBezTo>
                  <a:cubicBezTo>
                    <a:pt x="22" y="196"/>
                    <a:pt x="36" y="173"/>
                    <a:pt x="57" y="152"/>
                  </a:cubicBezTo>
                  <a:cubicBezTo>
                    <a:pt x="78" y="131"/>
                    <a:pt x="108" y="110"/>
                    <a:pt x="141" y="92"/>
                  </a:cubicBezTo>
                  <a:cubicBezTo>
                    <a:pt x="174" y="74"/>
                    <a:pt x="215" y="56"/>
                    <a:pt x="253" y="44"/>
                  </a:cubicBezTo>
                  <a:cubicBezTo>
                    <a:pt x="291" y="32"/>
                    <a:pt x="329" y="27"/>
                    <a:pt x="369" y="20"/>
                  </a:cubicBezTo>
                  <a:cubicBezTo>
                    <a:pt x="409" y="13"/>
                    <a:pt x="469" y="3"/>
                    <a:pt x="493" y="0"/>
                  </a:cubicBezTo>
                </a:path>
              </a:pathLst>
            </a:custGeom>
            <a:noFill/>
            <a:ln w="3175">
              <a:solidFill>
                <a:srgbClr val="98006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0" name="Freeform 89"/>
            <p:cNvSpPr>
              <a:spLocks/>
            </p:cNvSpPr>
            <p:nvPr/>
          </p:nvSpPr>
          <p:spPr bwMode="auto">
            <a:xfrm>
              <a:off x="3453" y="2664"/>
              <a:ext cx="513" cy="513"/>
            </a:xfrm>
            <a:custGeom>
              <a:avLst/>
              <a:gdLst>
                <a:gd name="T0" fmla="*/ 117 w 513"/>
                <a:gd name="T1" fmla="*/ 513 h 513"/>
                <a:gd name="T2" fmla="*/ 39 w 513"/>
                <a:gd name="T3" fmla="*/ 420 h 513"/>
                <a:gd name="T4" fmla="*/ 12 w 513"/>
                <a:gd name="T5" fmla="*/ 375 h 513"/>
                <a:gd name="T6" fmla="*/ 0 w 513"/>
                <a:gd name="T7" fmla="*/ 315 h 513"/>
                <a:gd name="T8" fmla="*/ 0 w 513"/>
                <a:gd name="T9" fmla="*/ 255 h 513"/>
                <a:gd name="T10" fmla="*/ 21 w 513"/>
                <a:gd name="T11" fmla="*/ 192 h 513"/>
                <a:gd name="T12" fmla="*/ 75 w 513"/>
                <a:gd name="T13" fmla="*/ 138 h 513"/>
                <a:gd name="T14" fmla="*/ 150 w 513"/>
                <a:gd name="T15" fmla="*/ 90 h 513"/>
                <a:gd name="T16" fmla="*/ 243 w 513"/>
                <a:gd name="T17" fmla="*/ 51 h 513"/>
                <a:gd name="T18" fmla="*/ 330 w 513"/>
                <a:gd name="T19" fmla="*/ 27 h 513"/>
                <a:gd name="T20" fmla="*/ 393 w 513"/>
                <a:gd name="T21" fmla="*/ 18 h 513"/>
                <a:gd name="T22" fmla="*/ 459 w 513"/>
                <a:gd name="T23" fmla="*/ 9 h 513"/>
                <a:gd name="T24" fmla="*/ 501 w 513"/>
                <a:gd name="T25" fmla="*/ 0 h 513"/>
                <a:gd name="T26" fmla="*/ 513 w 513"/>
                <a:gd name="T27" fmla="*/ 51 h 513"/>
                <a:gd name="T28" fmla="*/ 450 w 513"/>
                <a:gd name="T29" fmla="*/ 60 h 513"/>
                <a:gd name="T30" fmla="*/ 330 w 513"/>
                <a:gd name="T31" fmla="*/ 87 h 513"/>
                <a:gd name="T32" fmla="*/ 231 w 513"/>
                <a:gd name="T33" fmla="*/ 138 h 513"/>
                <a:gd name="T34" fmla="*/ 177 w 513"/>
                <a:gd name="T35" fmla="*/ 189 h 513"/>
                <a:gd name="T36" fmla="*/ 162 w 513"/>
                <a:gd name="T37" fmla="*/ 243 h 513"/>
                <a:gd name="T38" fmla="*/ 162 w 513"/>
                <a:gd name="T39" fmla="*/ 288 h 513"/>
                <a:gd name="T40" fmla="*/ 174 w 513"/>
                <a:gd name="T41" fmla="*/ 327 h 513"/>
                <a:gd name="T42" fmla="*/ 210 w 513"/>
                <a:gd name="T43" fmla="*/ 378 h 513"/>
                <a:gd name="T44" fmla="*/ 240 w 513"/>
                <a:gd name="T45" fmla="*/ 423 h 513"/>
                <a:gd name="T46" fmla="*/ 258 w 513"/>
                <a:gd name="T47" fmla="*/ 444 h 513"/>
                <a:gd name="T48" fmla="*/ 219 w 513"/>
                <a:gd name="T49" fmla="*/ 513 h 513"/>
                <a:gd name="T50" fmla="*/ 117 w 513"/>
                <a:gd name="T51" fmla="*/ 513 h 5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3"/>
                <a:gd name="T79" fmla="*/ 0 h 513"/>
                <a:gd name="T80" fmla="*/ 513 w 513"/>
                <a:gd name="T81" fmla="*/ 513 h 51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3" h="513">
                  <a:moveTo>
                    <a:pt x="117" y="513"/>
                  </a:moveTo>
                  <a:lnTo>
                    <a:pt x="39" y="420"/>
                  </a:lnTo>
                  <a:lnTo>
                    <a:pt x="12" y="375"/>
                  </a:lnTo>
                  <a:lnTo>
                    <a:pt x="0" y="315"/>
                  </a:lnTo>
                  <a:lnTo>
                    <a:pt x="0" y="255"/>
                  </a:lnTo>
                  <a:lnTo>
                    <a:pt x="21" y="192"/>
                  </a:lnTo>
                  <a:lnTo>
                    <a:pt x="75" y="138"/>
                  </a:lnTo>
                  <a:lnTo>
                    <a:pt x="150" y="90"/>
                  </a:lnTo>
                  <a:lnTo>
                    <a:pt x="243" y="51"/>
                  </a:lnTo>
                  <a:lnTo>
                    <a:pt x="330" y="27"/>
                  </a:lnTo>
                  <a:lnTo>
                    <a:pt x="393" y="18"/>
                  </a:lnTo>
                  <a:lnTo>
                    <a:pt x="459" y="9"/>
                  </a:lnTo>
                  <a:lnTo>
                    <a:pt x="501" y="0"/>
                  </a:lnTo>
                  <a:lnTo>
                    <a:pt x="513" y="51"/>
                  </a:lnTo>
                  <a:lnTo>
                    <a:pt x="450" y="60"/>
                  </a:lnTo>
                  <a:lnTo>
                    <a:pt x="330" y="87"/>
                  </a:lnTo>
                  <a:lnTo>
                    <a:pt x="231" y="138"/>
                  </a:lnTo>
                  <a:lnTo>
                    <a:pt x="177" y="189"/>
                  </a:lnTo>
                  <a:lnTo>
                    <a:pt x="162" y="243"/>
                  </a:lnTo>
                  <a:lnTo>
                    <a:pt x="162" y="288"/>
                  </a:lnTo>
                  <a:lnTo>
                    <a:pt x="174" y="327"/>
                  </a:lnTo>
                  <a:lnTo>
                    <a:pt x="210" y="378"/>
                  </a:lnTo>
                  <a:lnTo>
                    <a:pt x="240" y="423"/>
                  </a:lnTo>
                  <a:lnTo>
                    <a:pt x="258" y="444"/>
                  </a:lnTo>
                  <a:lnTo>
                    <a:pt x="219" y="513"/>
                  </a:lnTo>
                  <a:lnTo>
                    <a:pt x="117" y="513"/>
                  </a:lnTo>
                  <a:close/>
                </a:path>
              </a:pathLst>
            </a:custGeom>
            <a:solidFill>
              <a:srgbClr val="BABABA"/>
            </a:solidFill>
            <a:ln w="9525">
              <a:solidFill>
                <a:srgbClr val="BABABA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1" name="Rectangle 90"/>
            <p:cNvSpPr>
              <a:spLocks noChangeArrowheads="1"/>
            </p:cNvSpPr>
            <p:nvPr/>
          </p:nvSpPr>
          <p:spPr bwMode="auto">
            <a:xfrm>
              <a:off x="3832" y="2928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8482" name="Rectangle 91"/>
            <p:cNvSpPr>
              <a:spLocks noChangeArrowheads="1"/>
            </p:cNvSpPr>
            <p:nvPr/>
          </p:nvSpPr>
          <p:spPr bwMode="auto">
            <a:xfrm>
              <a:off x="3480" y="2864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8483" name="Freeform 92"/>
            <p:cNvSpPr>
              <a:spLocks/>
            </p:cNvSpPr>
            <p:nvPr/>
          </p:nvSpPr>
          <p:spPr bwMode="auto">
            <a:xfrm>
              <a:off x="3447" y="2642"/>
              <a:ext cx="665" cy="534"/>
            </a:xfrm>
            <a:custGeom>
              <a:avLst/>
              <a:gdLst>
                <a:gd name="T0" fmla="*/ 121 w 665"/>
                <a:gd name="T1" fmla="*/ 534 h 534"/>
                <a:gd name="T2" fmla="*/ 37 w 665"/>
                <a:gd name="T3" fmla="*/ 434 h 534"/>
                <a:gd name="T4" fmla="*/ 1 w 665"/>
                <a:gd name="T5" fmla="*/ 306 h 534"/>
                <a:gd name="T6" fmla="*/ 33 w 665"/>
                <a:gd name="T7" fmla="*/ 202 h 534"/>
                <a:gd name="T8" fmla="*/ 145 w 665"/>
                <a:gd name="T9" fmla="*/ 110 h 534"/>
                <a:gd name="T10" fmla="*/ 341 w 665"/>
                <a:gd name="T11" fmla="*/ 42 h 534"/>
                <a:gd name="T12" fmla="*/ 593 w 665"/>
                <a:gd name="T13" fmla="*/ 6 h 534"/>
                <a:gd name="T14" fmla="*/ 665 w 665"/>
                <a:gd name="T15" fmla="*/ 6 h 5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5"/>
                <a:gd name="T25" fmla="*/ 0 h 534"/>
                <a:gd name="T26" fmla="*/ 665 w 665"/>
                <a:gd name="T27" fmla="*/ 534 h 5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5" h="534">
                  <a:moveTo>
                    <a:pt x="121" y="534"/>
                  </a:moveTo>
                  <a:cubicBezTo>
                    <a:pt x="89" y="503"/>
                    <a:pt x="57" y="472"/>
                    <a:pt x="37" y="434"/>
                  </a:cubicBezTo>
                  <a:cubicBezTo>
                    <a:pt x="17" y="396"/>
                    <a:pt x="2" y="345"/>
                    <a:pt x="1" y="306"/>
                  </a:cubicBezTo>
                  <a:cubicBezTo>
                    <a:pt x="0" y="267"/>
                    <a:pt x="9" y="235"/>
                    <a:pt x="33" y="202"/>
                  </a:cubicBezTo>
                  <a:cubicBezTo>
                    <a:pt x="57" y="169"/>
                    <a:pt x="94" y="137"/>
                    <a:pt x="145" y="110"/>
                  </a:cubicBezTo>
                  <a:cubicBezTo>
                    <a:pt x="196" y="83"/>
                    <a:pt x="266" y="59"/>
                    <a:pt x="341" y="42"/>
                  </a:cubicBezTo>
                  <a:cubicBezTo>
                    <a:pt x="416" y="25"/>
                    <a:pt x="539" y="12"/>
                    <a:pt x="593" y="6"/>
                  </a:cubicBezTo>
                  <a:cubicBezTo>
                    <a:pt x="647" y="0"/>
                    <a:pt x="656" y="3"/>
                    <a:pt x="665" y="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4" name="Freeform 93"/>
            <p:cNvSpPr>
              <a:spLocks/>
            </p:cNvSpPr>
            <p:nvPr/>
          </p:nvSpPr>
          <p:spPr bwMode="auto">
            <a:xfrm>
              <a:off x="3787" y="2666"/>
              <a:ext cx="665" cy="534"/>
            </a:xfrm>
            <a:custGeom>
              <a:avLst/>
              <a:gdLst>
                <a:gd name="T0" fmla="*/ 121 w 665"/>
                <a:gd name="T1" fmla="*/ 534 h 534"/>
                <a:gd name="T2" fmla="*/ 37 w 665"/>
                <a:gd name="T3" fmla="*/ 434 h 534"/>
                <a:gd name="T4" fmla="*/ 1 w 665"/>
                <a:gd name="T5" fmla="*/ 306 h 534"/>
                <a:gd name="T6" fmla="*/ 33 w 665"/>
                <a:gd name="T7" fmla="*/ 202 h 534"/>
                <a:gd name="T8" fmla="*/ 145 w 665"/>
                <a:gd name="T9" fmla="*/ 110 h 534"/>
                <a:gd name="T10" fmla="*/ 341 w 665"/>
                <a:gd name="T11" fmla="*/ 42 h 534"/>
                <a:gd name="T12" fmla="*/ 593 w 665"/>
                <a:gd name="T13" fmla="*/ 6 h 534"/>
                <a:gd name="T14" fmla="*/ 665 w 665"/>
                <a:gd name="T15" fmla="*/ 6 h 5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5"/>
                <a:gd name="T25" fmla="*/ 0 h 534"/>
                <a:gd name="T26" fmla="*/ 665 w 665"/>
                <a:gd name="T27" fmla="*/ 534 h 5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5" h="534">
                  <a:moveTo>
                    <a:pt x="121" y="534"/>
                  </a:moveTo>
                  <a:cubicBezTo>
                    <a:pt x="89" y="503"/>
                    <a:pt x="57" y="472"/>
                    <a:pt x="37" y="434"/>
                  </a:cubicBezTo>
                  <a:cubicBezTo>
                    <a:pt x="17" y="396"/>
                    <a:pt x="2" y="345"/>
                    <a:pt x="1" y="306"/>
                  </a:cubicBezTo>
                  <a:cubicBezTo>
                    <a:pt x="0" y="267"/>
                    <a:pt x="9" y="235"/>
                    <a:pt x="33" y="202"/>
                  </a:cubicBezTo>
                  <a:cubicBezTo>
                    <a:pt x="57" y="169"/>
                    <a:pt x="94" y="137"/>
                    <a:pt x="145" y="110"/>
                  </a:cubicBezTo>
                  <a:cubicBezTo>
                    <a:pt x="196" y="83"/>
                    <a:pt x="266" y="59"/>
                    <a:pt x="341" y="42"/>
                  </a:cubicBezTo>
                  <a:cubicBezTo>
                    <a:pt x="416" y="25"/>
                    <a:pt x="539" y="12"/>
                    <a:pt x="593" y="6"/>
                  </a:cubicBezTo>
                  <a:cubicBezTo>
                    <a:pt x="647" y="0"/>
                    <a:pt x="656" y="3"/>
                    <a:pt x="665" y="6"/>
                  </a:cubicBezTo>
                </a:path>
              </a:pathLst>
            </a:custGeom>
            <a:noFill/>
            <a:ln w="28575">
              <a:solidFill>
                <a:srgbClr val="98006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5" name="Rectangle 94"/>
            <p:cNvSpPr>
              <a:spLocks noChangeArrowheads="1"/>
            </p:cNvSpPr>
            <p:nvPr/>
          </p:nvSpPr>
          <p:spPr bwMode="auto">
            <a:xfrm>
              <a:off x="4320" y="2560"/>
              <a:ext cx="192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6" name="Freeform 95"/>
            <p:cNvSpPr>
              <a:spLocks/>
            </p:cNvSpPr>
            <p:nvPr/>
          </p:nvSpPr>
          <p:spPr bwMode="auto">
            <a:xfrm>
              <a:off x="3942" y="2712"/>
              <a:ext cx="514" cy="404"/>
            </a:xfrm>
            <a:custGeom>
              <a:avLst/>
              <a:gdLst>
                <a:gd name="T0" fmla="*/ 102 w 514"/>
                <a:gd name="T1" fmla="*/ 404 h 404"/>
                <a:gd name="T2" fmla="*/ 22 w 514"/>
                <a:gd name="T3" fmla="*/ 304 h 404"/>
                <a:gd name="T4" fmla="*/ 2 w 514"/>
                <a:gd name="T5" fmla="*/ 208 h 404"/>
                <a:gd name="T6" fmla="*/ 34 w 514"/>
                <a:gd name="T7" fmla="*/ 136 h 404"/>
                <a:gd name="T8" fmla="*/ 142 w 514"/>
                <a:gd name="T9" fmla="*/ 68 h 404"/>
                <a:gd name="T10" fmla="*/ 294 w 514"/>
                <a:gd name="T11" fmla="*/ 20 h 404"/>
                <a:gd name="T12" fmla="*/ 514 w 514"/>
                <a:gd name="T13" fmla="*/ 0 h 4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4"/>
                <a:gd name="T22" fmla="*/ 0 h 404"/>
                <a:gd name="T23" fmla="*/ 514 w 514"/>
                <a:gd name="T24" fmla="*/ 404 h 4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4" h="404">
                  <a:moveTo>
                    <a:pt x="102" y="404"/>
                  </a:moveTo>
                  <a:cubicBezTo>
                    <a:pt x="70" y="370"/>
                    <a:pt x="39" y="337"/>
                    <a:pt x="22" y="304"/>
                  </a:cubicBezTo>
                  <a:cubicBezTo>
                    <a:pt x="5" y="271"/>
                    <a:pt x="0" y="236"/>
                    <a:pt x="2" y="208"/>
                  </a:cubicBezTo>
                  <a:cubicBezTo>
                    <a:pt x="4" y="180"/>
                    <a:pt x="11" y="159"/>
                    <a:pt x="34" y="136"/>
                  </a:cubicBezTo>
                  <a:cubicBezTo>
                    <a:pt x="57" y="113"/>
                    <a:pt x="99" y="87"/>
                    <a:pt x="142" y="68"/>
                  </a:cubicBezTo>
                  <a:cubicBezTo>
                    <a:pt x="185" y="49"/>
                    <a:pt x="232" y="31"/>
                    <a:pt x="294" y="20"/>
                  </a:cubicBezTo>
                  <a:cubicBezTo>
                    <a:pt x="356" y="9"/>
                    <a:pt x="435" y="4"/>
                    <a:pt x="514" y="0"/>
                  </a:cubicBezTo>
                </a:path>
              </a:pathLst>
            </a:custGeom>
            <a:noFill/>
            <a:ln w="28575">
              <a:solidFill>
                <a:srgbClr val="98006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7" name="Rectangle 96"/>
            <p:cNvSpPr>
              <a:spLocks noChangeArrowheads="1"/>
            </p:cNvSpPr>
            <p:nvPr/>
          </p:nvSpPr>
          <p:spPr bwMode="auto">
            <a:xfrm>
              <a:off x="4304" y="2528"/>
              <a:ext cx="164" cy="292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88" name="Rectangle 97"/>
            <p:cNvSpPr>
              <a:spLocks noChangeArrowheads="1"/>
            </p:cNvSpPr>
            <p:nvPr/>
          </p:nvSpPr>
          <p:spPr bwMode="auto">
            <a:xfrm>
              <a:off x="4312" y="2560"/>
              <a:ext cx="1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CC6600"/>
                  </a:solidFill>
                </a:rPr>
                <a:t>T</a:t>
              </a:r>
              <a:r>
                <a:rPr lang="en-US" sz="1800" i="1" baseline="-25000">
                  <a:solidFill>
                    <a:srgbClr val="CC6600"/>
                  </a:solidFill>
                </a:rPr>
                <a:t>E</a:t>
              </a:r>
              <a:endParaRPr lang="en-US" i="1"/>
            </a:p>
          </p:txBody>
        </p:sp>
        <p:sp>
          <p:nvSpPr>
            <p:cNvPr id="18489" name="Rectangle 98"/>
            <p:cNvSpPr>
              <a:spLocks noChangeArrowheads="1"/>
            </p:cNvSpPr>
            <p:nvPr/>
          </p:nvSpPr>
          <p:spPr bwMode="auto">
            <a:xfrm>
              <a:off x="3252" y="2484"/>
              <a:ext cx="1048" cy="13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90" name="Freeform 99"/>
            <p:cNvSpPr>
              <a:spLocks/>
            </p:cNvSpPr>
            <p:nvPr/>
          </p:nvSpPr>
          <p:spPr bwMode="auto">
            <a:xfrm>
              <a:off x="3606" y="2700"/>
              <a:ext cx="514" cy="404"/>
            </a:xfrm>
            <a:custGeom>
              <a:avLst/>
              <a:gdLst>
                <a:gd name="T0" fmla="*/ 102 w 514"/>
                <a:gd name="T1" fmla="*/ 404 h 404"/>
                <a:gd name="T2" fmla="*/ 22 w 514"/>
                <a:gd name="T3" fmla="*/ 304 h 404"/>
                <a:gd name="T4" fmla="*/ 2 w 514"/>
                <a:gd name="T5" fmla="*/ 208 h 404"/>
                <a:gd name="T6" fmla="*/ 34 w 514"/>
                <a:gd name="T7" fmla="*/ 136 h 404"/>
                <a:gd name="T8" fmla="*/ 142 w 514"/>
                <a:gd name="T9" fmla="*/ 68 h 404"/>
                <a:gd name="T10" fmla="*/ 294 w 514"/>
                <a:gd name="T11" fmla="*/ 20 h 404"/>
                <a:gd name="T12" fmla="*/ 514 w 514"/>
                <a:gd name="T13" fmla="*/ 0 h 4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4"/>
                <a:gd name="T22" fmla="*/ 0 h 404"/>
                <a:gd name="T23" fmla="*/ 514 w 514"/>
                <a:gd name="T24" fmla="*/ 404 h 4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4" h="404">
                  <a:moveTo>
                    <a:pt x="102" y="404"/>
                  </a:moveTo>
                  <a:cubicBezTo>
                    <a:pt x="70" y="370"/>
                    <a:pt x="39" y="337"/>
                    <a:pt x="22" y="304"/>
                  </a:cubicBezTo>
                  <a:cubicBezTo>
                    <a:pt x="5" y="271"/>
                    <a:pt x="0" y="236"/>
                    <a:pt x="2" y="208"/>
                  </a:cubicBezTo>
                  <a:cubicBezTo>
                    <a:pt x="4" y="180"/>
                    <a:pt x="11" y="159"/>
                    <a:pt x="34" y="136"/>
                  </a:cubicBezTo>
                  <a:cubicBezTo>
                    <a:pt x="57" y="113"/>
                    <a:pt x="99" y="87"/>
                    <a:pt x="142" y="68"/>
                  </a:cubicBezTo>
                  <a:cubicBezTo>
                    <a:pt x="185" y="49"/>
                    <a:pt x="232" y="31"/>
                    <a:pt x="294" y="20"/>
                  </a:cubicBezTo>
                  <a:cubicBezTo>
                    <a:pt x="356" y="9"/>
                    <a:pt x="435" y="4"/>
                    <a:pt x="51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8491" name="Group 100"/>
            <p:cNvGrpSpPr>
              <a:grpSpLocks/>
            </p:cNvGrpSpPr>
            <p:nvPr/>
          </p:nvGrpSpPr>
          <p:grpSpPr bwMode="auto">
            <a:xfrm>
              <a:off x="3560" y="2784"/>
              <a:ext cx="360" cy="176"/>
              <a:chOff x="3560" y="2784"/>
              <a:chExt cx="360" cy="176"/>
            </a:xfrm>
          </p:grpSpPr>
          <p:sp>
            <p:nvSpPr>
              <p:cNvPr id="18493" name="Freeform 101"/>
              <p:cNvSpPr>
                <a:spLocks/>
              </p:cNvSpPr>
              <p:nvPr/>
            </p:nvSpPr>
            <p:spPr bwMode="auto">
              <a:xfrm>
                <a:off x="3752" y="2784"/>
                <a:ext cx="168" cy="176"/>
              </a:xfrm>
              <a:custGeom>
                <a:avLst/>
                <a:gdLst>
                  <a:gd name="T0" fmla="*/ 168 w 168"/>
                  <a:gd name="T1" fmla="*/ 120 h 176"/>
                  <a:gd name="T2" fmla="*/ 0 w 168"/>
                  <a:gd name="T3" fmla="*/ 176 h 176"/>
                  <a:gd name="T4" fmla="*/ 64 w 168"/>
                  <a:gd name="T5" fmla="*/ 96 h 176"/>
                  <a:gd name="T6" fmla="*/ 40 w 168"/>
                  <a:gd name="T7" fmla="*/ 0 h 176"/>
                  <a:gd name="T8" fmla="*/ 168 w 168"/>
                  <a:gd name="T9" fmla="*/ 120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"/>
                  <a:gd name="T16" fmla="*/ 0 h 176"/>
                  <a:gd name="T17" fmla="*/ 168 w 168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" h="176">
                    <a:moveTo>
                      <a:pt x="168" y="120"/>
                    </a:moveTo>
                    <a:lnTo>
                      <a:pt x="0" y="176"/>
                    </a:lnTo>
                    <a:lnTo>
                      <a:pt x="64" y="96"/>
                    </a:lnTo>
                    <a:lnTo>
                      <a:pt x="40" y="0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rgbClr val="888888"/>
              </a:solidFill>
              <a:ln w="12700">
                <a:solidFill>
                  <a:srgbClr val="88888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94" name="Line 102"/>
              <p:cNvSpPr>
                <a:spLocks noChangeShapeType="1"/>
              </p:cNvSpPr>
              <p:nvPr/>
            </p:nvSpPr>
            <p:spPr bwMode="auto">
              <a:xfrm>
                <a:off x="3560" y="2832"/>
                <a:ext cx="256" cy="48"/>
              </a:xfrm>
              <a:prstGeom prst="line">
                <a:avLst/>
              </a:prstGeom>
              <a:noFill/>
              <a:ln w="114300">
                <a:solidFill>
                  <a:srgbClr val="88888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2" name="Freeform 103"/>
            <p:cNvSpPr>
              <a:spLocks/>
            </p:cNvSpPr>
            <p:nvPr/>
          </p:nvSpPr>
          <p:spPr bwMode="auto">
            <a:xfrm>
              <a:off x="3256" y="2568"/>
              <a:ext cx="640" cy="1160"/>
            </a:xfrm>
            <a:custGeom>
              <a:avLst/>
              <a:gdLst>
                <a:gd name="T0" fmla="*/ 0 w 640"/>
                <a:gd name="T1" fmla="*/ 0 h 1160"/>
                <a:gd name="T2" fmla="*/ 40 w 640"/>
                <a:gd name="T3" fmla="*/ 16 h 1160"/>
                <a:gd name="T4" fmla="*/ 80 w 640"/>
                <a:gd name="T5" fmla="*/ 40 h 1160"/>
                <a:gd name="T6" fmla="*/ 200 w 640"/>
                <a:gd name="T7" fmla="*/ 136 h 1160"/>
                <a:gd name="T8" fmla="*/ 256 w 640"/>
                <a:gd name="T9" fmla="*/ 184 h 1160"/>
                <a:gd name="T10" fmla="*/ 312 w 640"/>
                <a:gd name="T11" fmla="*/ 240 h 1160"/>
                <a:gd name="T12" fmla="*/ 360 w 640"/>
                <a:gd name="T13" fmla="*/ 296 h 1160"/>
                <a:gd name="T14" fmla="*/ 376 w 640"/>
                <a:gd name="T15" fmla="*/ 328 h 1160"/>
                <a:gd name="T16" fmla="*/ 400 w 640"/>
                <a:gd name="T17" fmla="*/ 368 h 1160"/>
                <a:gd name="T18" fmla="*/ 448 w 640"/>
                <a:gd name="T19" fmla="*/ 456 h 1160"/>
                <a:gd name="T20" fmla="*/ 496 w 640"/>
                <a:gd name="T21" fmla="*/ 552 h 1160"/>
                <a:gd name="T22" fmla="*/ 536 w 640"/>
                <a:gd name="T23" fmla="*/ 672 h 1160"/>
                <a:gd name="T24" fmla="*/ 576 w 640"/>
                <a:gd name="T25" fmla="*/ 800 h 1160"/>
                <a:gd name="T26" fmla="*/ 600 w 640"/>
                <a:gd name="T27" fmla="*/ 896 h 1160"/>
                <a:gd name="T28" fmla="*/ 624 w 640"/>
                <a:gd name="T29" fmla="*/ 1000 h 1160"/>
                <a:gd name="T30" fmla="*/ 632 w 640"/>
                <a:gd name="T31" fmla="*/ 1080 h 1160"/>
                <a:gd name="T32" fmla="*/ 640 w 640"/>
                <a:gd name="T33" fmla="*/ 1160 h 11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0"/>
                <a:gd name="T52" fmla="*/ 0 h 1160"/>
                <a:gd name="T53" fmla="*/ 640 w 640"/>
                <a:gd name="T54" fmla="*/ 1160 h 11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0" h="1160">
                  <a:moveTo>
                    <a:pt x="0" y="0"/>
                  </a:moveTo>
                  <a:lnTo>
                    <a:pt x="40" y="16"/>
                  </a:lnTo>
                  <a:lnTo>
                    <a:pt x="80" y="40"/>
                  </a:lnTo>
                  <a:lnTo>
                    <a:pt x="200" y="136"/>
                  </a:lnTo>
                  <a:lnTo>
                    <a:pt x="256" y="184"/>
                  </a:lnTo>
                  <a:lnTo>
                    <a:pt x="312" y="240"/>
                  </a:lnTo>
                  <a:lnTo>
                    <a:pt x="360" y="296"/>
                  </a:lnTo>
                  <a:lnTo>
                    <a:pt x="376" y="328"/>
                  </a:lnTo>
                  <a:lnTo>
                    <a:pt x="400" y="368"/>
                  </a:lnTo>
                  <a:lnTo>
                    <a:pt x="448" y="456"/>
                  </a:lnTo>
                  <a:lnTo>
                    <a:pt x="496" y="552"/>
                  </a:lnTo>
                  <a:lnTo>
                    <a:pt x="536" y="672"/>
                  </a:lnTo>
                  <a:lnTo>
                    <a:pt x="576" y="800"/>
                  </a:lnTo>
                  <a:lnTo>
                    <a:pt x="600" y="896"/>
                  </a:lnTo>
                  <a:lnTo>
                    <a:pt x="624" y="1000"/>
                  </a:lnTo>
                  <a:lnTo>
                    <a:pt x="632" y="1080"/>
                  </a:lnTo>
                  <a:lnTo>
                    <a:pt x="640" y="1160"/>
                  </a:lnTo>
                </a:path>
              </a:pathLst>
            </a:cu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Hardenability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Grain size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7714" y="1407988"/>
            <a:ext cx="8077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dirty="0"/>
              <a:t>•  </a:t>
            </a:r>
            <a:r>
              <a:rPr lang="en-US" dirty="0" smtClean="0"/>
              <a:t>Finer the grain size of austenite, lesser the </a:t>
            </a:r>
            <a:r>
              <a:rPr lang="en-US" dirty="0" err="1" smtClean="0"/>
              <a:t>hardenability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Finer grain size favor the nucleation of pearlite and hence </a:t>
            </a:r>
          </a:p>
          <a:p>
            <a:r>
              <a:rPr lang="en-US" dirty="0" smtClean="0"/>
              <a:t>  decreases the tendency of martensite formation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66A43-8F08-4C16-80A9-1C4F57154D9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3400" y="1066800"/>
            <a:ext cx="647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Effect of quenching medium: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633538" y="1574800"/>
            <a:ext cx="108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292929"/>
                </a:solidFill>
              </a:rPr>
              <a:t>Medium</a:t>
            </a:r>
            <a:endParaRPr lang="en-US" sz="2000"/>
          </a:p>
          <a:p>
            <a:pPr algn="ctr"/>
            <a:r>
              <a:rPr lang="en-US" sz="2000">
                <a:solidFill>
                  <a:srgbClr val="FF5050"/>
                </a:solidFill>
              </a:rPr>
              <a:t>air</a:t>
            </a:r>
            <a:endParaRPr lang="en-US" sz="2000"/>
          </a:p>
          <a:p>
            <a:pPr algn="ctr"/>
            <a:r>
              <a:rPr lang="en-US" sz="2000">
                <a:solidFill>
                  <a:srgbClr val="FF3300"/>
                </a:solidFill>
              </a:rPr>
              <a:t>oil</a:t>
            </a:r>
            <a:endParaRPr lang="en-US" sz="2000"/>
          </a:p>
          <a:p>
            <a:pPr algn="ctr"/>
            <a:r>
              <a:rPr lang="en-US" sz="2000">
                <a:solidFill>
                  <a:schemeClr val="tx2"/>
                </a:solidFill>
              </a:rPr>
              <a:t>water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124200" y="1600200"/>
            <a:ext cx="23447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292929"/>
                </a:solidFill>
              </a:rPr>
              <a:t>Severity of Quench</a:t>
            </a:r>
            <a:endParaRPr lang="en-US" sz="2000"/>
          </a:p>
          <a:p>
            <a:pPr algn="ctr"/>
            <a:r>
              <a:rPr lang="en-US" sz="2000">
                <a:solidFill>
                  <a:srgbClr val="FF5050"/>
                </a:solidFill>
              </a:rPr>
              <a:t>low</a:t>
            </a:r>
            <a:endParaRPr lang="en-US" sz="2000"/>
          </a:p>
          <a:p>
            <a:pPr algn="ctr"/>
            <a:r>
              <a:rPr lang="en-US" sz="2000">
                <a:solidFill>
                  <a:srgbClr val="FF3300"/>
                </a:solidFill>
              </a:rPr>
              <a:t>moderate</a:t>
            </a:r>
            <a:endParaRPr lang="en-US" sz="2000"/>
          </a:p>
          <a:p>
            <a:pPr algn="ctr"/>
            <a:r>
              <a:rPr lang="en-US" sz="200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178550" y="1584325"/>
            <a:ext cx="12715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292929"/>
                </a:solidFill>
              </a:rPr>
              <a:t>Hardness</a:t>
            </a:r>
            <a:endParaRPr lang="en-US" sz="2000"/>
          </a:p>
          <a:p>
            <a:pPr algn="ctr"/>
            <a:r>
              <a:rPr lang="en-US" sz="2000">
                <a:solidFill>
                  <a:srgbClr val="FF5050"/>
                </a:solidFill>
              </a:rPr>
              <a:t>low</a:t>
            </a:r>
            <a:endParaRPr lang="en-US" sz="2000"/>
          </a:p>
          <a:p>
            <a:pPr algn="ctr"/>
            <a:r>
              <a:rPr lang="en-US" sz="2000">
                <a:solidFill>
                  <a:srgbClr val="FF3300"/>
                </a:solidFill>
              </a:rPr>
              <a:t>moderate</a:t>
            </a:r>
            <a:endParaRPr lang="en-US" sz="2000"/>
          </a:p>
          <a:p>
            <a:pPr algn="ctr"/>
            <a:r>
              <a:rPr lang="en-US" sz="2000">
                <a:solidFill>
                  <a:schemeClr val="tx2"/>
                </a:solidFill>
              </a:rPr>
              <a:t>high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2987675"/>
            <a:ext cx="6953250" cy="3184525"/>
            <a:chOff x="336" y="1882"/>
            <a:chExt cx="4380" cy="2006"/>
          </a:xfrm>
        </p:grpSpPr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336" y="1882"/>
              <a:ext cx="4080" cy="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/>
                <a:t>•  Effect of geometry:</a:t>
              </a:r>
            </a:p>
            <a:p>
              <a:r>
                <a:rPr lang="en-US"/>
                <a:t>    </a:t>
              </a:r>
              <a:r>
                <a:rPr lang="en-US" sz="2200"/>
                <a:t>When surface-to-volume ratio increases:</a:t>
              </a:r>
            </a:p>
            <a:p>
              <a:r>
                <a:rPr lang="en-US" sz="2200"/>
                <a:t>         --cooling rate increases</a:t>
              </a:r>
            </a:p>
            <a:p>
              <a:r>
                <a:rPr lang="en-US" sz="2200"/>
                <a:t>         --hardness increases</a:t>
              </a:r>
              <a:endParaRPr lang="en-US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2037" y="2832"/>
              <a:ext cx="68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292929"/>
                  </a:solidFill>
                </a:rPr>
                <a:t>Position</a:t>
              </a:r>
              <a:endParaRPr lang="en-US" sz="2000"/>
            </a:p>
            <a:p>
              <a:pPr algn="ctr"/>
              <a:r>
                <a:rPr lang="en-US" sz="2000">
                  <a:solidFill>
                    <a:schemeClr val="tx2"/>
                  </a:solidFill>
                </a:rPr>
                <a:t>center</a:t>
              </a:r>
              <a:endParaRPr lang="en-US" sz="2000"/>
            </a:p>
            <a:p>
              <a:pPr algn="ctr"/>
              <a:r>
                <a:rPr lang="en-US" sz="2000">
                  <a:solidFill>
                    <a:srgbClr val="FF5050"/>
                  </a:solidFill>
                </a:rPr>
                <a:t>surface</a:t>
              </a:r>
              <a:endParaRPr lang="en-US" sz="2000">
                <a:solidFill>
                  <a:srgbClr val="FF3300"/>
                </a:solidFill>
              </a:endParaRPr>
            </a:p>
          </p:txBody>
        </p:sp>
        <p:sp>
          <p:nvSpPr>
            <p:cNvPr id="19467" name="Rectangle 9"/>
            <p:cNvSpPr>
              <a:spLocks noChangeArrowheads="1"/>
            </p:cNvSpPr>
            <p:nvPr/>
          </p:nvSpPr>
          <p:spPr bwMode="auto">
            <a:xfrm>
              <a:off x="2789" y="2832"/>
              <a:ext cx="979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292929"/>
                  </a:solidFill>
                </a:rPr>
                <a:t>Cooling rate</a:t>
              </a:r>
              <a:endParaRPr lang="en-US" sz="2000"/>
            </a:p>
            <a:p>
              <a:pPr algn="ctr"/>
              <a:r>
                <a:rPr lang="en-US" sz="2000">
                  <a:solidFill>
                    <a:schemeClr val="tx2"/>
                  </a:solidFill>
                </a:rPr>
                <a:t>low</a:t>
              </a:r>
              <a:endParaRPr lang="en-US" sz="2000"/>
            </a:p>
            <a:p>
              <a:pPr algn="ctr"/>
              <a:r>
                <a:rPr lang="en-US" sz="2000">
                  <a:solidFill>
                    <a:srgbClr val="FF5050"/>
                  </a:solidFill>
                </a:rPr>
                <a:t>high</a:t>
              </a:r>
              <a:endParaRPr lang="en-US" sz="2000"/>
            </a:p>
          </p:txBody>
        </p:sp>
        <p:sp>
          <p:nvSpPr>
            <p:cNvPr id="19468" name="Rectangle 10"/>
            <p:cNvSpPr>
              <a:spLocks noChangeArrowheads="1"/>
            </p:cNvSpPr>
            <p:nvPr/>
          </p:nvSpPr>
          <p:spPr bwMode="auto">
            <a:xfrm>
              <a:off x="3915" y="2832"/>
              <a:ext cx="80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292929"/>
                  </a:solidFill>
                </a:rPr>
                <a:t>Hardness</a:t>
              </a:r>
              <a:endParaRPr lang="en-US" sz="2000"/>
            </a:p>
            <a:p>
              <a:pPr algn="ctr"/>
              <a:r>
                <a:rPr lang="en-US" sz="2000">
                  <a:solidFill>
                    <a:schemeClr val="tx2"/>
                  </a:solidFill>
                </a:rPr>
                <a:t>low</a:t>
              </a:r>
              <a:endParaRPr lang="en-US" sz="2000"/>
            </a:p>
            <a:p>
              <a:pPr algn="ctr"/>
              <a:r>
                <a:rPr lang="en-US" sz="2000">
                  <a:solidFill>
                    <a:srgbClr val="FF5050"/>
                  </a:solidFill>
                </a:rPr>
                <a:t>high</a:t>
              </a:r>
              <a:endParaRPr lang="en-US" sz="2000"/>
            </a:p>
          </p:txBody>
        </p:sp>
        <p:sp>
          <p:nvSpPr>
            <p:cNvPr id="19469" name="Oval 11"/>
            <p:cNvSpPr>
              <a:spLocks noChangeArrowheads="1"/>
            </p:cNvSpPr>
            <p:nvPr/>
          </p:nvSpPr>
          <p:spPr bwMode="auto">
            <a:xfrm>
              <a:off x="672" y="2928"/>
              <a:ext cx="960" cy="96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0" name="Oval 12"/>
            <p:cNvSpPr>
              <a:spLocks noChangeArrowheads="1"/>
            </p:cNvSpPr>
            <p:nvPr/>
          </p:nvSpPr>
          <p:spPr bwMode="auto">
            <a:xfrm>
              <a:off x="984" y="3240"/>
              <a:ext cx="336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1" name="Line 13"/>
            <p:cNvSpPr>
              <a:spLocks noChangeShapeType="1"/>
            </p:cNvSpPr>
            <p:nvPr/>
          </p:nvSpPr>
          <p:spPr bwMode="auto">
            <a:xfrm flipH="1">
              <a:off x="1200" y="3168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 flipH="1">
              <a:off x="1536" y="3360"/>
              <a:ext cx="5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4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Quenching Medium &amp;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53BBA-777E-40CF-84F4-F689F2168A0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96913" y="1085850"/>
            <a:ext cx="7772400" cy="54625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chemeClr val="accent2"/>
                </a:solidFill>
                <a:latin typeface="+mn-lt"/>
              </a:rPr>
              <a:t>Vickers Hardness - HV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Use square based diamond pyramid as indenter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Received fairly wide acceptance in research </a:t>
            </a:r>
            <a:endParaRPr lang="en-US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Not widely accepted for routine testing because it is slow, require grater surface preparation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Greater chance for personal error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Hardness: Measurement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3863975"/>
            <a:ext cx="5000625" cy="2124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5126" name="Rectangle 22"/>
          <p:cNvSpPr>
            <a:spLocks noChangeArrowheads="1"/>
          </p:cNvSpPr>
          <p:nvPr/>
        </p:nvSpPr>
        <p:spPr bwMode="auto">
          <a:xfrm>
            <a:off x="992188" y="5772150"/>
            <a:ext cx="7518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sz="1700" b="1" dirty="0">
                <a:solidFill>
                  <a:srgbClr val="0000CC"/>
                </a:solidFill>
              </a:rPr>
              <a:t>Perfect Indentation </a:t>
            </a:r>
            <a:r>
              <a:rPr lang="en-US" sz="1700" dirty="0">
                <a:solidFill>
                  <a:srgbClr val="0000CC"/>
                </a:solidFill>
              </a:rPr>
              <a:t>(b) </a:t>
            </a:r>
            <a:r>
              <a:rPr lang="en-US" sz="1700" b="1" dirty="0">
                <a:solidFill>
                  <a:srgbClr val="0000CC"/>
                </a:solidFill>
              </a:rPr>
              <a:t>pincushion indentation </a:t>
            </a:r>
            <a:r>
              <a:rPr lang="en-US" sz="1700" dirty="0">
                <a:solidFill>
                  <a:srgbClr val="0000CC"/>
                </a:solidFill>
              </a:rPr>
              <a:t>due to sinking in (annealed materials) (c) </a:t>
            </a:r>
            <a:r>
              <a:rPr lang="en-US" sz="1700" b="1" dirty="0">
                <a:solidFill>
                  <a:srgbClr val="0000CC"/>
                </a:solidFill>
              </a:rPr>
              <a:t>barreled indentation </a:t>
            </a:r>
            <a:r>
              <a:rPr lang="en-US" sz="1700" dirty="0">
                <a:solidFill>
                  <a:srgbClr val="0000CC"/>
                </a:solidFill>
              </a:rPr>
              <a:t>due to piling up (cold worked materials)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 l="37268" r="34237" b="30514"/>
          <a:stretch>
            <a:fillRect/>
          </a:stretch>
        </p:blipFill>
        <p:spPr bwMode="auto">
          <a:xfrm>
            <a:off x="382132" y="1530186"/>
            <a:ext cx="1924340" cy="203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Hardness: Measurement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 l="68154" b="30514"/>
          <a:stretch>
            <a:fillRect/>
          </a:stretch>
        </p:blipFill>
        <p:spPr bwMode="auto">
          <a:xfrm>
            <a:off x="313898" y="4002707"/>
            <a:ext cx="2150588" cy="203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088107" y="1716965"/>
            <a:ext cx="7042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00CC"/>
                </a:solidFill>
              </a:rPr>
              <a:t>Pincushion indentation </a:t>
            </a:r>
            <a:r>
              <a:rPr lang="en-US" dirty="0" smtClean="0">
                <a:solidFill>
                  <a:srgbClr val="0000CC"/>
                </a:solidFill>
              </a:rPr>
              <a:t>due to sinking in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Observed in annealed materials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 Results in overestimation of the diagonal length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 Measured hardness value is lower than the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actual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40506" y="4039359"/>
            <a:ext cx="7042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00CC"/>
                </a:solidFill>
              </a:rPr>
              <a:t>Barreled indentation </a:t>
            </a:r>
            <a:r>
              <a:rPr lang="en-US" dirty="0" smtClean="0">
                <a:solidFill>
                  <a:srgbClr val="0000CC"/>
                </a:solidFill>
              </a:rPr>
              <a:t>due to piling up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Observed in cold worked materials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 Results in underestimation of the diagonal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length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 Measured hardness value is higher than the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actual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8D8F0-26DF-462E-8CD0-01327F725D1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Hardness: Measurement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6913" y="1085850"/>
            <a:ext cx="7772400" cy="54625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chemeClr val="accent2"/>
                </a:solidFill>
                <a:latin typeface="+mn-lt"/>
              </a:rPr>
              <a:t>Knoop Hardness - HK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The Knoop indenter is a diamond ground to a pyramidal form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Produces a diamond-shaped indentation with long and short diagonals in the ration of 7:1  </a:t>
            </a:r>
            <a:endParaRPr lang="en-US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Suitable to take hardness of a thin layer or when testing brittle materials (where the tendency of materials to fracture is proportional to the volume of stressed materials 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Greater chance for error when the surface is not carefully polished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06D3A-712E-4273-B2D7-AD98122BB35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Hardness: Measurement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7600950" cy="49895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682625" y="957263"/>
            <a:ext cx="841375" cy="4064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81038" y="1104900"/>
            <a:ext cx="944562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5050"/>
                </a:solidFill>
                <a:latin typeface="Times New Roman" pitchFamily="18" charset="0"/>
              </a:rPr>
              <a:t>Table 9.14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1A96F-4DA9-496E-91FA-1AA1CCB1EFD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84188" y="671513"/>
            <a:ext cx="80978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Question</a:t>
            </a:r>
            <a:r>
              <a:rPr lang="en-IN"/>
              <a:t>: </a:t>
            </a:r>
            <a:r>
              <a:rPr lang="en-IN" i="1"/>
              <a:t>When making hardness measurements, what will be the effect of making an indentation very close to a preexisting indentation? Why?</a:t>
            </a:r>
          </a:p>
          <a:p>
            <a:endParaRPr lang="en-IN" i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6263" y="2197100"/>
            <a:ext cx="76882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Answer</a:t>
            </a:r>
            <a:r>
              <a:rPr lang="en-IN" dirty="0"/>
              <a:t>: The hardness measured from an indentation that is positioned very close to a pre-existing indentation will be high. The material in this vicinity was cold-worked when the first indentation was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D6042-977D-4FC2-B113-FB592663C4C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512763" y="1031875"/>
            <a:ext cx="78501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Determine the approximate Brinell hardness of a 99.75 wt% Fe-0.25 wt% C alloy. HB of ferrite and pearlite is 80 and 280, respectively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1650" y="2584450"/>
            <a:ext cx="77597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i="1" dirty="0" err="1"/>
              <a:t>W</a:t>
            </a:r>
            <a:r>
              <a:rPr lang="en-IN" i="1" baseline="-25000" dirty="0" err="1"/>
              <a:t>p</a:t>
            </a:r>
            <a:r>
              <a:rPr lang="en-IN" i="1" dirty="0"/>
              <a:t> = (C</a:t>
            </a:r>
            <a:r>
              <a:rPr lang="en-IN" baseline="30000" dirty="0"/>
              <a:t>'</a:t>
            </a:r>
            <a:r>
              <a:rPr lang="en-IN" i="1" baseline="-25000" dirty="0"/>
              <a:t>0</a:t>
            </a:r>
            <a:r>
              <a:rPr lang="en-IN" dirty="0"/>
              <a:t> − 0.022)/0.74 = (0.25 − 0.022)/0.74= 0.308</a:t>
            </a:r>
          </a:p>
          <a:p>
            <a:r>
              <a:rPr lang="en-IN" i="1" dirty="0"/>
              <a:t>W</a:t>
            </a:r>
            <a:r>
              <a:rPr lang="el-GR" i="1" baseline="-25000" dirty="0"/>
              <a:t>α'</a:t>
            </a:r>
            <a:r>
              <a:rPr lang="el-GR" i="1" dirty="0"/>
              <a:t> =</a:t>
            </a:r>
            <a:r>
              <a:rPr lang="en-IN" i="1" dirty="0"/>
              <a:t>(</a:t>
            </a:r>
            <a:r>
              <a:rPr lang="en-IN" dirty="0"/>
              <a:t>0.76 − </a:t>
            </a:r>
            <a:r>
              <a:rPr lang="en-IN" i="1" dirty="0"/>
              <a:t>C</a:t>
            </a:r>
            <a:r>
              <a:rPr lang="en-IN" dirty="0"/>
              <a:t>'</a:t>
            </a:r>
            <a:r>
              <a:rPr lang="en-IN" i="1" baseline="-25000" dirty="0"/>
              <a:t>0</a:t>
            </a:r>
            <a:r>
              <a:rPr lang="en-IN" i="1" dirty="0"/>
              <a:t>)/ </a:t>
            </a:r>
            <a:r>
              <a:rPr lang="en-IN" dirty="0"/>
              <a:t>0.74 = (0.76 − 0.25)/0.74= 0.689</a:t>
            </a:r>
          </a:p>
          <a:p>
            <a:endParaRPr lang="en-IN" dirty="0"/>
          </a:p>
          <a:p>
            <a:r>
              <a:rPr lang="en-IN" dirty="0"/>
              <a:t>Now, we compute the </a:t>
            </a:r>
            <a:r>
              <a:rPr lang="en-IN" dirty="0" err="1"/>
              <a:t>Brinell</a:t>
            </a:r>
            <a:r>
              <a:rPr lang="en-IN" dirty="0"/>
              <a:t> hardness of the alloy as</a:t>
            </a:r>
          </a:p>
          <a:p>
            <a:endParaRPr lang="en-IN" dirty="0"/>
          </a:p>
          <a:p>
            <a:r>
              <a:rPr lang="en-IN" dirty="0" err="1"/>
              <a:t>HB</a:t>
            </a:r>
            <a:r>
              <a:rPr lang="en-IN" baseline="-25000" dirty="0" err="1"/>
              <a:t>alloy</a:t>
            </a:r>
            <a:r>
              <a:rPr lang="en-IN" dirty="0"/>
              <a:t> = HB</a:t>
            </a:r>
            <a:r>
              <a:rPr lang="el-GR" baseline="-25000" dirty="0"/>
              <a:t>α'</a:t>
            </a:r>
            <a:r>
              <a:rPr lang="en-IN" i="1" dirty="0"/>
              <a:t>W</a:t>
            </a:r>
            <a:r>
              <a:rPr lang="el-GR" i="1" baseline="-25000" dirty="0"/>
              <a:t>α'</a:t>
            </a:r>
            <a:r>
              <a:rPr lang="el-GR" i="1" dirty="0"/>
              <a:t> + </a:t>
            </a:r>
            <a:r>
              <a:rPr lang="en-IN" i="1" dirty="0" err="1"/>
              <a:t>HB</a:t>
            </a:r>
            <a:r>
              <a:rPr lang="en-IN" i="1" baseline="-25000" dirty="0" err="1"/>
              <a:t>p</a:t>
            </a:r>
            <a:r>
              <a:rPr lang="en-IN" i="1" dirty="0" err="1"/>
              <a:t>W</a:t>
            </a:r>
            <a:r>
              <a:rPr lang="en-IN" i="1" baseline="-25000" dirty="0" err="1"/>
              <a:t>p</a:t>
            </a:r>
            <a:endParaRPr lang="en-IN" i="1" baseline="-25000" dirty="0"/>
          </a:p>
          <a:p>
            <a:r>
              <a:rPr lang="en-IN" dirty="0"/>
              <a:t>           = (80)(0.689) + (280)(0.308) = 141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363913" y="323850"/>
            <a:ext cx="2935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Solve this problem</a:t>
            </a:r>
            <a:endParaRPr lang="en-I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FC685-A77C-4AB3-9F43-6B74A39146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00" y="1929971"/>
            <a:ext cx="5505553" cy="347472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565" y="2145162"/>
            <a:ext cx="2218234" cy="2468880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59810" y="959094"/>
            <a:ext cx="719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ISOTHERMAL TRANSFORMATION DIAGRAMS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72402" y="176283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Heat Treatment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5270</TotalTime>
  <Words>1639</Words>
  <Application>Microsoft PowerPoint</Application>
  <PresentationFormat>On-screen Show (4:3)</PresentationFormat>
  <Paragraphs>458</Paragraphs>
  <Slides>26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Chapter_06</vt:lpstr>
      <vt:lpstr>Image</vt:lpstr>
      <vt:lpstr>Hardness</vt:lpstr>
      <vt:lpstr>Hardness: Measurement</vt:lpstr>
      <vt:lpstr>Slide 3</vt:lpstr>
      <vt:lpstr>Slide 4</vt:lpstr>
      <vt:lpstr>Slide 5</vt:lpstr>
      <vt:lpstr>Hardness: Measurement</vt:lpstr>
      <vt:lpstr>Slide 7</vt:lpstr>
      <vt:lpstr>Slide 8</vt:lpstr>
      <vt:lpstr>Slide 9</vt:lpstr>
      <vt:lpstr>Slide 10</vt:lpstr>
      <vt:lpstr>Slide 11</vt:lpstr>
      <vt:lpstr>Slide 12</vt:lpstr>
      <vt:lpstr>Heat Treatments</vt:lpstr>
      <vt:lpstr>Slide 14</vt:lpstr>
      <vt:lpstr>Cooling Curve</vt:lpstr>
      <vt:lpstr>Mechanical Prop:  Fe-C System</vt:lpstr>
      <vt:lpstr>Mechanical Prop:  Fe-C System</vt:lpstr>
      <vt:lpstr>Slide 18</vt:lpstr>
      <vt:lpstr>Tempering of Martensite</vt:lpstr>
      <vt:lpstr>Summary:  Processing Options</vt:lpstr>
      <vt:lpstr>Slide 21</vt:lpstr>
      <vt:lpstr>Hardenability--Steels</vt:lpstr>
      <vt:lpstr>Why Hardness Changes With Position</vt:lpstr>
      <vt:lpstr>Hardenability vs Alloy Composition</vt:lpstr>
      <vt:lpstr>Slide 25</vt:lpstr>
      <vt:lpstr>Quenching Medium &amp; Geometry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David Rethwisch</dc:creator>
  <cp:lastModifiedBy>Intel</cp:lastModifiedBy>
  <cp:revision>195</cp:revision>
  <dcterms:created xsi:type="dcterms:W3CDTF">2001-01-25T20:00:33Z</dcterms:created>
  <dcterms:modified xsi:type="dcterms:W3CDTF">2016-10-05T02:31:33Z</dcterms:modified>
</cp:coreProperties>
</file>