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0" d="100"/>
          <a:sy n="80" d="100"/>
        </p:scale>
        <p:origin x="-1445"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A129C71-FA9F-4C15-9F0A-8DF56DE79151}" type="datetimeFigureOut">
              <a:rPr lang="en-US" smtClean="0"/>
              <a:t>7/19/2016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6CE748-103C-46E8-B79D-409CE6A24C3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129C71-FA9F-4C15-9F0A-8DF56DE79151}" type="datetimeFigureOut">
              <a:rPr lang="en-US" smtClean="0"/>
              <a:t>7/19/2016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6CE748-103C-46E8-B79D-409CE6A24C3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129C71-FA9F-4C15-9F0A-8DF56DE79151}" type="datetimeFigureOut">
              <a:rPr lang="en-US" smtClean="0"/>
              <a:t>7/19/2016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6CE748-103C-46E8-B79D-409CE6A24C3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129C71-FA9F-4C15-9F0A-8DF56DE79151}" type="datetimeFigureOut">
              <a:rPr lang="en-US" smtClean="0"/>
              <a:t>7/19/2016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6CE748-103C-46E8-B79D-409CE6A24C3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129C71-FA9F-4C15-9F0A-8DF56DE79151}" type="datetimeFigureOut">
              <a:rPr lang="en-US" smtClean="0"/>
              <a:t>7/19/2016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6CE748-103C-46E8-B79D-409CE6A24C3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A129C71-FA9F-4C15-9F0A-8DF56DE79151}" type="datetimeFigureOut">
              <a:rPr lang="en-US" smtClean="0"/>
              <a:t>7/19/2016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6CE748-103C-46E8-B79D-409CE6A24C3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A129C71-FA9F-4C15-9F0A-8DF56DE79151}" type="datetimeFigureOut">
              <a:rPr lang="en-US" smtClean="0"/>
              <a:t>7/19/2016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6CE748-103C-46E8-B79D-409CE6A24C3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A129C71-FA9F-4C15-9F0A-8DF56DE79151}" type="datetimeFigureOut">
              <a:rPr lang="en-US" smtClean="0"/>
              <a:t>7/19/2016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6CE748-103C-46E8-B79D-409CE6A24C3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29C71-FA9F-4C15-9F0A-8DF56DE79151}" type="datetimeFigureOut">
              <a:rPr lang="en-US" smtClean="0"/>
              <a:t>7/19/2016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6CE748-103C-46E8-B79D-409CE6A24C3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29C71-FA9F-4C15-9F0A-8DF56DE79151}" type="datetimeFigureOut">
              <a:rPr lang="en-US" smtClean="0"/>
              <a:t>7/19/2016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6CE748-103C-46E8-B79D-409CE6A24C3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29C71-FA9F-4C15-9F0A-8DF56DE79151}" type="datetimeFigureOut">
              <a:rPr lang="en-US" smtClean="0"/>
              <a:t>7/19/2016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6CE748-103C-46E8-B79D-409CE6A24C3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29C71-FA9F-4C15-9F0A-8DF56DE79151}" type="datetimeFigureOut">
              <a:rPr lang="en-US" smtClean="0"/>
              <a:t>7/19/2016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6CE748-103C-46E8-B79D-409CE6A24C3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Slides to share MT30001</a:t>
            </a:r>
            <a:endParaRPr lang="en-IN" dirty="0"/>
          </a:p>
        </p:txBody>
      </p:sp>
      <p:sp>
        <p:nvSpPr>
          <p:cNvPr id="3" name="Subtitle 2"/>
          <p:cNvSpPr>
            <a:spLocks noGrp="1"/>
          </p:cNvSpPr>
          <p:nvPr>
            <p:ph type="subTitle" idx="1"/>
          </p:nvPr>
        </p:nvSpPr>
        <p:spPr/>
        <p:txBody>
          <a:bodyPr/>
          <a:lstStyle/>
          <a:p>
            <a:r>
              <a:rPr lang="en-IN" dirty="0" err="1" smtClean="0"/>
              <a:t>Sujoy</a:t>
            </a:r>
            <a:r>
              <a:rPr lang="en-IN" dirty="0" smtClean="0"/>
              <a:t> Kumar </a:t>
            </a:r>
            <a:r>
              <a:rPr lang="en-IN" dirty="0" err="1" smtClean="0"/>
              <a:t>Kar</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250825" y="855663"/>
            <a:ext cx="8534400" cy="6002337"/>
          </a:xfrm>
          <a:prstGeom prst="rect">
            <a:avLst/>
          </a:prstGeom>
          <a:noFill/>
          <a:ln w="12700">
            <a:noFill/>
            <a:miter lim="800000"/>
            <a:headEnd/>
            <a:tailEnd/>
          </a:ln>
        </p:spPr>
        <p:txBody>
          <a:bodyPr lIns="0" tIns="0" rIns="0" bIns="0" anchor="ctr">
            <a:spAutoFit/>
          </a:bodyPr>
          <a:lstStyle/>
          <a:p>
            <a:r>
              <a:rPr lang="en-US" sz="1200" u="sng">
                <a:latin typeface="Calibri" pitchFamily="34" charset="0"/>
                <a:cs typeface="Times New Roman" pitchFamily="18" charset="0"/>
              </a:rPr>
              <a:t>MT30001: MATERIALS ENGINEERING (3-0-0)</a:t>
            </a:r>
          </a:p>
          <a:p>
            <a:endParaRPr lang="en-US" sz="1200" u="sng">
              <a:latin typeface="Calibri" pitchFamily="34" charset="0"/>
              <a:cs typeface="Times New Roman" pitchFamily="18" charset="0"/>
            </a:endParaRPr>
          </a:p>
          <a:p>
            <a:r>
              <a:rPr lang="en-US" sz="1200">
                <a:latin typeface="Calibri" pitchFamily="34" charset="0"/>
                <a:cs typeface="Times New Roman" pitchFamily="18" charset="0"/>
              </a:rPr>
              <a:t>Introduction: Solid Engineering Materials- their classification and characteristic properties.</a:t>
            </a:r>
          </a:p>
          <a:p>
            <a:r>
              <a:rPr lang="en-US" sz="1200">
                <a:latin typeface="Calibri" pitchFamily="34" charset="0"/>
                <a:cs typeface="Times New Roman" pitchFamily="18" charset="0"/>
              </a:rPr>
              <a:t>Structure of solids: crystal systems/lattices, crystal structure, crystallographic planes and directions, interstitial sites, crystallinity in metals, ceramics, semiconductors and polymers, microstructures and metallography, amorphous or glassy state.</a:t>
            </a:r>
          </a:p>
          <a:p>
            <a:r>
              <a:rPr lang="en-US" sz="1200">
                <a:latin typeface="Calibri" pitchFamily="34" charset="0"/>
                <a:cs typeface="Times New Roman" pitchFamily="18" charset="0"/>
              </a:rPr>
              <a:t>Solidification of pure metal: Homogeneous and heterogeneous nucleation processes, cooling curve, concept of supercooling, microstructure of pure metals.</a:t>
            </a:r>
          </a:p>
          <a:p>
            <a:r>
              <a:rPr lang="en-US" sz="1200">
                <a:latin typeface="Calibri" pitchFamily="34" charset="0"/>
                <a:cs typeface="Times New Roman" pitchFamily="18" charset="0"/>
              </a:rPr>
              <a:t>Defects in solids: Point, line, planar and volume. Fundamentals of plastic deformation of metals, deformation by slip and twin, plastic deformation in polycrystalline metals, concept of cold working, preferred orientation. Annealing: Recovery, recrystallization and grain growth, hot working.</a:t>
            </a:r>
          </a:p>
          <a:p>
            <a:r>
              <a:rPr lang="en-US" sz="1200">
                <a:latin typeface="Calibri" pitchFamily="34" charset="0"/>
                <a:cs typeface="Times New Roman" pitchFamily="18" charset="0"/>
              </a:rPr>
              <a:t>Properties of materials: Definition, units and common tests conducted to evaluate important engineering properties like physical, mechanical, chemical, electrical, magnetic, semi/super-conducting, optical, and thermal properties in engineering materials.</a:t>
            </a:r>
          </a:p>
          <a:p>
            <a:r>
              <a:rPr lang="en-US" sz="1200">
                <a:latin typeface="Calibri" pitchFamily="34" charset="0"/>
                <a:cs typeface="Times New Roman" pitchFamily="18" charset="0"/>
              </a:rPr>
              <a:t>Concept of formation of alloys: Types of alloys, solid solutions, factors affecting solid solubility, order disorder transformation.</a:t>
            </a:r>
          </a:p>
          <a:p>
            <a:r>
              <a:rPr lang="en-US" sz="1200">
                <a:latin typeface="Calibri" pitchFamily="34" charset="0"/>
                <a:cs typeface="Times New Roman" pitchFamily="18" charset="0"/>
              </a:rPr>
              <a:t>Binary phase diagrams: Isomorphous, eutectic, peritectic, eutectoid and peritectoid systems, effect of non equilibrium cooling, coring and homogenization.</a:t>
            </a:r>
          </a:p>
          <a:p>
            <a:r>
              <a:rPr lang="en-US" sz="1200">
                <a:latin typeface="Calibri" pitchFamily="34" charset="0"/>
                <a:cs typeface="Times New Roman" pitchFamily="18" charset="0"/>
              </a:rPr>
              <a:t>Iron-cementite diagram: Construction and interpretation Fe-Fe3C and Fe-Graphite diagrams. Microstructure and properties of different alloys in steel and cast iron, types of cast iron, their microstructures and typical uses.</a:t>
            </a:r>
          </a:p>
          <a:p>
            <a:r>
              <a:rPr lang="en-US" sz="1200">
                <a:latin typeface="Calibri" pitchFamily="34" charset="0"/>
                <a:cs typeface="Times New Roman" pitchFamily="18" charset="0"/>
              </a:rPr>
              <a:t>Heat treatment: T-T-T and C-C-T diagrams, concept of heat treatments of steel - annealing, normalizing, hardening and tempering, microstructural effects brought about by these processes and their influence on mechanical properties. Effect of common alloying elements in steel, concept of hardenability, factors affecting it</a:t>
            </a:r>
          </a:p>
          <a:p>
            <a:r>
              <a:rPr lang="en-US" sz="1200">
                <a:latin typeface="Calibri" pitchFamily="34" charset="0"/>
                <a:cs typeface="Times New Roman" pitchFamily="18" charset="0"/>
              </a:rPr>
              <a:t>Ferrous and non-ferrous alloys: Common alloy steels, stainless steel, tool steel, high speed steel, high strength low alloy steel, microalloyed steel, specifications of steels. Physical metallurgy of common non-ferrous alloys: Cu-, Al- and Ni- based alloys. Microstructures and heat treatment of common alloys of these systems</a:t>
            </a:r>
          </a:p>
          <a:p>
            <a:r>
              <a:rPr lang="en-US" sz="1200">
                <a:latin typeface="Calibri" pitchFamily="34" charset="0"/>
                <a:cs typeface="Times New Roman" pitchFamily="18" charset="0"/>
              </a:rPr>
              <a:t>Engineering ceramics and polymers: Structure, properties and application of common engineering ceramics and polymers.</a:t>
            </a:r>
          </a:p>
          <a:p>
            <a:r>
              <a:rPr lang="en-US" sz="1200">
                <a:latin typeface="Calibri" pitchFamily="34" charset="0"/>
                <a:cs typeface="Times New Roman" pitchFamily="18" charset="0"/>
              </a:rPr>
              <a:t>Composites: Principle, structure and application of composites.</a:t>
            </a:r>
          </a:p>
          <a:p>
            <a:endParaRPr lang="en-US" sz="1200">
              <a:latin typeface="Calibri" pitchFamily="34" charset="0"/>
              <a:cs typeface="Times New Roman" pitchFamily="18" charset="0"/>
            </a:endParaRPr>
          </a:p>
          <a:p>
            <a:r>
              <a:rPr lang="en-US" sz="1200" u="sng">
                <a:latin typeface="Calibri" pitchFamily="34" charset="0"/>
                <a:cs typeface="Times New Roman" pitchFamily="18" charset="0"/>
              </a:rPr>
              <a:t>Text Books:</a:t>
            </a:r>
          </a:p>
          <a:p>
            <a:r>
              <a:rPr lang="en-US" sz="1200">
                <a:latin typeface="Calibri" pitchFamily="34" charset="0"/>
                <a:cs typeface="Times New Roman" pitchFamily="18" charset="0"/>
              </a:rPr>
              <a:t>1. W. D. Callister, Jr:  Materials Science and Engineering- An Introduction, John Wiley and Sons, N.Y, 1985.</a:t>
            </a:r>
          </a:p>
          <a:p>
            <a:r>
              <a:rPr lang="en-US" sz="1200">
                <a:latin typeface="Calibri" pitchFamily="34" charset="0"/>
                <a:cs typeface="Times New Roman" pitchFamily="18" charset="0"/>
              </a:rPr>
              <a:t>2. J. F. Shackelford: Introduction to Materials Science for Engineers, Mc-Millan Publishing Co., N.Y. 1992.</a:t>
            </a:r>
          </a:p>
          <a:p>
            <a:r>
              <a:rPr lang="en-US" sz="1200">
                <a:latin typeface="Calibri" pitchFamily="34" charset="0"/>
                <a:cs typeface="Times New Roman" pitchFamily="18" charset="0"/>
              </a:rPr>
              <a:t>3. W.F. Smith: Principles of Materials Science and Engineering, Mc Graw Hill Int., 1986.</a:t>
            </a:r>
          </a:p>
          <a:p>
            <a:r>
              <a:rPr lang="en-US" sz="1200">
                <a:latin typeface="Calibri" pitchFamily="34" charset="0"/>
                <a:cs typeface="Times New Roman" pitchFamily="18" charset="0"/>
              </a:rPr>
              <a:t>4. V. Raghavan: Materials Science and Engineering, 4th Ed., Prentice Hall of India, 1998.</a:t>
            </a:r>
            <a:r>
              <a:rPr lang="en-US" sz="1200">
                <a:latin typeface="Calibri" pitchFamily="34" charset="0"/>
              </a:rPr>
              <a:t> </a:t>
            </a:r>
          </a:p>
          <a:p>
            <a:endParaRPr lang="en-US" sz="900">
              <a:latin typeface="Calibri" pitchFamily="34" charset="0"/>
            </a:endParaRPr>
          </a:p>
          <a:p>
            <a:endParaRPr lang="en-US" sz="900">
              <a:latin typeface="Calibri" pitchFamily="34" charset="0"/>
            </a:endParaRPr>
          </a:p>
        </p:txBody>
      </p:sp>
      <p:sp>
        <p:nvSpPr>
          <p:cNvPr id="8195" name="Title 1"/>
          <p:cNvSpPr>
            <a:spLocks noGrp="1"/>
          </p:cNvSpPr>
          <p:nvPr>
            <p:ph type="title"/>
          </p:nvPr>
        </p:nvSpPr>
        <p:spPr>
          <a:xfrm>
            <a:off x="468313" y="0"/>
            <a:ext cx="8229600" cy="908050"/>
          </a:xfrm>
        </p:spPr>
        <p:txBody>
          <a:bodyPr/>
          <a:lstStyle/>
          <a:p>
            <a:pPr eaLnBrk="1" hangingPunct="1"/>
            <a:r>
              <a:rPr lang="en-US" u="sng" smtClean="0"/>
              <a:t>Syllabus</a:t>
            </a:r>
            <a:r>
              <a:rPr lang="en-US" smtClean="0"/>
              <a:t>: </a:t>
            </a:r>
            <a:r>
              <a:rPr lang="en-US" b="1" smtClean="0">
                <a:solidFill>
                  <a:srgbClr val="0070C0"/>
                </a:solidFill>
              </a:rPr>
              <a:t>Will email you this slide</a:t>
            </a:r>
            <a:endParaRPr lang="en-IN" b="1" smtClean="0">
              <a:solidFill>
                <a:srgbClr val="0070C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785813"/>
          </a:xfrm>
        </p:spPr>
        <p:txBody>
          <a:bodyPr/>
          <a:lstStyle/>
          <a:p>
            <a:r>
              <a:rPr lang="en-IN" smtClean="0"/>
              <a:t>Students’ Presentation</a:t>
            </a:r>
          </a:p>
        </p:txBody>
      </p:sp>
      <p:sp>
        <p:nvSpPr>
          <p:cNvPr id="11267" name="Content Placeholder 2"/>
          <p:cNvSpPr>
            <a:spLocks noGrp="1"/>
          </p:cNvSpPr>
          <p:nvPr>
            <p:ph idx="1"/>
          </p:nvPr>
        </p:nvSpPr>
        <p:spPr>
          <a:xfrm>
            <a:off x="0" y="760413"/>
            <a:ext cx="8929688" cy="5883275"/>
          </a:xfrm>
        </p:spPr>
        <p:txBody>
          <a:bodyPr/>
          <a:lstStyle/>
          <a:p>
            <a:r>
              <a:rPr lang="en-IN" sz="2400" smtClean="0"/>
              <a:t>Every group should have 5 people</a:t>
            </a:r>
          </a:p>
          <a:p>
            <a:r>
              <a:rPr lang="en-IN" sz="2400" smtClean="0"/>
              <a:t>Maximum of 3 groups can give presentation on a particular topic (Topic will be alloted on first cum first serve basis)</a:t>
            </a:r>
          </a:p>
          <a:p>
            <a:r>
              <a:rPr lang="en-IN" sz="2400" smtClean="0"/>
              <a:t>Presentation duration for a group 15 minutes</a:t>
            </a:r>
          </a:p>
          <a:p>
            <a:r>
              <a:rPr lang="en-IN" sz="2400" smtClean="0"/>
              <a:t>Every member of a group has to present a few slides</a:t>
            </a:r>
          </a:p>
          <a:p>
            <a:r>
              <a:rPr lang="en-IN" sz="2400" smtClean="0"/>
              <a:t>These will be part of the exam syllabus</a:t>
            </a:r>
          </a:p>
          <a:p>
            <a:r>
              <a:rPr lang="en-IN" sz="2400" smtClean="0"/>
              <a:t>Attendance marks towards TA would be ignored if you give sincere effort towards this presentation</a:t>
            </a:r>
          </a:p>
          <a:p>
            <a:r>
              <a:rPr lang="en-IN" sz="2400" smtClean="0"/>
              <a:t>Encourage everyone to participate.</a:t>
            </a:r>
          </a:p>
          <a:p>
            <a:r>
              <a:rPr lang="en-IN" sz="2400" smtClean="0"/>
              <a:t>Send me one email for each group, by giving the names and roll numbers of the group members and the topic by this Friday (22 July 2016). Topics will be alloted on first cum first serve basis.</a:t>
            </a:r>
          </a:p>
          <a:p>
            <a:endParaRPr lang="en-IN" sz="2400" smtClean="0"/>
          </a:p>
          <a:p>
            <a:pPr>
              <a:buFont typeface="Arial" charset="0"/>
              <a:buNone/>
            </a:pPr>
            <a:endParaRPr lang="en-IN" sz="24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0"/>
            <a:ext cx="8229600" cy="642938"/>
          </a:xfrm>
        </p:spPr>
        <p:txBody>
          <a:bodyPr>
            <a:normAutofit fontScale="90000"/>
          </a:bodyPr>
          <a:lstStyle/>
          <a:p>
            <a:r>
              <a:rPr lang="en-IN" smtClean="0"/>
              <a:t>List of topics</a:t>
            </a:r>
          </a:p>
        </p:txBody>
      </p:sp>
      <p:sp>
        <p:nvSpPr>
          <p:cNvPr id="12291" name="Content Placeholder 2"/>
          <p:cNvSpPr>
            <a:spLocks noGrp="1"/>
          </p:cNvSpPr>
          <p:nvPr>
            <p:ph idx="1"/>
          </p:nvPr>
        </p:nvSpPr>
        <p:spPr>
          <a:xfrm>
            <a:off x="214313" y="642938"/>
            <a:ext cx="8929687" cy="5857875"/>
          </a:xfrm>
        </p:spPr>
        <p:txBody>
          <a:bodyPr>
            <a:normAutofit lnSpcReduction="10000"/>
          </a:bodyPr>
          <a:lstStyle/>
          <a:p>
            <a:pPr marL="514350" indent="-514350">
              <a:buFont typeface="Calibri" pitchFamily="34" charset="0"/>
              <a:buAutoNum type="arabicPeriod"/>
            </a:pPr>
            <a:r>
              <a:rPr lang="en-IN" sz="2400" smtClean="0">
                <a:latin typeface="Times New Roman" pitchFamily="18" charset="0"/>
                <a:cs typeface="Times New Roman" pitchFamily="18" charset="0"/>
              </a:rPr>
              <a:t>Material for automobile applications</a:t>
            </a:r>
          </a:p>
          <a:p>
            <a:pPr marL="514350" indent="-514350">
              <a:buFont typeface="Calibri" pitchFamily="34" charset="0"/>
              <a:buAutoNum type="arabicPeriod"/>
            </a:pPr>
            <a:r>
              <a:rPr lang="en-IN" sz="2400" smtClean="0">
                <a:latin typeface="Times New Roman" pitchFamily="18" charset="0"/>
                <a:cs typeface="Times New Roman" pitchFamily="18" charset="0"/>
              </a:rPr>
              <a:t>Material for aero-engine applications</a:t>
            </a:r>
          </a:p>
          <a:p>
            <a:pPr marL="514350" indent="-514350">
              <a:buFont typeface="Calibri" pitchFamily="34" charset="0"/>
              <a:buAutoNum type="arabicPeriod"/>
            </a:pPr>
            <a:r>
              <a:rPr lang="en-IN" sz="2400" smtClean="0">
                <a:latin typeface="Times New Roman" pitchFamily="18" charset="0"/>
                <a:cs typeface="Times New Roman" pitchFamily="18" charset="0"/>
              </a:rPr>
              <a:t>Material for aircraft structural applications (other than the engine)</a:t>
            </a:r>
          </a:p>
          <a:p>
            <a:pPr marL="514350" indent="-514350">
              <a:buFont typeface="Calibri" pitchFamily="34" charset="0"/>
              <a:buAutoNum type="arabicPeriod"/>
            </a:pPr>
            <a:r>
              <a:rPr lang="en-IN" sz="2400" smtClean="0">
                <a:latin typeface="Times New Roman" pitchFamily="18" charset="0"/>
                <a:cs typeface="Times New Roman" pitchFamily="18" charset="0"/>
              </a:rPr>
              <a:t>Material for bio applications (implants etc.)</a:t>
            </a:r>
          </a:p>
          <a:p>
            <a:pPr marL="514350" indent="-514350">
              <a:buFont typeface="Calibri" pitchFamily="34" charset="0"/>
              <a:buAutoNum type="arabicPeriod"/>
            </a:pPr>
            <a:r>
              <a:rPr lang="en-IN" sz="2400" smtClean="0">
                <a:latin typeface="Times New Roman" pitchFamily="18" charset="0"/>
                <a:cs typeface="Times New Roman" pitchFamily="18" charset="0"/>
              </a:rPr>
              <a:t>Smart materials – Various applications</a:t>
            </a:r>
          </a:p>
          <a:p>
            <a:pPr marL="514350" indent="-514350">
              <a:buFont typeface="Calibri" pitchFamily="34" charset="0"/>
              <a:buAutoNum type="arabicPeriod"/>
            </a:pPr>
            <a:r>
              <a:rPr lang="en-IN" sz="2400" smtClean="0">
                <a:latin typeface="Times New Roman" pitchFamily="18" charset="0"/>
                <a:cs typeface="Times New Roman" pitchFamily="18" charset="0"/>
              </a:rPr>
              <a:t>Material for IC chips/ semiconductors/ electronic materials</a:t>
            </a:r>
          </a:p>
          <a:p>
            <a:pPr marL="514350" indent="-514350">
              <a:buFont typeface="Calibri" pitchFamily="34" charset="0"/>
              <a:buAutoNum type="arabicPeriod"/>
            </a:pPr>
            <a:r>
              <a:rPr lang="en-IN" sz="2400" smtClean="0">
                <a:latin typeface="Times New Roman" pitchFamily="18" charset="0"/>
                <a:cs typeface="Times New Roman" pitchFamily="18" charset="0"/>
              </a:rPr>
              <a:t>Ti alloys – Types, microstructure, applications</a:t>
            </a:r>
          </a:p>
          <a:p>
            <a:pPr marL="514350" indent="-514350">
              <a:buFont typeface="Calibri" pitchFamily="34" charset="0"/>
              <a:buAutoNum type="arabicPeriod"/>
            </a:pPr>
            <a:r>
              <a:rPr lang="en-IN" sz="2400" smtClean="0">
                <a:latin typeface="Times New Roman" pitchFamily="18" charset="0"/>
                <a:cs typeface="Times New Roman" pitchFamily="18" charset="0"/>
              </a:rPr>
              <a:t>Ni based superalloys – Applications and science behind</a:t>
            </a:r>
          </a:p>
          <a:p>
            <a:pPr marL="514350" indent="-514350">
              <a:buFont typeface="Calibri" pitchFamily="34" charset="0"/>
              <a:buAutoNum type="arabicPeriod"/>
            </a:pPr>
            <a:r>
              <a:rPr lang="en-IN" sz="2400" smtClean="0">
                <a:latin typeface="Times New Roman" pitchFamily="18" charset="0"/>
                <a:cs typeface="Times New Roman" pitchFamily="18" charset="0"/>
              </a:rPr>
              <a:t>Materials for applications of your imagination – Futuristic material/ Materials of science fiction</a:t>
            </a:r>
          </a:p>
          <a:p>
            <a:pPr marL="514350" indent="-514350">
              <a:buFont typeface="Calibri" pitchFamily="34" charset="0"/>
              <a:buAutoNum type="arabicPeriod"/>
            </a:pPr>
            <a:r>
              <a:rPr lang="en-IN" sz="2400" smtClean="0">
                <a:latin typeface="Times New Roman" pitchFamily="18" charset="0"/>
                <a:cs typeface="Times New Roman" pitchFamily="18" charset="0"/>
              </a:rPr>
              <a:t>Material for underwater drills in Oil and gas sector </a:t>
            </a:r>
          </a:p>
          <a:p>
            <a:pPr marL="514350" indent="-514350">
              <a:buFont typeface="Calibri" pitchFamily="34" charset="0"/>
              <a:buAutoNum type="arabicPeriod"/>
            </a:pPr>
            <a:r>
              <a:rPr lang="en-IN" sz="2400" smtClean="0">
                <a:latin typeface="Times New Roman" pitchFamily="18" charset="0"/>
                <a:cs typeface="Times New Roman" pitchFamily="18" charset="0"/>
              </a:rPr>
              <a:t>Material for data storage devices – Magnetic materials</a:t>
            </a:r>
          </a:p>
          <a:p>
            <a:pPr marL="514350" indent="-514350">
              <a:buFont typeface="Calibri" pitchFamily="34" charset="0"/>
              <a:buAutoNum type="arabicPeriod"/>
            </a:pPr>
            <a:r>
              <a:rPr lang="en-IN" sz="2400" smtClean="0">
                <a:latin typeface="Times New Roman" pitchFamily="18" charset="0"/>
                <a:cs typeface="Times New Roman" pitchFamily="18" charset="0"/>
              </a:rPr>
              <a:t>Nano materials (Carbon nano tube etc.) – Applications </a:t>
            </a:r>
          </a:p>
          <a:p>
            <a:pPr marL="514350" indent="-514350">
              <a:buFont typeface="Calibri" pitchFamily="34" charset="0"/>
              <a:buAutoNum type="arabicPeriod"/>
            </a:pPr>
            <a:r>
              <a:rPr lang="en-IN" sz="2400" smtClean="0">
                <a:latin typeface="Times New Roman" pitchFamily="18" charset="0"/>
                <a:cs typeface="Times New Roman" pitchFamily="18" charset="0"/>
              </a:rPr>
              <a:t>3-d printing of materials</a:t>
            </a:r>
          </a:p>
          <a:p>
            <a:pPr marL="514350" indent="-514350">
              <a:buFont typeface="Calibri" pitchFamily="34" charset="0"/>
              <a:buAutoNum type="arabicPeriod"/>
            </a:pPr>
            <a:endParaRPr lang="en-IN" sz="24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715</Words>
  <Application>Microsoft Office PowerPoint</Application>
  <PresentationFormat>On-screen Show (4:3)</PresentationFormat>
  <Paragraphs>46</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Slides to share MT30001</vt:lpstr>
      <vt:lpstr>Syllabus: Will email you this slide</vt:lpstr>
      <vt:lpstr>Students’ Presentation</vt:lpstr>
      <vt:lpstr>List of topics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 to share MT30001</dc:title>
  <dc:creator>Prof.Sujoy Kar</dc:creator>
  <cp:lastModifiedBy>Prof.Sujoy Kar</cp:lastModifiedBy>
  <cp:revision>1</cp:revision>
  <dcterms:created xsi:type="dcterms:W3CDTF">2016-07-19T13:50:41Z</dcterms:created>
  <dcterms:modified xsi:type="dcterms:W3CDTF">2016-07-19T13:51:35Z</dcterms:modified>
</cp:coreProperties>
</file>