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y="5143500" cx="9144000"/>
  <p:notesSz cx="6858000" cy="9144000"/>
  <p:embeddedFontLst>
    <p:embeddedFont>
      <p:font typeface="Roboto Slab"/>
      <p:regular r:id="rId60"/>
      <p:bold r:id="rId61"/>
    </p:embeddedFont>
    <p:embeddedFont>
      <p:font typeface="Roboto"/>
      <p:regular r:id="rId62"/>
      <p:bold r:id="rId63"/>
      <p:italic r:id="rId64"/>
      <p:boldItalic r:id="rId65"/>
    </p:embeddedFont>
    <p:embeddedFont>
      <p:font typeface="Helvetica Neue Light"/>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A2CF6C4-FD6B-4C08-ACDE-56D278345F21}">
  <a:tblStyle styleId="{EA2CF6C4-FD6B-4C08-ACDE-56D278345F2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oboto-regular.fntdata"/><Relationship Id="rId61" Type="http://schemas.openxmlformats.org/officeDocument/2006/relationships/font" Target="fonts/RobotoSlab-bold.fntdata"/><Relationship Id="rId20" Type="http://schemas.openxmlformats.org/officeDocument/2006/relationships/slide" Target="slides/slide13.xml"/><Relationship Id="rId64" Type="http://schemas.openxmlformats.org/officeDocument/2006/relationships/font" Target="fonts/Roboto-italic.fntdata"/><Relationship Id="rId63" Type="http://schemas.openxmlformats.org/officeDocument/2006/relationships/font" Target="fonts/Roboto-bold.fntdata"/><Relationship Id="rId22" Type="http://schemas.openxmlformats.org/officeDocument/2006/relationships/slide" Target="slides/slide15.xml"/><Relationship Id="rId66" Type="http://schemas.openxmlformats.org/officeDocument/2006/relationships/font" Target="fonts/HelveticaNeueLight-regular.fntdata"/><Relationship Id="rId21" Type="http://schemas.openxmlformats.org/officeDocument/2006/relationships/slide" Target="slides/slide14.xml"/><Relationship Id="rId65" Type="http://schemas.openxmlformats.org/officeDocument/2006/relationships/font" Target="fonts/Roboto-boldItalic.fntdata"/><Relationship Id="rId24" Type="http://schemas.openxmlformats.org/officeDocument/2006/relationships/slide" Target="slides/slide17.xml"/><Relationship Id="rId68" Type="http://schemas.openxmlformats.org/officeDocument/2006/relationships/font" Target="fonts/HelveticaNeueLight-italic.fntdata"/><Relationship Id="rId23" Type="http://schemas.openxmlformats.org/officeDocument/2006/relationships/slide" Target="slides/slide16.xml"/><Relationship Id="rId67" Type="http://schemas.openxmlformats.org/officeDocument/2006/relationships/font" Target="fonts/HelveticaNeueLight-bold.fntdata"/><Relationship Id="rId60" Type="http://schemas.openxmlformats.org/officeDocument/2006/relationships/font" Target="fonts/RobotoSlab-regular.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HelveticaNeueLight-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cfac8da24_4_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cfac8da24_4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216d339a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216d339a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216d339a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216d339a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216d339a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216d339a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2098784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2098784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2098784e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2098784e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44d38cf82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44d38cf82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2098784e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2098784e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216d339a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216d339a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52098784e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2098784e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2098784e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2098784e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cfac8da24_4_1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cfac8da24_4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44d38cf82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44d38cf82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2098784e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2098784e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44d38cf82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44d38cf82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114077a20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114077a20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114077a20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114077a20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114077a20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114077a20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114077a20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114077a20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5216d339a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5216d339a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44d38cf82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44d38cf82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4cfac8da24_4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4cfac8da24_4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219d83d3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219d83d3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52196aa27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2196aa27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52196aa27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2196aa27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52196aa27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52196aa27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52196aa27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52196aa27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52196aa27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52196aa27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51108b96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51108b96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51108b96e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51108b96e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51108b96e9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1108b96e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51108b96e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51108b96e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51108b96e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51108b96e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219d83d3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219d83d3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51108b96e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51108b96e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5114077a20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5114077a20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5114077a20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5114077a20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5114077a2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5114077a2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5114077a20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5114077a20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5114077a20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5114077a20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5114077a2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5114077a2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5114077a2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5114077a2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5114077a20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5114077a20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5114077a20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5114077a20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cfac8da24_4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cfac8da24_4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51108b96e9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51108b96e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5114077a20_1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5114077a20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5114077a20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5114077a20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219d83d3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219d83d3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cfac8da24_4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cfac8da24_4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114077a20_1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114077a20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216d339a4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216d339a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mp; Subtitle">
  <p:cSld name="TITLE_1">
    <p:spTree>
      <p:nvGrpSpPr>
        <p:cNvPr id="59" name="Shape 59"/>
        <p:cNvGrpSpPr/>
        <p:nvPr/>
      </p:nvGrpSpPr>
      <p:grpSpPr>
        <a:xfrm>
          <a:off x="0" y="0"/>
          <a:ext cx="0" cy="0"/>
          <a:chOff x="0" y="0"/>
          <a:chExt cx="0" cy="0"/>
        </a:xfrm>
      </p:grpSpPr>
      <p:sp>
        <p:nvSpPr>
          <p:cNvPr id="60" name="Google Shape;60;p13"/>
          <p:cNvSpPr txBox="1"/>
          <p:nvPr>
            <p:ph type="title"/>
          </p:nvPr>
        </p:nvSpPr>
        <p:spPr>
          <a:xfrm>
            <a:off x="598289" y="669727"/>
            <a:ext cx="7947300" cy="1848300"/>
          </a:xfrm>
          <a:prstGeom prst="rect">
            <a:avLst/>
          </a:prstGeom>
          <a:noFill/>
          <a:ln>
            <a:noFill/>
          </a:ln>
        </p:spPr>
        <p:txBody>
          <a:bodyPr anchorCtr="0" anchor="b" bIns="32750" lIns="32750" spcFirstLastPara="1" rIns="32750" wrap="square" tIns="32750"/>
          <a:lstStyle>
            <a:lvl1pPr lvl="0" rtl="0" algn="l">
              <a:lnSpc>
                <a:spcPct val="100000"/>
              </a:lnSpc>
              <a:spcBef>
                <a:spcPts val="0"/>
              </a:spcBef>
              <a:spcAft>
                <a:spcPts val="0"/>
              </a:spcAft>
              <a:buClr>
                <a:srgbClr val="FFFFFF"/>
              </a:buClr>
              <a:buSzPts val="1200"/>
              <a:buNone/>
              <a:defRPr/>
            </a:lvl1pPr>
            <a:lvl2pPr lvl="1" rtl="0" algn="l">
              <a:lnSpc>
                <a:spcPct val="100000"/>
              </a:lnSpc>
              <a:spcBef>
                <a:spcPts val="0"/>
              </a:spcBef>
              <a:spcAft>
                <a:spcPts val="0"/>
              </a:spcAft>
              <a:buClr>
                <a:srgbClr val="FFFFFF"/>
              </a:buClr>
              <a:buSzPts val="1200"/>
              <a:buNone/>
              <a:defRPr/>
            </a:lvl2pPr>
            <a:lvl3pPr lvl="2" rtl="0" algn="l">
              <a:lnSpc>
                <a:spcPct val="100000"/>
              </a:lnSpc>
              <a:spcBef>
                <a:spcPts val="0"/>
              </a:spcBef>
              <a:spcAft>
                <a:spcPts val="0"/>
              </a:spcAft>
              <a:buClr>
                <a:srgbClr val="FFFFFF"/>
              </a:buClr>
              <a:buSzPts val="1200"/>
              <a:buNone/>
              <a:defRPr/>
            </a:lvl3pPr>
            <a:lvl4pPr lvl="3" rtl="0" algn="l">
              <a:lnSpc>
                <a:spcPct val="100000"/>
              </a:lnSpc>
              <a:spcBef>
                <a:spcPts val="0"/>
              </a:spcBef>
              <a:spcAft>
                <a:spcPts val="0"/>
              </a:spcAft>
              <a:buClr>
                <a:srgbClr val="FFFFFF"/>
              </a:buClr>
              <a:buSzPts val="1200"/>
              <a:buNone/>
              <a:defRPr/>
            </a:lvl4pPr>
            <a:lvl5pPr lvl="4" rtl="0" algn="l">
              <a:lnSpc>
                <a:spcPct val="100000"/>
              </a:lnSpc>
              <a:spcBef>
                <a:spcPts val="0"/>
              </a:spcBef>
              <a:spcAft>
                <a:spcPts val="0"/>
              </a:spcAft>
              <a:buClr>
                <a:srgbClr val="FFFFFF"/>
              </a:buClr>
              <a:buSzPts val="1200"/>
              <a:buNone/>
              <a:defRPr/>
            </a:lvl5pPr>
            <a:lvl6pPr lvl="5" rtl="0" algn="l">
              <a:lnSpc>
                <a:spcPct val="100000"/>
              </a:lnSpc>
              <a:spcBef>
                <a:spcPts val="0"/>
              </a:spcBef>
              <a:spcAft>
                <a:spcPts val="0"/>
              </a:spcAft>
              <a:buClr>
                <a:srgbClr val="FFFFFF"/>
              </a:buClr>
              <a:buSzPts val="1200"/>
              <a:buNone/>
              <a:defRPr/>
            </a:lvl6pPr>
            <a:lvl7pPr lvl="6" rtl="0" algn="l">
              <a:lnSpc>
                <a:spcPct val="100000"/>
              </a:lnSpc>
              <a:spcBef>
                <a:spcPts val="0"/>
              </a:spcBef>
              <a:spcAft>
                <a:spcPts val="0"/>
              </a:spcAft>
              <a:buClr>
                <a:srgbClr val="FFFFFF"/>
              </a:buClr>
              <a:buSzPts val="1200"/>
              <a:buNone/>
              <a:defRPr/>
            </a:lvl7pPr>
            <a:lvl8pPr lvl="7" rtl="0" algn="l">
              <a:lnSpc>
                <a:spcPct val="100000"/>
              </a:lnSpc>
              <a:spcBef>
                <a:spcPts val="0"/>
              </a:spcBef>
              <a:spcAft>
                <a:spcPts val="0"/>
              </a:spcAft>
              <a:buClr>
                <a:srgbClr val="FFFFFF"/>
              </a:buClr>
              <a:buSzPts val="1200"/>
              <a:buNone/>
              <a:defRPr/>
            </a:lvl8pPr>
            <a:lvl9pPr lvl="8" rtl="0" algn="l">
              <a:lnSpc>
                <a:spcPct val="100000"/>
              </a:lnSpc>
              <a:spcBef>
                <a:spcPts val="0"/>
              </a:spcBef>
              <a:spcAft>
                <a:spcPts val="0"/>
              </a:spcAft>
              <a:buClr>
                <a:srgbClr val="FFFFFF"/>
              </a:buClr>
              <a:buSzPts val="1200"/>
              <a:buNone/>
              <a:defRPr/>
            </a:lvl9pPr>
          </a:lstStyle>
          <a:p/>
        </p:txBody>
      </p:sp>
      <p:sp>
        <p:nvSpPr>
          <p:cNvPr id="61" name="Google Shape;61;p13"/>
          <p:cNvSpPr txBox="1"/>
          <p:nvPr>
            <p:ph idx="1" type="body"/>
          </p:nvPr>
        </p:nvSpPr>
        <p:spPr>
          <a:xfrm>
            <a:off x="598289" y="2565053"/>
            <a:ext cx="7947300" cy="830400"/>
          </a:xfrm>
          <a:prstGeom prst="rect">
            <a:avLst/>
          </a:prstGeom>
          <a:noFill/>
          <a:ln>
            <a:noFill/>
          </a:ln>
        </p:spPr>
        <p:txBody>
          <a:bodyPr anchorCtr="0" anchor="t" bIns="32750" lIns="32750" spcFirstLastPara="1" rIns="32750" wrap="square" tIns="32750"/>
          <a:lstStyle>
            <a:lvl1pPr indent="-228600" lvl="0" marL="457200" rtl="0" algn="l">
              <a:lnSpc>
                <a:spcPct val="100000"/>
              </a:lnSpc>
              <a:spcBef>
                <a:spcPts val="0"/>
              </a:spcBef>
              <a:spcAft>
                <a:spcPts val="0"/>
              </a:spcAft>
              <a:buClr>
                <a:srgbClr val="73BFFF"/>
              </a:buClr>
              <a:buSzPts val="2700"/>
              <a:buFont typeface="Helvetica Neue Light"/>
              <a:buNone/>
              <a:defRPr sz="2700">
                <a:solidFill>
                  <a:srgbClr val="73BFFF"/>
                </a:solidFill>
              </a:defRPr>
            </a:lvl1pPr>
            <a:lvl2pPr indent="-228600" lvl="1" marL="914400" rtl="0" algn="l">
              <a:lnSpc>
                <a:spcPct val="100000"/>
              </a:lnSpc>
              <a:spcBef>
                <a:spcPts val="0"/>
              </a:spcBef>
              <a:spcAft>
                <a:spcPts val="0"/>
              </a:spcAft>
              <a:buClr>
                <a:srgbClr val="73BFFF"/>
              </a:buClr>
              <a:buSzPts val="2700"/>
              <a:buFont typeface="Helvetica Neue Light"/>
              <a:buNone/>
              <a:defRPr sz="2700">
                <a:solidFill>
                  <a:srgbClr val="73BFFF"/>
                </a:solidFill>
              </a:defRPr>
            </a:lvl2pPr>
            <a:lvl3pPr indent="-228600" lvl="2" marL="1371600" rtl="0" algn="l">
              <a:lnSpc>
                <a:spcPct val="100000"/>
              </a:lnSpc>
              <a:spcBef>
                <a:spcPts val="0"/>
              </a:spcBef>
              <a:spcAft>
                <a:spcPts val="0"/>
              </a:spcAft>
              <a:buClr>
                <a:srgbClr val="73BFFF"/>
              </a:buClr>
              <a:buSzPts val="2700"/>
              <a:buFont typeface="Helvetica Neue Light"/>
              <a:buNone/>
              <a:defRPr sz="2700">
                <a:solidFill>
                  <a:srgbClr val="73BFFF"/>
                </a:solidFill>
              </a:defRPr>
            </a:lvl3pPr>
            <a:lvl4pPr indent="-228600" lvl="3" marL="1828800" rtl="0" algn="l">
              <a:lnSpc>
                <a:spcPct val="100000"/>
              </a:lnSpc>
              <a:spcBef>
                <a:spcPts val="0"/>
              </a:spcBef>
              <a:spcAft>
                <a:spcPts val="0"/>
              </a:spcAft>
              <a:buClr>
                <a:srgbClr val="73BFFF"/>
              </a:buClr>
              <a:buSzPts val="2700"/>
              <a:buFont typeface="Helvetica Neue Light"/>
              <a:buNone/>
              <a:defRPr sz="2700">
                <a:solidFill>
                  <a:srgbClr val="73BFFF"/>
                </a:solidFill>
              </a:defRPr>
            </a:lvl4pPr>
            <a:lvl5pPr indent="-228600" lvl="4" marL="2286000" rtl="0" algn="l">
              <a:lnSpc>
                <a:spcPct val="100000"/>
              </a:lnSpc>
              <a:spcBef>
                <a:spcPts val="0"/>
              </a:spcBef>
              <a:spcAft>
                <a:spcPts val="0"/>
              </a:spcAft>
              <a:buClr>
                <a:srgbClr val="73BFFF"/>
              </a:buClr>
              <a:buSzPts val="2700"/>
              <a:buFont typeface="Helvetica Neue Light"/>
              <a:buNone/>
              <a:defRPr sz="2700">
                <a:solidFill>
                  <a:srgbClr val="73BFFF"/>
                </a:solidFill>
              </a:defRPr>
            </a:lvl5pPr>
            <a:lvl6pPr indent="-247650" lvl="5" marL="2743200" rtl="0" algn="l">
              <a:lnSpc>
                <a:spcPct val="100000"/>
              </a:lnSpc>
              <a:spcBef>
                <a:spcPts val="2300"/>
              </a:spcBef>
              <a:spcAft>
                <a:spcPts val="0"/>
              </a:spcAft>
              <a:buClr>
                <a:srgbClr val="FFFFFF"/>
              </a:buClr>
              <a:buSzPts val="300"/>
              <a:buChar char="■"/>
              <a:defRPr/>
            </a:lvl6pPr>
            <a:lvl7pPr indent="-247650" lvl="6" marL="3200400" rtl="0" algn="l">
              <a:lnSpc>
                <a:spcPct val="100000"/>
              </a:lnSpc>
              <a:spcBef>
                <a:spcPts val="2300"/>
              </a:spcBef>
              <a:spcAft>
                <a:spcPts val="0"/>
              </a:spcAft>
              <a:buClr>
                <a:srgbClr val="FFFFFF"/>
              </a:buClr>
              <a:buSzPts val="300"/>
              <a:buChar char="●"/>
              <a:defRPr/>
            </a:lvl7pPr>
            <a:lvl8pPr indent="-247650" lvl="7" marL="3657600" rtl="0" algn="l">
              <a:lnSpc>
                <a:spcPct val="100000"/>
              </a:lnSpc>
              <a:spcBef>
                <a:spcPts val="2300"/>
              </a:spcBef>
              <a:spcAft>
                <a:spcPts val="0"/>
              </a:spcAft>
              <a:buClr>
                <a:srgbClr val="FFFFFF"/>
              </a:buClr>
              <a:buSzPts val="300"/>
              <a:buChar char="○"/>
              <a:defRPr/>
            </a:lvl8pPr>
            <a:lvl9pPr indent="-247650" lvl="8" marL="4114800" rtl="0" algn="l">
              <a:lnSpc>
                <a:spcPct val="100000"/>
              </a:lnSpc>
              <a:spcBef>
                <a:spcPts val="2300"/>
              </a:spcBef>
              <a:spcAft>
                <a:spcPts val="0"/>
              </a:spcAft>
              <a:buClr>
                <a:srgbClr val="FFFFFF"/>
              </a:buClr>
              <a:buSzPts val="300"/>
              <a:buChar char="■"/>
              <a:defRPr/>
            </a:lvl9pPr>
          </a:lstStyle>
          <a:p/>
        </p:txBody>
      </p:sp>
      <p:sp>
        <p:nvSpPr>
          <p:cNvPr id="62" name="Google Shape;62;p13"/>
          <p:cNvSpPr txBox="1"/>
          <p:nvPr>
            <p:ph idx="12" type="sldNum"/>
          </p:nvPr>
        </p:nvSpPr>
        <p:spPr>
          <a:xfrm>
            <a:off x="8814530" y="4910455"/>
            <a:ext cx="219300" cy="164700"/>
          </a:xfrm>
          <a:prstGeom prst="rect">
            <a:avLst/>
          </a:prstGeom>
          <a:noFill/>
          <a:ln>
            <a:noFill/>
          </a:ln>
        </p:spPr>
        <p:txBody>
          <a:bodyPr anchorCtr="0" anchor="ctr" bIns="32750" lIns="32750" spcFirstLastPara="1" rIns="32750" wrap="square" tIns="32750">
            <a:noAutofit/>
          </a:bodyPr>
          <a:lstStyle>
            <a:lvl1pPr indent="0" lvl="0" marL="0" rtl="0" algn="r">
              <a:lnSpc>
                <a:spcPct val="100000"/>
              </a:lnSpc>
              <a:spcBef>
                <a:spcPts val="0"/>
              </a:spcBef>
              <a:spcAft>
                <a:spcPts val="0"/>
              </a:spcAft>
              <a:buClr>
                <a:srgbClr val="FFFFFF"/>
              </a:buClr>
              <a:buSzPts val="900"/>
              <a:buFont typeface="Helvetica Neue"/>
              <a:buNone/>
              <a:defRPr/>
            </a:lvl1pPr>
            <a:lvl2pPr indent="0" lvl="1" marL="0" rtl="0" algn="r">
              <a:lnSpc>
                <a:spcPct val="100000"/>
              </a:lnSpc>
              <a:spcBef>
                <a:spcPts val="0"/>
              </a:spcBef>
              <a:spcAft>
                <a:spcPts val="0"/>
              </a:spcAft>
              <a:buClr>
                <a:srgbClr val="FFFFFF"/>
              </a:buClr>
              <a:buSzPts val="900"/>
              <a:buFont typeface="Helvetica Neue"/>
              <a:buNone/>
              <a:defRPr/>
            </a:lvl2pPr>
            <a:lvl3pPr indent="0" lvl="2" marL="0" rtl="0" algn="r">
              <a:lnSpc>
                <a:spcPct val="100000"/>
              </a:lnSpc>
              <a:spcBef>
                <a:spcPts val="0"/>
              </a:spcBef>
              <a:spcAft>
                <a:spcPts val="0"/>
              </a:spcAft>
              <a:buClr>
                <a:srgbClr val="FFFFFF"/>
              </a:buClr>
              <a:buSzPts val="900"/>
              <a:buFont typeface="Helvetica Neue"/>
              <a:buNone/>
              <a:defRPr/>
            </a:lvl3pPr>
            <a:lvl4pPr indent="0" lvl="3" marL="0" rtl="0" algn="r">
              <a:lnSpc>
                <a:spcPct val="100000"/>
              </a:lnSpc>
              <a:spcBef>
                <a:spcPts val="0"/>
              </a:spcBef>
              <a:spcAft>
                <a:spcPts val="0"/>
              </a:spcAft>
              <a:buClr>
                <a:srgbClr val="FFFFFF"/>
              </a:buClr>
              <a:buSzPts val="900"/>
              <a:buFont typeface="Helvetica Neue"/>
              <a:buNone/>
              <a:defRPr/>
            </a:lvl4pPr>
            <a:lvl5pPr indent="0" lvl="4" marL="0" rtl="0" algn="r">
              <a:lnSpc>
                <a:spcPct val="100000"/>
              </a:lnSpc>
              <a:spcBef>
                <a:spcPts val="0"/>
              </a:spcBef>
              <a:spcAft>
                <a:spcPts val="0"/>
              </a:spcAft>
              <a:buClr>
                <a:srgbClr val="FFFFFF"/>
              </a:buClr>
              <a:buSzPts val="900"/>
              <a:buFont typeface="Helvetica Neue"/>
              <a:buNone/>
              <a:defRPr/>
            </a:lvl5pPr>
            <a:lvl6pPr indent="0" lvl="5" marL="0" rtl="0" algn="r">
              <a:lnSpc>
                <a:spcPct val="100000"/>
              </a:lnSpc>
              <a:spcBef>
                <a:spcPts val="0"/>
              </a:spcBef>
              <a:spcAft>
                <a:spcPts val="0"/>
              </a:spcAft>
              <a:buClr>
                <a:srgbClr val="FFFFFF"/>
              </a:buClr>
              <a:buSzPts val="900"/>
              <a:buFont typeface="Helvetica Neue"/>
              <a:buNone/>
              <a:defRPr/>
            </a:lvl6pPr>
            <a:lvl7pPr indent="0" lvl="6" marL="0" rtl="0" algn="r">
              <a:lnSpc>
                <a:spcPct val="100000"/>
              </a:lnSpc>
              <a:spcBef>
                <a:spcPts val="0"/>
              </a:spcBef>
              <a:spcAft>
                <a:spcPts val="0"/>
              </a:spcAft>
              <a:buClr>
                <a:srgbClr val="FFFFFF"/>
              </a:buClr>
              <a:buSzPts val="900"/>
              <a:buFont typeface="Helvetica Neue"/>
              <a:buNone/>
              <a:defRPr/>
            </a:lvl7pPr>
            <a:lvl8pPr indent="0" lvl="7" marL="0" rtl="0" algn="r">
              <a:lnSpc>
                <a:spcPct val="100000"/>
              </a:lnSpc>
              <a:spcBef>
                <a:spcPts val="0"/>
              </a:spcBef>
              <a:spcAft>
                <a:spcPts val="0"/>
              </a:spcAft>
              <a:buClr>
                <a:srgbClr val="FFFFFF"/>
              </a:buClr>
              <a:buSzPts val="900"/>
              <a:buFont typeface="Helvetica Neue"/>
              <a:buNone/>
              <a:defRPr/>
            </a:lvl8pPr>
            <a:lvl9pPr indent="0" lvl="8" marL="0" rtl="0" algn="r">
              <a:lnSpc>
                <a:spcPct val="100000"/>
              </a:lnSpc>
              <a:spcBef>
                <a:spcPts val="0"/>
              </a:spcBef>
              <a:spcAft>
                <a:spcPts val="0"/>
              </a:spcAft>
              <a:buClr>
                <a:srgbClr val="FFFFFF"/>
              </a:buClr>
              <a:buSzPts val="900"/>
              <a:buFont typeface="Helvetica Neue"/>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hoto">
  <p:cSld name="TITLE_AND_BODY_1">
    <p:spTree>
      <p:nvGrpSpPr>
        <p:cNvPr id="63" name="Shape 63"/>
        <p:cNvGrpSpPr/>
        <p:nvPr/>
      </p:nvGrpSpPr>
      <p:grpSpPr>
        <a:xfrm>
          <a:off x="0" y="0"/>
          <a:ext cx="0" cy="0"/>
          <a:chOff x="0" y="0"/>
          <a:chExt cx="0" cy="0"/>
        </a:xfrm>
      </p:grpSpPr>
      <p:sp>
        <p:nvSpPr>
          <p:cNvPr id="64" name="Google Shape;64;p14"/>
          <p:cNvSpPr/>
          <p:nvPr>
            <p:ph idx="2" type="pic"/>
          </p:nvPr>
        </p:nvSpPr>
        <p:spPr>
          <a:xfrm>
            <a:off x="0" y="0"/>
            <a:ext cx="9144000" cy="5143500"/>
          </a:xfrm>
          <a:prstGeom prst="rect">
            <a:avLst/>
          </a:prstGeom>
          <a:noFill/>
          <a:ln>
            <a:noFill/>
          </a:ln>
        </p:spPr>
        <p:txBody>
          <a:bodyPr anchorCtr="0" anchor="t" bIns="29450" lIns="58925" spcFirstLastPara="1" rIns="58925" wrap="square" tIns="29450"/>
          <a:lstStyle>
            <a:lvl1pPr lvl="0" marR="0" rtl="0" algn="l">
              <a:lnSpc>
                <a:spcPct val="100000"/>
              </a:lnSpc>
              <a:spcBef>
                <a:spcPts val="2300"/>
              </a:spcBef>
              <a:spcAft>
                <a:spcPts val="0"/>
              </a:spcAft>
              <a:buClr>
                <a:srgbClr val="FFFFFF"/>
              </a:buClr>
              <a:buSzPts val="700"/>
              <a:buFont typeface="Helvetica Neue Light"/>
              <a:buChar char="•"/>
              <a:defRPr b="0" i="0" sz="2300" u="none" cap="none" strike="noStrike">
                <a:solidFill>
                  <a:srgbClr val="FFFFFF"/>
                </a:solidFill>
                <a:latin typeface="Helvetica Neue Light"/>
                <a:ea typeface="Helvetica Neue Light"/>
                <a:cs typeface="Helvetica Neue Light"/>
                <a:sym typeface="Helvetica Neue Light"/>
              </a:defRPr>
            </a:lvl1pPr>
            <a:lvl2pPr lvl="1" marR="0" rtl="0" algn="l">
              <a:lnSpc>
                <a:spcPct val="100000"/>
              </a:lnSpc>
              <a:spcBef>
                <a:spcPts val="2300"/>
              </a:spcBef>
              <a:spcAft>
                <a:spcPts val="0"/>
              </a:spcAft>
              <a:buClr>
                <a:srgbClr val="FFFFFF"/>
              </a:buClr>
              <a:buSzPts val="700"/>
              <a:buFont typeface="Helvetica Neue Light"/>
              <a:buChar char="•"/>
              <a:defRPr b="0" i="0" sz="2300" u="none" cap="none" strike="noStrike">
                <a:solidFill>
                  <a:srgbClr val="FFFFFF"/>
                </a:solidFill>
                <a:latin typeface="Helvetica Neue Light"/>
                <a:ea typeface="Helvetica Neue Light"/>
                <a:cs typeface="Helvetica Neue Light"/>
                <a:sym typeface="Helvetica Neue Light"/>
              </a:defRPr>
            </a:lvl2pPr>
            <a:lvl3pPr lvl="2" marR="0" rtl="0" algn="l">
              <a:lnSpc>
                <a:spcPct val="100000"/>
              </a:lnSpc>
              <a:spcBef>
                <a:spcPts val="2300"/>
              </a:spcBef>
              <a:spcAft>
                <a:spcPts val="0"/>
              </a:spcAft>
              <a:buClr>
                <a:srgbClr val="FFFFFF"/>
              </a:buClr>
              <a:buSzPts val="700"/>
              <a:buFont typeface="Helvetica Neue Light"/>
              <a:buChar char="•"/>
              <a:defRPr b="0" i="0" sz="2300" u="none" cap="none" strike="noStrike">
                <a:solidFill>
                  <a:srgbClr val="FFFFFF"/>
                </a:solidFill>
                <a:latin typeface="Helvetica Neue Light"/>
                <a:ea typeface="Helvetica Neue Light"/>
                <a:cs typeface="Helvetica Neue Light"/>
                <a:sym typeface="Helvetica Neue Light"/>
              </a:defRPr>
            </a:lvl3pPr>
            <a:lvl4pPr lvl="3" marR="0" rtl="0" algn="l">
              <a:lnSpc>
                <a:spcPct val="100000"/>
              </a:lnSpc>
              <a:spcBef>
                <a:spcPts val="2300"/>
              </a:spcBef>
              <a:spcAft>
                <a:spcPts val="0"/>
              </a:spcAft>
              <a:buClr>
                <a:srgbClr val="FFFFFF"/>
              </a:buClr>
              <a:buSzPts val="700"/>
              <a:buFont typeface="Helvetica Neue Light"/>
              <a:buChar char="•"/>
              <a:defRPr b="0" i="0" sz="2300" u="none" cap="none" strike="noStrike">
                <a:solidFill>
                  <a:srgbClr val="FFFFFF"/>
                </a:solidFill>
                <a:latin typeface="Helvetica Neue Light"/>
                <a:ea typeface="Helvetica Neue Light"/>
                <a:cs typeface="Helvetica Neue Light"/>
                <a:sym typeface="Helvetica Neue Light"/>
              </a:defRPr>
            </a:lvl4pPr>
            <a:lvl5pPr lvl="4" marR="0" rtl="0" algn="l">
              <a:lnSpc>
                <a:spcPct val="100000"/>
              </a:lnSpc>
              <a:spcBef>
                <a:spcPts val="2300"/>
              </a:spcBef>
              <a:spcAft>
                <a:spcPts val="0"/>
              </a:spcAft>
              <a:buClr>
                <a:srgbClr val="FFFFFF"/>
              </a:buClr>
              <a:buSzPts val="700"/>
              <a:buFont typeface="Helvetica Neue Light"/>
              <a:buChar char="•"/>
              <a:defRPr b="0" i="0" sz="2300" u="none" cap="none" strike="noStrike">
                <a:solidFill>
                  <a:srgbClr val="FFFFFF"/>
                </a:solidFill>
                <a:latin typeface="Helvetica Neue Light"/>
                <a:ea typeface="Helvetica Neue Light"/>
                <a:cs typeface="Helvetica Neue Light"/>
                <a:sym typeface="Helvetica Neue Light"/>
              </a:defRPr>
            </a:lvl5pPr>
            <a:lvl6pPr lvl="5" marR="0" rtl="0" algn="l">
              <a:lnSpc>
                <a:spcPct val="100000"/>
              </a:lnSpc>
              <a:spcBef>
                <a:spcPts val="2300"/>
              </a:spcBef>
              <a:spcAft>
                <a:spcPts val="0"/>
              </a:spcAft>
              <a:buClr>
                <a:srgbClr val="FFFFFF"/>
              </a:buClr>
              <a:buSzPts val="700"/>
              <a:buFont typeface="Helvetica Neue Light"/>
              <a:buChar char="•"/>
              <a:defRPr b="0" i="0" sz="2300" u="none" cap="none" strike="noStrike">
                <a:solidFill>
                  <a:srgbClr val="FFFFFF"/>
                </a:solidFill>
                <a:latin typeface="Helvetica Neue Light"/>
                <a:ea typeface="Helvetica Neue Light"/>
                <a:cs typeface="Helvetica Neue Light"/>
                <a:sym typeface="Helvetica Neue Light"/>
              </a:defRPr>
            </a:lvl6pPr>
            <a:lvl7pPr lvl="6" marR="0" rtl="0" algn="l">
              <a:lnSpc>
                <a:spcPct val="100000"/>
              </a:lnSpc>
              <a:spcBef>
                <a:spcPts val="2300"/>
              </a:spcBef>
              <a:spcAft>
                <a:spcPts val="0"/>
              </a:spcAft>
              <a:buClr>
                <a:srgbClr val="FFFFFF"/>
              </a:buClr>
              <a:buSzPts val="700"/>
              <a:buFont typeface="Helvetica Neue Light"/>
              <a:buChar char="•"/>
              <a:defRPr b="0" i="0" sz="2300" u="none" cap="none" strike="noStrike">
                <a:solidFill>
                  <a:srgbClr val="FFFFFF"/>
                </a:solidFill>
                <a:latin typeface="Helvetica Neue Light"/>
                <a:ea typeface="Helvetica Neue Light"/>
                <a:cs typeface="Helvetica Neue Light"/>
                <a:sym typeface="Helvetica Neue Light"/>
              </a:defRPr>
            </a:lvl7pPr>
            <a:lvl8pPr lvl="7" marR="0" rtl="0" algn="l">
              <a:lnSpc>
                <a:spcPct val="100000"/>
              </a:lnSpc>
              <a:spcBef>
                <a:spcPts val="2300"/>
              </a:spcBef>
              <a:spcAft>
                <a:spcPts val="0"/>
              </a:spcAft>
              <a:buClr>
                <a:srgbClr val="FFFFFF"/>
              </a:buClr>
              <a:buSzPts val="700"/>
              <a:buFont typeface="Helvetica Neue Light"/>
              <a:buChar char="•"/>
              <a:defRPr b="0" i="0" sz="2300" u="none" cap="none" strike="noStrike">
                <a:solidFill>
                  <a:srgbClr val="FFFFFF"/>
                </a:solidFill>
                <a:latin typeface="Helvetica Neue Light"/>
                <a:ea typeface="Helvetica Neue Light"/>
                <a:cs typeface="Helvetica Neue Light"/>
                <a:sym typeface="Helvetica Neue Light"/>
              </a:defRPr>
            </a:lvl8pPr>
            <a:lvl9pPr lvl="8" marR="0" rtl="0" algn="l">
              <a:lnSpc>
                <a:spcPct val="100000"/>
              </a:lnSpc>
              <a:spcBef>
                <a:spcPts val="2300"/>
              </a:spcBef>
              <a:spcAft>
                <a:spcPts val="0"/>
              </a:spcAft>
              <a:buClr>
                <a:srgbClr val="FFFFFF"/>
              </a:buClr>
              <a:buSzPts val="700"/>
              <a:buFont typeface="Helvetica Neue Light"/>
              <a:buChar char="•"/>
              <a:defRPr b="0" i="0" sz="2300" u="none" cap="none" strike="noStrike">
                <a:solidFill>
                  <a:srgbClr val="FFFFFF"/>
                </a:solidFill>
                <a:latin typeface="Helvetica Neue Light"/>
                <a:ea typeface="Helvetica Neue Light"/>
                <a:cs typeface="Helvetica Neue Light"/>
                <a:sym typeface="Helvetica Neue Light"/>
              </a:defRPr>
            </a:lvl9pPr>
          </a:lstStyle>
          <a:p/>
        </p:txBody>
      </p:sp>
      <p:sp>
        <p:nvSpPr>
          <p:cNvPr id="65" name="Google Shape;65;p14"/>
          <p:cNvSpPr txBox="1"/>
          <p:nvPr>
            <p:ph idx="12" type="sldNum"/>
          </p:nvPr>
        </p:nvSpPr>
        <p:spPr>
          <a:xfrm>
            <a:off x="8814530" y="4910455"/>
            <a:ext cx="219300" cy="164700"/>
          </a:xfrm>
          <a:prstGeom prst="rect">
            <a:avLst/>
          </a:prstGeom>
          <a:noFill/>
          <a:ln>
            <a:noFill/>
          </a:ln>
        </p:spPr>
        <p:txBody>
          <a:bodyPr anchorCtr="0" anchor="ctr" bIns="32750" lIns="32750" spcFirstLastPara="1" rIns="32750" wrap="square" tIns="32750">
            <a:noAutofit/>
          </a:bodyPr>
          <a:lstStyle>
            <a:lvl1pPr indent="0" lvl="0" marL="0" rtl="0" algn="r">
              <a:lnSpc>
                <a:spcPct val="100000"/>
              </a:lnSpc>
              <a:spcBef>
                <a:spcPts val="0"/>
              </a:spcBef>
              <a:spcAft>
                <a:spcPts val="0"/>
              </a:spcAft>
              <a:buClr>
                <a:srgbClr val="FFFFFF"/>
              </a:buClr>
              <a:buSzPts val="900"/>
              <a:buFont typeface="Helvetica Neue"/>
              <a:buNone/>
              <a:defRPr/>
            </a:lvl1pPr>
            <a:lvl2pPr indent="0" lvl="1" marL="0" rtl="0" algn="r">
              <a:lnSpc>
                <a:spcPct val="100000"/>
              </a:lnSpc>
              <a:spcBef>
                <a:spcPts val="0"/>
              </a:spcBef>
              <a:spcAft>
                <a:spcPts val="0"/>
              </a:spcAft>
              <a:buClr>
                <a:srgbClr val="FFFFFF"/>
              </a:buClr>
              <a:buSzPts val="900"/>
              <a:buFont typeface="Helvetica Neue"/>
              <a:buNone/>
              <a:defRPr/>
            </a:lvl2pPr>
            <a:lvl3pPr indent="0" lvl="2" marL="0" rtl="0" algn="r">
              <a:lnSpc>
                <a:spcPct val="100000"/>
              </a:lnSpc>
              <a:spcBef>
                <a:spcPts val="0"/>
              </a:spcBef>
              <a:spcAft>
                <a:spcPts val="0"/>
              </a:spcAft>
              <a:buClr>
                <a:srgbClr val="FFFFFF"/>
              </a:buClr>
              <a:buSzPts val="900"/>
              <a:buFont typeface="Helvetica Neue"/>
              <a:buNone/>
              <a:defRPr/>
            </a:lvl3pPr>
            <a:lvl4pPr indent="0" lvl="3" marL="0" rtl="0" algn="r">
              <a:lnSpc>
                <a:spcPct val="100000"/>
              </a:lnSpc>
              <a:spcBef>
                <a:spcPts val="0"/>
              </a:spcBef>
              <a:spcAft>
                <a:spcPts val="0"/>
              </a:spcAft>
              <a:buClr>
                <a:srgbClr val="FFFFFF"/>
              </a:buClr>
              <a:buSzPts val="900"/>
              <a:buFont typeface="Helvetica Neue"/>
              <a:buNone/>
              <a:defRPr/>
            </a:lvl4pPr>
            <a:lvl5pPr indent="0" lvl="4" marL="0" rtl="0" algn="r">
              <a:lnSpc>
                <a:spcPct val="100000"/>
              </a:lnSpc>
              <a:spcBef>
                <a:spcPts val="0"/>
              </a:spcBef>
              <a:spcAft>
                <a:spcPts val="0"/>
              </a:spcAft>
              <a:buClr>
                <a:srgbClr val="FFFFFF"/>
              </a:buClr>
              <a:buSzPts val="900"/>
              <a:buFont typeface="Helvetica Neue"/>
              <a:buNone/>
              <a:defRPr/>
            </a:lvl5pPr>
            <a:lvl6pPr indent="0" lvl="5" marL="0" rtl="0" algn="r">
              <a:lnSpc>
                <a:spcPct val="100000"/>
              </a:lnSpc>
              <a:spcBef>
                <a:spcPts val="0"/>
              </a:spcBef>
              <a:spcAft>
                <a:spcPts val="0"/>
              </a:spcAft>
              <a:buClr>
                <a:srgbClr val="FFFFFF"/>
              </a:buClr>
              <a:buSzPts val="900"/>
              <a:buFont typeface="Helvetica Neue"/>
              <a:buNone/>
              <a:defRPr/>
            </a:lvl6pPr>
            <a:lvl7pPr indent="0" lvl="6" marL="0" rtl="0" algn="r">
              <a:lnSpc>
                <a:spcPct val="100000"/>
              </a:lnSpc>
              <a:spcBef>
                <a:spcPts val="0"/>
              </a:spcBef>
              <a:spcAft>
                <a:spcPts val="0"/>
              </a:spcAft>
              <a:buClr>
                <a:srgbClr val="FFFFFF"/>
              </a:buClr>
              <a:buSzPts val="900"/>
              <a:buFont typeface="Helvetica Neue"/>
              <a:buNone/>
              <a:defRPr/>
            </a:lvl7pPr>
            <a:lvl8pPr indent="0" lvl="7" marL="0" rtl="0" algn="r">
              <a:lnSpc>
                <a:spcPct val="100000"/>
              </a:lnSpc>
              <a:spcBef>
                <a:spcPts val="0"/>
              </a:spcBef>
              <a:spcAft>
                <a:spcPts val="0"/>
              </a:spcAft>
              <a:buClr>
                <a:srgbClr val="FFFFFF"/>
              </a:buClr>
              <a:buSzPts val="900"/>
              <a:buFont typeface="Helvetica Neue"/>
              <a:buNone/>
              <a:defRPr/>
            </a:lvl8pPr>
            <a:lvl9pPr indent="0" lvl="8" marL="0" rtl="0" algn="r">
              <a:lnSpc>
                <a:spcPct val="100000"/>
              </a:lnSpc>
              <a:spcBef>
                <a:spcPts val="0"/>
              </a:spcBef>
              <a:spcAft>
                <a:spcPts val="0"/>
              </a:spcAft>
              <a:buClr>
                <a:srgbClr val="FFFFFF"/>
              </a:buClr>
              <a:buSzPts val="900"/>
              <a:buFont typeface="Helvetica Neue"/>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70" name="Shape 70"/>
        <p:cNvGrpSpPr/>
        <p:nvPr/>
      </p:nvGrpSpPr>
      <p:grpSpPr>
        <a:xfrm>
          <a:off x="0" y="0"/>
          <a:ext cx="0" cy="0"/>
          <a:chOff x="0" y="0"/>
          <a:chExt cx="0" cy="0"/>
        </a:xfrm>
      </p:grpSpPr>
      <p:grpSp>
        <p:nvGrpSpPr>
          <p:cNvPr id="71" name="Google Shape;71;p16"/>
          <p:cNvGrpSpPr/>
          <p:nvPr/>
        </p:nvGrpSpPr>
        <p:grpSpPr>
          <a:xfrm>
            <a:off x="6098378" y="5"/>
            <a:ext cx="3045625" cy="2030570"/>
            <a:chOff x="6098378" y="5"/>
            <a:chExt cx="3045625" cy="2030570"/>
          </a:xfrm>
        </p:grpSpPr>
        <p:sp>
          <p:nvSpPr>
            <p:cNvPr id="72" name="Google Shape;72;p16"/>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6"/>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78" name="Google Shape;78;p16"/>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79" name="Google Shape;79;p1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80" name="Shape 80"/>
        <p:cNvGrpSpPr/>
        <p:nvPr/>
      </p:nvGrpSpPr>
      <p:grpSpPr>
        <a:xfrm>
          <a:off x="0" y="0"/>
          <a:ext cx="0" cy="0"/>
          <a:chOff x="0" y="0"/>
          <a:chExt cx="0" cy="0"/>
        </a:xfrm>
      </p:grpSpPr>
      <p:grpSp>
        <p:nvGrpSpPr>
          <p:cNvPr id="81" name="Google Shape;81;p17"/>
          <p:cNvGrpSpPr/>
          <p:nvPr/>
        </p:nvGrpSpPr>
        <p:grpSpPr>
          <a:xfrm>
            <a:off x="6098378" y="5"/>
            <a:ext cx="3045625" cy="2030570"/>
            <a:chOff x="6098378" y="5"/>
            <a:chExt cx="3045625" cy="2030570"/>
          </a:xfrm>
        </p:grpSpPr>
        <p:sp>
          <p:nvSpPr>
            <p:cNvPr id="82" name="Google Shape;82;p17"/>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17"/>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88" name="Google Shape;88;p1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9" name="Shape 89"/>
        <p:cNvGrpSpPr/>
        <p:nvPr/>
      </p:nvGrpSpPr>
      <p:grpSpPr>
        <a:xfrm>
          <a:off x="0" y="0"/>
          <a:ext cx="0" cy="0"/>
          <a:chOff x="0" y="0"/>
          <a:chExt cx="0" cy="0"/>
        </a:xfrm>
      </p:grpSpPr>
      <p:grpSp>
        <p:nvGrpSpPr>
          <p:cNvPr id="90" name="Google Shape;90;p18"/>
          <p:cNvGrpSpPr/>
          <p:nvPr/>
        </p:nvGrpSpPr>
        <p:grpSpPr>
          <a:xfrm>
            <a:off x="0" y="3903669"/>
            <a:ext cx="9144000" cy="1239925"/>
            <a:chOff x="0" y="3903669"/>
            <a:chExt cx="9144000" cy="1239925"/>
          </a:xfrm>
        </p:grpSpPr>
        <p:sp>
          <p:nvSpPr>
            <p:cNvPr id="91" name="Google Shape;91;p18"/>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8"/>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8"/>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7" name="Google Shape;97;p18"/>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98" name="Google Shape;98;p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01" name="Google Shape;101;p19"/>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2" name="Google Shape;102;p19"/>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3" name="Google Shape;103;p1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06" name="Google Shape;106;p2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9" name="Google Shape;109;p21"/>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10" name="Google Shape;110;p2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111" name="Shape 111"/>
        <p:cNvGrpSpPr/>
        <p:nvPr/>
      </p:nvGrpSpPr>
      <p:grpSpPr>
        <a:xfrm>
          <a:off x="0" y="0"/>
          <a:ext cx="0" cy="0"/>
          <a:chOff x="0" y="0"/>
          <a:chExt cx="0" cy="0"/>
        </a:xfrm>
      </p:grpSpPr>
      <p:grpSp>
        <p:nvGrpSpPr>
          <p:cNvPr id="112" name="Google Shape;112;p22"/>
          <p:cNvGrpSpPr/>
          <p:nvPr/>
        </p:nvGrpSpPr>
        <p:grpSpPr>
          <a:xfrm>
            <a:off x="6098378" y="5"/>
            <a:ext cx="3045625" cy="2030570"/>
            <a:chOff x="6098378" y="5"/>
            <a:chExt cx="3045625" cy="2030570"/>
          </a:xfrm>
        </p:grpSpPr>
        <p:sp>
          <p:nvSpPr>
            <p:cNvPr id="113" name="Google Shape;113;p2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2"/>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2"/>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2"/>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2"/>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22"/>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19" name="Google Shape;119;p2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0" name="Shape 120"/>
        <p:cNvGrpSpPr/>
        <p:nvPr/>
      </p:nvGrpSpPr>
      <p:grpSpPr>
        <a:xfrm>
          <a:off x="0" y="0"/>
          <a:ext cx="0" cy="0"/>
          <a:chOff x="0" y="0"/>
          <a:chExt cx="0" cy="0"/>
        </a:xfrm>
      </p:grpSpPr>
      <p:sp>
        <p:nvSpPr>
          <p:cNvPr id="121" name="Google Shape;121;p23"/>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 name="Google Shape;122;p2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23" name="Google Shape;123;p23"/>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24" name="Google Shape;124;p23"/>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5" name="Google Shape;125;p2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126" name="Google Shape;126;p2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7" name="Shape 127"/>
        <p:cNvGrpSpPr/>
        <p:nvPr/>
      </p:nvGrpSpPr>
      <p:grpSpPr>
        <a:xfrm>
          <a:off x="0" y="0"/>
          <a:ext cx="0" cy="0"/>
          <a:chOff x="0" y="0"/>
          <a:chExt cx="0" cy="0"/>
        </a:xfrm>
      </p:grpSpPr>
      <p:sp>
        <p:nvSpPr>
          <p:cNvPr id="128" name="Google Shape;128;p24"/>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129" name="Google Shape;129;p2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30" name="Shape 130"/>
        <p:cNvGrpSpPr/>
        <p:nvPr/>
      </p:nvGrpSpPr>
      <p:grpSpPr>
        <a:xfrm>
          <a:off x="0" y="0"/>
          <a:ext cx="0" cy="0"/>
          <a:chOff x="0" y="0"/>
          <a:chExt cx="0" cy="0"/>
        </a:xfrm>
      </p:grpSpPr>
      <p:grpSp>
        <p:nvGrpSpPr>
          <p:cNvPr id="131" name="Google Shape;131;p25"/>
          <p:cNvGrpSpPr/>
          <p:nvPr/>
        </p:nvGrpSpPr>
        <p:grpSpPr>
          <a:xfrm>
            <a:off x="6098378" y="5"/>
            <a:ext cx="3045625" cy="2030570"/>
            <a:chOff x="6098378" y="5"/>
            <a:chExt cx="3045625" cy="2030570"/>
          </a:xfrm>
        </p:grpSpPr>
        <p:sp>
          <p:nvSpPr>
            <p:cNvPr id="132" name="Google Shape;132;p2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25"/>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138" name="Google Shape;138;p25"/>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139" name="Google Shape;139;p2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0" name="Shape 140"/>
        <p:cNvGrpSpPr/>
        <p:nvPr/>
      </p:nvGrpSpPr>
      <p:grpSpPr>
        <a:xfrm>
          <a:off x="0" y="0"/>
          <a:ext cx="0" cy="0"/>
          <a:chOff x="0" y="0"/>
          <a:chExt cx="0" cy="0"/>
        </a:xfrm>
      </p:grpSpPr>
      <p:sp>
        <p:nvSpPr>
          <p:cNvPr id="141" name="Google Shape;141;p2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68" name="Google Shape;68;p1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69" name="Google Shape;69;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0.xml"/><Relationship Id="rId3" Type="http://schemas.openxmlformats.org/officeDocument/2006/relationships/image" Target="../media/image15.png"/><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1.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COMPLEX NETWORKS PROJECT:</a:t>
            </a:r>
            <a:endParaRPr sz="3000"/>
          </a:p>
          <a:p>
            <a:pPr indent="0" lvl="0" marL="0" rtl="0" algn="ctr">
              <a:spcBef>
                <a:spcPts val="0"/>
              </a:spcBef>
              <a:spcAft>
                <a:spcPts val="0"/>
              </a:spcAft>
              <a:buNone/>
            </a:pPr>
            <a:r>
              <a:rPr lang="en"/>
              <a:t>LEGAL KNOWLEDGE GRAPH</a:t>
            </a:r>
            <a:endParaRPr/>
          </a:p>
        </p:txBody>
      </p:sp>
      <p:sp>
        <p:nvSpPr>
          <p:cNvPr id="147" name="Google Shape;147;p27"/>
          <p:cNvSpPr txBox="1"/>
          <p:nvPr>
            <p:ph idx="1" type="subTitle"/>
          </p:nvPr>
        </p:nvSpPr>
        <p:spPr>
          <a:xfrm>
            <a:off x="598088" y="3668063"/>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Athitya Kumar (14ME31005) &amp; Garima Arora (18BM6JP15)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Analysis</a:t>
            </a:r>
            <a:endParaRPr/>
          </a:p>
        </p:txBody>
      </p:sp>
      <p:graphicFrame>
        <p:nvGraphicFramePr>
          <p:cNvPr id="215" name="Google Shape;215;p36"/>
          <p:cNvGraphicFramePr/>
          <p:nvPr/>
        </p:nvGraphicFramePr>
        <p:xfrm>
          <a:off x="952500" y="1428813"/>
          <a:ext cx="3000000" cy="3000000"/>
        </p:xfrm>
        <a:graphic>
          <a:graphicData uri="http://schemas.openxmlformats.org/drawingml/2006/table">
            <a:tbl>
              <a:tblPr>
                <a:noFill/>
                <a:tableStyleId>{EA2CF6C4-FD6B-4C08-ACDE-56D278345F21}</a:tableStyleId>
              </a:tblPr>
              <a:tblGrid>
                <a:gridCol w="3619500"/>
                <a:gridCol w="3619500"/>
              </a:tblGrid>
              <a:tr h="457175">
                <a:tc>
                  <a:txBody>
                    <a:bodyPr>
                      <a:noAutofit/>
                    </a:bodyPr>
                    <a:lstStyle/>
                    <a:p>
                      <a:pPr indent="0" lvl="0" marL="0" rtl="0" algn="ctr">
                        <a:spcBef>
                          <a:spcPts val="0"/>
                        </a:spcBef>
                        <a:spcAft>
                          <a:spcPts val="0"/>
                        </a:spcAft>
                        <a:buNone/>
                      </a:pPr>
                      <a:r>
                        <a:rPr lang="en"/>
                        <a:t>Number of Nodes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32573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7175">
                <a:tc>
                  <a:txBody>
                    <a:bodyPr>
                      <a:noAutofit/>
                    </a:bodyPr>
                    <a:lstStyle/>
                    <a:p>
                      <a:pPr indent="0" lvl="0" marL="0" rtl="0" algn="ctr">
                        <a:spcBef>
                          <a:spcPts val="0"/>
                        </a:spcBef>
                        <a:spcAft>
                          <a:spcPts val="0"/>
                        </a:spcAft>
                        <a:buNone/>
                      </a:pPr>
                      <a:r>
                        <a:rPr lang="en"/>
                        <a:t>Number of Edges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105378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7175">
                <a:tc>
                  <a:txBody>
                    <a:bodyPr>
                      <a:noAutofit/>
                    </a:bodyPr>
                    <a:lstStyle/>
                    <a:p>
                      <a:pPr indent="0" lvl="0" marL="0" rtl="0" algn="ctr">
                        <a:spcBef>
                          <a:spcPts val="0"/>
                        </a:spcBef>
                        <a:spcAft>
                          <a:spcPts val="0"/>
                        </a:spcAft>
                        <a:buNone/>
                      </a:pPr>
                      <a:r>
                        <a:rPr lang="en"/>
                        <a:t>Average Clustering Coefficient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0.08839752542011271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7175">
                <a:tc>
                  <a:txBody>
                    <a:bodyPr>
                      <a:noAutofit/>
                    </a:bodyPr>
                    <a:lstStyle/>
                    <a:p>
                      <a:pPr indent="0" lvl="0" marL="0" rtl="0" algn="ctr">
                        <a:spcBef>
                          <a:spcPts val="0"/>
                        </a:spcBef>
                        <a:spcAft>
                          <a:spcPts val="0"/>
                        </a:spcAft>
                        <a:buNone/>
                      </a:pPr>
                      <a:r>
                        <a:rPr lang="en"/>
                        <a:t>Average In-degree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3.235133392687195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7175">
                <a:tc>
                  <a:txBody>
                    <a:bodyPr>
                      <a:noAutofit/>
                    </a:bodyPr>
                    <a:lstStyle/>
                    <a:p>
                      <a:pPr indent="0" lvl="0" marL="0" rtl="0" algn="ctr">
                        <a:spcBef>
                          <a:spcPts val="0"/>
                        </a:spcBef>
                        <a:spcAft>
                          <a:spcPts val="0"/>
                        </a:spcAft>
                        <a:buNone/>
                      </a:pPr>
                      <a:r>
                        <a:rPr lang="en"/>
                        <a:t>Average Out-Degree</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Clr>
                          <a:srgbClr val="000000"/>
                        </a:buClr>
                        <a:buSzPts val="1100"/>
                        <a:buFont typeface="Arial"/>
                        <a:buNone/>
                      </a:pPr>
                      <a:r>
                        <a:rPr lang="en"/>
                        <a:t>3.235133392687195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Degree Distributions and Power Law</a:t>
            </a:r>
            <a:endParaRPr/>
          </a:p>
        </p:txBody>
      </p:sp>
      <p:pic>
        <p:nvPicPr>
          <p:cNvPr id="221" name="Google Shape;221;p37"/>
          <p:cNvPicPr preferRelativeResize="0"/>
          <p:nvPr/>
        </p:nvPicPr>
        <p:blipFill>
          <a:blip r:embed="rId3">
            <a:alphaModFix/>
          </a:blip>
          <a:stretch>
            <a:fillRect/>
          </a:stretch>
        </p:blipFill>
        <p:spPr>
          <a:xfrm>
            <a:off x="4584100" y="1273425"/>
            <a:ext cx="4272397" cy="3345073"/>
          </a:xfrm>
          <a:prstGeom prst="rect">
            <a:avLst/>
          </a:prstGeom>
          <a:noFill/>
          <a:ln>
            <a:noFill/>
          </a:ln>
        </p:spPr>
      </p:pic>
      <p:pic>
        <p:nvPicPr>
          <p:cNvPr id="222" name="Google Shape;222;p37"/>
          <p:cNvPicPr preferRelativeResize="0"/>
          <p:nvPr/>
        </p:nvPicPr>
        <p:blipFill>
          <a:blip r:embed="rId4">
            <a:alphaModFix/>
          </a:blip>
          <a:stretch>
            <a:fillRect/>
          </a:stretch>
        </p:blipFill>
        <p:spPr>
          <a:xfrm>
            <a:off x="311700" y="1273425"/>
            <a:ext cx="4272397" cy="33450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Degree Centrality Metrics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Indegree Centrality</a:t>
            </a:r>
            <a:endParaRPr/>
          </a:p>
        </p:txBody>
      </p:sp>
      <p:graphicFrame>
        <p:nvGraphicFramePr>
          <p:cNvPr id="233" name="Google Shape;233;p39"/>
          <p:cNvGraphicFramePr/>
          <p:nvPr/>
        </p:nvGraphicFramePr>
        <p:xfrm>
          <a:off x="311663" y="1312313"/>
          <a:ext cx="3000000" cy="3000000"/>
        </p:xfrm>
        <a:graphic>
          <a:graphicData uri="http://schemas.openxmlformats.org/drawingml/2006/table">
            <a:tbl>
              <a:tblPr>
                <a:noFill/>
                <a:tableStyleId>{EA2CF6C4-FD6B-4C08-ACDE-56D278345F21}</a:tableStyleId>
              </a:tblPr>
              <a:tblGrid>
                <a:gridCol w="1087325"/>
                <a:gridCol w="5011200"/>
                <a:gridCol w="2590950"/>
              </a:tblGrid>
              <a:tr h="366025">
                <a:tc>
                  <a:txBody>
                    <a:bodyPr>
                      <a:noAutofit/>
                    </a:bodyPr>
                    <a:lstStyle/>
                    <a:p>
                      <a:pPr indent="0" lvl="0" marL="0" rtl="0" algn="ctr">
                        <a:lnSpc>
                          <a:spcPct val="115000"/>
                        </a:lnSpc>
                        <a:spcBef>
                          <a:spcPts val="1000"/>
                        </a:spcBef>
                        <a:spcAft>
                          <a:spcPts val="0"/>
                        </a:spcAft>
                        <a:buNone/>
                      </a:pPr>
                      <a:r>
                        <a:rPr b="1" lang="en">
                          <a:solidFill>
                            <a:srgbClr val="FFFFFF"/>
                          </a:solidFill>
                        </a:rPr>
                        <a:t>S No</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15000"/>
                        </a:lnSpc>
                        <a:spcBef>
                          <a:spcPts val="1000"/>
                        </a:spcBef>
                        <a:spcAft>
                          <a:spcPts val="0"/>
                        </a:spcAft>
                        <a:buNone/>
                      </a:pPr>
                      <a:r>
                        <a:rPr b="1" lang="en">
                          <a:solidFill>
                            <a:srgbClr val="FFFFFF"/>
                          </a:solidFill>
                        </a:rPr>
                        <a:t>Case Title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15000"/>
                        </a:lnSpc>
                        <a:spcBef>
                          <a:spcPts val="1000"/>
                        </a:spcBef>
                        <a:spcAft>
                          <a:spcPts val="0"/>
                        </a:spcAft>
                        <a:buNone/>
                      </a:pPr>
                      <a:r>
                        <a:rPr b="1" lang="en">
                          <a:solidFill>
                            <a:srgbClr val="FFFFFF"/>
                          </a:solidFill>
                        </a:rPr>
                        <a:t>Score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473025">
                <a:tc>
                  <a:txBody>
                    <a:bodyPr>
                      <a:noAutofit/>
                    </a:bodyPr>
                    <a:lstStyle/>
                    <a:p>
                      <a:pPr indent="0" lvl="0" marL="0" rtl="0" algn="ctr">
                        <a:lnSpc>
                          <a:spcPct val="115000"/>
                        </a:lnSpc>
                        <a:spcBef>
                          <a:spcPts val="1000"/>
                        </a:spcBef>
                        <a:spcAft>
                          <a:spcPts val="0"/>
                        </a:spcAft>
                        <a:buNone/>
                      </a:pPr>
                      <a:r>
                        <a:rPr lang="en"/>
                        <a:t>1</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Maneka Gandhi v Union of India</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1000"/>
                        </a:spcBef>
                        <a:spcAft>
                          <a:spcPts val="1200"/>
                        </a:spcAft>
                        <a:buNone/>
                      </a:pPr>
                      <a:r>
                        <a:rPr lang="en">
                          <a:solidFill>
                            <a:srgbClr val="24292E"/>
                          </a:solidFill>
                        </a:rPr>
                        <a:t>0.00549551762249785</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15000"/>
                        </a:lnSpc>
                        <a:spcBef>
                          <a:spcPts val="1000"/>
                        </a:spcBef>
                        <a:spcAft>
                          <a:spcPts val="0"/>
                        </a:spcAft>
                        <a:buNone/>
                      </a:pPr>
                      <a:r>
                        <a:rPr lang="en"/>
                        <a:t>2</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Bachan Singh Etc. Etc. v State Of Punjab Etc. Etc.</a:t>
                      </a:r>
                      <a:endParaRPr>
                        <a:solidFill>
                          <a:srgbClr val="24292E"/>
                        </a:solidFill>
                      </a:endParaRPr>
                    </a:p>
                  </a:txBody>
                  <a:tcPr marT="57150" marB="57150" marR="123825" marL="123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0.005127103033280117</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66025">
                <a:tc>
                  <a:txBody>
                    <a:bodyPr>
                      <a:noAutofit/>
                    </a:bodyPr>
                    <a:lstStyle/>
                    <a:p>
                      <a:pPr indent="0" lvl="0" marL="0" rtl="0" algn="ctr">
                        <a:lnSpc>
                          <a:spcPct val="115000"/>
                        </a:lnSpc>
                        <a:spcBef>
                          <a:spcPts val="1000"/>
                        </a:spcBef>
                        <a:spcAft>
                          <a:spcPts val="0"/>
                        </a:spcAft>
                        <a:buNone/>
                      </a:pPr>
                      <a:r>
                        <a:rPr lang="en"/>
                        <a:t>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State of Haryana and Others v Ch. Bhajan Lal and Others</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1000"/>
                        </a:spcBef>
                        <a:spcAft>
                          <a:spcPts val="1200"/>
                        </a:spcAft>
                        <a:buNone/>
                      </a:pPr>
                      <a:r>
                        <a:rPr lang="en">
                          <a:solidFill>
                            <a:srgbClr val="24292E"/>
                          </a:solidFill>
                        </a:rPr>
                        <a:t>0.0047893896598305286</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15000"/>
                        </a:lnSpc>
                        <a:spcBef>
                          <a:spcPts val="1000"/>
                        </a:spcBef>
                        <a:spcAft>
                          <a:spcPts val="0"/>
                        </a:spcAft>
                        <a:buNone/>
                      </a:pPr>
                      <a:r>
                        <a:rPr lang="en"/>
                        <a:t>4</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Sharad Birdhichand Sarda v State of Maharashtra</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0.0044823775021490845</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473025">
                <a:tc>
                  <a:txBody>
                    <a:bodyPr>
                      <a:noAutofit/>
                    </a:bodyPr>
                    <a:lstStyle/>
                    <a:p>
                      <a:pPr indent="0" lvl="0" marL="0" rtl="0" algn="ctr">
                        <a:lnSpc>
                          <a:spcPct val="115000"/>
                        </a:lnSpc>
                        <a:spcBef>
                          <a:spcPts val="1000"/>
                        </a:spcBef>
                        <a:spcAft>
                          <a:spcPts val="0"/>
                        </a:spcAft>
                        <a:buNone/>
                      </a:pPr>
                      <a:r>
                        <a:rPr lang="en"/>
                        <a:t>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D. S. Nakara and Others v Union of India</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1000"/>
                        </a:spcBef>
                        <a:spcAft>
                          <a:spcPts val="1200"/>
                        </a:spcAft>
                        <a:buNone/>
                      </a:pPr>
                      <a:r>
                        <a:rPr lang="en">
                          <a:solidFill>
                            <a:srgbClr val="24292E"/>
                          </a:solidFill>
                        </a:rPr>
                        <a:t>0.004420975070612796</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Eigenvalue Centrality</a:t>
            </a:r>
            <a:endParaRPr/>
          </a:p>
        </p:txBody>
      </p:sp>
      <p:graphicFrame>
        <p:nvGraphicFramePr>
          <p:cNvPr id="239" name="Google Shape;239;p40"/>
          <p:cNvGraphicFramePr/>
          <p:nvPr/>
        </p:nvGraphicFramePr>
        <p:xfrm>
          <a:off x="311663" y="1312313"/>
          <a:ext cx="3000000" cy="3000000"/>
        </p:xfrm>
        <a:graphic>
          <a:graphicData uri="http://schemas.openxmlformats.org/drawingml/2006/table">
            <a:tbl>
              <a:tblPr>
                <a:noFill/>
                <a:tableStyleId>{EA2CF6C4-FD6B-4C08-ACDE-56D278345F21}</a:tableStyleId>
              </a:tblPr>
              <a:tblGrid>
                <a:gridCol w="1087325"/>
                <a:gridCol w="5011200"/>
                <a:gridCol w="2590950"/>
              </a:tblGrid>
              <a:tr h="366025">
                <a:tc>
                  <a:txBody>
                    <a:bodyPr>
                      <a:noAutofit/>
                    </a:bodyPr>
                    <a:lstStyle/>
                    <a:p>
                      <a:pPr indent="0" lvl="0" marL="0" rtl="0" algn="ctr">
                        <a:lnSpc>
                          <a:spcPct val="115000"/>
                        </a:lnSpc>
                        <a:spcBef>
                          <a:spcPts val="1000"/>
                        </a:spcBef>
                        <a:spcAft>
                          <a:spcPts val="0"/>
                        </a:spcAft>
                        <a:buNone/>
                      </a:pPr>
                      <a:r>
                        <a:rPr b="1" lang="en">
                          <a:solidFill>
                            <a:srgbClr val="FFFFFF"/>
                          </a:solidFill>
                        </a:rPr>
                        <a:t>S No</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15000"/>
                        </a:lnSpc>
                        <a:spcBef>
                          <a:spcPts val="1000"/>
                        </a:spcBef>
                        <a:spcAft>
                          <a:spcPts val="0"/>
                        </a:spcAft>
                        <a:buNone/>
                      </a:pPr>
                      <a:r>
                        <a:rPr b="1" lang="en">
                          <a:solidFill>
                            <a:srgbClr val="FFFFFF"/>
                          </a:solidFill>
                        </a:rPr>
                        <a:t>Case Title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15000"/>
                        </a:lnSpc>
                        <a:spcBef>
                          <a:spcPts val="1000"/>
                        </a:spcBef>
                        <a:spcAft>
                          <a:spcPts val="0"/>
                        </a:spcAft>
                        <a:buNone/>
                      </a:pPr>
                      <a:r>
                        <a:rPr b="1" lang="en">
                          <a:solidFill>
                            <a:srgbClr val="FFFFFF"/>
                          </a:solidFill>
                        </a:rPr>
                        <a:t>Score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434825">
                <a:tc>
                  <a:txBody>
                    <a:bodyPr>
                      <a:noAutofit/>
                    </a:bodyPr>
                    <a:lstStyle/>
                    <a:p>
                      <a:pPr indent="0" lvl="0" marL="0" rtl="0" algn="ctr">
                        <a:lnSpc>
                          <a:spcPct val="115000"/>
                        </a:lnSpc>
                        <a:spcBef>
                          <a:spcPts val="1000"/>
                        </a:spcBef>
                        <a:spcAft>
                          <a:spcPts val="0"/>
                        </a:spcAft>
                        <a:buNone/>
                      </a:pPr>
                      <a:r>
                        <a:rPr lang="en"/>
                        <a:t>1</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t>State of Maharashtra v Mayer Hans George </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Clr>
                          <a:srgbClr val="000000"/>
                        </a:buClr>
                        <a:buSzPts val="1100"/>
                        <a:buFont typeface="Arial"/>
                        <a:buNone/>
                      </a:pPr>
                      <a:r>
                        <a:rPr lang="en"/>
                        <a:t>0.6793025288891708</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15000"/>
                        </a:lnSpc>
                        <a:spcBef>
                          <a:spcPts val="1000"/>
                        </a:spcBef>
                        <a:spcAft>
                          <a:spcPts val="0"/>
                        </a:spcAft>
                        <a:buNone/>
                      </a:pPr>
                      <a:r>
                        <a:rPr lang="en"/>
                        <a:t>2</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Indo-China Steam Navigation Company Limited v Jasjit Singh, Additional Collector of Customs and Others </a:t>
                      </a:r>
                      <a:endParaRPr>
                        <a:solidFill>
                          <a:srgbClr val="24292E"/>
                        </a:solidFill>
                      </a:endParaRPr>
                    </a:p>
                  </a:txBody>
                  <a:tcPr marT="57150" marB="57150" marR="123825" marL="123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0.679204457351354</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66025">
                <a:tc>
                  <a:txBody>
                    <a:bodyPr>
                      <a:noAutofit/>
                    </a:bodyPr>
                    <a:lstStyle/>
                    <a:p>
                      <a:pPr indent="0" lvl="0" marL="0" rtl="0" algn="ctr">
                        <a:lnSpc>
                          <a:spcPct val="115000"/>
                        </a:lnSpc>
                        <a:spcBef>
                          <a:spcPts val="1000"/>
                        </a:spcBef>
                        <a:spcAft>
                          <a:spcPts val="0"/>
                        </a:spcAft>
                        <a:buNone/>
                      </a:pPr>
                      <a:r>
                        <a:rPr lang="en"/>
                        <a:t>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t>S.Khader Sheriff v Munnuswami Gounder and Others </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0.12927045849649463</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15000"/>
                        </a:lnSpc>
                        <a:spcBef>
                          <a:spcPts val="1000"/>
                        </a:spcBef>
                        <a:spcAft>
                          <a:spcPts val="0"/>
                        </a:spcAft>
                        <a:buNone/>
                      </a:pPr>
                      <a:r>
                        <a:rPr lang="en"/>
                        <a:t>4</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spcBef>
                          <a:spcPts val="0"/>
                        </a:spcBef>
                        <a:spcAft>
                          <a:spcPts val="0"/>
                        </a:spcAft>
                        <a:buNone/>
                      </a:pPr>
                      <a:r>
                        <a:rPr lang="en"/>
                        <a:t>Ghasi Ram v Dal Singh and Others </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spcBef>
                          <a:spcPts val="0"/>
                        </a:spcBef>
                        <a:spcAft>
                          <a:spcPts val="0"/>
                        </a:spcAft>
                        <a:buNone/>
                      </a:pPr>
                      <a:r>
                        <a:rPr lang="en"/>
                        <a:t>0.11932004845403985</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473025">
                <a:tc>
                  <a:txBody>
                    <a:bodyPr>
                      <a:noAutofit/>
                    </a:bodyPr>
                    <a:lstStyle/>
                    <a:p>
                      <a:pPr indent="0" lvl="0" marL="0" rtl="0" algn="ctr">
                        <a:lnSpc>
                          <a:spcPct val="115000"/>
                        </a:lnSpc>
                        <a:spcBef>
                          <a:spcPts val="1000"/>
                        </a:spcBef>
                        <a:spcAft>
                          <a:spcPts val="0"/>
                        </a:spcAft>
                        <a:buNone/>
                      </a:pPr>
                      <a:r>
                        <a:rPr lang="en"/>
                        <a:t>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t>(1) Bhagwan Datta Shastri v (1) Ram Ratanji Gupta and Others </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0.07954745584856379</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Eigenvalue Centrality</a:t>
            </a:r>
            <a:endParaRPr/>
          </a:p>
        </p:txBody>
      </p:sp>
      <p:graphicFrame>
        <p:nvGraphicFramePr>
          <p:cNvPr id="245" name="Google Shape;245;p41"/>
          <p:cNvGraphicFramePr/>
          <p:nvPr/>
        </p:nvGraphicFramePr>
        <p:xfrm>
          <a:off x="311663" y="1312313"/>
          <a:ext cx="3000000" cy="3000000"/>
        </p:xfrm>
        <a:graphic>
          <a:graphicData uri="http://schemas.openxmlformats.org/drawingml/2006/table">
            <a:tbl>
              <a:tblPr>
                <a:noFill/>
                <a:tableStyleId>{EA2CF6C4-FD6B-4C08-ACDE-56D278345F21}</a:tableStyleId>
              </a:tblPr>
              <a:tblGrid>
                <a:gridCol w="1087325"/>
                <a:gridCol w="5011200"/>
                <a:gridCol w="2590950"/>
              </a:tblGrid>
              <a:tr h="366025">
                <a:tc>
                  <a:txBody>
                    <a:bodyPr>
                      <a:noAutofit/>
                    </a:bodyPr>
                    <a:lstStyle/>
                    <a:p>
                      <a:pPr indent="0" lvl="0" marL="0" rtl="0" algn="ctr">
                        <a:lnSpc>
                          <a:spcPct val="115000"/>
                        </a:lnSpc>
                        <a:spcBef>
                          <a:spcPts val="1000"/>
                        </a:spcBef>
                        <a:spcAft>
                          <a:spcPts val="0"/>
                        </a:spcAft>
                        <a:buNone/>
                      </a:pPr>
                      <a:r>
                        <a:rPr b="1" lang="en">
                          <a:solidFill>
                            <a:srgbClr val="FFFFFF"/>
                          </a:solidFill>
                        </a:rPr>
                        <a:t>S No</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15000"/>
                        </a:lnSpc>
                        <a:spcBef>
                          <a:spcPts val="1000"/>
                        </a:spcBef>
                        <a:spcAft>
                          <a:spcPts val="0"/>
                        </a:spcAft>
                        <a:buNone/>
                      </a:pPr>
                      <a:r>
                        <a:rPr b="1" lang="en">
                          <a:solidFill>
                            <a:srgbClr val="FFFFFF"/>
                          </a:solidFill>
                        </a:rPr>
                        <a:t>Case Title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15000"/>
                        </a:lnSpc>
                        <a:spcBef>
                          <a:spcPts val="1000"/>
                        </a:spcBef>
                        <a:spcAft>
                          <a:spcPts val="0"/>
                        </a:spcAft>
                        <a:buNone/>
                      </a:pPr>
                      <a:r>
                        <a:rPr b="1" lang="en">
                          <a:solidFill>
                            <a:srgbClr val="FFFFFF"/>
                          </a:solidFill>
                        </a:rPr>
                        <a:t>Score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434825">
                <a:tc>
                  <a:txBody>
                    <a:bodyPr>
                      <a:noAutofit/>
                    </a:bodyPr>
                    <a:lstStyle/>
                    <a:p>
                      <a:pPr indent="0" lvl="0" marL="0" rtl="0" algn="ctr">
                        <a:lnSpc>
                          <a:spcPct val="115000"/>
                        </a:lnSpc>
                        <a:spcBef>
                          <a:spcPts val="1000"/>
                        </a:spcBef>
                        <a:spcAft>
                          <a:spcPts val="0"/>
                        </a:spcAft>
                        <a:buNone/>
                      </a:pPr>
                      <a:r>
                        <a:rPr lang="en"/>
                        <a:t>1</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t>State of Maharashtra v Mayer Hans George </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Clr>
                          <a:srgbClr val="000000"/>
                        </a:buClr>
                        <a:buSzPts val="1100"/>
                        <a:buFont typeface="Arial"/>
                        <a:buNone/>
                      </a:pPr>
                      <a:r>
                        <a:rPr lang="en" sz="1100"/>
                        <a:t>Foreign Exchange, Sea Customs Act</a:t>
                      </a:r>
                      <a:endParaRPr sz="1100"/>
                    </a:p>
                    <a:p>
                      <a:pPr indent="0" lvl="0" marL="0" rtl="0" algn="ctr">
                        <a:spcBef>
                          <a:spcPts val="0"/>
                        </a:spcBef>
                        <a:spcAft>
                          <a:spcPts val="0"/>
                        </a:spcAft>
                        <a:buClr>
                          <a:srgbClr val="000000"/>
                        </a:buClr>
                        <a:buSzPts val="1100"/>
                        <a:buFont typeface="Arial"/>
                        <a:buNone/>
                      </a:pPr>
                      <a:r>
                        <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r>
              <a:tr h="366025">
                <a:tc>
                  <a:txBody>
                    <a:bodyPr>
                      <a:noAutofit/>
                    </a:bodyPr>
                    <a:lstStyle/>
                    <a:p>
                      <a:pPr indent="0" lvl="0" marL="0" rtl="0" algn="ctr">
                        <a:lnSpc>
                          <a:spcPct val="115000"/>
                        </a:lnSpc>
                        <a:spcBef>
                          <a:spcPts val="1000"/>
                        </a:spcBef>
                        <a:spcAft>
                          <a:spcPts val="0"/>
                        </a:spcAft>
                        <a:buNone/>
                      </a:pPr>
                      <a:r>
                        <a:rPr lang="en"/>
                        <a:t>2</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Indo-China Steam Navigation Company Limited v Jasjit Singh, Additional Collector of Customs and Others </a:t>
                      </a:r>
                      <a:endParaRPr>
                        <a:solidFill>
                          <a:srgbClr val="24292E"/>
                        </a:solidFill>
                      </a:endParaRPr>
                    </a:p>
                  </a:txBody>
                  <a:tcPr marT="57150" marB="57150" marR="123825" marL="123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l">
                        <a:lnSpc>
                          <a:spcPct val="115000"/>
                        </a:lnSpc>
                        <a:spcBef>
                          <a:spcPts val="0"/>
                        </a:spcBef>
                        <a:spcAft>
                          <a:spcPts val="0"/>
                        </a:spcAft>
                        <a:buNone/>
                      </a:pPr>
                      <a:r>
                        <a:rPr lang="en" sz="1100"/>
                        <a:t>Foreign Exchange, Sea Customs Act</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r>
              <a:tr h="366025">
                <a:tc>
                  <a:txBody>
                    <a:bodyPr>
                      <a:noAutofit/>
                    </a:bodyPr>
                    <a:lstStyle/>
                    <a:p>
                      <a:pPr indent="0" lvl="0" marL="0" rtl="0" algn="ctr">
                        <a:lnSpc>
                          <a:spcPct val="115000"/>
                        </a:lnSpc>
                        <a:spcBef>
                          <a:spcPts val="1000"/>
                        </a:spcBef>
                        <a:spcAft>
                          <a:spcPts val="0"/>
                        </a:spcAft>
                        <a:buNone/>
                      </a:pPr>
                      <a:r>
                        <a:rPr lang="en"/>
                        <a:t>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t>S.Khader Sheriff v Munnuswami Gounder and Others </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Election laws, Corrupt practices of candidates</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366025">
                <a:tc>
                  <a:txBody>
                    <a:bodyPr>
                      <a:noAutofit/>
                    </a:bodyPr>
                    <a:lstStyle/>
                    <a:p>
                      <a:pPr indent="0" lvl="0" marL="0" rtl="0" algn="ctr">
                        <a:lnSpc>
                          <a:spcPct val="115000"/>
                        </a:lnSpc>
                        <a:spcBef>
                          <a:spcPts val="1000"/>
                        </a:spcBef>
                        <a:spcAft>
                          <a:spcPts val="0"/>
                        </a:spcAft>
                        <a:buNone/>
                      </a:pPr>
                      <a:r>
                        <a:rPr lang="en"/>
                        <a:t>4</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spcBef>
                          <a:spcPts val="0"/>
                        </a:spcBef>
                        <a:spcAft>
                          <a:spcPts val="0"/>
                        </a:spcAft>
                        <a:buNone/>
                      </a:pPr>
                      <a:r>
                        <a:rPr lang="en"/>
                        <a:t>Ghasi Ram v Dal Singh and Others </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l">
                        <a:lnSpc>
                          <a:spcPct val="115000"/>
                        </a:lnSpc>
                        <a:spcBef>
                          <a:spcPts val="0"/>
                        </a:spcBef>
                        <a:spcAft>
                          <a:spcPts val="0"/>
                        </a:spcAft>
                        <a:buNone/>
                      </a:pPr>
                      <a:r>
                        <a:rPr lang="en" sz="1100"/>
                        <a:t>Election laws, Corrupt practices of candidates</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473025">
                <a:tc>
                  <a:txBody>
                    <a:bodyPr>
                      <a:noAutofit/>
                    </a:bodyPr>
                    <a:lstStyle/>
                    <a:p>
                      <a:pPr indent="0" lvl="0" marL="0" rtl="0" algn="ctr">
                        <a:lnSpc>
                          <a:spcPct val="115000"/>
                        </a:lnSpc>
                        <a:spcBef>
                          <a:spcPts val="1000"/>
                        </a:spcBef>
                        <a:spcAft>
                          <a:spcPts val="0"/>
                        </a:spcAft>
                        <a:buNone/>
                      </a:pPr>
                      <a:r>
                        <a:rPr lang="en"/>
                        <a:t>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t>(1) Bhagwan Datta Shastri v (1) Ram Ratanji Gupta and Others </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Education related, schools</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5A6BD"/>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Katz Centrality</a:t>
            </a:r>
            <a:endParaRPr/>
          </a:p>
        </p:txBody>
      </p:sp>
      <p:graphicFrame>
        <p:nvGraphicFramePr>
          <p:cNvPr id="251" name="Google Shape;251;p42"/>
          <p:cNvGraphicFramePr/>
          <p:nvPr/>
        </p:nvGraphicFramePr>
        <p:xfrm>
          <a:off x="311688" y="1096388"/>
          <a:ext cx="3000000" cy="3000000"/>
        </p:xfrm>
        <a:graphic>
          <a:graphicData uri="http://schemas.openxmlformats.org/drawingml/2006/table">
            <a:tbl>
              <a:tblPr>
                <a:noFill/>
                <a:tableStyleId>{EA2CF6C4-FD6B-4C08-ACDE-56D278345F21}</a:tableStyleId>
              </a:tblPr>
              <a:tblGrid>
                <a:gridCol w="1087325"/>
                <a:gridCol w="5011200"/>
                <a:gridCol w="2590950"/>
              </a:tblGrid>
              <a:tr h="366025">
                <a:tc>
                  <a:txBody>
                    <a:bodyPr>
                      <a:noAutofit/>
                    </a:bodyPr>
                    <a:lstStyle/>
                    <a:p>
                      <a:pPr indent="0" lvl="0" marL="0" rtl="0" algn="ctr">
                        <a:lnSpc>
                          <a:spcPct val="100000"/>
                        </a:lnSpc>
                        <a:spcBef>
                          <a:spcPts val="1000"/>
                        </a:spcBef>
                        <a:spcAft>
                          <a:spcPts val="0"/>
                        </a:spcAft>
                        <a:buNone/>
                      </a:pPr>
                      <a:r>
                        <a:rPr b="1" lang="en">
                          <a:solidFill>
                            <a:srgbClr val="FFFFFF"/>
                          </a:solidFill>
                        </a:rPr>
                        <a:t>S No</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00000"/>
                        </a:lnSpc>
                        <a:spcBef>
                          <a:spcPts val="1000"/>
                        </a:spcBef>
                        <a:spcAft>
                          <a:spcPts val="0"/>
                        </a:spcAft>
                        <a:buNone/>
                      </a:pPr>
                      <a:r>
                        <a:rPr b="1" lang="en">
                          <a:solidFill>
                            <a:srgbClr val="FFFFFF"/>
                          </a:solidFill>
                        </a:rPr>
                        <a:t>Case Title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00000"/>
                        </a:lnSpc>
                        <a:spcBef>
                          <a:spcPts val="1000"/>
                        </a:spcBef>
                        <a:spcAft>
                          <a:spcPts val="0"/>
                        </a:spcAft>
                        <a:buNone/>
                      </a:pPr>
                      <a:r>
                        <a:rPr b="1" lang="en">
                          <a:solidFill>
                            <a:srgbClr val="FFFFFF"/>
                          </a:solidFill>
                        </a:rPr>
                        <a:t>Score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473025">
                <a:tc>
                  <a:txBody>
                    <a:bodyPr>
                      <a:noAutofit/>
                    </a:bodyPr>
                    <a:lstStyle/>
                    <a:p>
                      <a:pPr indent="0" lvl="0" marL="0" rtl="0" algn="ctr">
                        <a:lnSpc>
                          <a:spcPct val="100000"/>
                        </a:lnSpc>
                        <a:spcBef>
                          <a:spcPts val="1000"/>
                        </a:spcBef>
                        <a:spcAft>
                          <a:spcPts val="0"/>
                        </a:spcAft>
                        <a:buNone/>
                      </a:pPr>
                      <a:r>
                        <a:rPr lang="en"/>
                        <a:t>1</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Bachan Singh Etc. Etc. v State Of Punjab Etc. Etc.</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00000"/>
                        </a:lnSpc>
                        <a:spcBef>
                          <a:spcPts val="1000"/>
                        </a:spcBef>
                        <a:spcAft>
                          <a:spcPts val="1200"/>
                        </a:spcAft>
                        <a:buNone/>
                      </a:pPr>
                      <a:r>
                        <a:rPr lang="en">
                          <a:solidFill>
                            <a:srgbClr val="24292E"/>
                          </a:solidFill>
                        </a:rPr>
                        <a:t>0.13189964881417063</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00000"/>
                        </a:lnSpc>
                        <a:spcBef>
                          <a:spcPts val="1000"/>
                        </a:spcBef>
                        <a:spcAft>
                          <a:spcPts val="0"/>
                        </a:spcAft>
                        <a:buNone/>
                      </a:pPr>
                      <a:r>
                        <a:rPr lang="en"/>
                        <a:t>2</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Maneka Gandhi v Union of India</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0.13008808947547434</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66025">
                <a:tc>
                  <a:txBody>
                    <a:bodyPr>
                      <a:noAutofit/>
                    </a:bodyPr>
                    <a:lstStyle/>
                    <a:p>
                      <a:pPr indent="0" lvl="0" marL="0" rtl="0" algn="ctr">
                        <a:lnSpc>
                          <a:spcPct val="100000"/>
                        </a:lnSpc>
                        <a:spcBef>
                          <a:spcPts val="1000"/>
                        </a:spcBef>
                        <a:spcAft>
                          <a:spcPts val="0"/>
                        </a:spcAft>
                        <a:buNone/>
                      </a:pPr>
                      <a:r>
                        <a:rPr lang="en"/>
                        <a:t>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Ramana Dayaram Shetty v International Airport Authority of India and Others</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00000"/>
                        </a:lnSpc>
                        <a:spcBef>
                          <a:spcPts val="1000"/>
                        </a:spcBef>
                        <a:spcAft>
                          <a:spcPts val="1200"/>
                        </a:spcAft>
                        <a:buNone/>
                      </a:pPr>
                      <a:r>
                        <a:rPr lang="en">
                          <a:solidFill>
                            <a:srgbClr val="24292E"/>
                          </a:solidFill>
                        </a:rPr>
                        <a:t>0.08725873729749872</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00000"/>
                        </a:lnSpc>
                        <a:spcBef>
                          <a:spcPts val="1000"/>
                        </a:spcBef>
                        <a:spcAft>
                          <a:spcPts val="0"/>
                        </a:spcAft>
                        <a:buNone/>
                      </a:pPr>
                      <a:r>
                        <a:rPr lang="en"/>
                        <a:t>4</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Machhi Singh And Others v State Of Punjab</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0.08220944845645818</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473025">
                <a:tc>
                  <a:txBody>
                    <a:bodyPr>
                      <a:noAutofit/>
                    </a:bodyPr>
                    <a:lstStyle/>
                    <a:p>
                      <a:pPr indent="0" lvl="0" marL="0" rtl="0" algn="ctr">
                        <a:lnSpc>
                          <a:spcPct val="100000"/>
                        </a:lnSpc>
                        <a:spcBef>
                          <a:spcPts val="1000"/>
                        </a:spcBef>
                        <a:spcAft>
                          <a:spcPts val="0"/>
                        </a:spcAft>
                        <a:buNone/>
                      </a:pPr>
                      <a:r>
                        <a:rPr lang="en"/>
                        <a:t>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State of Haryana and Others v Ch. Bhajan Lal and Others</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00000"/>
                        </a:lnSpc>
                        <a:spcBef>
                          <a:spcPts val="1000"/>
                        </a:spcBef>
                        <a:spcAft>
                          <a:spcPts val="1200"/>
                        </a:spcAft>
                        <a:buNone/>
                      </a:pPr>
                      <a:r>
                        <a:rPr lang="en">
                          <a:solidFill>
                            <a:srgbClr val="24292E"/>
                          </a:solidFill>
                        </a:rPr>
                        <a:t>0.08158000380174614</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Pagerank</a:t>
            </a:r>
            <a:r>
              <a:rPr lang="en"/>
              <a:t> Centrality</a:t>
            </a:r>
            <a:endParaRPr/>
          </a:p>
        </p:txBody>
      </p:sp>
      <p:graphicFrame>
        <p:nvGraphicFramePr>
          <p:cNvPr id="257" name="Google Shape;257;p43"/>
          <p:cNvGraphicFramePr/>
          <p:nvPr/>
        </p:nvGraphicFramePr>
        <p:xfrm>
          <a:off x="311663" y="1312313"/>
          <a:ext cx="3000000" cy="3000000"/>
        </p:xfrm>
        <a:graphic>
          <a:graphicData uri="http://schemas.openxmlformats.org/drawingml/2006/table">
            <a:tbl>
              <a:tblPr>
                <a:noFill/>
                <a:tableStyleId>{EA2CF6C4-FD6B-4C08-ACDE-56D278345F21}</a:tableStyleId>
              </a:tblPr>
              <a:tblGrid>
                <a:gridCol w="1087325"/>
                <a:gridCol w="5011200"/>
                <a:gridCol w="2590950"/>
              </a:tblGrid>
              <a:tr h="366025">
                <a:tc>
                  <a:txBody>
                    <a:bodyPr>
                      <a:noAutofit/>
                    </a:bodyPr>
                    <a:lstStyle/>
                    <a:p>
                      <a:pPr indent="0" lvl="0" marL="0" rtl="0" algn="ctr">
                        <a:lnSpc>
                          <a:spcPct val="115000"/>
                        </a:lnSpc>
                        <a:spcBef>
                          <a:spcPts val="1000"/>
                        </a:spcBef>
                        <a:spcAft>
                          <a:spcPts val="0"/>
                        </a:spcAft>
                        <a:buNone/>
                      </a:pPr>
                      <a:r>
                        <a:rPr b="1" lang="en">
                          <a:solidFill>
                            <a:srgbClr val="FFFFFF"/>
                          </a:solidFill>
                        </a:rPr>
                        <a:t>S No</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15000"/>
                        </a:lnSpc>
                        <a:spcBef>
                          <a:spcPts val="1000"/>
                        </a:spcBef>
                        <a:spcAft>
                          <a:spcPts val="0"/>
                        </a:spcAft>
                        <a:buNone/>
                      </a:pPr>
                      <a:r>
                        <a:rPr b="1" lang="en">
                          <a:solidFill>
                            <a:srgbClr val="FFFFFF"/>
                          </a:solidFill>
                        </a:rPr>
                        <a:t>Case Title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15000"/>
                        </a:lnSpc>
                        <a:spcBef>
                          <a:spcPts val="1000"/>
                        </a:spcBef>
                        <a:spcAft>
                          <a:spcPts val="0"/>
                        </a:spcAft>
                        <a:buNone/>
                      </a:pPr>
                      <a:r>
                        <a:rPr b="1" lang="en">
                          <a:solidFill>
                            <a:srgbClr val="FFFFFF"/>
                          </a:solidFill>
                        </a:rPr>
                        <a:t>Score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434825">
                <a:tc>
                  <a:txBody>
                    <a:bodyPr>
                      <a:noAutofit/>
                    </a:bodyPr>
                    <a:lstStyle/>
                    <a:p>
                      <a:pPr indent="0" lvl="0" marL="0" rtl="0" algn="ctr">
                        <a:lnSpc>
                          <a:spcPct val="115000"/>
                        </a:lnSpc>
                        <a:spcBef>
                          <a:spcPts val="1000"/>
                        </a:spcBef>
                        <a:spcAft>
                          <a:spcPts val="0"/>
                        </a:spcAft>
                        <a:buNone/>
                      </a:pPr>
                      <a:r>
                        <a:rPr lang="en"/>
                        <a:t>1</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t>Maneka Gandhi v Union of India </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0.001282150863812228</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15000"/>
                        </a:lnSpc>
                        <a:spcBef>
                          <a:spcPts val="1000"/>
                        </a:spcBef>
                        <a:spcAft>
                          <a:spcPts val="0"/>
                        </a:spcAft>
                        <a:buNone/>
                      </a:pPr>
                      <a:r>
                        <a:rPr lang="en"/>
                        <a:t>2</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spcBef>
                          <a:spcPts val="0"/>
                        </a:spcBef>
                        <a:spcAft>
                          <a:spcPts val="0"/>
                        </a:spcAft>
                        <a:buNone/>
                      </a:pPr>
                      <a:r>
                        <a:rPr lang="en"/>
                        <a:t>Union of India v Delhi Cloth and General Mills </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spcBef>
                          <a:spcPts val="0"/>
                        </a:spcBef>
                        <a:spcAft>
                          <a:spcPts val="0"/>
                        </a:spcAft>
                        <a:buNone/>
                      </a:pPr>
                      <a:r>
                        <a:rPr lang="en"/>
                        <a:t>0.000950502787704255</a:t>
                      </a:r>
                      <a:endParaRPr/>
                    </a:p>
                    <a:p>
                      <a:pPr indent="0" lvl="0" marL="0" rtl="0" algn="ctr">
                        <a:spcBef>
                          <a:spcPts val="0"/>
                        </a:spcBef>
                        <a:spcAft>
                          <a:spcPts val="0"/>
                        </a:spcAft>
                        <a:buNone/>
                      </a:pPr>
                      <a:r>
                        <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66025">
                <a:tc>
                  <a:txBody>
                    <a:bodyPr>
                      <a:noAutofit/>
                    </a:bodyPr>
                    <a:lstStyle/>
                    <a:p>
                      <a:pPr indent="0" lvl="0" marL="0" rtl="0" algn="ctr">
                        <a:lnSpc>
                          <a:spcPct val="115000"/>
                        </a:lnSpc>
                        <a:spcBef>
                          <a:spcPts val="1000"/>
                        </a:spcBef>
                        <a:spcAft>
                          <a:spcPts val="0"/>
                        </a:spcAft>
                        <a:buNone/>
                      </a:pPr>
                      <a:r>
                        <a:rPr lang="en"/>
                        <a:t>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t>State of Haryana and Others v Ch. Bhajan Lal and Others </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0.0009347125115636144</a:t>
                      </a:r>
                      <a:endParaRPr/>
                    </a:p>
                    <a:p>
                      <a:pPr indent="0" lvl="0" marL="0" rtl="0" algn="ctr">
                        <a:spcBef>
                          <a:spcPts val="0"/>
                        </a:spcBef>
                        <a:spcAft>
                          <a:spcPts val="0"/>
                        </a:spcAft>
                        <a:buNone/>
                      </a:pPr>
                      <a:r>
                        <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15000"/>
                        </a:lnSpc>
                        <a:spcBef>
                          <a:spcPts val="1000"/>
                        </a:spcBef>
                        <a:spcAft>
                          <a:spcPts val="0"/>
                        </a:spcAft>
                        <a:buNone/>
                      </a:pPr>
                      <a:r>
                        <a:rPr lang="en"/>
                        <a:t>4</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spcBef>
                          <a:spcPts val="0"/>
                        </a:spcBef>
                        <a:spcAft>
                          <a:spcPts val="0"/>
                        </a:spcAft>
                        <a:buNone/>
                      </a:pPr>
                      <a:r>
                        <a:rPr lang="en"/>
                        <a:t>State of Orissa v Dr. (Miss) Binapani Dei and Others </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spcBef>
                          <a:spcPts val="0"/>
                        </a:spcBef>
                        <a:spcAft>
                          <a:spcPts val="0"/>
                        </a:spcAft>
                        <a:buNone/>
                      </a:pPr>
                      <a:r>
                        <a:rPr lang="en"/>
                        <a:t>0.00093033417893008</a:t>
                      </a:r>
                      <a:endParaRPr/>
                    </a:p>
                    <a:p>
                      <a:pPr indent="0" lvl="0" marL="0" rtl="0" algn="ctr">
                        <a:spcBef>
                          <a:spcPts val="0"/>
                        </a:spcBef>
                        <a:spcAft>
                          <a:spcPts val="0"/>
                        </a:spcAft>
                        <a:buNone/>
                      </a:pPr>
                      <a:r>
                        <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473025">
                <a:tc>
                  <a:txBody>
                    <a:bodyPr>
                      <a:noAutofit/>
                    </a:bodyPr>
                    <a:lstStyle/>
                    <a:p>
                      <a:pPr indent="0" lvl="0" marL="0" rtl="0" algn="ctr">
                        <a:lnSpc>
                          <a:spcPct val="115000"/>
                        </a:lnSpc>
                        <a:spcBef>
                          <a:spcPts val="1000"/>
                        </a:spcBef>
                        <a:spcAft>
                          <a:spcPts val="0"/>
                        </a:spcAft>
                        <a:buNone/>
                      </a:pPr>
                      <a:r>
                        <a:rPr lang="en"/>
                        <a:t>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spcBef>
                          <a:spcPts val="0"/>
                        </a:spcBef>
                        <a:spcAft>
                          <a:spcPts val="0"/>
                        </a:spcAft>
                        <a:buNone/>
                      </a:pPr>
                      <a:r>
                        <a:rPr lang="en"/>
                        <a:t>D. S. Nakara and Others v Union of India </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0.00091175367166077</a:t>
                      </a:r>
                      <a:endParaRPr/>
                    </a:p>
                    <a:p>
                      <a:pPr indent="0" lvl="0" marL="0" rtl="0" algn="ctr">
                        <a:spcBef>
                          <a:spcPts val="0"/>
                        </a:spcBef>
                        <a:spcAft>
                          <a:spcPts val="0"/>
                        </a:spcAft>
                        <a:buNone/>
                      </a:pPr>
                      <a:r>
                        <a:t/>
                      </a:r>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Closeness</a:t>
            </a:r>
            <a:r>
              <a:rPr lang="en"/>
              <a:t> Centrality</a:t>
            </a:r>
            <a:endParaRPr/>
          </a:p>
        </p:txBody>
      </p:sp>
      <p:graphicFrame>
        <p:nvGraphicFramePr>
          <p:cNvPr id="263" name="Google Shape;263;p44"/>
          <p:cNvGraphicFramePr/>
          <p:nvPr/>
        </p:nvGraphicFramePr>
        <p:xfrm>
          <a:off x="311688" y="1096388"/>
          <a:ext cx="3000000" cy="3000000"/>
        </p:xfrm>
        <a:graphic>
          <a:graphicData uri="http://schemas.openxmlformats.org/drawingml/2006/table">
            <a:tbl>
              <a:tblPr>
                <a:noFill/>
                <a:tableStyleId>{EA2CF6C4-FD6B-4C08-ACDE-56D278345F21}</a:tableStyleId>
              </a:tblPr>
              <a:tblGrid>
                <a:gridCol w="1087325"/>
                <a:gridCol w="5011200"/>
                <a:gridCol w="2590950"/>
              </a:tblGrid>
              <a:tr h="366025">
                <a:tc>
                  <a:txBody>
                    <a:bodyPr>
                      <a:noAutofit/>
                    </a:bodyPr>
                    <a:lstStyle/>
                    <a:p>
                      <a:pPr indent="0" lvl="0" marL="0" rtl="0" algn="ctr">
                        <a:lnSpc>
                          <a:spcPct val="100000"/>
                        </a:lnSpc>
                        <a:spcBef>
                          <a:spcPts val="1000"/>
                        </a:spcBef>
                        <a:spcAft>
                          <a:spcPts val="0"/>
                        </a:spcAft>
                        <a:buNone/>
                      </a:pPr>
                      <a:r>
                        <a:rPr b="1" lang="en">
                          <a:solidFill>
                            <a:srgbClr val="FFFFFF"/>
                          </a:solidFill>
                        </a:rPr>
                        <a:t>S No</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00000"/>
                        </a:lnSpc>
                        <a:spcBef>
                          <a:spcPts val="1000"/>
                        </a:spcBef>
                        <a:spcAft>
                          <a:spcPts val="0"/>
                        </a:spcAft>
                        <a:buNone/>
                      </a:pPr>
                      <a:r>
                        <a:rPr b="1" lang="en">
                          <a:solidFill>
                            <a:srgbClr val="FFFFFF"/>
                          </a:solidFill>
                        </a:rPr>
                        <a:t>Case Title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00000"/>
                        </a:lnSpc>
                        <a:spcBef>
                          <a:spcPts val="1000"/>
                        </a:spcBef>
                        <a:spcAft>
                          <a:spcPts val="0"/>
                        </a:spcAft>
                        <a:buNone/>
                      </a:pPr>
                      <a:r>
                        <a:rPr b="1" lang="en">
                          <a:solidFill>
                            <a:srgbClr val="FFFFFF"/>
                          </a:solidFill>
                        </a:rPr>
                        <a:t>Score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473025">
                <a:tc>
                  <a:txBody>
                    <a:bodyPr>
                      <a:noAutofit/>
                    </a:bodyPr>
                    <a:lstStyle/>
                    <a:p>
                      <a:pPr indent="0" lvl="0" marL="0" rtl="0" algn="ctr">
                        <a:lnSpc>
                          <a:spcPct val="100000"/>
                        </a:lnSpc>
                        <a:spcBef>
                          <a:spcPts val="1000"/>
                        </a:spcBef>
                        <a:spcAft>
                          <a:spcPts val="0"/>
                        </a:spcAft>
                        <a:buNone/>
                      </a:pPr>
                      <a:r>
                        <a:rPr lang="en"/>
                        <a:t>1</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Maneka Gandhi v Union of India</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00000"/>
                        </a:lnSpc>
                        <a:spcBef>
                          <a:spcPts val="1000"/>
                        </a:spcBef>
                        <a:spcAft>
                          <a:spcPts val="1200"/>
                        </a:spcAft>
                        <a:buNone/>
                      </a:pPr>
                      <a:r>
                        <a:rPr lang="en">
                          <a:solidFill>
                            <a:srgbClr val="24292E"/>
                          </a:solidFill>
                        </a:rPr>
                        <a:t>0.07130285579464027</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00000"/>
                        </a:lnSpc>
                        <a:spcBef>
                          <a:spcPts val="1000"/>
                        </a:spcBef>
                        <a:spcAft>
                          <a:spcPts val="0"/>
                        </a:spcAft>
                        <a:buNone/>
                      </a:pPr>
                      <a:r>
                        <a:rPr lang="en"/>
                        <a:t>2</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Budhan Choudhry and Others v State of Bihar</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0.05335523968204196</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66025">
                <a:tc>
                  <a:txBody>
                    <a:bodyPr>
                      <a:noAutofit/>
                    </a:bodyPr>
                    <a:lstStyle/>
                    <a:p>
                      <a:pPr indent="0" lvl="0" marL="0" rtl="0" algn="ctr">
                        <a:lnSpc>
                          <a:spcPct val="100000"/>
                        </a:lnSpc>
                        <a:spcBef>
                          <a:spcPts val="1000"/>
                        </a:spcBef>
                        <a:spcAft>
                          <a:spcPts val="0"/>
                        </a:spcAft>
                        <a:buNone/>
                      </a:pPr>
                      <a:r>
                        <a:rPr lang="en"/>
                        <a:t>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Board of High School and Intermediate Education v Ghanshyam Das Gupta and Others</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00000"/>
                        </a:lnSpc>
                        <a:spcBef>
                          <a:spcPts val="1000"/>
                        </a:spcBef>
                        <a:spcAft>
                          <a:spcPts val="1200"/>
                        </a:spcAft>
                        <a:buNone/>
                      </a:pPr>
                      <a:r>
                        <a:rPr lang="en">
                          <a:solidFill>
                            <a:srgbClr val="24292E"/>
                          </a:solidFill>
                        </a:rPr>
                        <a:t>0.05073714203979647</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00000"/>
                        </a:lnSpc>
                        <a:spcBef>
                          <a:spcPts val="1000"/>
                        </a:spcBef>
                        <a:spcAft>
                          <a:spcPts val="0"/>
                        </a:spcAft>
                        <a:buNone/>
                      </a:pPr>
                      <a:r>
                        <a:rPr lang="en"/>
                        <a:t>4</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Rustom Cavasje Cooper and another v Union of India</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0.04995369503649483</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473025">
                <a:tc>
                  <a:txBody>
                    <a:bodyPr>
                      <a:noAutofit/>
                    </a:bodyPr>
                    <a:lstStyle/>
                    <a:p>
                      <a:pPr indent="0" lvl="0" marL="0" rtl="0" algn="ctr">
                        <a:lnSpc>
                          <a:spcPct val="100000"/>
                        </a:lnSpc>
                        <a:spcBef>
                          <a:spcPts val="1000"/>
                        </a:spcBef>
                        <a:spcAft>
                          <a:spcPts val="0"/>
                        </a:spcAft>
                        <a:buNone/>
                      </a:pPr>
                      <a:r>
                        <a:rPr lang="en"/>
                        <a:t>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A. K. Kraipak and Others v Union of India and Others</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00000"/>
                        </a:lnSpc>
                        <a:spcBef>
                          <a:spcPts val="1000"/>
                        </a:spcBef>
                        <a:spcAft>
                          <a:spcPts val="1200"/>
                        </a:spcAft>
                        <a:buNone/>
                      </a:pPr>
                      <a:r>
                        <a:rPr lang="en">
                          <a:solidFill>
                            <a:srgbClr val="24292E"/>
                          </a:solidFill>
                        </a:rPr>
                        <a:t>0.049713243969718046</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Inward Relevance</a:t>
            </a:r>
            <a:r>
              <a:rPr lang="en"/>
              <a:t> Centrality</a:t>
            </a:r>
            <a:endParaRPr/>
          </a:p>
        </p:txBody>
      </p:sp>
      <p:graphicFrame>
        <p:nvGraphicFramePr>
          <p:cNvPr id="269" name="Google Shape;269;p45"/>
          <p:cNvGraphicFramePr/>
          <p:nvPr/>
        </p:nvGraphicFramePr>
        <p:xfrm>
          <a:off x="311688" y="1096388"/>
          <a:ext cx="3000000" cy="3000000"/>
        </p:xfrm>
        <a:graphic>
          <a:graphicData uri="http://schemas.openxmlformats.org/drawingml/2006/table">
            <a:tbl>
              <a:tblPr>
                <a:noFill/>
                <a:tableStyleId>{EA2CF6C4-FD6B-4C08-ACDE-56D278345F21}</a:tableStyleId>
              </a:tblPr>
              <a:tblGrid>
                <a:gridCol w="1087325"/>
                <a:gridCol w="5011200"/>
                <a:gridCol w="2590950"/>
              </a:tblGrid>
              <a:tr h="366025">
                <a:tc>
                  <a:txBody>
                    <a:bodyPr>
                      <a:noAutofit/>
                    </a:bodyPr>
                    <a:lstStyle/>
                    <a:p>
                      <a:pPr indent="0" lvl="0" marL="0" rtl="0" algn="ctr">
                        <a:lnSpc>
                          <a:spcPct val="100000"/>
                        </a:lnSpc>
                        <a:spcBef>
                          <a:spcPts val="1000"/>
                        </a:spcBef>
                        <a:spcAft>
                          <a:spcPts val="0"/>
                        </a:spcAft>
                        <a:buNone/>
                      </a:pPr>
                      <a:r>
                        <a:rPr b="1" lang="en">
                          <a:solidFill>
                            <a:srgbClr val="FFFFFF"/>
                          </a:solidFill>
                        </a:rPr>
                        <a:t>S No</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00000"/>
                        </a:lnSpc>
                        <a:spcBef>
                          <a:spcPts val="1000"/>
                        </a:spcBef>
                        <a:spcAft>
                          <a:spcPts val="0"/>
                        </a:spcAft>
                        <a:buNone/>
                      </a:pPr>
                      <a:r>
                        <a:rPr b="1" lang="en">
                          <a:solidFill>
                            <a:srgbClr val="FFFFFF"/>
                          </a:solidFill>
                        </a:rPr>
                        <a:t>Case Title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00000"/>
                        </a:lnSpc>
                        <a:spcBef>
                          <a:spcPts val="1000"/>
                        </a:spcBef>
                        <a:spcAft>
                          <a:spcPts val="0"/>
                        </a:spcAft>
                        <a:buNone/>
                      </a:pPr>
                      <a:r>
                        <a:rPr b="1" lang="en">
                          <a:solidFill>
                            <a:srgbClr val="FFFFFF"/>
                          </a:solidFill>
                        </a:rPr>
                        <a:t>Score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473025">
                <a:tc>
                  <a:txBody>
                    <a:bodyPr>
                      <a:noAutofit/>
                    </a:bodyPr>
                    <a:lstStyle/>
                    <a:p>
                      <a:pPr indent="0" lvl="0" marL="0" rtl="0" algn="ctr">
                        <a:lnSpc>
                          <a:spcPct val="100000"/>
                        </a:lnSpc>
                        <a:spcBef>
                          <a:spcPts val="1000"/>
                        </a:spcBef>
                        <a:spcAft>
                          <a:spcPts val="0"/>
                        </a:spcAft>
                        <a:buNone/>
                      </a:pPr>
                      <a:r>
                        <a:rPr lang="en"/>
                        <a:t>1</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(1) Mukesh and another; (2) Vinay Sharma and another v State for (NCT of Delhi) and others</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00000"/>
                        </a:lnSpc>
                        <a:spcBef>
                          <a:spcPts val="1000"/>
                        </a:spcBef>
                        <a:spcAft>
                          <a:spcPts val="1200"/>
                        </a:spcAft>
                        <a:buNone/>
                      </a:pPr>
                      <a:r>
                        <a:rPr lang="en">
                          <a:solidFill>
                            <a:srgbClr val="24292E"/>
                          </a:solidFill>
                        </a:rPr>
                        <a:t>0.18416098342358436</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00000"/>
                        </a:lnSpc>
                        <a:spcBef>
                          <a:spcPts val="1000"/>
                        </a:spcBef>
                        <a:spcAft>
                          <a:spcPts val="0"/>
                        </a:spcAft>
                        <a:buNone/>
                      </a:pPr>
                      <a:r>
                        <a:rPr lang="en"/>
                        <a:t>2</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Rameshbhai Chandubhai Rathod v State of Gujarat</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0.17595702764329468</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66025">
                <a:tc>
                  <a:txBody>
                    <a:bodyPr>
                      <a:noAutofit/>
                    </a:bodyPr>
                    <a:lstStyle/>
                    <a:p>
                      <a:pPr indent="0" lvl="0" marL="0" rtl="0" algn="ctr">
                        <a:lnSpc>
                          <a:spcPct val="100000"/>
                        </a:lnSpc>
                        <a:spcBef>
                          <a:spcPts val="1000"/>
                        </a:spcBef>
                        <a:spcAft>
                          <a:spcPts val="0"/>
                        </a:spcAft>
                        <a:buNone/>
                      </a:pPr>
                      <a:r>
                        <a:rPr lang="en"/>
                        <a:t>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State Of Goa v Pandurang Mohite</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00000"/>
                        </a:lnSpc>
                        <a:spcBef>
                          <a:spcPts val="1000"/>
                        </a:spcBef>
                        <a:spcAft>
                          <a:spcPts val="1200"/>
                        </a:spcAft>
                        <a:buNone/>
                      </a:pPr>
                      <a:r>
                        <a:rPr lang="en">
                          <a:solidFill>
                            <a:srgbClr val="24292E"/>
                          </a:solidFill>
                        </a:rPr>
                        <a:t>0.15012179448039575</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00000"/>
                        </a:lnSpc>
                        <a:spcBef>
                          <a:spcPts val="1000"/>
                        </a:spcBef>
                        <a:spcAft>
                          <a:spcPts val="0"/>
                        </a:spcAft>
                        <a:buNone/>
                      </a:pPr>
                      <a:r>
                        <a:rPr lang="en"/>
                        <a:t>4</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Mohan Anna Chavan v State of Maharashtra</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0.14280662180983208</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473025">
                <a:tc>
                  <a:txBody>
                    <a:bodyPr>
                      <a:noAutofit/>
                    </a:bodyPr>
                    <a:lstStyle/>
                    <a:p>
                      <a:pPr indent="0" lvl="0" marL="0" rtl="0" algn="ctr">
                        <a:lnSpc>
                          <a:spcPct val="100000"/>
                        </a:lnSpc>
                        <a:spcBef>
                          <a:spcPts val="1000"/>
                        </a:spcBef>
                        <a:spcAft>
                          <a:spcPts val="0"/>
                        </a:spcAft>
                        <a:buNone/>
                      </a:pPr>
                      <a:r>
                        <a:rPr lang="en"/>
                        <a:t>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Bantu v State of Uttar Pradesh</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00000"/>
                        </a:lnSpc>
                        <a:spcBef>
                          <a:spcPts val="1000"/>
                        </a:spcBef>
                        <a:spcAft>
                          <a:spcPts val="1200"/>
                        </a:spcAft>
                        <a:buNone/>
                      </a:pPr>
                      <a:r>
                        <a:rPr lang="en">
                          <a:solidFill>
                            <a:srgbClr val="24292E"/>
                          </a:solidFill>
                        </a:rPr>
                        <a:t>0.14045645274621338</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273700" y="17895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153" name="Google Shape;153;p28"/>
          <p:cNvSpPr txBox="1"/>
          <p:nvPr>
            <p:ph idx="2" type="body"/>
          </p:nvPr>
        </p:nvSpPr>
        <p:spPr>
          <a:xfrm>
            <a:off x="5012450" y="232875"/>
            <a:ext cx="3693900" cy="48078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Clr>
                <a:srgbClr val="000000"/>
              </a:buClr>
              <a:buSzPts val="1100"/>
              <a:buFont typeface="Arial"/>
              <a:buNone/>
            </a:pPr>
            <a:r>
              <a:rPr lang="en" sz="1400">
                <a:solidFill>
                  <a:srgbClr val="FFFFFF"/>
                </a:solidFill>
                <a:latin typeface="Arial"/>
                <a:ea typeface="Arial"/>
                <a:cs typeface="Arial"/>
                <a:sym typeface="Arial"/>
              </a:rPr>
              <a:t>The Indian judicial system can be modelled as a knowledge graph with nodes being the different acts/legislations that exists in the system, the cases that have been argued in the Courts (their category, subject/topic, the judges who presided over the case etc.) as also information about the judges of the Supreme Courts and High Courts, citation edges between cases and acts and many other features.</a:t>
            </a:r>
            <a:endParaRPr sz="1400">
              <a:solidFill>
                <a:srgbClr val="FFFFFF"/>
              </a:solidFill>
              <a:latin typeface="Arial"/>
              <a:ea typeface="Arial"/>
              <a:cs typeface="Arial"/>
              <a:sym typeface="Arial"/>
            </a:endParaRPr>
          </a:p>
          <a:p>
            <a:pPr indent="0" lvl="0" marL="0" rtl="0" algn="l">
              <a:spcBef>
                <a:spcPts val="1000"/>
              </a:spcBef>
              <a:spcAft>
                <a:spcPts val="0"/>
              </a:spcAft>
              <a:buNone/>
            </a:pPr>
            <a:r>
              <a:rPr lang="en" sz="1400">
                <a:solidFill>
                  <a:srgbClr val="FFFFFF"/>
                </a:solidFill>
                <a:latin typeface="Arial"/>
                <a:ea typeface="Arial"/>
                <a:cs typeface="Arial"/>
                <a:sym typeface="Arial"/>
              </a:rPr>
              <a:t>In this project, we shall perform several analysis on this knowledge graph.</a:t>
            </a:r>
            <a:endParaRPr sz="14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Inward Relevance Centrality</a:t>
            </a:r>
            <a:endParaRPr/>
          </a:p>
        </p:txBody>
      </p:sp>
      <p:graphicFrame>
        <p:nvGraphicFramePr>
          <p:cNvPr id="275" name="Google Shape;275;p46"/>
          <p:cNvGraphicFramePr/>
          <p:nvPr/>
        </p:nvGraphicFramePr>
        <p:xfrm>
          <a:off x="311688" y="1096388"/>
          <a:ext cx="3000000" cy="3000000"/>
        </p:xfrm>
        <a:graphic>
          <a:graphicData uri="http://schemas.openxmlformats.org/drawingml/2006/table">
            <a:tbl>
              <a:tblPr>
                <a:noFill/>
                <a:tableStyleId>{EA2CF6C4-FD6B-4C08-ACDE-56D278345F21}</a:tableStyleId>
              </a:tblPr>
              <a:tblGrid>
                <a:gridCol w="1087325"/>
                <a:gridCol w="5011200"/>
                <a:gridCol w="2590950"/>
              </a:tblGrid>
              <a:tr h="366025">
                <a:tc>
                  <a:txBody>
                    <a:bodyPr>
                      <a:noAutofit/>
                    </a:bodyPr>
                    <a:lstStyle/>
                    <a:p>
                      <a:pPr indent="0" lvl="0" marL="0" rtl="0" algn="ctr">
                        <a:lnSpc>
                          <a:spcPct val="100000"/>
                        </a:lnSpc>
                        <a:spcBef>
                          <a:spcPts val="1000"/>
                        </a:spcBef>
                        <a:spcAft>
                          <a:spcPts val="0"/>
                        </a:spcAft>
                        <a:buNone/>
                      </a:pPr>
                      <a:r>
                        <a:rPr b="1" lang="en">
                          <a:solidFill>
                            <a:srgbClr val="FFFFFF"/>
                          </a:solidFill>
                        </a:rPr>
                        <a:t>S No</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00000"/>
                        </a:lnSpc>
                        <a:spcBef>
                          <a:spcPts val="1000"/>
                        </a:spcBef>
                        <a:spcAft>
                          <a:spcPts val="0"/>
                        </a:spcAft>
                        <a:buNone/>
                      </a:pPr>
                      <a:r>
                        <a:rPr b="1" lang="en">
                          <a:solidFill>
                            <a:srgbClr val="FFFFFF"/>
                          </a:solidFill>
                        </a:rPr>
                        <a:t>Case Title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00000"/>
                        </a:lnSpc>
                        <a:spcBef>
                          <a:spcPts val="1000"/>
                        </a:spcBef>
                        <a:spcAft>
                          <a:spcPts val="0"/>
                        </a:spcAft>
                        <a:buNone/>
                      </a:pPr>
                      <a:r>
                        <a:rPr b="1" lang="en">
                          <a:solidFill>
                            <a:srgbClr val="FFFFFF"/>
                          </a:solidFill>
                        </a:rPr>
                        <a:t>Summary</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473025">
                <a:tc>
                  <a:txBody>
                    <a:bodyPr>
                      <a:noAutofit/>
                    </a:bodyPr>
                    <a:lstStyle/>
                    <a:p>
                      <a:pPr indent="0" lvl="0" marL="0" rtl="0" algn="ctr">
                        <a:lnSpc>
                          <a:spcPct val="100000"/>
                        </a:lnSpc>
                        <a:spcBef>
                          <a:spcPts val="1000"/>
                        </a:spcBef>
                        <a:spcAft>
                          <a:spcPts val="0"/>
                        </a:spcAft>
                        <a:buNone/>
                      </a:pPr>
                      <a:r>
                        <a:rPr lang="en"/>
                        <a:t>1</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(1) Mukesh and another; (2) Vinay Sharma and another v State for (NCT of Delhi) and others</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Clr>
                          <a:srgbClr val="000000"/>
                        </a:buClr>
                        <a:buSzPts val="1100"/>
                        <a:buFont typeface="Arial"/>
                        <a:buNone/>
                      </a:pPr>
                      <a:r>
                        <a:rPr lang="en" sz="1200">
                          <a:solidFill>
                            <a:srgbClr val="222222"/>
                          </a:solidFill>
                        </a:rPr>
                        <a:t>Nirbhaya gangrape case</a:t>
                      </a:r>
                      <a:endParaRPr sz="1200">
                        <a:solidFill>
                          <a:srgbClr val="222222"/>
                        </a:solidFill>
                      </a:endParaRPr>
                    </a:p>
                    <a:p>
                      <a:pPr indent="0" lvl="0" marL="0" rtl="0" algn="l">
                        <a:lnSpc>
                          <a:spcPct val="115000"/>
                        </a:lnSpc>
                        <a:spcBef>
                          <a:spcPts val="0"/>
                        </a:spcBef>
                        <a:spcAft>
                          <a:spcPts val="0"/>
                        </a:spcAft>
                        <a:buNone/>
                      </a:pPr>
                      <a:r>
                        <a:rPr lang="en" sz="1200">
                          <a:solidFill>
                            <a:srgbClr val="222222"/>
                          </a:solidFill>
                        </a:rPr>
                        <a:t>important judgment which is likely to form the basis for several criminal law decisions in the future. </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599"/>
                    </a:solidFill>
                  </a:tcPr>
                </a:tc>
              </a:tr>
              <a:tr h="366025">
                <a:tc>
                  <a:txBody>
                    <a:bodyPr>
                      <a:noAutofit/>
                    </a:bodyPr>
                    <a:lstStyle/>
                    <a:p>
                      <a:pPr indent="0" lvl="0" marL="0" rtl="0" algn="ctr">
                        <a:lnSpc>
                          <a:spcPct val="100000"/>
                        </a:lnSpc>
                        <a:spcBef>
                          <a:spcPts val="1000"/>
                        </a:spcBef>
                        <a:spcAft>
                          <a:spcPts val="0"/>
                        </a:spcAft>
                        <a:buNone/>
                      </a:pPr>
                      <a:r>
                        <a:rPr lang="en"/>
                        <a:t>2</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Rameshbhai Chandubhai Rathod v State of Gujarat</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l">
                        <a:lnSpc>
                          <a:spcPct val="115000"/>
                        </a:lnSpc>
                        <a:spcBef>
                          <a:spcPts val="0"/>
                        </a:spcBef>
                        <a:spcAft>
                          <a:spcPts val="0"/>
                        </a:spcAft>
                        <a:buNone/>
                      </a:pPr>
                      <a:r>
                        <a:rPr lang="en" sz="1200">
                          <a:solidFill>
                            <a:srgbClr val="222222"/>
                          </a:solidFill>
                        </a:rPr>
                        <a:t>Related to death penalty for rape and murder of children</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r>
              <a:tr h="366025">
                <a:tc>
                  <a:txBody>
                    <a:bodyPr>
                      <a:noAutofit/>
                    </a:bodyPr>
                    <a:lstStyle/>
                    <a:p>
                      <a:pPr indent="0" lvl="0" marL="0" rtl="0" algn="ctr">
                        <a:lnSpc>
                          <a:spcPct val="100000"/>
                        </a:lnSpc>
                        <a:spcBef>
                          <a:spcPts val="1000"/>
                        </a:spcBef>
                        <a:spcAft>
                          <a:spcPts val="0"/>
                        </a:spcAft>
                        <a:buNone/>
                      </a:pPr>
                      <a:r>
                        <a:rPr lang="en"/>
                        <a:t>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State Of Goa v Pandurang Mohite</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solidFill>
                            <a:srgbClr val="222222"/>
                          </a:solidFill>
                        </a:rPr>
                        <a:t>Kidnap and murder of a young kid</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366025">
                <a:tc>
                  <a:txBody>
                    <a:bodyPr>
                      <a:noAutofit/>
                    </a:bodyPr>
                    <a:lstStyle/>
                    <a:p>
                      <a:pPr indent="0" lvl="0" marL="0" rtl="0" algn="ctr">
                        <a:lnSpc>
                          <a:spcPct val="100000"/>
                        </a:lnSpc>
                        <a:spcBef>
                          <a:spcPts val="1000"/>
                        </a:spcBef>
                        <a:spcAft>
                          <a:spcPts val="0"/>
                        </a:spcAft>
                        <a:buNone/>
                      </a:pPr>
                      <a:r>
                        <a:rPr lang="en"/>
                        <a:t>4</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Mohan Anna Chavan v State of Maharashtra</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l">
                        <a:lnSpc>
                          <a:spcPct val="115000"/>
                        </a:lnSpc>
                        <a:spcBef>
                          <a:spcPts val="0"/>
                        </a:spcBef>
                        <a:spcAft>
                          <a:spcPts val="0"/>
                        </a:spcAft>
                        <a:buNone/>
                      </a:pPr>
                      <a:r>
                        <a:rPr lang="en" sz="1200">
                          <a:solidFill>
                            <a:srgbClr val="222222"/>
                          </a:solidFill>
                        </a:rPr>
                        <a:t>Related to death penalty for rape and murder of children</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r>
              <a:tr h="473025">
                <a:tc>
                  <a:txBody>
                    <a:bodyPr>
                      <a:noAutofit/>
                    </a:bodyPr>
                    <a:lstStyle/>
                    <a:p>
                      <a:pPr indent="0" lvl="0" marL="0" rtl="0" algn="ctr">
                        <a:lnSpc>
                          <a:spcPct val="100000"/>
                        </a:lnSpc>
                        <a:spcBef>
                          <a:spcPts val="1000"/>
                        </a:spcBef>
                        <a:spcAft>
                          <a:spcPts val="0"/>
                        </a:spcAft>
                        <a:buNone/>
                      </a:pPr>
                      <a:r>
                        <a:rPr lang="en"/>
                        <a:t>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Bantu v State of Uttar Pradesh</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200">
                          <a:solidFill>
                            <a:srgbClr val="222222"/>
                          </a:solidFill>
                        </a:rPr>
                        <a:t>Related to death penalty for rape and murder of children</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Outward</a:t>
            </a:r>
            <a:r>
              <a:rPr lang="en"/>
              <a:t> Relevance Centrality</a:t>
            </a:r>
            <a:endParaRPr/>
          </a:p>
        </p:txBody>
      </p:sp>
      <p:graphicFrame>
        <p:nvGraphicFramePr>
          <p:cNvPr id="281" name="Google Shape;281;p47"/>
          <p:cNvGraphicFramePr/>
          <p:nvPr/>
        </p:nvGraphicFramePr>
        <p:xfrm>
          <a:off x="311688" y="1096388"/>
          <a:ext cx="3000000" cy="3000000"/>
        </p:xfrm>
        <a:graphic>
          <a:graphicData uri="http://schemas.openxmlformats.org/drawingml/2006/table">
            <a:tbl>
              <a:tblPr>
                <a:noFill/>
                <a:tableStyleId>{EA2CF6C4-FD6B-4C08-ACDE-56D278345F21}</a:tableStyleId>
              </a:tblPr>
              <a:tblGrid>
                <a:gridCol w="1087325"/>
                <a:gridCol w="5011200"/>
                <a:gridCol w="2590950"/>
              </a:tblGrid>
              <a:tr h="366025">
                <a:tc>
                  <a:txBody>
                    <a:bodyPr>
                      <a:noAutofit/>
                    </a:bodyPr>
                    <a:lstStyle/>
                    <a:p>
                      <a:pPr indent="0" lvl="0" marL="0" rtl="0" algn="ctr">
                        <a:lnSpc>
                          <a:spcPct val="100000"/>
                        </a:lnSpc>
                        <a:spcBef>
                          <a:spcPts val="1000"/>
                        </a:spcBef>
                        <a:spcAft>
                          <a:spcPts val="0"/>
                        </a:spcAft>
                        <a:buNone/>
                      </a:pPr>
                      <a:r>
                        <a:rPr b="1" lang="en">
                          <a:solidFill>
                            <a:srgbClr val="FFFFFF"/>
                          </a:solidFill>
                        </a:rPr>
                        <a:t>S No</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00000"/>
                        </a:lnSpc>
                        <a:spcBef>
                          <a:spcPts val="1000"/>
                        </a:spcBef>
                        <a:spcAft>
                          <a:spcPts val="0"/>
                        </a:spcAft>
                        <a:buNone/>
                      </a:pPr>
                      <a:r>
                        <a:rPr b="1" lang="en">
                          <a:solidFill>
                            <a:srgbClr val="FFFFFF"/>
                          </a:solidFill>
                        </a:rPr>
                        <a:t>Case Title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00000"/>
                        </a:lnSpc>
                        <a:spcBef>
                          <a:spcPts val="1000"/>
                        </a:spcBef>
                        <a:spcAft>
                          <a:spcPts val="0"/>
                        </a:spcAft>
                        <a:buNone/>
                      </a:pPr>
                      <a:r>
                        <a:rPr b="1" lang="en">
                          <a:solidFill>
                            <a:srgbClr val="FFFFFF"/>
                          </a:solidFill>
                        </a:rPr>
                        <a:t>Score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473025">
                <a:tc>
                  <a:txBody>
                    <a:bodyPr>
                      <a:noAutofit/>
                    </a:bodyPr>
                    <a:lstStyle/>
                    <a:p>
                      <a:pPr indent="0" lvl="0" marL="0" rtl="0" algn="ctr">
                        <a:lnSpc>
                          <a:spcPct val="100000"/>
                        </a:lnSpc>
                        <a:spcBef>
                          <a:spcPts val="1000"/>
                        </a:spcBef>
                        <a:spcAft>
                          <a:spcPts val="0"/>
                        </a:spcAft>
                        <a:buNone/>
                      </a:pPr>
                      <a:r>
                        <a:rPr lang="en"/>
                        <a:t>1</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Sharad Birdhichand Sarda v State of Maharashtra</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00000"/>
                        </a:lnSpc>
                        <a:spcBef>
                          <a:spcPts val="1000"/>
                        </a:spcBef>
                        <a:spcAft>
                          <a:spcPts val="1200"/>
                        </a:spcAft>
                        <a:buNone/>
                      </a:pPr>
                      <a:r>
                        <a:rPr lang="en">
                          <a:solidFill>
                            <a:srgbClr val="24292E"/>
                          </a:solidFill>
                        </a:rPr>
                        <a:t>0.3635457349128727</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00000"/>
                        </a:lnSpc>
                        <a:spcBef>
                          <a:spcPts val="1000"/>
                        </a:spcBef>
                        <a:spcAft>
                          <a:spcPts val="0"/>
                        </a:spcAft>
                        <a:buNone/>
                      </a:pPr>
                      <a:r>
                        <a:rPr lang="en"/>
                        <a:t>2</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Bachan Singh Etc. Etc. v State Of Punjab Etc. Etc.</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0.2838390902415921</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66025">
                <a:tc>
                  <a:txBody>
                    <a:bodyPr>
                      <a:noAutofit/>
                    </a:bodyPr>
                    <a:lstStyle/>
                    <a:p>
                      <a:pPr indent="0" lvl="0" marL="0" rtl="0" algn="ctr">
                        <a:lnSpc>
                          <a:spcPct val="100000"/>
                        </a:lnSpc>
                        <a:spcBef>
                          <a:spcPts val="1000"/>
                        </a:spcBef>
                        <a:spcAft>
                          <a:spcPts val="0"/>
                        </a:spcAft>
                        <a:buNone/>
                      </a:pPr>
                      <a:r>
                        <a:rPr lang="en"/>
                        <a:t>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Earabhadrappa Alias Krishnappa v State of Karnataka</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00000"/>
                        </a:lnSpc>
                        <a:spcBef>
                          <a:spcPts val="1000"/>
                        </a:spcBef>
                        <a:spcAft>
                          <a:spcPts val="1200"/>
                        </a:spcAft>
                        <a:buNone/>
                      </a:pPr>
                      <a:r>
                        <a:rPr lang="en">
                          <a:solidFill>
                            <a:srgbClr val="24292E"/>
                          </a:solidFill>
                        </a:rPr>
                        <a:t>0.26301762234677023</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00000"/>
                        </a:lnSpc>
                        <a:spcBef>
                          <a:spcPts val="1000"/>
                        </a:spcBef>
                        <a:spcAft>
                          <a:spcPts val="0"/>
                        </a:spcAft>
                        <a:buNone/>
                      </a:pPr>
                      <a:r>
                        <a:rPr lang="en"/>
                        <a:t>4</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Padala Veera Reddy v State of Andhra Pradesh and Others</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0.2610678122400449</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473025">
                <a:tc>
                  <a:txBody>
                    <a:bodyPr>
                      <a:noAutofit/>
                    </a:bodyPr>
                    <a:lstStyle/>
                    <a:p>
                      <a:pPr indent="0" lvl="0" marL="0" rtl="0" algn="ctr">
                        <a:lnSpc>
                          <a:spcPct val="100000"/>
                        </a:lnSpc>
                        <a:spcBef>
                          <a:spcPts val="1000"/>
                        </a:spcBef>
                        <a:spcAft>
                          <a:spcPts val="0"/>
                        </a:spcAft>
                        <a:buNone/>
                      </a:pPr>
                      <a:r>
                        <a:rPr lang="en"/>
                        <a:t>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C. Chenga Reddy and Others v State of Andhra Pradesh</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00000"/>
                        </a:lnSpc>
                        <a:spcBef>
                          <a:spcPts val="1000"/>
                        </a:spcBef>
                        <a:spcAft>
                          <a:spcPts val="1200"/>
                        </a:spcAft>
                        <a:buNone/>
                      </a:pPr>
                      <a:r>
                        <a:rPr lang="en">
                          <a:solidFill>
                            <a:srgbClr val="24292E"/>
                          </a:solidFill>
                        </a:rPr>
                        <a:t>0.2592522172570593</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Outward Relevance Centrality</a:t>
            </a:r>
            <a:endParaRPr/>
          </a:p>
        </p:txBody>
      </p:sp>
      <p:graphicFrame>
        <p:nvGraphicFramePr>
          <p:cNvPr id="287" name="Google Shape;287;p48"/>
          <p:cNvGraphicFramePr/>
          <p:nvPr/>
        </p:nvGraphicFramePr>
        <p:xfrm>
          <a:off x="311688" y="1096388"/>
          <a:ext cx="3000000" cy="3000000"/>
        </p:xfrm>
        <a:graphic>
          <a:graphicData uri="http://schemas.openxmlformats.org/drawingml/2006/table">
            <a:tbl>
              <a:tblPr>
                <a:noFill/>
                <a:tableStyleId>{EA2CF6C4-FD6B-4C08-ACDE-56D278345F21}</a:tableStyleId>
              </a:tblPr>
              <a:tblGrid>
                <a:gridCol w="1087325"/>
                <a:gridCol w="5011200"/>
                <a:gridCol w="2590950"/>
              </a:tblGrid>
              <a:tr h="366025">
                <a:tc>
                  <a:txBody>
                    <a:bodyPr>
                      <a:noAutofit/>
                    </a:bodyPr>
                    <a:lstStyle/>
                    <a:p>
                      <a:pPr indent="0" lvl="0" marL="0" rtl="0" algn="ctr">
                        <a:lnSpc>
                          <a:spcPct val="100000"/>
                        </a:lnSpc>
                        <a:spcBef>
                          <a:spcPts val="1000"/>
                        </a:spcBef>
                        <a:spcAft>
                          <a:spcPts val="0"/>
                        </a:spcAft>
                        <a:buNone/>
                      </a:pPr>
                      <a:r>
                        <a:rPr b="1" lang="en">
                          <a:solidFill>
                            <a:srgbClr val="FFFFFF"/>
                          </a:solidFill>
                        </a:rPr>
                        <a:t>S No</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00000"/>
                        </a:lnSpc>
                        <a:spcBef>
                          <a:spcPts val="1000"/>
                        </a:spcBef>
                        <a:spcAft>
                          <a:spcPts val="0"/>
                        </a:spcAft>
                        <a:buNone/>
                      </a:pPr>
                      <a:r>
                        <a:rPr b="1" lang="en">
                          <a:solidFill>
                            <a:srgbClr val="FFFFFF"/>
                          </a:solidFill>
                        </a:rPr>
                        <a:t>Case Title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00000"/>
                        </a:lnSpc>
                        <a:spcBef>
                          <a:spcPts val="1000"/>
                        </a:spcBef>
                        <a:spcAft>
                          <a:spcPts val="0"/>
                        </a:spcAft>
                        <a:buNone/>
                      </a:pPr>
                      <a:r>
                        <a:rPr b="1" lang="en">
                          <a:solidFill>
                            <a:srgbClr val="FFFFFF"/>
                          </a:solidFill>
                        </a:rPr>
                        <a:t>Summary</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473025">
                <a:tc>
                  <a:txBody>
                    <a:bodyPr>
                      <a:noAutofit/>
                    </a:bodyPr>
                    <a:lstStyle/>
                    <a:p>
                      <a:pPr indent="0" lvl="0" marL="0" rtl="0" algn="ctr">
                        <a:lnSpc>
                          <a:spcPct val="100000"/>
                        </a:lnSpc>
                        <a:spcBef>
                          <a:spcPts val="1000"/>
                        </a:spcBef>
                        <a:spcAft>
                          <a:spcPts val="0"/>
                        </a:spcAft>
                        <a:buNone/>
                      </a:pPr>
                      <a:r>
                        <a:rPr lang="en"/>
                        <a:t>1</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Sharad Birdhichand Sarda v State of Maharashtra</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solidFill>
                            <a:srgbClr val="222222"/>
                          </a:solidFill>
                        </a:rPr>
                        <a:t>circumstantial evidence </a:t>
                      </a:r>
                      <a:endParaRPr sz="1200">
                        <a:solidFill>
                          <a:srgbClr val="222222"/>
                        </a:solidFill>
                      </a:endParaRPr>
                    </a:p>
                    <a:p>
                      <a:pPr indent="0" lvl="0" marL="0" rtl="0" algn="ctr">
                        <a:lnSpc>
                          <a:spcPct val="115000"/>
                        </a:lnSpc>
                        <a:spcBef>
                          <a:spcPts val="0"/>
                        </a:spcBef>
                        <a:spcAft>
                          <a:spcPts val="0"/>
                        </a:spcAft>
                        <a:buNone/>
                      </a:pPr>
                      <a:r>
                        <a:t/>
                      </a:r>
                      <a:endParaRPr sz="1200">
                        <a:solidFill>
                          <a:srgbClr val="222222"/>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366025">
                <a:tc>
                  <a:txBody>
                    <a:bodyPr>
                      <a:noAutofit/>
                    </a:bodyPr>
                    <a:lstStyle/>
                    <a:p>
                      <a:pPr indent="0" lvl="0" marL="0" rtl="0" algn="ctr">
                        <a:lnSpc>
                          <a:spcPct val="100000"/>
                        </a:lnSpc>
                        <a:spcBef>
                          <a:spcPts val="1000"/>
                        </a:spcBef>
                        <a:spcAft>
                          <a:spcPts val="0"/>
                        </a:spcAft>
                        <a:buNone/>
                      </a:pPr>
                      <a:r>
                        <a:rPr lang="en"/>
                        <a:t>2</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Bachan Singh Etc. Etc. v State Of Punjab Etc. Etc.</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0"/>
                        </a:spcBef>
                        <a:spcAft>
                          <a:spcPts val="0"/>
                        </a:spcAft>
                        <a:buClr>
                          <a:srgbClr val="000000"/>
                        </a:buClr>
                        <a:buSzPts val="1100"/>
                        <a:buFont typeface="Arial"/>
                        <a:buNone/>
                      </a:pPr>
                      <a:r>
                        <a:rPr lang="en" sz="1200">
                          <a:solidFill>
                            <a:srgbClr val="222222"/>
                          </a:solidFill>
                        </a:rPr>
                        <a:t>death penalty</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r>
              <a:tr h="366025">
                <a:tc>
                  <a:txBody>
                    <a:bodyPr>
                      <a:noAutofit/>
                    </a:bodyPr>
                    <a:lstStyle/>
                    <a:p>
                      <a:pPr indent="0" lvl="0" marL="0" rtl="0" algn="ctr">
                        <a:lnSpc>
                          <a:spcPct val="100000"/>
                        </a:lnSpc>
                        <a:spcBef>
                          <a:spcPts val="1000"/>
                        </a:spcBef>
                        <a:spcAft>
                          <a:spcPts val="0"/>
                        </a:spcAft>
                        <a:buNone/>
                      </a:pPr>
                      <a:r>
                        <a:rPr lang="en"/>
                        <a:t>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Earabhadrappa Alias Krishnappa v State of Karnataka</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Clr>
                          <a:srgbClr val="000000"/>
                        </a:buClr>
                        <a:buSzPts val="1100"/>
                        <a:buFont typeface="Arial"/>
                        <a:buNone/>
                      </a:pPr>
                      <a:r>
                        <a:rPr lang="en" sz="1200">
                          <a:solidFill>
                            <a:srgbClr val="222222"/>
                          </a:solidFill>
                        </a:rPr>
                        <a:t>death sentence</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A7D6"/>
                    </a:solidFill>
                  </a:tcPr>
                </a:tc>
              </a:tr>
              <a:tr h="366025">
                <a:tc>
                  <a:txBody>
                    <a:bodyPr>
                      <a:noAutofit/>
                    </a:bodyPr>
                    <a:lstStyle/>
                    <a:p>
                      <a:pPr indent="0" lvl="0" marL="0" rtl="0" algn="ctr">
                        <a:lnSpc>
                          <a:spcPct val="100000"/>
                        </a:lnSpc>
                        <a:spcBef>
                          <a:spcPts val="1000"/>
                        </a:spcBef>
                        <a:spcAft>
                          <a:spcPts val="0"/>
                        </a:spcAft>
                        <a:buNone/>
                      </a:pPr>
                      <a:r>
                        <a:rPr lang="en"/>
                        <a:t>4</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Padala Veera Reddy v State of Andhra Pradesh and Others</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0"/>
                        </a:spcBef>
                        <a:spcAft>
                          <a:spcPts val="0"/>
                        </a:spcAft>
                        <a:buNone/>
                      </a:pPr>
                      <a:r>
                        <a:rPr lang="en" sz="1200">
                          <a:solidFill>
                            <a:srgbClr val="222222"/>
                          </a:solidFill>
                        </a:rPr>
                        <a:t>circumstantial evidence , death penalty</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473025">
                <a:tc>
                  <a:txBody>
                    <a:bodyPr>
                      <a:noAutofit/>
                    </a:bodyPr>
                    <a:lstStyle/>
                    <a:p>
                      <a:pPr indent="0" lvl="0" marL="0" rtl="0" algn="ctr">
                        <a:lnSpc>
                          <a:spcPct val="100000"/>
                        </a:lnSpc>
                        <a:spcBef>
                          <a:spcPts val="1000"/>
                        </a:spcBef>
                        <a:spcAft>
                          <a:spcPts val="0"/>
                        </a:spcAft>
                        <a:buNone/>
                      </a:pPr>
                      <a:r>
                        <a:rPr lang="en"/>
                        <a:t>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00000"/>
                        </a:lnSpc>
                        <a:spcBef>
                          <a:spcPts val="1000"/>
                        </a:spcBef>
                        <a:spcAft>
                          <a:spcPts val="1200"/>
                        </a:spcAft>
                        <a:buNone/>
                      </a:pPr>
                      <a:r>
                        <a:rPr lang="en">
                          <a:solidFill>
                            <a:srgbClr val="24292E"/>
                          </a:solidFill>
                        </a:rPr>
                        <a:t>C. Chenga Reddy and Others v State of Andhra Pradesh</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sz="1200">
                          <a:solidFill>
                            <a:srgbClr val="222222"/>
                          </a:solidFill>
                        </a:rPr>
                        <a:t>circumstantial evidence , death penalty</a:t>
                      </a:r>
                      <a:endParaRPr>
                        <a:solidFill>
                          <a:srgbClr val="24292E"/>
                        </a:solidFill>
                      </a:endParaRPr>
                    </a:p>
                  </a:txBody>
                  <a:tcPr marT="57150" marB="57150" marR="123825" marL="1238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cases found in all the metrics</a:t>
            </a:r>
            <a:endParaRPr/>
          </a:p>
        </p:txBody>
      </p:sp>
      <p:graphicFrame>
        <p:nvGraphicFramePr>
          <p:cNvPr id="293" name="Google Shape;293;p49"/>
          <p:cNvGraphicFramePr/>
          <p:nvPr/>
        </p:nvGraphicFramePr>
        <p:xfrm>
          <a:off x="311688" y="1075088"/>
          <a:ext cx="3000000" cy="3000000"/>
        </p:xfrm>
        <a:graphic>
          <a:graphicData uri="http://schemas.openxmlformats.org/drawingml/2006/table">
            <a:tbl>
              <a:tblPr>
                <a:noFill/>
                <a:tableStyleId>{EA2CF6C4-FD6B-4C08-ACDE-56D278345F21}</a:tableStyleId>
              </a:tblPr>
              <a:tblGrid>
                <a:gridCol w="1087325"/>
                <a:gridCol w="5011200"/>
                <a:gridCol w="2590950"/>
              </a:tblGrid>
              <a:tr h="366025">
                <a:tc>
                  <a:txBody>
                    <a:bodyPr>
                      <a:noAutofit/>
                    </a:bodyPr>
                    <a:lstStyle/>
                    <a:p>
                      <a:pPr indent="0" lvl="0" marL="0" rtl="0" algn="ctr">
                        <a:lnSpc>
                          <a:spcPct val="115000"/>
                        </a:lnSpc>
                        <a:spcBef>
                          <a:spcPts val="1000"/>
                        </a:spcBef>
                        <a:spcAft>
                          <a:spcPts val="0"/>
                        </a:spcAft>
                        <a:buNone/>
                      </a:pPr>
                      <a:r>
                        <a:rPr b="1" lang="en">
                          <a:solidFill>
                            <a:srgbClr val="FFFFFF"/>
                          </a:solidFill>
                        </a:rPr>
                        <a:t>S No</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15000"/>
                        </a:lnSpc>
                        <a:spcBef>
                          <a:spcPts val="1000"/>
                        </a:spcBef>
                        <a:spcAft>
                          <a:spcPts val="0"/>
                        </a:spcAft>
                        <a:buNone/>
                      </a:pPr>
                      <a:r>
                        <a:rPr b="1" lang="en">
                          <a:solidFill>
                            <a:srgbClr val="FFFFFF"/>
                          </a:solidFill>
                        </a:rPr>
                        <a:t>Case Title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15000"/>
                        </a:lnSpc>
                        <a:spcBef>
                          <a:spcPts val="1000"/>
                        </a:spcBef>
                        <a:spcAft>
                          <a:spcPts val="0"/>
                        </a:spcAft>
                        <a:buNone/>
                      </a:pPr>
                      <a:r>
                        <a:rPr b="1" lang="en">
                          <a:solidFill>
                            <a:srgbClr val="FFFFFF"/>
                          </a:solidFill>
                        </a:rPr>
                        <a:t>Common in...</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473025">
                <a:tc>
                  <a:txBody>
                    <a:bodyPr>
                      <a:noAutofit/>
                    </a:bodyPr>
                    <a:lstStyle/>
                    <a:p>
                      <a:pPr indent="0" lvl="0" marL="0" rtl="0" algn="ctr">
                        <a:lnSpc>
                          <a:spcPct val="115000"/>
                        </a:lnSpc>
                        <a:spcBef>
                          <a:spcPts val="1000"/>
                        </a:spcBef>
                        <a:spcAft>
                          <a:spcPts val="0"/>
                        </a:spcAft>
                        <a:buNone/>
                      </a:pPr>
                      <a:r>
                        <a:rPr lang="en"/>
                        <a:t>1</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Maneka Gandhi v Union of India</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1000"/>
                        </a:spcBef>
                        <a:spcAft>
                          <a:spcPts val="1200"/>
                        </a:spcAft>
                        <a:buNone/>
                      </a:pPr>
                      <a:r>
                        <a:rPr lang="en">
                          <a:solidFill>
                            <a:srgbClr val="24292E"/>
                          </a:solidFill>
                        </a:rPr>
                        <a:t>5</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15000"/>
                        </a:lnSpc>
                        <a:spcBef>
                          <a:spcPts val="1000"/>
                        </a:spcBef>
                        <a:spcAft>
                          <a:spcPts val="0"/>
                        </a:spcAft>
                        <a:buNone/>
                      </a:pPr>
                      <a:r>
                        <a:rPr lang="en"/>
                        <a:t>2</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Bachan Singh Etc. Etc. v State Of Punjab Etc. Etc.</a:t>
                      </a:r>
                      <a:endParaRPr>
                        <a:solidFill>
                          <a:srgbClr val="24292E"/>
                        </a:solidFill>
                      </a:endParaRPr>
                    </a:p>
                  </a:txBody>
                  <a:tcPr marT="57150" marB="57150" marR="123825" marL="123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4</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66025">
                <a:tc>
                  <a:txBody>
                    <a:bodyPr>
                      <a:noAutofit/>
                    </a:bodyPr>
                    <a:lstStyle/>
                    <a:p>
                      <a:pPr indent="0" lvl="0" marL="0" rtl="0" algn="ctr">
                        <a:lnSpc>
                          <a:spcPct val="115000"/>
                        </a:lnSpc>
                        <a:spcBef>
                          <a:spcPts val="1000"/>
                        </a:spcBef>
                        <a:spcAft>
                          <a:spcPts val="0"/>
                        </a:spcAft>
                        <a:buNone/>
                      </a:pPr>
                      <a:r>
                        <a:rPr lang="en"/>
                        <a:t>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Sharad Birdhichand Sarda v State of Maharashtra                         </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1000"/>
                        </a:spcBef>
                        <a:spcAft>
                          <a:spcPts val="1200"/>
                        </a:spcAft>
                        <a:buNone/>
                      </a:pPr>
                      <a:r>
                        <a:rPr lang="en">
                          <a:solidFill>
                            <a:srgbClr val="24292E"/>
                          </a:solidFill>
                        </a:rPr>
                        <a:t>4</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15000"/>
                        </a:lnSpc>
                        <a:spcBef>
                          <a:spcPts val="1000"/>
                        </a:spcBef>
                        <a:spcAft>
                          <a:spcPts val="0"/>
                        </a:spcAft>
                        <a:buNone/>
                      </a:pPr>
                      <a:r>
                        <a:rPr lang="en"/>
                        <a:t>4</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D. S. Nakara and Others v Union of India </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4</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473025">
                <a:tc>
                  <a:txBody>
                    <a:bodyPr>
                      <a:noAutofit/>
                    </a:bodyPr>
                    <a:lstStyle/>
                    <a:p>
                      <a:pPr indent="0" lvl="0" marL="0" rtl="0" algn="ctr">
                        <a:lnSpc>
                          <a:spcPct val="115000"/>
                        </a:lnSpc>
                        <a:spcBef>
                          <a:spcPts val="1000"/>
                        </a:spcBef>
                        <a:spcAft>
                          <a:spcPts val="0"/>
                        </a:spcAft>
                        <a:buNone/>
                      </a:pPr>
                      <a:r>
                        <a:rPr lang="en"/>
                        <a:t>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Ramana Dayaram Shetty v International Airport Authority of India and Others</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1000"/>
                        </a:spcBef>
                        <a:spcAft>
                          <a:spcPts val="1200"/>
                        </a:spcAft>
                        <a:buNone/>
                      </a:pPr>
                      <a:r>
                        <a:rPr lang="en">
                          <a:solidFill>
                            <a:srgbClr val="24292E"/>
                          </a:solidFill>
                        </a:rPr>
                        <a:t>4</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Weighted Rank Metric (using Arithmetic mean)</a:t>
            </a:r>
            <a:endParaRPr/>
          </a:p>
        </p:txBody>
      </p:sp>
      <p:pic>
        <p:nvPicPr>
          <p:cNvPr id="299" name="Google Shape;299;p50"/>
          <p:cNvPicPr preferRelativeResize="0"/>
          <p:nvPr/>
        </p:nvPicPr>
        <p:blipFill>
          <a:blip r:embed="rId3">
            <a:alphaModFix/>
          </a:blip>
          <a:stretch>
            <a:fillRect/>
          </a:stretch>
        </p:blipFill>
        <p:spPr>
          <a:xfrm>
            <a:off x="1079225" y="1191775"/>
            <a:ext cx="6985540" cy="38209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5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Weighted Rank Metric (using Geometric mean)</a:t>
            </a:r>
            <a:endParaRPr/>
          </a:p>
        </p:txBody>
      </p:sp>
      <p:pic>
        <p:nvPicPr>
          <p:cNvPr id="305" name="Google Shape;305;p51"/>
          <p:cNvPicPr preferRelativeResize="0"/>
          <p:nvPr/>
        </p:nvPicPr>
        <p:blipFill>
          <a:blip r:embed="rId3">
            <a:alphaModFix/>
          </a:blip>
          <a:stretch>
            <a:fillRect/>
          </a:stretch>
        </p:blipFill>
        <p:spPr>
          <a:xfrm>
            <a:off x="543288" y="1181000"/>
            <a:ext cx="8057431" cy="38208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5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Weighted Rank Metric (using Harmonic mean)</a:t>
            </a:r>
            <a:endParaRPr/>
          </a:p>
        </p:txBody>
      </p:sp>
      <p:pic>
        <p:nvPicPr>
          <p:cNvPr id="311" name="Google Shape;311;p52"/>
          <p:cNvPicPr preferRelativeResize="0"/>
          <p:nvPr/>
        </p:nvPicPr>
        <p:blipFill>
          <a:blip r:embed="rId3">
            <a:alphaModFix/>
          </a:blip>
          <a:stretch>
            <a:fillRect/>
          </a:stretch>
        </p:blipFill>
        <p:spPr>
          <a:xfrm>
            <a:off x="152400" y="1170200"/>
            <a:ext cx="8126435" cy="3820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5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 on Case Files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Case Data</a:t>
            </a:r>
            <a:endParaRPr/>
          </a:p>
        </p:txBody>
      </p:sp>
      <p:pic>
        <p:nvPicPr>
          <p:cNvPr id="322" name="Google Shape;322;p54"/>
          <p:cNvPicPr preferRelativeResize="0"/>
          <p:nvPr/>
        </p:nvPicPr>
        <p:blipFill>
          <a:blip r:embed="rId3">
            <a:alphaModFix/>
          </a:blip>
          <a:stretch>
            <a:fillRect/>
          </a:stretch>
        </p:blipFill>
        <p:spPr>
          <a:xfrm>
            <a:off x="152400" y="1170200"/>
            <a:ext cx="8839199" cy="355063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22"/>
                                        </p:tgtEl>
                                        <p:attrNameLst>
                                          <p:attrName>style.visibility</p:attrName>
                                        </p:attrNameLst>
                                      </p:cBhvr>
                                      <p:to>
                                        <p:strVal val="visible"/>
                                      </p:to>
                                    </p:set>
                                    <p:anim calcmode="lin" valueType="num">
                                      <p:cBhvr additive="base">
                                        <p:cTn dur="1000"/>
                                        <p:tgtEl>
                                          <p:spTgt spid="32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Subjects </a:t>
            </a:r>
            <a:r>
              <a:rPr i="1" lang="en"/>
              <a:t>(Total:64)</a:t>
            </a:r>
            <a:endParaRPr i="1"/>
          </a:p>
        </p:txBody>
      </p:sp>
      <p:grpSp>
        <p:nvGrpSpPr>
          <p:cNvPr id="328" name="Google Shape;328;p55"/>
          <p:cNvGrpSpPr/>
          <p:nvPr/>
        </p:nvGrpSpPr>
        <p:grpSpPr>
          <a:xfrm>
            <a:off x="431925" y="1304875"/>
            <a:ext cx="2628925" cy="3416400"/>
            <a:chOff x="431925" y="1304875"/>
            <a:chExt cx="2628925" cy="3416400"/>
          </a:xfrm>
        </p:grpSpPr>
        <p:sp>
          <p:nvSpPr>
            <p:cNvPr id="329" name="Google Shape;329;p5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5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All Subjects</a:t>
            </a:r>
            <a:endParaRPr>
              <a:solidFill>
                <a:schemeClr val="lt1"/>
              </a:solidFill>
            </a:endParaRPr>
          </a:p>
        </p:txBody>
      </p:sp>
      <p:sp>
        <p:nvSpPr>
          <p:cNvPr id="332" name="Google Shape;332;p55"/>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Practice &amp; Procedure, Criminal, Constitution, Land &amp; Property, Labour &amp; Industrial Law, Service, Civil Procedure, Indirect Tax, Income Tax &amp; Direct Taxes, Corporate, Excise, Municipalities &amp; Local Governments, Family &amp; Personal, Customs, Rent Control, Sales Tax, Banking &amp; Finance, Carriers &amp; Transportation, Arbitration &amp; ADR, Administrative, Contract &amp; Commercial </a:t>
            </a:r>
            <a:endParaRPr sz="1100"/>
          </a:p>
          <a:p>
            <a:pPr indent="0" lvl="0" marL="0" rtl="0" algn="ctr">
              <a:spcBef>
                <a:spcPts val="1600"/>
              </a:spcBef>
              <a:spcAft>
                <a:spcPts val="0"/>
              </a:spcAft>
              <a:buClr>
                <a:srgbClr val="000000"/>
              </a:buClr>
              <a:buSzPts val="1100"/>
              <a:buFont typeface="Arial"/>
              <a:buNone/>
            </a:pPr>
            <a:r>
              <a:rPr b="1" i="1" lang="en" sz="1200"/>
              <a:t>and so on...</a:t>
            </a:r>
            <a:endParaRPr b="1" i="1" sz="1200"/>
          </a:p>
          <a:p>
            <a:pPr indent="0" lvl="0" marL="0" rtl="0" algn="l">
              <a:spcBef>
                <a:spcPts val="1600"/>
              </a:spcBef>
              <a:spcAft>
                <a:spcPts val="0"/>
              </a:spcAft>
              <a:buClr>
                <a:srgbClr val="000000"/>
              </a:buClr>
              <a:buSzPts val="1100"/>
              <a:buFont typeface="Arial"/>
              <a:buNone/>
            </a:pPr>
            <a:r>
              <a:t/>
            </a:r>
            <a:endParaRPr sz="1200"/>
          </a:p>
          <a:p>
            <a:pPr indent="0" lvl="0" marL="0" rtl="0" algn="l">
              <a:spcBef>
                <a:spcPts val="1600"/>
              </a:spcBef>
              <a:spcAft>
                <a:spcPts val="1600"/>
              </a:spcAft>
              <a:buNone/>
            </a:pPr>
            <a:r>
              <a:t/>
            </a:r>
            <a:endParaRPr sz="1200"/>
          </a:p>
        </p:txBody>
      </p:sp>
      <p:grpSp>
        <p:nvGrpSpPr>
          <p:cNvPr id="333" name="Google Shape;333;p55"/>
          <p:cNvGrpSpPr/>
          <p:nvPr/>
        </p:nvGrpSpPr>
        <p:grpSpPr>
          <a:xfrm>
            <a:off x="3190215" y="1304875"/>
            <a:ext cx="5772019" cy="3416400"/>
            <a:chOff x="3320450" y="1304875"/>
            <a:chExt cx="2632500" cy="3416400"/>
          </a:xfrm>
        </p:grpSpPr>
        <p:sp>
          <p:nvSpPr>
            <p:cNvPr id="334" name="Google Shape;334;p55"/>
            <p:cNvSpPr txBox="1"/>
            <p:nvPr/>
          </p:nvSpPr>
          <p:spPr>
            <a:xfrm>
              <a:off x="3324050" y="1304875"/>
              <a:ext cx="2628900" cy="4641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55"/>
          <p:cNvSpPr txBox="1"/>
          <p:nvPr>
            <p:ph idx="4294967295" type="body"/>
          </p:nvPr>
        </p:nvSpPr>
        <p:spPr>
          <a:xfrm>
            <a:off x="52446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Top 5 Subjects:</a:t>
            </a:r>
            <a:endParaRPr>
              <a:solidFill>
                <a:schemeClr val="lt1"/>
              </a:solidFill>
            </a:endParaRPr>
          </a:p>
        </p:txBody>
      </p:sp>
      <p:sp>
        <p:nvSpPr>
          <p:cNvPr id="337" name="Google Shape;337;p55"/>
          <p:cNvSpPr txBox="1"/>
          <p:nvPr/>
        </p:nvSpPr>
        <p:spPr>
          <a:xfrm>
            <a:off x="916000" y="549600"/>
            <a:ext cx="45879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graphicFrame>
        <p:nvGraphicFramePr>
          <p:cNvPr id="338" name="Google Shape;338;p55"/>
          <p:cNvGraphicFramePr/>
          <p:nvPr/>
        </p:nvGraphicFramePr>
        <p:xfrm>
          <a:off x="3318138" y="1986350"/>
          <a:ext cx="3000000" cy="3000000"/>
        </p:xfrm>
        <a:graphic>
          <a:graphicData uri="http://schemas.openxmlformats.org/drawingml/2006/table">
            <a:tbl>
              <a:tblPr>
                <a:noFill/>
                <a:tableStyleId>{EA2CF6C4-FD6B-4C08-ACDE-56D278345F21}</a:tableStyleId>
              </a:tblPr>
              <a:tblGrid>
                <a:gridCol w="690250"/>
                <a:gridCol w="2987200"/>
                <a:gridCol w="1838725"/>
              </a:tblGrid>
              <a:tr h="366025">
                <a:tc>
                  <a:txBody>
                    <a:bodyPr>
                      <a:noAutofit/>
                    </a:bodyPr>
                    <a:lstStyle/>
                    <a:p>
                      <a:pPr indent="0" lvl="0" marL="0" rtl="0" algn="ctr">
                        <a:spcBef>
                          <a:spcPts val="0"/>
                        </a:spcBef>
                        <a:spcAft>
                          <a:spcPts val="0"/>
                        </a:spcAft>
                        <a:buNone/>
                      </a:pPr>
                      <a:r>
                        <a:rPr b="1" lang="en"/>
                        <a:t>S No</a:t>
                      </a:r>
                      <a:endParaRPr b="1"/>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Subject</a:t>
                      </a:r>
                      <a:endParaRPr b="1"/>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 of cases</a:t>
                      </a:r>
                      <a:endParaRPr b="1"/>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473025">
                <a:tc>
                  <a:txBody>
                    <a:bodyPr>
                      <a:noAutofit/>
                    </a:bodyPr>
                    <a:lstStyle/>
                    <a:p>
                      <a:pPr indent="0" lvl="0" marL="0" rtl="0" algn="ctr">
                        <a:spcBef>
                          <a:spcPts val="0"/>
                        </a:spcBef>
                        <a:spcAft>
                          <a:spcPts val="0"/>
                        </a:spcAft>
                        <a:buNone/>
                      </a:pPr>
                      <a:r>
                        <a:rPr lang="en"/>
                        <a:t>1</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Practice &amp; Procedure</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13,272</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366025">
                <a:tc>
                  <a:txBody>
                    <a:bodyPr>
                      <a:noAutofit/>
                    </a:bodyPr>
                    <a:lstStyle/>
                    <a:p>
                      <a:pPr indent="0" lvl="0" marL="0" rtl="0" algn="ctr">
                        <a:spcBef>
                          <a:spcPts val="0"/>
                        </a:spcBef>
                        <a:spcAft>
                          <a:spcPts val="0"/>
                        </a:spcAft>
                        <a:buNone/>
                      </a:pPr>
                      <a:r>
                        <a:rPr lang="en"/>
                        <a:t>2</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Criminal</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12,633</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366025">
                <a:tc>
                  <a:txBody>
                    <a:bodyPr>
                      <a:noAutofit/>
                    </a:bodyPr>
                    <a:lstStyle/>
                    <a:p>
                      <a:pPr indent="0" lvl="0" marL="0" rtl="0" algn="ctr">
                        <a:spcBef>
                          <a:spcPts val="0"/>
                        </a:spcBef>
                        <a:spcAft>
                          <a:spcPts val="0"/>
                        </a:spcAft>
                        <a:buNone/>
                      </a:pPr>
                      <a:r>
                        <a:rPr lang="en"/>
                        <a:t>3</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Constitution</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6,478</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366025">
                <a:tc>
                  <a:txBody>
                    <a:bodyPr>
                      <a:noAutofit/>
                    </a:bodyPr>
                    <a:lstStyle/>
                    <a:p>
                      <a:pPr indent="0" lvl="0" marL="0" rtl="0" algn="ctr">
                        <a:spcBef>
                          <a:spcPts val="0"/>
                        </a:spcBef>
                        <a:spcAft>
                          <a:spcPts val="0"/>
                        </a:spcAft>
                        <a:buNone/>
                      </a:pPr>
                      <a:r>
                        <a:rPr lang="en"/>
                        <a:t>4</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Land &amp; Property</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6,249</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473025">
                <a:tc>
                  <a:txBody>
                    <a:bodyPr>
                      <a:noAutofit/>
                    </a:bodyPr>
                    <a:lstStyle/>
                    <a:p>
                      <a:pPr indent="0" lvl="0" marL="0" rtl="0" algn="ctr">
                        <a:spcBef>
                          <a:spcPts val="0"/>
                        </a:spcBef>
                        <a:spcAft>
                          <a:spcPts val="0"/>
                        </a:spcAft>
                        <a:buNone/>
                      </a:pPr>
                      <a:r>
                        <a:rPr lang="en"/>
                        <a:t>5</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Labour &amp; Industrial law</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6,087</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Data</a:t>
            </a:r>
            <a:endParaRPr/>
          </a:p>
        </p:txBody>
      </p:sp>
      <p:pic>
        <p:nvPicPr>
          <p:cNvPr id="159" name="Google Shape;159;p29"/>
          <p:cNvPicPr preferRelativeResize="0"/>
          <p:nvPr/>
        </p:nvPicPr>
        <p:blipFill>
          <a:blip r:embed="rId3">
            <a:alphaModFix/>
          </a:blip>
          <a:stretch>
            <a:fillRect/>
          </a:stretch>
        </p:blipFill>
        <p:spPr>
          <a:xfrm>
            <a:off x="152400" y="1170200"/>
            <a:ext cx="8839200" cy="3497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8">
                                  <p:stCondLst>
                                    <p:cond delay="0"/>
                                  </p:stCondLst>
                                  <p:childTnLst>
                                    <p:anim calcmode="lin" valueType="num">
                                      <p:cBhvr additive="base">
                                        <p:cTn dur="1000"/>
                                        <p:tgtEl>
                                          <p:spTgt spid="159"/>
                                        </p:tgtEl>
                                        <p:attrNameLst>
                                          <p:attrName>ppt_x</p:attrName>
                                        </p:attrNameLst>
                                      </p:cBhvr>
                                      <p:tavLst>
                                        <p:tav fmla="" tm="0">
                                          <p:val>
                                            <p:strVal val="#ppt_x"/>
                                          </p:val>
                                        </p:tav>
                                        <p:tav fmla="" tm="100000">
                                          <p:val>
                                            <p:strVal val="#ppt_x-1"/>
                                          </p:val>
                                        </p:tav>
                                      </p:tavLst>
                                    </p:anim>
                                    <p:set>
                                      <p:cBhvr>
                                        <p:cTn dur="1" fill="hold">
                                          <p:stCondLst>
                                            <p:cond delay="1000"/>
                                          </p:stCondLst>
                                        </p:cTn>
                                        <p:tgtEl>
                                          <p:spTgt spid="15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pic>
        <p:nvPicPr>
          <p:cNvPr id="343" name="Google Shape;343;p56"/>
          <p:cNvPicPr preferRelativeResize="0"/>
          <p:nvPr/>
        </p:nvPicPr>
        <p:blipFill>
          <a:blip r:embed="rId3">
            <a:alphaModFix/>
          </a:blip>
          <a:stretch>
            <a:fillRect/>
          </a:stretch>
        </p:blipFill>
        <p:spPr>
          <a:xfrm>
            <a:off x="152400" y="152400"/>
            <a:ext cx="8518007" cy="4838701"/>
          </a:xfrm>
          <a:prstGeom prst="rect">
            <a:avLst/>
          </a:prstGeom>
          <a:noFill/>
          <a:ln>
            <a:noFill/>
          </a:ln>
        </p:spPr>
      </p:pic>
      <p:sp>
        <p:nvSpPr>
          <p:cNvPr id="344" name="Google Shape;344;p56"/>
          <p:cNvSpPr txBox="1"/>
          <p:nvPr>
            <p:ph idx="4294967295" type="title"/>
          </p:nvPr>
        </p:nvSpPr>
        <p:spPr>
          <a:xfrm>
            <a:off x="311700" y="112575"/>
            <a:ext cx="8520600" cy="6078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sz="2400"/>
              <a:t>Citations of Practice and Procedure cases over 1953-2018</a:t>
            </a:r>
            <a:endParaRPr i="1" sz="2400"/>
          </a:p>
        </p:txBody>
      </p:sp>
    </p:spTree>
  </p:cSld>
  <p:clrMapOvr>
    <a:masterClrMapping/>
  </p:clrMapOvr>
  <p:transition spd="med">
    <p:push dir="r"/>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pic>
        <p:nvPicPr>
          <p:cNvPr id="349" name="Google Shape;349;p57"/>
          <p:cNvPicPr preferRelativeResize="0"/>
          <p:nvPr/>
        </p:nvPicPr>
        <p:blipFill>
          <a:blip r:embed="rId3">
            <a:alphaModFix/>
          </a:blip>
          <a:stretch>
            <a:fillRect/>
          </a:stretch>
        </p:blipFill>
        <p:spPr>
          <a:xfrm>
            <a:off x="152400" y="152400"/>
            <a:ext cx="8518007" cy="4838701"/>
          </a:xfrm>
          <a:prstGeom prst="rect">
            <a:avLst/>
          </a:prstGeom>
          <a:noFill/>
          <a:ln>
            <a:noFill/>
          </a:ln>
        </p:spPr>
      </p:pic>
      <p:pic>
        <p:nvPicPr>
          <p:cNvPr id="350" name="Google Shape;350;p57"/>
          <p:cNvPicPr preferRelativeResize="0"/>
          <p:nvPr/>
        </p:nvPicPr>
        <p:blipFill>
          <a:blip r:embed="rId4">
            <a:alphaModFix/>
          </a:blip>
          <a:stretch>
            <a:fillRect/>
          </a:stretch>
        </p:blipFill>
        <p:spPr>
          <a:xfrm>
            <a:off x="285750" y="152400"/>
            <a:ext cx="8572500" cy="5143500"/>
          </a:xfrm>
          <a:prstGeom prst="rect">
            <a:avLst/>
          </a:prstGeom>
          <a:noFill/>
          <a:ln>
            <a:noFill/>
          </a:ln>
        </p:spPr>
      </p:pic>
      <p:sp>
        <p:nvSpPr>
          <p:cNvPr id="351" name="Google Shape;351;p57"/>
          <p:cNvSpPr txBox="1"/>
          <p:nvPr>
            <p:ph idx="4294967295" type="title"/>
          </p:nvPr>
        </p:nvSpPr>
        <p:spPr>
          <a:xfrm>
            <a:off x="311700" y="152400"/>
            <a:ext cx="8520600" cy="6078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sz="2400"/>
              <a:t>Citations of C</a:t>
            </a:r>
            <a:r>
              <a:rPr lang="en" sz="2400"/>
              <a:t>riminal</a:t>
            </a:r>
            <a:r>
              <a:rPr lang="en" sz="2400"/>
              <a:t> cases over 1953-2018</a:t>
            </a:r>
            <a:endParaRPr i="1" sz="2400"/>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pic>
        <p:nvPicPr>
          <p:cNvPr id="356" name="Google Shape;356;p58"/>
          <p:cNvPicPr preferRelativeResize="0"/>
          <p:nvPr/>
        </p:nvPicPr>
        <p:blipFill>
          <a:blip r:embed="rId3">
            <a:alphaModFix/>
          </a:blip>
          <a:stretch>
            <a:fillRect/>
          </a:stretch>
        </p:blipFill>
        <p:spPr>
          <a:xfrm>
            <a:off x="152400" y="152400"/>
            <a:ext cx="8518007" cy="4838701"/>
          </a:xfrm>
          <a:prstGeom prst="rect">
            <a:avLst/>
          </a:prstGeom>
          <a:noFill/>
          <a:ln>
            <a:noFill/>
          </a:ln>
        </p:spPr>
      </p:pic>
      <p:pic>
        <p:nvPicPr>
          <p:cNvPr id="357" name="Google Shape;357;p58"/>
          <p:cNvPicPr preferRelativeResize="0"/>
          <p:nvPr/>
        </p:nvPicPr>
        <p:blipFill>
          <a:blip r:embed="rId4">
            <a:alphaModFix/>
          </a:blip>
          <a:stretch>
            <a:fillRect/>
          </a:stretch>
        </p:blipFill>
        <p:spPr>
          <a:xfrm>
            <a:off x="285750" y="112575"/>
            <a:ext cx="8572500" cy="5143500"/>
          </a:xfrm>
          <a:prstGeom prst="rect">
            <a:avLst/>
          </a:prstGeom>
          <a:noFill/>
          <a:ln>
            <a:noFill/>
          </a:ln>
        </p:spPr>
      </p:pic>
      <p:sp>
        <p:nvSpPr>
          <p:cNvPr id="358" name="Google Shape;358;p58"/>
          <p:cNvSpPr txBox="1"/>
          <p:nvPr>
            <p:ph idx="4294967295" type="title"/>
          </p:nvPr>
        </p:nvSpPr>
        <p:spPr>
          <a:xfrm>
            <a:off x="311700" y="112575"/>
            <a:ext cx="8520600" cy="6078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sz="2400"/>
              <a:t>Citations of Criminal cases over 1953-2018</a:t>
            </a:r>
            <a:endParaRPr i="1" sz="2400"/>
          </a:p>
        </p:txBody>
      </p:sp>
      <p:sp>
        <p:nvSpPr>
          <p:cNvPr id="359" name="Google Shape;359;p58"/>
          <p:cNvSpPr txBox="1"/>
          <p:nvPr>
            <p:ph idx="4294967295" type="title"/>
          </p:nvPr>
        </p:nvSpPr>
        <p:spPr>
          <a:xfrm>
            <a:off x="311700" y="79650"/>
            <a:ext cx="8520600" cy="6078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sz="2400"/>
              <a:t>Citations of Constitution cases over 1953-2018</a:t>
            </a:r>
            <a:endParaRPr i="1" sz="2400"/>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pic>
        <p:nvPicPr>
          <p:cNvPr id="364" name="Google Shape;364;p59"/>
          <p:cNvPicPr preferRelativeResize="0"/>
          <p:nvPr/>
        </p:nvPicPr>
        <p:blipFill>
          <a:blip r:embed="rId3">
            <a:alphaModFix/>
          </a:blip>
          <a:stretch>
            <a:fillRect/>
          </a:stretch>
        </p:blipFill>
        <p:spPr>
          <a:xfrm>
            <a:off x="152400" y="152400"/>
            <a:ext cx="8518007" cy="4838701"/>
          </a:xfrm>
          <a:prstGeom prst="rect">
            <a:avLst/>
          </a:prstGeom>
          <a:noFill/>
          <a:ln>
            <a:noFill/>
          </a:ln>
        </p:spPr>
      </p:pic>
      <p:pic>
        <p:nvPicPr>
          <p:cNvPr id="365" name="Google Shape;365;p59"/>
          <p:cNvPicPr preferRelativeResize="0"/>
          <p:nvPr/>
        </p:nvPicPr>
        <p:blipFill>
          <a:blip r:embed="rId4">
            <a:alphaModFix/>
          </a:blip>
          <a:stretch>
            <a:fillRect/>
          </a:stretch>
        </p:blipFill>
        <p:spPr>
          <a:xfrm>
            <a:off x="285750" y="0"/>
            <a:ext cx="8572500" cy="5143500"/>
          </a:xfrm>
          <a:prstGeom prst="rect">
            <a:avLst/>
          </a:prstGeom>
          <a:noFill/>
          <a:ln>
            <a:noFill/>
          </a:ln>
        </p:spPr>
      </p:pic>
      <p:pic>
        <p:nvPicPr>
          <p:cNvPr id="366" name="Google Shape;366;p59"/>
          <p:cNvPicPr preferRelativeResize="0"/>
          <p:nvPr/>
        </p:nvPicPr>
        <p:blipFill>
          <a:blip r:embed="rId5">
            <a:alphaModFix/>
          </a:blip>
          <a:stretch>
            <a:fillRect/>
          </a:stretch>
        </p:blipFill>
        <p:spPr>
          <a:xfrm>
            <a:off x="285750" y="79650"/>
            <a:ext cx="8572500" cy="5143500"/>
          </a:xfrm>
          <a:prstGeom prst="rect">
            <a:avLst/>
          </a:prstGeom>
          <a:noFill/>
          <a:ln>
            <a:noFill/>
          </a:ln>
        </p:spPr>
      </p:pic>
      <p:sp>
        <p:nvSpPr>
          <p:cNvPr id="367" name="Google Shape;367;p59"/>
          <p:cNvSpPr txBox="1"/>
          <p:nvPr>
            <p:ph idx="4294967295" type="title"/>
          </p:nvPr>
        </p:nvSpPr>
        <p:spPr>
          <a:xfrm>
            <a:off x="311700" y="79650"/>
            <a:ext cx="8520600" cy="6078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sz="2400"/>
              <a:t>Citations of Land and Property cases over 1953-2018</a:t>
            </a:r>
            <a:endParaRPr i="1" sz="2400"/>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pic>
        <p:nvPicPr>
          <p:cNvPr id="372" name="Google Shape;372;p60"/>
          <p:cNvPicPr preferRelativeResize="0"/>
          <p:nvPr/>
        </p:nvPicPr>
        <p:blipFill>
          <a:blip r:embed="rId3">
            <a:alphaModFix/>
          </a:blip>
          <a:stretch>
            <a:fillRect/>
          </a:stretch>
        </p:blipFill>
        <p:spPr>
          <a:xfrm>
            <a:off x="152400" y="152400"/>
            <a:ext cx="8518007" cy="4838701"/>
          </a:xfrm>
          <a:prstGeom prst="rect">
            <a:avLst/>
          </a:prstGeom>
          <a:noFill/>
          <a:ln>
            <a:noFill/>
          </a:ln>
        </p:spPr>
      </p:pic>
      <p:pic>
        <p:nvPicPr>
          <p:cNvPr id="373" name="Google Shape;373;p60"/>
          <p:cNvPicPr preferRelativeResize="0"/>
          <p:nvPr/>
        </p:nvPicPr>
        <p:blipFill>
          <a:blip r:embed="rId4">
            <a:alphaModFix/>
          </a:blip>
          <a:stretch>
            <a:fillRect/>
          </a:stretch>
        </p:blipFill>
        <p:spPr>
          <a:xfrm>
            <a:off x="285750" y="0"/>
            <a:ext cx="8572500" cy="5143500"/>
          </a:xfrm>
          <a:prstGeom prst="rect">
            <a:avLst/>
          </a:prstGeom>
          <a:noFill/>
          <a:ln>
            <a:noFill/>
          </a:ln>
        </p:spPr>
      </p:pic>
      <p:pic>
        <p:nvPicPr>
          <p:cNvPr id="374" name="Google Shape;374;p60"/>
          <p:cNvPicPr preferRelativeResize="0"/>
          <p:nvPr/>
        </p:nvPicPr>
        <p:blipFill>
          <a:blip r:embed="rId5">
            <a:alphaModFix/>
          </a:blip>
          <a:stretch>
            <a:fillRect/>
          </a:stretch>
        </p:blipFill>
        <p:spPr>
          <a:xfrm>
            <a:off x="285750" y="0"/>
            <a:ext cx="8572500" cy="5143500"/>
          </a:xfrm>
          <a:prstGeom prst="rect">
            <a:avLst/>
          </a:prstGeom>
          <a:noFill/>
          <a:ln>
            <a:noFill/>
          </a:ln>
        </p:spPr>
      </p:pic>
      <p:pic>
        <p:nvPicPr>
          <p:cNvPr id="375" name="Google Shape;375;p60"/>
          <p:cNvPicPr preferRelativeResize="0"/>
          <p:nvPr/>
        </p:nvPicPr>
        <p:blipFill>
          <a:blip r:embed="rId6">
            <a:alphaModFix/>
          </a:blip>
          <a:stretch>
            <a:fillRect/>
          </a:stretch>
        </p:blipFill>
        <p:spPr>
          <a:xfrm>
            <a:off x="285750" y="79650"/>
            <a:ext cx="8572500" cy="5143500"/>
          </a:xfrm>
          <a:prstGeom prst="rect">
            <a:avLst/>
          </a:prstGeom>
          <a:noFill/>
          <a:ln>
            <a:noFill/>
          </a:ln>
        </p:spPr>
      </p:pic>
      <p:sp>
        <p:nvSpPr>
          <p:cNvPr id="376" name="Google Shape;376;p60"/>
          <p:cNvSpPr txBox="1"/>
          <p:nvPr>
            <p:ph idx="4294967295" type="title"/>
          </p:nvPr>
        </p:nvSpPr>
        <p:spPr>
          <a:xfrm>
            <a:off x="311700" y="79650"/>
            <a:ext cx="8520600" cy="6078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sz="2400"/>
              <a:t>Citations of Labour and Industrial Law cases over 1953-2018</a:t>
            </a:r>
            <a:endParaRPr i="1" sz="2400"/>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6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 on Acts of the Indian Judicial System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6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Acts Data</a:t>
            </a:r>
            <a:endParaRPr/>
          </a:p>
        </p:txBody>
      </p:sp>
      <p:pic>
        <p:nvPicPr>
          <p:cNvPr id="387" name="Google Shape;387;p62"/>
          <p:cNvPicPr preferRelativeResize="0"/>
          <p:nvPr/>
        </p:nvPicPr>
        <p:blipFill rotWithShape="1">
          <a:blip r:embed="rId3">
            <a:alphaModFix/>
          </a:blip>
          <a:srcRect b="29557" l="0" r="15916" t="0"/>
          <a:stretch/>
        </p:blipFill>
        <p:spPr>
          <a:xfrm>
            <a:off x="311688" y="1094250"/>
            <a:ext cx="7233973" cy="36625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6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cts </a:t>
            </a:r>
            <a:r>
              <a:rPr i="1" lang="en"/>
              <a:t>(Total: 55,279)</a:t>
            </a:r>
            <a:endParaRPr i="1"/>
          </a:p>
        </p:txBody>
      </p:sp>
      <p:grpSp>
        <p:nvGrpSpPr>
          <p:cNvPr id="393" name="Google Shape;393;p63"/>
          <p:cNvGrpSpPr/>
          <p:nvPr/>
        </p:nvGrpSpPr>
        <p:grpSpPr>
          <a:xfrm>
            <a:off x="431925" y="1304875"/>
            <a:ext cx="2628925" cy="3416400"/>
            <a:chOff x="431925" y="1304875"/>
            <a:chExt cx="2628925" cy="3416400"/>
          </a:xfrm>
        </p:grpSpPr>
        <p:sp>
          <p:nvSpPr>
            <p:cNvPr id="394" name="Google Shape;394;p63"/>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63"/>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63"/>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All Acts</a:t>
            </a:r>
            <a:endParaRPr>
              <a:solidFill>
                <a:schemeClr val="lt1"/>
              </a:solidFill>
            </a:endParaRPr>
          </a:p>
        </p:txBody>
      </p:sp>
      <p:sp>
        <p:nvSpPr>
          <p:cNvPr id="397" name="Google Shape;397;p63"/>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Income-tax Act, 1961</a:t>
            </a:r>
            <a:endParaRPr sz="1200"/>
          </a:p>
          <a:p>
            <a:pPr indent="-304800" lvl="0" marL="457200" rtl="0" algn="l">
              <a:spcBef>
                <a:spcPts val="0"/>
              </a:spcBef>
              <a:spcAft>
                <a:spcPts val="0"/>
              </a:spcAft>
              <a:buSzPts val="1200"/>
              <a:buChar char="●"/>
            </a:pPr>
            <a:r>
              <a:rPr lang="en" sz="1200"/>
              <a:t>Indian Electricity Act, 1910 Indian Limitation Act, 1908</a:t>
            </a:r>
            <a:endParaRPr sz="1200"/>
          </a:p>
          <a:p>
            <a:pPr indent="-304800" lvl="0" marL="457200" rtl="0" algn="l">
              <a:spcBef>
                <a:spcPts val="0"/>
              </a:spcBef>
              <a:spcAft>
                <a:spcPts val="0"/>
              </a:spcAft>
              <a:buSzPts val="1200"/>
              <a:buChar char="●"/>
            </a:pPr>
            <a:r>
              <a:rPr lang="en" sz="1200"/>
              <a:t>Indian Penal Code, 1860</a:t>
            </a:r>
            <a:endParaRPr sz="1200"/>
          </a:p>
          <a:p>
            <a:pPr indent="-304800" lvl="0" marL="457200" rtl="0" algn="l">
              <a:spcBef>
                <a:spcPts val="0"/>
              </a:spcBef>
              <a:spcAft>
                <a:spcPts val="0"/>
              </a:spcAft>
              <a:buSzPts val="1200"/>
              <a:buChar char="●"/>
            </a:pPr>
            <a:r>
              <a:rPr lang="en" sz="1200"/>
              <a:t>Industrial Disputes Act, 1947</a:t>
            </a:r>
            <a:endParaRPr sz="1200"/>
          </a:p>
          <a:p>
            <a:pPr indent="-304800" lvl="0" marL="457200" rtl="0" algn="l">
              <a:spcBef>
                <a:spcPts val="0"/>
              </a:spcBef>
              <a:spcAft>
                <a:spcPts val="0"/>
              </a:spcAft>
              <a:buSzPts val="1200"/>
              <a:buChar char="●"/>
            </a:pPr>
            <a:r>
              <a:rPr lang="en" sz="1200"/>
              <a:t>Maintenance of Internal Security Act, 1971</a:t>
            </a:r>
            <a:endParaRPr sz="1200"/>
          </a:p>
          <a:p>
            <a:pPr indent="-304800" lvl="0" marL="457200" rtl="0" algn="l">
              <a:spcBef>
                <a:spcPts val="0"/>
              </a:spcBef>
              <a:spcAft>
                <a:spcPts val="0"/>
              </a:spcAft>
              <a:buSzPts val="1200"/>
              <a:buChar char="●"/>
            </a:pPr>
            <a:r>
              <a:rPr lang="en" sz="1200"/>
              <a:t>Newspaper (Price and Page) Act, 1956</a:t>
            </a:r>
            <a:endParaRPr sz="1200"/>
          </a:p>
          <a:p>
            <a:pPr indent="-304800" lvl="0" marL="457200" rtl="0" algn="l">
              <a:spcBef>
                <a:spcPts val="0"/>
              </a:spcBef>
              <a:spcAft>
                <a:spcPts val="0"/>
              </a:spcAft>
              <a:buSzPts val="1200"/>
              <a:buChar char="●"/>
            </a:pPr>
            <a:r>
              <a:rPr lang="en" sz="1200"/>
              <a:t>Passports Act, 1967</a:t>
            </a:r>
            <a:endParaRPr sz="1200"/>
          </a:p>
          <a:p>
            <a:pPr indent="0" lvl="0" marL="457200" rtl="0" algn="r">
              <a:spcBef>
                <a:spcPts val="1600"/>
              </a:spcBef>
              <a:spcAft>
                <a:spcPts val="0"/>
              </a:spcAft>
              <a:buNone/>
            </a:pPr>
            <a:r>
              <a:rPr b="1" i="1" lang="en" sz="1200"/>
              <a:t>and so on...</a:t>
            </a:r>
            <a:endParaRPr b="1" i="1" sz="1200"/>
          </a:p>
          <a:p>
            <a:pPr indent="0" lvl="0" marL="0" rtl="0" algn="l">
              <a:spcBef>
                <a:spcPts val="1600"/>
              </a:spcBef>
              <a:spcAft>
                <a:spcPts val="0"/>
              </a:spcAft>
              <a:buClr>
                <a:srgbClr val="000000"/>
              </a:buClr>
              <a:buSzPts val="1100"/>
              <a:buFont typeface="Arial"/>
              <a:buNone/>
            </a:pPr>
            <a:r>
              <a:t/>
            </a:r>
            <a:endParaRPr sz="1200"/>
          </a:p>
          <a:p>
            <a:pPr indent="0" lvl="0" marL="0" rtl="0" algn="l">
              <a:spcBef>
                <a:spcPts val="1600"/>
              </a:spcBef>
              <a:spcAft>
                <a:spcPts val="1600"/>
              </a:spcAft>
              <a:buNone/>
            </a:pPr>
            <a:r>
              <a:t/>
            </a:r>
            <a:endParaRPr sz="1200"/>
          </a:p>
        </p:txBody>
      </p:sp>
      <p:grpSp>
        <p:nvGrpSpPr>
          <p:cNvPr id="398" name="Google Shape;398;p63"/>
          <p:cNvGrpSpPr/>
          <p:nvPr/>
        </p:nvGrpSpPr>
        <p:grpSpPr>
          <a:xfrm>
            <a:off x="3190215" y="1304875"/>
            <a:ext cx="5772020" cy="3416400"/>
            <a:chOff x="3320450" y="1304875"/>
            <a:chExt cx="2632500" cy="3416400"/>
          </a:xfrm>
        </p:grpSpPr>
        <p:sp>
          <p:nvSpPr>
            <p:cNvPr id="399" name="Google Shape;399;p63"/>
            <p:cNvSpPr txBox="1"/>
            <p:nvPr/>
          </p:nvSpPr>
          <p:spPr>
            <a:xfrm>
              <a:off x="3324050" y="1304875"/>
              <a:ext cx="2628900" cy="464100"/>
            </a:xfrm>
            <a:prstGeom prst="rect">
              <a:avLst/>
            </a:prstGeom>
            <a:solidFill>
              <a:schemeClr val="dk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3"/>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1" name="Google Shape;401;p63"/>
          <p:cNvSpPr txBox="1"/>
          <p:nvPr>
            <p:ph idx="4294967295" type="body"/>
          </p:nvPr>
        </p:nvSpPr>
        <p:spPr>
          <a:xfrm>
            <a:off x="52446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Top 5 Acts:</a:t>
            </a:r>
            <a:endParaRPr>
              <a:solidFill>
                <a:schemeClr val="lt1"/>
              </a:solidFill>
            </a:endParaRPr>
          </a:p>
        </p:txBody>
      </p:sp>
      <p:graphicFrame>
        <p:nvGraphicFramePr>
          <p:cNvPr id="402" name="Google Shape;402;p63"/>
          <p:cNvGraphicFramePr/>
          <p:nvPr/>
        </p:nvGraphicFramePr>
        <p:xfrm>
          <a:off x="3318138" y="1986350"/>
          <a:ext cx="3000000" cy="3000000"/>
        </p:xfrm>
        <a:graphic>
          <a:graphicData uri="http://schemas.openxmlformats.org/drawingml/2006/table">
            <a:tbl>
              <a:tblPr>
                <a:noFill/>
                <a:tableStyleId>{EA2CF6C4-FD6B-4C08-ACDE-56D278345F21}</a:tableStyleId>
              </a:tblPr>
              <a:tblGrid>
                <a:gridCol w="690250"/>
                <a:gridCol w="2987200"/>
                <a:gridCol w="1838725"/>
              </a:tblGrid>
              <a:tr h="366025">
                <a:tc>
                  <a:txBody>
                    <a:bodyPr>
                      <a:noAutofit/>
                    </a:bodyPr>
                    <a:lstStyle/>
                    <a:p>
                      <a:pPr indent="0" lvl="0" marL="0" rtl="0" algn="ctr">
                        <a:spcBef>
                          <a:spcPts val="0"/>
                        </a:spcBef>
                        <a:spcAft>
                          <a:spcPts val="0"/>
                        </a:spcAft>
                        <a:buNone/>
                      </a:pPr>
                      <a:r>
                        <a:rPr b="1" lang="en"/>
                        <a:t>S No</a:t>
                      </a:r>
                      <a:endParaRPr b="1"/>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Subject</a:t>
                      </a:r>
                      <a:endParaRPr b="1"/>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t># of cases</a:t>
                      </a:r>
                      <a:endParaRPr b="1"/>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473025">
                <a:tc>
                  <a:txBody>
                    <a:bodyPr>
                      <a:noAutofit/>
                    </a:bodyPr>
                    <a:lstStyle/>
                    <a:p>
                      <a:pPr indent="0" lvl="0" marL="0" rtl="0" algn="ctr">
                        <a:spcBef>
                          <a:spcPts val="0"/>
                        </a:spcBef>
                        <a:spcAft>
                          <a:spcPts val="0"/>
                        </a:spcAft>
                        <a:buNone/>
                      </a:pPr>
                      <a:r>
                        <a:rPr lang="en"/>
                        <a:t>1</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Constitution of India, 1950</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14,079</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366025">
                <a:tc>
                  <a:txBody>
                    <a:bodyPr>
                      <a:noAutofit/>
                    </a:bodyPr>
                    <a:lstStyle/>
                    <a:p>
                      <a:pPr indent="0" lvl="0" marL="0" rtl="0" algn="ctr">
                        <a:spcBef>
                          <a:spcPts val="0"/>
                        </a:spcBef>
                        <a:spcAft>
                          <a:spcPts val="0"/>
                        </a:spcAft>
                        <a:buNone/>
                      </a:pPr>
                      <a:r>
                        <a:rPr lang="en"/>
                        <a:t>2</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Indian Penal Code, 1860</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8,432</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366025">
                <a:tc>
                  <a:txBody>
                    <a:bodyPr>
                      <a:noAutofit/>
                    </a:bodyPr>
                    <a:lstStyle/>
                    <a:p>
                      <a:pPr indent="0" lvl="0" marL="0" rtl="0" algn="ctr">
                        <a:spcBef>
                          <a:spcPts val="0"/>
                        </a:spcBef>
                        <a:spcAft>
                          <a:spcPts val="0"/>
                        </a:spcAft>
                        <a:buNone/>
                      </a:pPr>
                      <a:r>
                        <a:rPr lang="en"/>
                        <a:t>3</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Code of Criminal Procedure, 1973</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5,634</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366025">
                <a:tc>
                  <a:txBody>
                    <a:bodyPr>
                      <a:noAutofit/>
                    </a:bodyPr>
                    <a:lstStyle/>
                    <a:p>
                      <a:pPr indent="0" lvl="0" marL="0" rtl="0" algn="ctr">
                        <a:spcBef>
                          <a:spcPts val="0"/>
                        </a:spcBef>
                        <a:spcAft>
                          <a:spcPts val="0"/>
                        </a:spcAft>
                        <a:buNone/>
                      </a:pPr>
                      <a:r>
                        <a:rPr lang="en"/>
                        <a:t>4</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Code of Civil Procedure, 1908</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4,810</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r h="473025">
                <a:tc>
                  <a:txBody>
                    <a:bodyPr>
                      <a:noAutofit/>
                    </a:bodyPr>
                    <a:lstStyle/>
                    <a:p>
                      <a:pPr indent="0" lvl="0" marL="0" rtl="0" algn="ctr">
                        <a:spcBef>
                          <a:spcPts val="0"/>
                        </a:spcBef>
                        <a:spcAft>
                          <a:spcPts val="0"/>
                        </a:spcAft>
                        <a:buNone/>
                      </a:pPr>
                      <a:r>
                        <a:rPr lang="en"/>
                        <a:t>5</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Indian Penal Code, 1860 s. 302</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t>2,618</a:t>
                      </a:r>
                      <a:endParaRPr/>
                    </a:p>
                  </a:txBody>
                  <a:tcPr marT="91425" marB="91425" marR="91425" marL="91425">
                    <a:lnL cap="flat" cmpd="sng" w="9525">
                      <a:solidFill>
                        <a:srgbClr val="666666">
                          <a:alpha val="0"/>
                        </a:srgbClr>
                      </a:solidFill>
                      <a:prstDash val="solid"/>
                      <a:round/>
                      <a:headEnd len="sm" w="sm" type="none"/>
                      <a:tailEnd len="sm" w="sm" type="none"/>
                    </a:lnL>
                    <a:lnR cap="flat" cmpd="sng" w="9525">
                      <a:solidFill>
                        <a:srgbClr val="666666">
                          <a:alpha val="0"/>
                        </a:srgbClr>
                      </a:solidFill>
                      <a:prstDash val="solid"/>
                      <a:round/>
                      <a:headEnd len="sm" w="sm" type="none"/>
                      <a:tailEnd len="sm" w="sm" type="none"/>
                    </a:lnR>
                    <a:lnT cap="flat" cmpd="sng" w="9525">
                      <a:solidFill>
                        <a:srgbClr val="666666">
                          <a:alpha val="0"/>
                        </a:srgbClr>
                      </a:solidFill>
                      <a:prstDash val="solid"/>
                      <a:round/>
                      <a:headEnd len="sm" w="sm" type="none"/>
                      <a:tailEnd len="sm" w="sm" type="none"/>
                    </a:lnT>
                    <a:lnB cap="flat" cmpd="sng" w="9525">
                      <a:solidFill>
                        <a:srgbClr val="666666">
                          <a:alpha val="0"/>
                        </a:srgbClr>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pic>
        <p:nvPicPr>
          <p:cNvPr id="407" name="Google Shape;407;p64"/>
          <p:cNvPicPr preferRelativeResize="0"/>
          <p:nvPr/>
        </p:nvPicPr>
        <p:blipFill rotWithShape="1">
          <a:blip r:embed="rId3">
            <a:alphaModFix/>
          </a:blip>
          <a:srcRect b="0" l="0" r="-4986" t="0"/>
          <a:stretch/>
        </p:blipFill>
        <p:spPr>
          <a:xfrm>
            <a:off x="1242375" y="454025"/>
            <a:ext cx="7192725" cy="4689476"/>
          </a:xfrm>
          <a:prstGeom prst="rect">
            <a:avLst/>
          </a:prstGeom>
          <a:noFill/>
          <a:ln>
            <a:noFill/>
          </a:ln>
        </p:spPr>
      </p:pic>
      <p:sp>
        <p:nvSpPr>
          <p:cNvPr id="408" name="Google Shape;408;p64"/>
          <p:cNvSpPr txBox="1"/>
          <p:nvPr>
            <p:ph idx="4294967295" type="title"/>
          </p:nvPr>
        </p:nvSpPr>
        <p:spPr>
          <a:xfrm>
            <a:off x="311700" y="112575"/>
            <a:ext cx="8520600" cy="6078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sz="2400"/>
              <a:t>Citations of Act: ‘Constitution of India, 1950’ over 1953-2018</a:t>
            </a:r>
            <a:endParaRPr i="1" sz="2400"/>
          </a:p>
        </p:txBody>
      </p:sp>
    </p:spTree>
  </p:cSld>
  <p:clrMapOvr>
    <a:masterClrMapping/>
  </p:clrMapOvr>
  <p:transition spd="med">
    <p:push dir="r"/>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65"/>
          <p:cNvSpPr txBox="1"/>
          <p:nvPr>
            <p:ph idx="4294967295" type="title"/>
          </p:nvPr>
        </p:nvSpPr>
        <p:spPr>
          <a:xfrm>
            <a:off x="311700" y="152400"/>
            <a:ext cx="8520600" cy="6078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sz="2400"/>
              <a:t>Citations of Criminal cases over 1953-2018</a:t>
            </a:r>
            <a:endParaRPr i="1" sz="2400"/>
          </a:p>
        </p:txBody>
      </p:sp>
      <p:pic>
        <p:nvPicPr>
          <p:cNvPr id="414" name="Google Shape;414;p65"/>
          <p:cNvPicPr preferRelativeResize="0"/>
          <p:nvPr/>
        </p:nvPicPr>
        <p:blipFill>
          <a:blip r:embed="rId3">
            <a:alphaModFix/>
          </a:blip>
          <a:stretch>
            <a:fillRect/>
          </a:stretch>
        </p:blipFill>
        <p:spPr>
          <a:xfrm>
            <a:off x="1253325" y="417650"/>
            <a:ext cx="6637349" cy="4725849"/>
          </a:xfrm>
          <a:prstGeom prst="rect">
            <a:avLst/>
          </a:prstGeom>
          <a:noFill/>
          <a:ln>
            <a:noFill/>
          </a:ln>
        </p:spPr>
      </p:pic>
      <p:sp>
        <p:nvSpPr>
          <p:cNvPr id="415" name="Google Shape;415;p65"/>
          <p:cNvSpPr txBox="1"/>
          <p:nvPr>
            <p:ph idx="4294967295" type="title"/>
          </p:nvPr>
        </p:nvSpPr>
        <p:spPr>
          <a:xfrm>
            <a:off x="311700" y="112575"/>
            <a:ext cx="8520600" cy="6078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sz="2400"/>
              <a:t>Citations of Act: ‘Indian Penal Code, 1860’ over 1953-2018</a:t>
            </a:r>
            <a:endParaRPr i="1" sz="2400"/>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Data</a:t>
            </a:r>
            <a:endParaRPr/>
          </a:p>
        </p:txBody>
      </p:sp>
      <p:pic>
        <p:nvPicPr>
          <p:cNvPr id="165" name="Google Shape;165;p30"/>
          <p:cNvPicPr preferRelativeResize="0"/>
          <p:nvPr/>
        </p:nvPicPr>
        <p:blipFill>
          <a:blip r:embed="rId3">
            <a:alphaModFix/>
          </a:blip>
          <a:stretch>
            <a:fillRect/>
          </a:stretch>
        </p:blipFill>
        <p:spPr>
          <a:xfrm>
            <a:off x="152400" y="1170200"/>
            <a:ext cx="8839199" cy="355063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1000"/>
                                        <p:tgtEl>
                                          <p:spTgt spid="16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pic>
        <p:nvPicPr>
          <p:cNvPr id="420" name="Google Shape;420;p66"/>
          <p:cNvPicPr preferRelativeResize="0"/>
          <p:nvPr/>
        </p:nvPicPr>
        <p:blipFill>
          <a:blip r:embed="rId3">
            <a:alphaModFix/>
          </a:blip>
          <a:stretch>
            <a:fillRect/>
          </a:stretch>
        </p:blipFill>
        <p:spPr>
          <a:xfrm>
            <a:off x="1253325" y="417650"/>
            <a:ext cx="6637349" cy="4725849"/>
          </a:xfrm>
          <a:prstGeom prst="rect">
            <a:avLst/>
          </a:prstGeom>
          <a:noFill/>
          <a:ln>
            <a:noFill/>
          </a:ln>
        </p:spPr>
      </p:pic>
      <p:pic>
        <p:nvPicPr>
          <p:cNvPr id="421" name="Google Shape;421;p66"/>
          <p:cNvPicPr preferRelativeResize="0"/>
          <p:nvPr/>
        </p:nvPicPr>
        <p:blipFill>
          <a:blip r:embed="rId4">
            <a:alphaModFix/>
          </a:blip>
          <a:stretch>
            <a:fillRect/>
          </a:stretch>
        </p:blipFill>
        <p:spPr>
          <a:xfrm>
            <a:off x="1032925" y="584800"/>
            <a:ext cx="7078151" cy="4580350"/>
          </a:xfrm>
          <a:prstGeom prst="rect">
            <a:avLst/>
          </a:prstGeom>
          <a:noFill/>
          <a:ln>
            <a:noFill/>
          </a:ln>
        </p:spPr>
      </p:pic>
      <p:sp>
        <p:nvSpPr>
          <p:cNvPr id="422" name="Google Shape;422;p66"/>
          <p:cNvSpPr txBox="1"/>
          <p:nvPr>
            <p:ph idx="4294967295" type="title"/>
          </p:nvPr>
        </p:nvSpPr>
        <p:spPr>
          <a:xfrm>
            <a:off x="311700" y="79650"/>
            <a:ext cx="8520600" cy="7785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sz="2400"/>
              <a:t>Citations of Act: ‘Code of Criminal Procedure, 1973’ over 1953-2018</a:t>
            </a:r>
            <a:endParaRPr sz="2400"/>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pic>
        <p:nvPicPr>
          <p:cNvPr id="427" name="Google Shape;427;p67"/>
          <p:cNvPicPr preferRelativeResize="0"/>
          <p:nvPr/>
        </p:nvPicPr>
        <p:blipFill>
          <a:blip r:embed="rId3">
            <a:alphaModFix/>
          </a:blip>
          <a:stretch>
            <a:fillRect/>
          </a:stretch>
        </p:blipFill>
        <p:spPr>
          <a:xfrm>
            <a:off x="1253325" y="417650"/>
            <a:ext cx="6637349" cy="4725849"/>
          </a:xfrm>
          <a:prstGeom prst="rect">
            <a:avLst/>
          </a:prstGeom>
          <a:noFill/>
          <a:ln>
            <a:noFill/>
          </a:ln>
        </p:spPr>
      </p:pic>
      <p:pic>
        <p:nvPicPr>
          <p:cNvPr id="428" name="Google Shape;428;p67"/>
          <p:cNvPicPr preferRelativeResize="0"/>
          <p:nvPr/>
        </p:nvPicPr>
        <p:blipFill>
          <a:blip r:embed="rId4">
            <a:alphaModFix/>
          </a:blip>
          <a:stretch>
            <a:fillRect/>
          </a:stretch>
        </p:blipFill>
        <p:spPr>
          <a:xfrm>
            <a:off x="1032925" y="396000"/>
            <a:ext cx="7078151" cy="4769149"/>
          </a:xfrm>
          <a:prstGeom prst="rect">
            <a:avLst/>
          </a:prstGeom>
          <a:noFill/>
          <a:ln>
            <a:noFill/>
          </a:ln>
        </p:spPr>
      </p:pic>
      <p:pic>
        <p:nvPicPr>
          <p:cNvPr id="429" name="Google Shape;429;p67"/>
          <p:cNvPicPr preferRelativeResize="0"/>
          <p:nvPr/>
        </p:nvPicPr>
        <p:blipFill>
          <a:blip r:embed="rId5">
            <a:alphaModFix/>
          </a:blip>
          <a:stretch>
            <a:fillRect/>
          </a:stretch>
        </p:blipFill>
        <p:spPr>
          <a:xfrm>
            <a:off x="946250" y="533675"/>
            <a:ext cx="7251500" cy="4609825"/>
          </a:xfrm>
          <a:prstGeom prst="rect">
            <a:avLst/>
          </a:prstGeom>
          <a:noFill/>
          <a:ln>
            <a:noFill/>
          </a:ln>
        </p:spPr>
      </p:pic>
      <p:sp>
        <p:nvSpPr>
          <p:cNvPr id="430" name="Google Shape;430;p67"/>
          <p:cNvSpPr txBox="1"/>
          <p:nvPr>
            <p:ph idx="4294967295" type="title"/>
          </p:nvPr>
        </p:nvSpPr>
        <p:spPr>
          <a:xfrm>
            <a:off x="311700" y="79650"/>
            <a:ext cx="8520600" cy="7407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sz="2400"/>
              <a:t>Citations of Act: ‘Code of Civil Procedure, 1908’ over 1953-2018</a:t>
            </a:r>
            <a:endParaRPr sz="2400"/>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pic>
        <p:nvPicPr>
          <p:cNvPr id="435" name="Google Shape;435;p68"/>
          <p:cNvPicPr preferRelativeResize="0"/>
          <p:nvPr/>
        </p:nvPicPr>
        <p:blipFill>
          <a:blip r:embed="rId3">
            <a:alphaModFix/>
          </a:blip>
          <a:stretch>
            <a:fillRect/>
          </a:stretch>
        </p:blipFill>
        <p:spPr>
          <a:xfrm>
            <a:off x="1386463" y="707025"/>
            <a:ext cx="6371074" cy="4436476"/>
          </a:xfrm>
          <a:prstGeom prst="rect">
            <a:avLst/>
          </a:prstGeom>
          <a:noFill/>
          <a:ln>
            <a:noFill/>
          </a:ln>
        </p:spPr>
      </p:pic>
      <p:sp>
        <p:nvSpPr>
          <p:cNvPr id="436" name="Google Shape;436;p68"/>
          <p:cNvSpPr txBox="1"/>
          <p:nvPr>
            <p:ph idx="4294967295" type="title"/>
          </p:nvPr>
        </p:nvSpPr>
        <p:spPr>
          <a:xfrm>
            <a:off x="311700" y="79650"/>
            <a:ext cx="8520600" cy="876300"/>
          </a:xfrm>
          <a:prstGeom prst="rect">
            <a:avLst/>
          </a:prstGeom>
          <a:solidFill>
            <a:srgbClr val="FFFFFF"/>
          </a:solidFill>
        </p:spPr>
        <p:txBody>
          <a:bodyPr anchorCtr="0" anchor="t" bIns="91425" lIns="91425" spcFirstLastPara="1" rIns="91425" wrap="square" tIns="91425">
            <a:noAutofit/>
          </a:bodyPr>
          <a:lstStyle/>
          <a:p>
            <a:pPr indent="0" lvl="0" marL="0" rtl="0" algn="ctr">
              <a:spcBef>
                <a:spcPts val="0"/>
              </a:spcBef>
              <a:spcAft>
                <a:spcPts val="0"/>
              </a:spcAft>
              <a:buNone/>
            </a:pPr>
            <a:r>
              <a:rPr lang="en" sz="2400"/>
              <a:t>Citations of Act: ‘Indian Penal Code, 1860 s. 302’ over 1953-2018</a:t>
            </a:r>
            <a:endParaRPr sz="2400"/>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6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K-Core (K=14, cases=28)</a:t>
            </a:r>
            <a:endParaRPr/>
          </a:p>
        </p:txBody>
      </p:sp>
      <p:graphicFrame>
        <p:nvGraphicFramePr>
          <p:cNvPr id="442" name="Google Shape;442;p69"/>
          <p:cNvGraphicFramePr/>
          <p:nvPr/>
        </p:nvGraphicFramePr>
        <p:xfrm>
          <a:off x="269475" y="1140788"/>
          <a:ext cx="3000000" cy="3000000"/>
        </p:xfrm>
        <a:graphic>
          <a:graphicData uri="http://schemas.openxmlformats.org/drawingml/2006/table">
            <a:tbl>
              <a:tblPr>
                <a:noFill/>
                <a:tableStyleId>{EA2CF6C4-FD6B-4C08-ACDE-56D278345F21}</a:tableStyleId>
              </a:tblPr>
              <a:tblGrid>
                <a:gridCol w="1534225"/>
                <a:gridCol w="7070825"/>
              </a:tblGrid>
              <a:tr h="366025">
                <a:tc>
                  <a:txBody>
                    <a:bodyPr>
                      <a:noAutofit/>
                    </a:bodyPr>
                    <a:lstStyle/>
                    <a:p>
                      <a:pPr indent="0" lvl="0" marL="0" rtl="0" algn="ctr">
                        <a:lnSpc>
                          <a:spcPct val="115000"/>
                        </a:lnSpc>
                        <a:spcBef>
                          <a:spcPts val="1000"/>
                        </a:spcBef>
                        <a:spcAft>
                          <a:spcPts val="0"/>
                        </a:spcAft>
                        <a:buNone/>
                      </a:pPr>
                      <a:r>
                        <a:rPr b="1" lang="en">
                          <a:solidFill>
                            <a:srgbClr val="FFFFFF"/>
                          </a:solidFill>
                        </a:rPr>
                        <a:t>S No</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15000"/>
                        </a:lnSpc>
                        <a:spcBef>
                          <a:spcPts val="1000"/>
                        </a:spcBef>
                        <a:spcAft>
                          <a:spcPts val="0"/>
                        </a:spcAft>
                        <a:buNone/>
                      </a:pPr>
                      <a:r>
                        <a:rPr b="1" lang="en">
                          <a:solidFill>
                            <a:srgbClr val="FFFFFF"/>
                          </a:solidFill>
                        </a:rPr>
                        <a:t>Case Title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473025">
                <a:tc>
                  <a:txBody>
                    <a:bodyPr>
                      <a:noAutofit/>
                    </a:bodyPr>
                    <a:lstStyle/>
                    <a:p>
                      <a:pPr indent="0" lvl="0" marL="0" rtl="0" algn="ctr">
                        <a:lnSpc>
                          <a:spcPct val="115000"/>
                        </a:lnSpc>
                        <a:spcBef>
                          <a:spcPts val="1000"/>
                        </a:spcBef>
                        <a:spcAft>
                          <a:spcPts val="0"/>
                        </a:spcAft>
                        <a:buNone/>
                      </a:pPr>
                      <a:r>
                        <a:rPr lang="en"/>
                        <a:t>1</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State of Rajasthan v Yusuf</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15000"/>
                        </a:lnSpc>
                        <a:spcBef>
                          <a:spcPts val="1000"/>
                        </a:spcBef>
                        <a:spcAft>
                          <a:spcPts val="0"/>
                        </a:spcAft>
                        <a:buNone/>
                      </a:pPr>
                      <a:r>
                        <a:rPr lang="en"/>
                        <a:t>2</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State Of Punjab v Sukhchain Singh &amp; Anr.</a:t>
                      </a:r>
                      <a:endParaRPr>
                        <a:solidFill>
                          <a:srgbClr val="24292E"/>
                        </a:solidFill>
                      </a:endParaRPr>
                    </a:p>
                  </a:txBody>
                  <a:tcPr marT="57150" marB="57150" marR="123825" marL="123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66025">
                <a:tc>
                  <a:txBody>
                    <a:bodyPr>
                      <a:noAutofit/>
                    </a:bodyPr>
                    <a:lstStyle/>
                    <a:p>
                      <a:pPr indent="0" lvl="0" marL="0" rtl="0" algn="ctr">
                        <a:lnSpc>
                          <a:spcPct val="115000"/>
                        </a:lnSpc>
                        <a:spcBef>
                          <a:spcPts val="1000"/>
                        </a:spcBef>
                        <a:spcAft>
                          <a:spcPts val="0"/>
                        </a:spcAft>
                        <a:buNone/>
                      </a:pPr>
                      <a:r>
                        <a:rPr lang="en"/>
                        <a:t>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Valson And Anr. v State Of Kerala</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15000"/>
                        </a:lnSpc>
                        <a:spcBef>
                          <a:spcPts val="1000"/>
                        </a:spcBef>
                        <a:spcAft>
                          <a:spcPts val="0"/>
                        </a:spcAft>
                        <a:buNone/>
                      </a:pPr>
                      <a:r>
                        <a:rPr lang="en"/>
                        <a:t>4</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Bhim Singh Rup Singh v State of Maharashtra</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473025">
                <a:tc>
                  <a:txBody>
                    <a:bodyPr>
                      <a:noAutofit/>
                    </a:bodyPr>
                    <a:lstStyle/>
                    <a:p>
                      <a:pPr indent="0" lvl="0" marL="0" rtl="0" algn="ctr">
                        <a:lnSpc>
                          <a:spcPct val="115000"/>
                        </a:lnSpc>
                        <a:spcBef>
                          <a:spcPts val="1000"/>
                        </a:spcBef>
                        <a:spcAft>
                          <a:spcPts val="0"/>
                        </a:spcAft>
                        <a:buNone/>
                      </a:pPr>
                      <a:r>
                        <a:rPr lang="en"/>
                        <a:t>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State Of Goa v Pandurang Mohite</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7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
            </a:r>
            <a:r>
              <a:rPr lang="en"/>
              <a:t>-Shell (K=14, cases=28)</a:t>
            </a:r>
            <a:endParaRPr/>
          </a:p>
        </p:txBody>
      </p:sp>
      <p:graphicFrame>
        <p:nvGraphicFramePr>
          <p:cNvPr id="448" name="Google Shape;448;p70"/>
          <p:cNvGraphicFramePr/>
          <p:nvPr/>
        </p:nvGraphicFramePr>
        <p:xfrm>
          <a:off x="269475" y="1140788"/>
          <a:ext cx="3000000" cy="3000000"/>
        </p:xfrm>
        <a:graphic>
          <a:graphicData uri="http://schemas.openxmlformats.org/drawingml/2006/table">
            <a:tbl>
              <a:tblPr>
                <a:noFill/>
                <a:tableStyleId>{EA2CF6C4-FD6B-4C08-ACDE-56D278345F21}</a:tableStyleId>
              </a:tblPr>
              <a:tblGrid>
                <a:gridCol w="1534225"/>
                <a:gridCol w="7070825"/>
              </a:tblGrid>
              <a:tr h="366025">
                <a:tc>
                  <a:txBody>
                    <a:bodyPr>
                      <a:noAutofit/>
                    </a:bodyPr>
                    <a:lstStyle/>
                    <a:p>
                      <a:pPr indent="0" lvl="0" marL="0" rtl="0" algn="ctr">
                        <a:lnSpc>
                          <a:spcPct val="115000"/>
                        </a:lnSpc>
                        <a:spcBef>
                          <a:spcPts val="1000"/>
                        </a:spcBef>
                        <a:spcAft>
                          <a:spcPts val="0"/>
                        </a:spcAft>
                        <a:buNone/>
                      </a:pPr>
                      <a:r>
                        <a:rPr b="1" lang="en">
                          <a:solidFill>
                            <a:srgbClr val="FFFFFF"/>
                          </a:solidFill>
                        </a:rPr>
                        <a:t>S No</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15000"/>
                        </a:lnSpc>
                        <a:spcBef>
                          <a:spcPts val="1000"/>
                        </a:spcBef>
                        <a:spcAft>
                          <a:spcPts val="0"/>
                        </a:spcAft>
                        <a:buNone/>
                      </a:pPr>
                      <a:r>
                        <a:rPr b="1" lang="en">
                          <a:solidFill>
                            <a:srgbClr val="FFFFFF"/>
                          </a:solidFill>
                        </a:rPr>
                        <a:t>Case Title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473025">
                <a:tc>
                  <a:txBody>
                    <a:bodyPr>
                      <a:noAutofit/>
                    </a:bodyPr>
                    <a:lstStyle/>
                    <a:p>
                      <a:pPr indent="0" lvl="0" marL="0" rtl="0" algn="ctr">
                        <a:lnSpc>
                          <a:spcPct val="115000"/>
                        </a:lnSpc>
                        <a:spcBef>
                          <a:spcPts val="1000"/>
                        </a:spcBef>
                        <a:spcAft>
                          <a:spcPts val="0"/>
                        </a:spcAft>
                        <a:buNone/>
                      </a:pPr>
                      <a:r>
                        <a:rPr lang="en"/>
                        <a:t>1</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State of Rajasthan v Yusuf</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15000"/>
                        </a:lnSpc>
                        <a:spcBef>
                          <a:spcPts val="1000"/>
                        </a:spcBef>
                        <a:spcAft>
                          <a:spcPts val="0"/>
                        </a:spcAft>
                        <a:buNone/>
                      </a:pPr>
                      <a:r>
                        <a:rPr lang="en"/>
                        <a:t>2</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State Of Punjab v Sukhchain Singh &amp; Anr.</a:t>
                      </a:r>
                      <a:endParaRPr>
                        <a:solidFill>
                          <a:srgbClr val="24292E"/>
                        </a:solidFill>
                      </a:endParaRPr>
                    </a:p>
                  </a:txBody>
                  <a:tcPr marT="57150" marB="57150" marR="123825" marL="123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66025">
                <a:tc>
                  <a:txBody>
                    <a:bodyPr>
                      <a:noAutofit/>
                    </a:bodyPr>
                    <a:lstStyle/>
                    <a:p>
                      <a:pPr indent="0" lvl="0" marL="0" rtl="0" algn="ctr">
                        <a:lnSpc>
                          <a:spcPct val="115000"/>
                        </a:lnSpc>
                        <a:spcBef>
                          <a:spcPts val="1000"/>
                        </a:spcBef>
                        <a:spcAft>
                          <a:spcPts val="0"/>
                        </a:spcAft>
                        <a:buNone/>
                      </a:pPr>
                      <a:r>
                        <a:rPr lang="en"/>
                        <a:t>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Valson And Anr. v State Of Kerala</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15000"/>
                        </a:lnSpc>
                        <a:spcBef>
                          <a:spcPts val="1000"/>
                        </a:spcBef>
                        <a:spcAft>
                          <a:spcPts val="0"/>
                        </a:spcAft>
                        <a:buNone/>
                      </a:pPr>
                      <a:r>
                        <a:rPr lang="en"/>
                        <a:t>4</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Bhim Singh Rup Singh v State of Maharashtra</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473025">
                <a:tc>
                  <a:txBody>
                    <a:bodyPr>
                      <a:noAutofit/>
                    </a:bodyPr>
                    <a:lstStyle/>
                    <a:p>
                      <a:pPr indent="0" lvl="0" marL="0" rtl="0" algn="ctr">
                        <a:lnSpc>
                          <a:spcPct val="115000"/>
                        </a:lnSpc>
                        <a:spcBef>
                          <a:spcPts val="1000"/>
                        </a:spcBef>
                        <a:spcAft>
                          <a:spcPts val="0"/>
                        </a:spcAft>
                        <a:buNone/>
                      </a:pPr>
                      <a:r>
                        <a:rPr lang="en"/>
                        <a:t>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State Of Goa v Pandurang Mohite</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7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K-Corona (K=10, cases=40)</a:t>
            </a:r>
            <a:endParaRPr/>
          </a:p>
        </p:txBody>
      </p:sp>
      <p:graphicFrame>
        <p:nvGraphicFramePr>
          <p:cNvPr id="454" name="Google Shape;454;p71"/>
          <p:cNvGraphicFramePr/>
          <p:nvPr/>
        </p:nvGraphicFramePr>
        <p:xfrm>
          <a:off x="269475" y="1140788"/>
          <a:ext cx="3000000" cy="3000000"/>
        </p:xfrm>
        <a:graphic>
          <a:graphicData uri="http://schemas.openxmlformats.org/drawingml/2006/table">
            <a:tbl>
              <a:tblPr>
                <a:noFill/>
                <a:tableStyleId>{EA2CF6C4-FD6B-4C08-ACDE-56D278345F21}</a:tableStyleId>
              </a:tblPr>
              <a:tblGrid>
                <a:gridCol w="1534225"/>
                <a:gridCol w="7070825"/>
              </a:tblGrid>
              <a:tr h="366025">
                <a:tc>
                  <a:txBody>
                    <a:bodyPr>
                      <a:noAutofit/>
                    </a:bodyPr>
                    <a:lstStyle/>
                    <a:p>
                      <a:pPr indent="0" lvl="0" marL="0" rtl="0" algn="ctr">
                        <a:lnSpc>
                          <a:spcPct val="115000"/>
                        </a:lnSpc>
                        <a:spcBef>
                          <a:spcPts val="1000"/>
                        </a:spcBef>
                        <a:spcAft>
                          <a:spcPts val="0"/>
                        </a:spcAft>
                        <a:buNone/>
                      </a:pPr>
                      <a:r>
                        <a:rPr b="1" lang="en">
                          <a:solidFill>
                            <a:srgbClr val="FFFFFF"/>
                          </a:solidFill>
                        </a:rPr>
                        <a:t>S No</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15000"/>
                        </a:lnSpc>
                        <a:spcBef>
                          <a:spcPts val="1000"/>
                        </a:spcBef>
                        <a:spcAft>
                          <a:spcPts val="0"/>
                        </a:spcAft>
                        <a:buNone/>
                      </a:pPr>
                      <a:r>
                        <a:rPr b="1" lang="en">
                          <a:solidFill>
                            <a:srgbClr val="FFFFFF"/>
                          </a:solidFill>
                        </a:rPr>
                        <a:t>Case Title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473025">
                <a:tc>
                  <a:txBody>
                    <a:bodyPr>
                      <a:noAutofit/>
                    </a:bodyPr>
                    <a:lstStyle/>
                    <a:p>
                      <a:pPr indent="0" lvl="0" marL="0" rtl="0" algn="ctr">
                        <a:lnSpc>
                          <a:spcPct val="115000"/>
                        </a:lnSpc>
                        <a:spcBef>
                          <a:spcPts val="1000"/>
                        </a:spcBef>
                        <a:spcAft>
                          <a:spcPts val="0"/>
                        </a:spcAft>
                        <a:buNone/>
                      </a:pPr>
                      <a:r>
                        <a:rPr lang="en"/>
                        <a:t>1</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Ranveer Singh v State Of M.P</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15000"/>
                        </a:lnSpc>
                        <a:spcBef>
                          <a:spcPts val="1000"/>
                        </a:spcBef>
                        <a:spcAft>
                          <a:spcPts val="0"/>
                        </a:spcAft>
                        <a:buNone/>
                      </a:pPr>
                      <a:r>
                        <a:rPr lang="en"/>
                        <a:t>2</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Mohd. Chaman v State</a:t>
                      </a:r>
                      <a:endParaRPr>
                        <a:solidFill>
                          <a:srgbClr val="24292E"/>
                        </a:solidFill>
                      </a:endParaRPr>
                    </a:p>
                  </a:txBody>
                  <a:tcPr marT="57150" marB="57150" marR="123825" marL="123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66025">
                <a:tc>
                  <a:txBody>
                    <a:bodyPr>
                      <a:noAutofit/>
                    </a:bodyPr>
                    <a:lstStyle/>
                    <a:p>
                      <a:pPr indent="0" lvl="0" marL="0" rtl="0" algn="ctr">
                        <a:lnSpc>
                          <a:spcPct val="115000"/>
                        </a:lnSpc>
                        <a:spcBef>
                          <a:spcPts val="1000"/>
                        </a:spcBef>
                        <a:spcAft>
                          <a:spcPts val="0"/>
                        </a:spcAft>
                        <a:buNone/>
                      </a:pPr>
                      <a:r>
                        <a:rPr lang="en"/>
                        <a:t>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Lehna v State of Haryana</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15000"/>
                        </a:lnSpc>
                        <a:spcBef>
                          <a:spcPts val="1000"/>
                        </a:spcBef>
                        <a:spcAft>
                          <a:spcPts val="0"/>
                        </a:spcAft>
                        <a:buNone/>
                      </a:pPr>
                      <a:r>
                        <a:rPr lang="en"/>
                        <a:t>4</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Union of India v R. Sethumadhavan and another</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473025">
                <a:tc>
                  <a:txBody>
                    <a:bodyPr>
                      <a:noAutofit/>
                    </a:bodyPr>
                    <a:lstStyle/>
                    <a:p>
                      <a:pPr indent="0" lvl="0" marL="0" rtl="0" algn="ctr">
                        <a:lnSpc>
                          <a:spcPct val="115000"/>
                        </a:lnSpc>
                        <a:spcBef>
                          <a:spcPts val="1000"/>
                        </a:spcBef>
                        <a:spcAft>
                          <a:spcPts val="0"/>
                        </a:spcAft>
                        <a:buNone/>
                      </a:pPr>
                      <a:r>
                        <a:rPr lang="en"/>
                        <a:t>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UCO Bank and others v Rajendra Shankar Shukla</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7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Rich Club</a:t>
            </a:r>
            <a:endParaRPr/>
          </a:p>
        </p:txBody>
      </p:sp>
      <p:graphicFrame>
        <p:nvGraphicFramePr>
          <p:cNvPr id="460" name="Google Shape;460;p72"/>
          <p:cNvGraphicFramePr/>
          <p:nvPr/>
        </p:nvGraphicFramePr>
        <p:xfrm>
          <a:off x="269475" y="1140788"/>
          <a:ext cx="3000000" cy="3000000"/>
        </p:xfrm>
        <a:graphic>
          <a:graphicData uri="http://schemas.openxmlformats.org/drawingml/2006/table">
            <a:tbl>
              <a:tblPr>
                <a:noFill/>
                <a:tableStyleId>{EA2CF6C4-FD6B-4C08-ACDE-56D278345F21}</a:tableStyleId>
              </a:tblPr>
              <a:tblGrid>
                <a:gridCol w="1534225"/>
                <a:gridCol w="7070825"/>
              </a:tblGrid>
              <a:tr h="366025">
                <a:tc>
                  <a:txBody>
                    <a:bodyPr>
                      <a:noAutofit/>
                    </a:bodyPr>
                    <a:lstStyle/>
                    <a:p>
                      <a:pPr indent="0" lvl="0" marL="0" rtl="0" algn="ctr">
                        <a:lnSpc>
                          <a:spcPct val="115000"/>
                        </a:lnSpc>
                        <a:spcBef>
                          <a:spcPts val="1000"/>
                        </a:spcBef>
                        <a:spcAft>
                          <a:spcPts val="0"/>
                        </a:spcAft>
                        <a:buNone/>
                      </a:pPr>
                      <a:r>
                        <a:rPr b="1" lang="en">
                          <a:solidFill>
                            <a:srgbClr val="FFFFFF"/>
                          </a:solidFill>
                        </a:rPr>
                        <a:t>S No</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15000"/>
                        </a:lnSpc>
                        <a:spcBef>
                          <a:spcPts val="1000"/>
                        </a:spcBef>
                        <a:spcAft>
                          <a:spcPts val="0"/>
                        </a:spcAft>
                        <a:buNone/>
                      </a:pPr>
                      <a:r>
                        <a:rPr b="1" lang="en">
                          <a:solidFill>
                            <a:srgbClr val="FFFFFF"/>
                          </a:solidFill>
                        </a:rPr>
                        <a:t>Case Title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473025">
                <a:tc>
                  <a:txBody>
                    <a:bodyPr>
                      <a:noAutofit/>
                    </a:bodyPr>
                    <a:lstStyle/>
                    <a:p>
                      <a:pPr indent="0" lvl="0" marL="0" rtl="0" algn="ctr">
                        <a:lnSpc>
                          <a:spcPct val="115000"/>
                        </a:lnSpc>
                        <a:spcBef>
                          <a:spcPts val="1000"/>
                        </a:spcBef>
                        <a:spcAft>
                          <a:spcPts val="0"/>
                        </a:spcAft>
                        <a:buNone/>
                      </a:pPr>
                      <a:r>
                        <a:rPr lang="en"/>
                        <a:t>1</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Maneka Gandhi v Union of India</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15000"/>
                        </a:lnSpc>
                        <a:spcBef>
                          <a:spcPts val="1000"/>
                        </a:spcBef>
                        <a:spcAft>
                          <a:spcPts val="0"/>
                        </a:spcAft>
                        <a:buNone/>
                      </a:pPr>
                      <a:r>
                        <a:rPr lang="en"/>
                        <a:t>2</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Bachan Singh Etc. Etc. v State Of Punjab Etc. Etc.</a:t>
                      </a:r>
                      <a:endParaRPr>
                        <a:solidFill>
                          <a:srgbClr val="24292E"/>
                        </a:solidFill>
                      </a:endParaRPr>
                    </a:p>
                  </a:txBody>
                  <a:tcPr marT="57150" marB="57150" marR="123825" marL="123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66025">
                <a:tc>
                  <a:txBody>
                    <a:bodyPr>
                      <a:noAutofit/>
                    </a:bodyPr>
                    <a:lstStyle/>
                    <a:p>
                      <a:pPr indent="0" lvl="0" marL="0" rtl="0" algn="ctr">
                        <a:lnSpc>
                          <a:spcPct val="115000"/>
                        </a:lnSpc>
                        <a:spcBef>
                          <a:spcPts val="1000"/>
                        </a:spcBef>
                        <a:spcAft>
                          <a:spcPts val="0"/>
                        </a:spcAft>
                        <a:buNone/>
                      </a:pPr>
                      <a:r>
                        <a:rPr lang="en"/>
                        <a:t>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State of Haryana and Others v Ch. Bhajan Lal and Others</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15000"/>
                        </a:lnSpc>
                        <a:spcBef>
                          <a:spcPts val="1000"/>
                        </a:spcBef>
                        <a:spcAft>
                          <a:spcPts val="0"/>
                        </a:spcAft>
                        <a:buNone/>
                      </a:pPr>
                      <a:r>
                        <a:rPr lang="en"/>
                        <a:t>4</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Sharad Birdhichand Sarda v State of Maharashtra</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473025">
                <a:tc>
                  <a:txBody>
                    <a:bodyPr>
                      <a:noAutofit/>
                    </a:bodyPr>
                    <a:lstStyle/>
                    <a:p>
                      <a:pPr indent="0" lvl="0" marL="0" rtl="0" algn="ctr">
                        <a:lnSpc>
                          <a:spcPct val="115000"/>
                        </a:lnSpc>
                        <a:spcBef>
                          <a:spcPts val="1000"/>
                        </a:spcBef>
                        <a:spcAft>
                          <a:spcPts val="0"/>
                        </a:spcAft>
                        <a:buNone/>
                      </a:pPr>
                      <a:r>
                        <a:rPr lang="en"/>
                        <a:t>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D. S. Nakara and Others v Union of India</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7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Rich Club (contd.)</a:t>
            </a:r>
            <a:endParaRPr/>
          </a:p>
        </p:txBody>
      </p:sp>
      <p:graphicFrame>
        <p:nvGraphicFramePr>
          <p:cNvPr id="466" name="Google Shape;466;p73"/>
          <p:cNvGraphicFramePr/>
          <p:nvPr/>
        </p:nvGraphicFramePr>
        <p:xfrm>
          <a:off x="269475" y="1130988"/>
          <a:ext cx="3000000" cy="3000000"/>
        </p:xfrm>
        <a:graphic>
          <a:graphicData uri="http://schemas.openxmlformats.org/drawingml/2006/table">
            <a:tbl>
              <a:tblPr>
                <a:noFill/>
                <a:tableStyleId>{EA2CF6C4-FD6B-4C08-ACDE-56D278345F21}</a:tableStyleId>
              </a:tblPr>
              <a:tblGrid>
                <a:gridCol w="1534225"/>
                <a:gridCol w="7070825"/>
              </a:tblGrid>
              <a:tr h="366025">
                <a:tc>
                  <a:txBody>
                    <a:bodyPr>
                      <a:noAutofit/>
                    </a:bodyPr>
                    <a:lstStyle/>
                    <a:p>
                      <a:pPr indent="0" lvl="0" marL="0" rtl="0" algn="ctr">
                        <a:lnSpc>
                          <a:spcPct val="115000"/>
                        </a:lnSpc>
                        <a:spcBef>
                          <a:spcPts val="1000"/>
                        </a:spcBef>
                        <a:spcAft>
                          <a:spcPts val="0"/>
                        </a:spcAft>
                        <a:buNone/>
                      </a:pPr>
                      <a:r>
                        <a:rPr b="1" lang="en">
                          <a:solidFill>
                            <a:srgbClr val="FFFFFF"/>
                          </a:solidFill>
                        </a:rPr>
                        <a:t>S No</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15000"/>
                        </a:lnSpc>
                        <a:spcBef>
                          <a:spcPts val="1000"/>
                        </a:spcBef>
                        <a:spcAft>
                          <a:spcPts val="0"/>
                        </a:spcAft>
                        <a:buNone/>
                      </a:pPr>
                      <a:r>
                        <a:rPr b="1" lang="en">
                          <a:solidFill>
                            <a:srgbClr val="FFFFFF"/>
                          </a:solidFill>
                        </a:rPr>
                        <a:t>Case Title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473025">
                <a:tc>
                  <a:txBody>
                    <a:bodyPr>
                      <a:noAutofit/>
                    </a:bodyPr>
                    <a:lstStyle/>
                    <a:p>
                      <a:pPr indent="0" lvl="0" marL="0" rtl="0" algn="ctr">
                        <a:lnSpc>
                          <a:spcPct val="115000"/>
                        </a:lnSpc>
                        <a:spcBef>
                          <a:spcPts val="1000"/>
                        </a:spcBef>
                        <a:spcAft>
                          <a:spcPts val="0"/>
                        </a:spcAft>
                        <a:buNone/>
                      </a:pPr>
                      <a:r>
                        <a:rPr lang="en"/>
                        <a:t>6</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Ramana Dayaram Shetty v International Airport Authority of India and Others</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15000"/>
                        </a:lnSpc>
                        <a:spcBef>
                          <a:spcPts val="1000"/>
                        </a:spcBef>
                        <a:spcAft>
                          <a:spcPts val="0"/>
                        </a:spcAft>
                        <a:buNone/>
                      </a:pPr>
                      <a:r>
                        <a:rPr lang="en"/>
                        <a:t>7</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Machhi Singh And Others v State Of Punjab</a:t>
                      </a:r>
                      <a:endParaRPr>
                        <a:solidFill>
                          <a:srgbClr val="24292E"/>
                        </a:solidFill>
                      </a:endParaRPr>
                    </a:p>
                  </a:txBody>
                  <a:tcPr marT="57150" marB="57150" marR="123825" marL="123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66025">
                <a:tc>
                  <a:txBody>
                    <a:bodyPr>
                      <a:noAutofit/>
                    </a:bodyPr>
                    <a:lstStyle/>
                    <a:p>
                      <a:pPr indent="0" lvl="0" marL="0" rtl="0" algn="ctr">
                        <a:lnSpc>
                          <a:spcPct val="115000"/>
                        </a:lnSpc>
                        <a:spcBef>
                          <a:spcPts val="1000"/>
                        </a:spcBef>
                        <a:spcAft>
                          <a:spcPts val="0"/>
                        </a:spcAft>
                        <a:buNone/>
                      </a:pPr>
                      <a:r>
                        <a:rPr lang="en"/>
                        <a:t>8</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(1) Mukesh and another; (2) Vinay Sharma and another v State for (NCT of Delhi) and others</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7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Community detection with K-Clique: community #1</a:t>
            </a:r>
            <a:endParaRPr sz="2400"/>
          </a:p>
        </p:txBody>
      </p:sp>
      <p:graphicFrame>
        <p:nvGraphicFramePr>
          <p:cNvPr id="472" name="Google Shape;472;p74"/>
          <p:cNvGraphicFramePr/>
          <p:nvPr/>
        </p:nvGraphicFramePr>
        <p:xfrm>
          <a:off x="311688" y="1075088"/>
          <a:ext cx="3000000" cy="3000000"/>
        </p:xfrm>
        <a:graphic>
          <a:graphicData uri="http://schemas.openxmlformats.org/drawingml/2006/table">
            <a:tbl>
              <a:tblPr>
                <a:noFill/>
                <a:tableStyleId>{EA2CF6C4-FD6B-4C08-ACDE-56D278345F21}</a:tableStyleId>
              </a:tblPr>
              <a:tblGrid>
                <a:gridCol w="1087325"/>
                <a:gridCol w="5011200"/>
                <a:gridCol w="2590950"/>
              </a:tblGrid>
              <a:tr h="366025">
                <a:tc>
                  <a:txBody>
                    <a:bodyPr>
                      <a:noAutofit/>
                    </a:bodyPr>
                    <a:lstStyle/>
                    <a:p>
                      <a:pPr indent="0" lvl="0" marL="0" rtl="0" algn="ctr">
                        <a:lnSpc>
                          <a:spcPct val="115000"/>
                        </a:lnSpc>
                        <a:spcBef>
                          <a:spcPts val="1000"/>
                        </a:spcBef>
                        <a:spcAft>
                          <a:spcPts val="0"/>
                        </a:spcAft>
                        <a:buNone/>
                      </a:pPr>
                      <a:r>
                        <a:rPr b="1" lang="en">
                          <a:solidFill>
                            <a:srgbClr val="FFFFFF"/>
                          </a:solidFill>
                        </a:rPr>
                        <a:t>S No</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15000"/>
                        </a:lnSpc>
                        <a:spcBef>
                          <a:spcPts val="1000"/>
                        </a:spcBef>
                        <a:spcAft>
                          <a:spcPts val="0"/>
                        </a:spcAft>
                        <a:buNone/>
                      </a:pPr>
                      <a:r>
                        <a:rPr b="1" lang="en">
                          <a:solidFill>
                            <a:srgbClr val="FFFFFF"/>
                          </a:solidFill>
                        </a:rPr>
                        <a:t>Case Title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15000"/>
                        </a:lnSpc>
                        <a:spcBef>
                          <a:spcPts val="1000"/>
                        </a:spcBef>
                        <a:spcAft>
                          <a:spcPts val="0"/>
                        </a:spcAft>
                        <a:buNone/>
                      </a:pPr>
                      <a:r>
                        <a:rPr b="1" lang="en">
                          <a:solidFill>
                            <a:srgbClr val="FFFFFF"/>
                          </a:solidFill>
                        </a:rPr>
                        <a:t>Subjects</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473025">
                <a:tc>
                  <a:txBody>
                    <a:bodyPr>
                      <a:noAutofit/>
                    </a:bodyPr>
                    <a:lstStyle/>
                    <a:p>
                      <a:pPr indent="0" lvl="0" marL="0" rtl="0" algn="ctr">
                        <a:lnSpc>
                          <a:spcPct val="115000"/>
                        </a:lnSpc>
                        <a:spcBef>
                          <a:spcPts val="1000"/>
                        </a:spcBef>
                        <a:spcAft>
                          <a:spcPts val="0"/>
                        </a:spcAft>
                        <a:buNone/>
                      </a:pPr>
                      <a:r>
                        <a:rPr lang="en"/>
                        <a:t>1</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Augustine Saldanha v State Of Karnataka</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1000"/>
                        </a:spcBef>
                        <a:spcAft>
                          <a:spcPts val="1200"/>
                        </a:spcAft>
                        <a:buNone/>
                      </a:pPr>
                      <a:r>
                        <a:rPr lang="en">
                          <a:solidFill>
                            <a:srgbClr val="FF0000"/>
                          </a:solidFill>
                        </a:rPr>
                        <a:t>Criminal</a:t>
                      </a:r>
                      <a:endParaRPr>
                        <a:solidFill>
                          <a:srgbClr val="FF0000"/>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15000"/>
                        </a:lnSpc>
                        <a:spcBef>
                          <a:spcPts val="1000"/>
                        </a:spcBef>
                        <a:spcAft>
                          <a:spcPts val="0"/>
                        </a:spcAft>
                        <a:buNone/>
                      </a:pPr>
                      <a:r>
                        <a:rPr lang="en"/>
                        <a:t>2</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Daya Nand v State of Haryana</a:t>
                      </a:r>
                      <a:endParaRPr>
                        <a:solidFill>
                          <a:srgbClr val="24292E"/>
                        </a:solidFill>
                      </a:endParaRPr>
                    </a:p>
                  </a:txBody>
                  <a:tcPr marT="57150" marB="57150" marR="123825" marL="123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FF0000"/>
                          </a:solidFill>
                        </a:rPr>
                        <a:t>Criminal</a:t>
                      </a:r>
                      <a:endParaRPr>
                        <a:solidFill>
                          <a:srgbClr val="FF0000"/>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66025">
                <a:tc>
                  <a:txBody>
                    <a:bodyPr>
                      <a:noAutofit/>
                    </a:bodyPr>
                    <a:lstStyle/>
                    <a:p>
                      <a:pPr indent="0" lvl="0" marL="0" rtl="0" algn="ctr">
                        <a:lnSpc>
                          <a:spcPct val="115000"/>
                        </a:lnSpc>
                        <a:spcBef>
                          <a:spcPts val="1000"/>
                        </a:spcBef>
                        <a:spcAft>
                          <a:spcPts val="0"/>
                        </a:spcAft>
                        <a:buNone/>
                      </a:pPr>
                      <a:r>
                        <a:rPr lang="en"/>
                        <a:t>3</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Thangaiya v State Of Tamil Nadu</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1000"/>
                        </a:spcBef>
                        <a:spcAft>
                          <a:spcPts val="1200"/>
                        </a:spcAft>
                        <a:buNone/>
                      </a:pPr>
                      <a:r>
                        <a:rPr lang="en">
                          <a:solidFill>
                            <a:srgbClr val="FF0000"/>
                          </a:solidFill>
                        </a:rPr>
                        <a:t>Criminal</a:t>
                      </a:r>
                      <a:r>
                        <a:rPr lang="en">
                          <a:solidFill>
                            <a:srgbClr val="24292E"/>
                          </a:solidFill>
                        </a:rPr>
                        <a:t>,  Practice &amp; Procedure</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15000"/>
                        </a:lnSpc>
                        <a:spcBef>
                          <a:spcPts val="1000"/>
                        </a:spcBef>
                        <a:spcAft>
                          <a:spcPts val="0"/>
                        </a:spcAft>
                        <a:buNone/>
                      </a:pPr>
                      <a:r>
                        <a:rPr lang="en"/>
                        <a:t>4</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Abbas Ali v State Of Rajasthan</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FF0000"/>
                          </a:solidFill>
                        </a:rPr>
                        <a:t>Criminal</a:t>
                      </a:r>
                      <a:r>
                        <a:rPr lang="en">
                          <a:solidFill>
                            <a:srgbClr val="24292E"/>
                          </a:solidFill>
                        </a:rPr>
                        <a:t>,  Practice &amp; Procedure</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7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Community detection with K-Clique: community #1 (contd.)</a:t>
            </a:r>
            <a:endParaRPr sz="2400"/>
          </a:p>
        </p:txBody>
      </p:sp>
      <p:graphicFrame>
        <p:nvGraphicFramePr>
          <p:cNvPr id="478" name="Google Shape;478;p75"/>
          <p:cNvGraphicFramePr/>
          <p:nvPr/>
        </p:nvGraphicFramePr>
        <p:xfrm>
          <a:off x="311688" y="1075088"/>
          <a:ext cx="3000000" cy="3000000"/>
        </p:xfrm>
        <a:graphic>
          <a:graphicData uri="http://schemas.openxmlformats.org/drawingml/2006/table">
            <a:tbl>
              <a:tblPr>
                <a:noFill/>
                <a:tableStyleId>{EA2CF6C4-FD6B-4C08-ACDE-56D278345F21}</a:tableStyleId>
              </a:tblPr>
              <a:tblGrid>
                <a:gridCol w="1087325"/>
                <a:gridCol w="5011200"/>
                <a:gridCol w="2590950"/>
              </a:tblGrid>
              <a:tr h="366025">
                <a:tc>
                  <a:txBody>
                    <a:bodyPr>
                      <a:noAutofit/>
                    </a:bodyPr>
                    <a:lstStyle/>
                    <a:p>
                      <a:pPr indent="0" lvl="0" marL="0" rtl="0" algn="ctr">
                        <a:lnSpc>
                          <a:spcPct val="115000"/>
                        </a:lnSpc>
                        <a:spcBef>
                          <a:spcPts val="1000"/>
                        </a:spcBef>
                        <a:spcAft>
                          <a:spcPts val="0"/>
                        </a:spcAft>
                        <a:buNone/>
                      </a:pPr>
                      <a:r>
                        <a:rPr b="1" lang="en">
                          <a:solidFill>
                            <a:srgbClr val="FFFFFF"/>
                          </a:solidFill>
                        </a:rPr>
                        <a:t>S No</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15000"/>
                        </a:lnSpc>
                        <a:spcBef>
                          <a:spcPts val="1000"/>
                        </a:spcBef>
                        <a:spcAft>
                          <a:spcPts val="0"/>
                        </a:spcAft>
                        <a:buNone/>
                      </a:pPr>
                      <a:r>
                        <a:rPr b="1" lang="en">
                          <a:solidFill>
                            <a:srgbClr val="FFFFFF"/>
                          </a:solidFill>
                        </a:rPr>
                        <a:t>Case Title</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c>
                  <a:txBody>
                    <a:bodyPr>
                      <a:noAutofit/>
                    </a:bodyPr>
                    <a:lstStyle/>
                    <a:p>
                      <a:pPr indent="0" lvl="0" marL="0" rtl="0" algn="ctr">
                        <a:lnSpc>
                          <a:spcPct val="115000"/>
                        </a:lnSpc>
                        <a:spcBef>
                          <a:spcPts val="1000"/>
                        </a:spcBef>
                        <a:spcAft>
                          <a:spcPts val="0"/>
                        </a:spcAft>
                        <a:buNone/>
                      </a:pPr>
                      <a:r>
                        <a:rPr b="1" lang="en">
                          <a:solidFill>
                            <a:srgbClr val="FFFFFF"/>
                          </a:solidFill>
                        </a:rPr>
                        <a:t>Subjects</a:t>
                      </a:r>
                      <a:endParaRPr b="1">
                        <a:solidFill>
                          <a:srgbClr val="FFFFFF"/>
                        </a:solidFill>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dk1"/>
                    </a:solidFill>
                  </a:tcPr>
                </a:tc>
              </a:tr>
              <a:tr h="473025">
                <a:tc>
                  <a:txBody>
                    <a:bodyPr>
                      <a:noAutofit/>
                    </a:bodyPr>
                    <a:lstStyle/>
                    <a:p>
                      <a:pPr indent="0" lvl="0" marL="0" rtl="0" algn="ctr">
                        <a:lnSpc>
                          <a:spcPct val="115000"/>
                        </a:lnSpc>
                        <a:spcBef>
                          <a:spcPts val="1000"/>
                        </a:spcBef>
                        <a:spcAft>
                          <a:spcPts val="0"/>
                        </a:spcAft>
                        <a:buNone/>
                      </a:pPr>
                      <a:r>
                        <a:rPr lang="en"/>
                        <a:t>5</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Kalarimadathil Unni v State of Kerala</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1000"/>
                        </a:spcBef>
                        <a:spcAft>
                          <a:spcPts val="1200"/>
                        </a:spcAft>
                        <a:buNone/>
                      </a:pPr>
                      <a:r>
                        <a:rPr lang="en">
                          <a:solidFill>
                            <a:srgbClr val="FF0000"/>
                          </a:solidFill>
                        </a:rPr>
                        <a:t>Criminal</a:t>
                      </a:r>
                      <a:endParaRPr>
                        <a:solidFill>
                          <a:srgbClr val="FF0000"/>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15000"/>
                        </a:lnSpc>
                        <a:spcBef>
                          <a:spcPts val="1000"/>
                        </a:spcBef>
                        <a:spcAft>
                          <a:spcPts val="0"/>
                        </a:spcAft>
                        <a:buNone/>
                      </a:pPr>
                      <a:r>
                        <a:rPr lang="en"/>
                        <a:t>6</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200000"/>
                        </a:lnSpc>
                        <a:spcBef>
                          <a:spcPts val="1000"/>
                        </a:spcBef>
                        <a:spcAft>
                          <a:spcPts val="1200"/>
                        </a:spcAft>
                        <a:buNone/>
                      </a:pPr>
                      <a:r>
                        <a:rPr lang="en">
                          <a:solidFill>
                            <a:srgbClr val="24292E"/>
                          </a:solidFill>
                        </a:rPr>
                        <a:t>Rajinder v State of Haryana</a:t>
                      </a:r>
                      <a:endParaRPr>
                        <a:solidFill>
                          <a:srgbClr val="24292E"/>
                        </a:solidFill>
                      </a:endParaRPr>
                    </a:p>
                  </a:txBody>
                  <a:tcPr marT="57150" marB="57150" marR="123825" marL="1238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FF0000"/>
                          </a:solidFill>
                        </a:rPr>
                        <a:t>Criminal</a:t>
                      </a:r>
                      <a:r>
                        <a:rPr lang="en">
                          <a:solidFill>
                            <a:srgbClr val="24292E"/>
                          </a:solidFill>
                        </a:rPr>
                        <a:t>,  Defence &amp; Security Forces,  Practice &amp; Procedure</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r h="366025">
                <a:tc>
                  <a:txBody>
                    <a:bodyPr>
                      <a:noAutofit/>
                    </a:bodyPr>
                    <a:lstStyle/>
                    <a:p>
                      <a:pPr indent="0" lvl="0" marL="0" rtl="0" algn="ctr">
                        <a:lnSpc>
                          <a:spcPct val="115000"/>
                        </a:lnSpc>
                        <a:spcBef>
                          <a:spcPts val="1000"/>
                        </a:spcBef>
                        <a:spcAft>
                          <a:spcPts val="0"/>
                        </a:spcAft>
                        <a:buNone/>
                      </a:pPr>
                      <a:r>
                        <a:rPr lang="en"/>
                        <a:t>7</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State of Andhra Pradesh v Rayavarapu Punnayya and Another</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lnSpc>
                          <a:spcPct val="115000"/>
                        </a:lnSpc>
                        <a:spcBef>
                          <a:spcPts val="1000"/>
                        </a:spcBef>
                        <a:spcAft>
                          <a:spcPts val="1200"/>
                        </a:spcAft>
                        <a:buNone/>
                      </a:pPr>
                      <a:r>
                        <a:rPr lang="en">
                          <a:solidFill>
                            <a:srgbClr val="FF0000"/>
                          </a:solidFill>
                        </a:rPr>
                        <a:t>Criminal</a:t>
                      </a:r>
                      <a:r>
                        <a:rPr lang="en">
                          <a:solidFill>
                            <a:srgbClr val="24292E"/>
                          </a:solidFill>
                        </a:rPr>
                        <a:t>, </a:t>
                      </a:r>
                      <a:r>
                        <a:rPr lang="en">
                          <a:solidFill>
                            <a:srgbClr val="24292E"/>
                          </a:solidFill>
                        </a:rPr>
                        <a:t> </a:t>
                      </a:r>
                      <a:r>
                        <a:rPr lang="en">
                          <a:solidFill>
                            <a:srgbClr val="24292E"/>
                          </a:solidFill>
                        </a:rPr>
                        <a:t>Tort</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025">
                <a:tc>
                  <a:txBody>
                    <a:bodyPr>
                      <a:noAutofit/>
                    </a:bodyPr>
                    <a:lstStyle/>
                    <a:p>
                      <a:pPr indent="0" lvl="0" marL="0" rtl="0" algn="ctr">
                        <a:lnSpc>
                          <a:spcPct val="115000"/>
                        </a:lnSpc>
                        <a:spcBef>
                          <a:spcPts val="1000"/>
                        </a:spcBef>
                        <a:spcAft>
                          <a:spcPts val="0"/>
                        </a:spcAft>
                        <a:buNone/>
                      </a:pPr>
                      <a:r>
                        <a:rPr lang="en"/>
                        <a:t>8</a:t>
                      </a:r>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24292E"/>
                          </a:solidFill>
                        </a:rPr>
                        <a:t>Virsa Singh. v The State Of Punjab</a:t>
                      </a:r>
                      <a:endParaRPr>
                        <a:solidFill>
                          <a:srgbClr val="24292E"/>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lnSpc>
                          <a:spcPct val="115000"/>
                        </a:lnSpc>
                        <a:spcBef>
                          <a:spcPts val="1000"/>
                        </a:spcBef>
                        <a:spcAft>
                          <a:spcPts val="1200"/>
                        </a:spcAft>
                        <a:buNone/>
                      </a:pPr>
                      <a:r>
                        <a:rPr lang="en">
                          <a:solidFill>
                            <a:srgbClr val="FF0000"/>
                          </a:solidFill>
                        </a:rPr>
                        <a:t>Criminal</a:t>
                      </a:r>
                      <a:endParaRPr>
                        <a:solidFill>
                          <a:srgbClr val="FF0000"/>
                        </a:solidFill>
                      </a:endParaRPr>
                    </a:p>
                  </a:txBody>
                  <a:tcPr marT="57150" marB="57150" marR="123825" marL="1238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76"/>
          <p:cNvSpPr txBox="1"/>
          <p:nvPr>
            <p:ph type="title"/>
          </p:nvPr>
        </p:nvSpPr>
        <p:spPr>
          <a:xfrm>
            <a:off x="273700" y="17895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Inferences</a:t>
            </a:r>
            <a:endParaRPr/>
          </a:p>
        </p:txBody>
      </p:sp>
      <p:sp>
        <p:nvSpPr>
          <p:cNvPr id="484" name="Google Shape;484;p76"/>
          <p:cNvSpPr txBox="1"/>
          <p:nvPr>
            <p:ph idx="2" type="body"/>
          </p:nvPr>
        </p:nvSpPr>
        <p:spPr>
          <a:xfrm>
            <a:off x="4930425" y="-98725"/>
            <a:ext cx="3759900" cy="5143500"/>
          </a:xfrm>
          <a:prstGeom prst="rect">
            <a:avLst/>
          </a:prstGeom>
        </p:spPr>
        <p:txBody>
          <a:bodyPr anchorCtr="0" anchor="ctr" bIns="91425" lIns="91425" spcFirstLastPara="1" rIns="91425" wrap="square" tIns="91425">
            <a:noAutofit/>
          </a:bodyPr>
          <a:lstStyle/>
          <a:p>
            <a:pPr indent="-304800" lvl="0" marL="457200" rtl="0" algn="l">
              <a:lnSpc>
                <a:spcPct val="138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Out of the 7 centrality metrics, E</a:t>
            </a:r>
            <a:r>
              <a:rPr lang="en" sz="1200">
                <a:solidFill>
                  <a:srgbClr val="FFFFFF"/>
                </a:solidFill>
                <a:latin typeface="Arial"/>
                <a:ea typeface="Arial"/>
                <a:cs typeface="Arial"/>
                <a:sym typeface="Arial"/>
              </a:rPr>
              <a:t>igenvector, Katz &amp; Inward relevance centrality results are seen to be a bit different, compared to other centrality measures.</a:t>
            </a:r>
            <a:endParaRPr sz="1200">
              <a:solidFill>
                <a:srgbClr val="FFFFFF"/>
              </a:solidFill>
              <a:latin typeface="Arial"/>
              <a:ea typeface="Arial"/>
              <a:cs typeface="Arial"/>
              <a:sym typeface="Arial"/>
            </a:endParaRPr>
          </a:p>
          <a:p>
            <a:pPr indent="0" lvl="0" marL="457200" rtl="0" algn="l">
              <a:lnSpc>
                <a:spcPct val="138000"/>
              </a:lnSpc>
              <a:spcBef>
                <a:spcPts val="0"/>
              </a:spcBef>
              <a:spcAft>
                <a:spcPts val="0"/>
              </a:spcAft>
              <a:buNone/>
            </a:pPr>
            <a:r>
              <a:t/>
            </a:r>
            <a:endParaRPr sz="1200">
              <a:solidFill>
                <a:srgbClr val="FFFFFF"/>
              </a:solidFill>
              <a:latin typeface="Arial"/>
              <a:ea typeface="Arial"/>
              <a:cs typeface="Arial"/>
              <a:sym typeface="Arial"/>
            </a:endParaRPr>
          </a:p>
          <a:p>
            <a:pPr indent="-304800" lvl="0" marL="457200" rtl="0" algn="l">
              <a:lnSpc>
                <a:spcPct val="138000"/>
              </a:lnSpc>
              <a:spcBef>
                <a:spcPts val="600"/>
              </a:spcBef>
              <a:spcAft>
                <a:spcPts val="0"/>
              </a:spcAft>
              <a:buClr>
                <a:srgbClr val="FFFFFF"/>
              </a:buClr>
              <a:buSzPts val="1200"/>
              <a:buFont typeface="Arial"/>
              <a:buChar char="➔"/>
            </a:pPr>
            <a:r>
              <a:rPr lang="en" sz="1200">
                <a:solidFill>
                  <a:srgbClr val="FFFFFF"/>
                </a:solidFill>
                <a:latin typeface="Arial"/>
                <a:ea typeface="Arial"/>
                <a:cs typeface="Arial"/>
                <a:sym typeface="Arial"/>
              </a:rPr>
              <a:t>In the weighted-rank metric, the HM &amp; GM approaches give more relevant results in </a:t>
            </a:r>
            <a:r>
              <a:rPr lang="en" sz="1200">
                <a:solidFill>
                  <a:srgbClr val="FFFFFF"/>
                </a:solidFill>
                <a:latin typeface="Arial"/>
                <a:ea typeface="Arial"/>
                <a:cs typeface="Arial"/>
                <a:sym typeface="Arial"/>
              </a:rPr>
              <a:t>comparison</a:t>
            </a:r>
            <a:r>
              <a:rPr lang="en" sz="1200">
                <a:solidFill>
                  <a:srgbClr val="FFFFFF"/>
                </a:solidFill>
                <a:latin typeface="Arial"/>
                <a:ea typeface="Arial"/>
                <a:cs typeface="Arial"/>
                <a:sym typeface="Arial"/>
              </a:rPr>
              <a:t> to overlapping results.</a:t>
            </a:r>
            <a:endParaRPr sz="1200">
              <a:solidFill>
                <a:srgbClr val="FFFFFF"/>
              </a:solidFill>
              <a:latin typeface="Arial"/>
              <a:ea typeface="Arial"/>
              <a:cs typeface="Arial"/>
              <a:sym typeface="Arial"/>
            </a:endParaRPr>
          </a:p>
          <a:p>
            <a:pPr indent="0" lvl="0" marL="457200" rtl="0" algn="l">
              <a:lnSpc>
                <a:spcPct val="138000"/>
              </a:lnSpc>
              <a:spcBef>
                <a:spcPts val="600"/>
              </a:spcBef>
              <a:spcAft>
                <a:spcPts val="0"/>
              </a:spcAft>
              <a:buNone/>
            </a:pPr>
            <a:r>
              <a:t/>
            </a:r>
            <a:endParaRPr sz="1200">
              <a:solidFill>
                <a:srgbClr val="FFFFFF"/>
              </a:solidFill>
              <a:latin typeface="Arial"/>
              <a:ea typeface="Arial"/>
              <a:cs typeface="Arial"/>
              <a:sym typeface="Arial"/>
            </a:endParaRPr>
          </a:p>
          <a:p>
            <a:pPr indent="-304800" lvl="0" marL="457200" rtl="0" algn="l">
              <a:lnSpc>
                <a:spcPct val="138000"/>
              </a:lnSpc>
              <a:spcBef>
                <a:spcPts val="600"/>
              </a:spcBef>
              <a:spcAft>
                <a:spcPts val="0"/>
              </a:spcAft>
              <a:buClr>
                <a:srgbClr val="FFFFFF"/>
              </a:buClr>
              <a:buSzPts val="1200"/>
              <a:buFont typeface="Arial"/>
              <a:buChar char="➔"/>
            </a:pPr>
            <a:r>
              <a:rPr lang="en" sz="1200">
                <a:solidFill>
                  <a:srgbClr val="FFFFFF"/>
                </a:solidFill>
                <a:latin typeface="Arial"/>
                <a:ea typeface="Arial"/>
                <a:cs typeface="Arial"/>
                <a:sym typeface="Arial"/>
              </a:rPr>
              <a:t>AM is more prone to outliers by individual ranks, and is affected much more than HM &amp; GM.</a:t>
            </a:r>
            <a:endParaRPr sz="1200">
              <a:solidFill>
                <a:srgbClr val="FFFFFF"/>
              </a:solidFill>
              <a:latin typeface="Arial"/>
              <a:ea typeface="Arial"/>
              <a:cs typeface="Arial"/>
              <a:sym typeface="Arial"/>
            </a:endParaRPr>
          </a:p>
          <a:p>
            <a:pPr indent="0" lvl="0" marL="0" rtl="0" algn="l">
              <a:lnSpc>
                <a:spcPct val="138000"/>
              </a:lnSpc>
              <a:spcBef>
                <a:spcPts val="0"/>
              </a:spcBef>
              <a:spcAft>
                <a:spcPts val="0"/>
              </a:spcAft>
              <a:buNone/>
            </a:pPr>
            <a:r>
              <a:t/>
            </a:r>
            <a:endParaRPr sz="1200">
              <a:solidFill>
                <a:srgbClr val="FFFFFF"/>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77"/>
          <p:cNvSpPr txBox="1"/>
          <p:nvPr>
            <p:ph type="title"/>
          </p:nvPr>
        </p:nvSpPr>
        <p:spPr>
          <a:xfrm>
            <a:off x="273700" y="17895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Inferences</a:t>
            </a:r>
            <a:endParaRPr/>
          </a:p>
        </p:txBody>
      </p:sp>
      <p:sp>
        <p:nvSpPr>
          <p:cNvPr id="490" name="Google Shape;490;p77"/>
          <p:cNvSpPr txBox="1"/>
          <p:nvPr>
            <p:ph idx="2" type="body"/>
          </p:nvPr>
        </p:nvSpPr>
        <p:spPr>
          <a:xfrm>
            <a:off x="4930425" y="-98725"/>
            <a:ext cx="3759900" cy="5143500"/>
          </a:xfrm>
          <a:prstGeom prst="rect">
            <a:avLst/>
          </a:prstGeom>
        </p:spPr>
        <p:txBody>
          <a:bodyPr anchorCtr="0" anchor="ctr" bIns="91425" lIns="91425" spcFirstLastPara="1" rIns="91425" wrap="square" tIns="91425">
            <a:noAutofit/>
          </a:bodyPr>
          <a:lstStyle/>
          <a:p>
            <a:pPr indent="-304800" lvl="0" marL="457200" rtl="0" algn="l">
              <a:lnSpc>
                <a:spcPct val="138000"/>
              </a:lnSpc>
              <a:spcBef>
                <a:spcPts val="0"/>
              </a:spcBef>
              <a:spcAft>
                <a:spcPts val="0"/>
              </a:spcAft>
              <a:buClr>
                <a:srgbClr val="FFFFFF"/>
              </a:buClr>
              <a:buSzPts val="1200"/>
              <a:buFont typeface="Arial"/>
              <a:buChar char="➔"/>
            </a:pPr>
            <a:r>
              <a:rPr lang="en" sz="1200">
                <a:latin typeface="Arial"/>
                <a:ea typeface="Arial"/>
                <a:cs typeface="Arial"/>
                <a:sym typeface="Arial"/>
              </a:rPr>
              <a:t>Community detection results using K-cliques, could be validated with their corresponding subjects.</a:t>
            </a:r>
            <a:r>
              <a:rPr b="1" lang="en" sz="1200">
                <a:solidFill>
                  <a:schemeClr val="dk1"/>
                </a:solidFill>
                <a:latin typeface="Arial"/>
                <a:ea typeface="Arial"/>
                <a:cs typeface="Arial"/>
                <a:sym typeface="Arial"/>
              </a:rPr>
              <a:t>ld</a:t>
            </a:r>
            <a:endParaRPr b="1" sz="1200">
              <a:solidFill>
                <a:schemeClr val="dk1"/>
              </a:solidFill>
              <a:latin typeface="Arial"/>
              <a:ea typeface="Arial"/>
              <a:cs typeface="Arial"/>
              <a:sym typeface="Arial"/>
            </a:endParaRPr>
          </a:p>
          <a:p>
            <a:pPr indent="0" lvl="0" marL="457200" rtl="0" algn="l">
              <a:lnSpc>
                <a:spcPct val="138000"/>
              </a:lnSpc>
              <a:spcBef>
                <a:spcPts val="0"/>
              </a:spcBef>
              <a:spcAft>
                <a:spcPts val="0"/>
              </a:spcAft>
              <a:buNone/>
            </a:pPr>
            <a:r>
              <a:t/>
            </a:r>
            <a:endParaRPr sz="1200">
              <a:solidFill>
                <a:srgbClr val="FFFFFF"/>
              </a:solidFill>
              <a:latin typeface="Arial"/>
              <a:ea typeface="Arial"/>
              <a:cs typeface="Arial"/>
              <a:sym typeface="Arial"/>
            </a:endParaRPr>
          </a:p>
          <a:p>
            <a:pPr indent="-304800" lvl="0" marL="457200" rtl="0" algn="l">
              <a:lnSpc>
                <a:spcPct val="138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K-core, K-shell, K-corona results don’t seem to be interpretable/meaningful.</a:t>
            </a:r>
            <a:endParaRPr sz="1200">
              <a:solidFill>
                <a:srgbClr val="FFFFFF"/>
              </a:solidFill>
              <a:latin typeface="Arial"/>
              <a:ea typeface="Arial"/>
              <a:cs typeface="Arial"/>
              <a:sym typeface="Arial"/>
            </a:endParaRPr>
          </a:p>
          <a:p>
            <a:pPr indent="0" lvl="0" marL="457200" rtl="0" algn="l">
              <a:lnSpc>
                <a:spcPct val="138000"/>
              </a:lnSpc>
              <a:spcBef>
                <a:spcPts val="0"/>
              </a:spcBef>
              <a:spcAft>
                <a:spcPts val="0"/>
              </a:spcAft>
              <a:buNone/>
            </a:pPr>
            <a:r>
              <a:t/>
            </a:r>
            <a:endParaRPr sz="1200">
              <a:solidFill>
                <a:srgbClr val="FFFFFF"/>
              </a:solidFill>
              <a:latin typeface="Arial"/>
              <a:ea typeface="Arial"/>
              <a:cs typeface="Arial"/>
              <a:sym typeface="Arial"/>
            </a:endParaRPr>
          </a:p>
          <a:p>
            <a:pPr indent="-304800" lvl="0" marL="457200" rtl="0" algn="l">
              <a:lnSpc>
                <a:spcPct val="138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We found most popular cases, subjects, acts, and even plotted their variation over the years.</a:t>
            </a:r>
            <a:endParaRPr sz="1200">
              <a:solidFill>
                <a:srgbClr val="FFFFFF"/>
              </a:solidFill>
              <a:latin typeface="Arial"/>
              <a:ea typeface="Arial"/>
              <a:cs typeface="Arial"/>
              <a:sym typeface="Arial"/>
            </a:endParaRPr>
          </a:p>
          <a:p>
            <a:pPr indent="0" lvl="0" marL="457200" rtl="0" algn="l">
              <a:lnSpc>
                <a:spcPct val="138000"/>
              </a:lnSpc>
              <a:spcBef>
                <a:spcPts val="0"/>
              </a:spcBef>
              <a:spcAft>
                <a:spcPts val="0"/>
              </a:spcAft>
              <a:buNone/>
            </a:pPr>
            <a:r>
              <a:t/>
            </a:r>
            <a:endParaRPr sz="1200">
              <a:solidFill>
                <a:srgbClr val="FFFFFF"/>
              </a:solidFill>
              <a:latin typeface="Arial"/>
              <a:ea typeface="Arial"/>
              <a:cs typeface="Arial"/>
              <a:sym typeface="Arial"/>
            </a:endParaRPr>
          </a:p>
          <a:p>
            <a:pPr indent="-304800" lvl="0" marL="457200" rtl="0" algn="l">
              <a:lnSpc>
                <a:spcPct val="138000"/>
              </a:lnSpc>
              <a:spcBef>
                <a:spcPts val="0"/>
              </a:spcBef>
              <a:spcAft>
                <a:spcPts val="0"/>
              </a:spcAft>
              <a:buClr>
                <a:srgbClr val="FFFFFF"/>
              </a:buClr>
              <a:buSzPts val="1200"/>
              <a:buFont typeface="Arial"/>
              <a:buChar char="➔"/>
            </a:pPr>
            <a:r>
              <a:rPr lang="en" sz="1200">
                <a:solidFill>
                  <a:srgbClr val="FFFFFF"/>
                </a:solidFill>
                <a:latin typeface="Arial"/>
                <a:ea typeface="Arial"/>
                <a:cs typeface="Arial"/>
                <a:sym typeface="Arial"/>
              </a:rPr>
              <a:t>The most popular cases detected by Rich club, are also found to be in accordance with our weighted-rank metric.</a:t>
            </a:r>
            <a:endParaRPr sz="1200">
              <a:solidFill>
                <a:srgbClr val="FFFFFF"/>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7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4939500" y="2854800"/>
            <a:ext cx="4045200" cy="156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FFFF"/>
                </a:solidFill>
              </a:rPr>
              <a:t>Script to parse Graph</a:t>
            </a:r>
            <a:endParaRPr>
              <a:solidFill>
                <a:srgbClr val="FFFFFF"/>
              </a:solidFill>
            </a:endParaRPr>
          </a:p>
        </p:txBody>
      </p:sp>
      <p:pic>
        <p:nvPicPr>
          <p:cNvPr id="176" name="Google Shape;176;p32"/>
          <p:cNvPicPr preferRelativeResize="0"/>
          <p:nvPr/>
        </p:nvPicPr>
        <p:blipFill rotWithShape="1">
          <a:blip r:embed="rId3">
            <a:alphaModFix/>
          </a:blip>
          <a:srcRect b="0" l="0" r="33333" t="0"/>
          <a:stretch/>
        </p:blipFill>
        <p:spPr>
          <a:xfrm>
            <a:off x="73250" y="737570"/>
            <a:ext cx="4387225" cy="35792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Tasks and Timeline</a:t>
            </a:r>
            <a:endParaRPr/>
          </a:p>
        </p:txBody>
      </p:sp>
      <p:sp>
        <p:nvSpPr>
          <p:cNvPr id="182" name="Google Shape;182;p33"/>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3" name="Google Shape;183;p33"/>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Task 1</a:t>
            </a:r>
            <a:endParaRPr>
              <a:solidFill>
                <a:schemeClr val="lt1"/>
              </a:solidFill>
            </a:endParaRPr>
          </a:p>
        </p:txBody>
      </p:sp>
      <p:sp>
        <p:nvSpPr>
          <p:cNvPr id="184" name="Google Shape;184;p33"/>
          <p:cNvSpPr txBox="1"/>
          <p:nvPr>
            <p:ph idx="4294967295" type="body"/>
          </p:nvPr>
        </p:nvSpPr>
        <p:spPr>
          <a:xfrm>
            <a:off x="429950" y="1912675"/>
            <a:ext cx="2471700" cy="2650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rgbClr val="000000"/>
              </a:buClr>
              <a:buSzPts val="1100"/>
              <a:buFont typeface="Arial"/>
              <a:buNone/>
            </a:pPr>
            <a:r>
              <a:rPr lang="en" sz="1200">
                <a:solidFill>
                  <a:srgbClr val="000000"/>
                </a:solidFill>
                <a:latin typeface="Arial"/>
                <a:ea typeface="Arial"/>
                <a:cs typeface="Arial"/>
                <a:sym typeface="Arial"/>
              </a:rPr>
              <a:t>Extract node title = case name/id</a:t>
            </a:r>
            <a:endParaRPr sz="1200">
              <a:solidFill>
                <a:srgbClr val="000000"/>
              </a:solidFill>
              <a:latin typeface="Arial"/>
              <a:ea typeface="Arial"/>
              <a:cs typeface="Arial"/>
              <a:sym typeface="Arial"/>
            </a:endParaRPr>
          </a:p>
          <a:p>
            <a:pPr indent="0" lvl="0" marL="0" rtl="0" algn="l">
              <a:spcBef>
                <a:spcPts val="1000"/>
              </a:spcBef>
              <a:spcAft>
                <a:spcPts val="0"/>
              </a:spcAft>
              <a:buClr>
                <a:srgbClr val="000000"/>
              </a:buClr>
              <a:buSzPts val="1100"/>
              <a:buFont typeface="Arial"/>
              <a:buNone/>
            </a:pPr>
            <a:r>
              <a:rPr lang="en" sz="1200">
                <a:solidFill>
                  <a:srgbClr val="000000"/>
                </a:solidFill>
                <a:latin typeface="Arial"/>
                <a:ea typeface="Arial"/>
                <a:cs typeface="Arial"/>
                <a:sym typeface="Arial"/>
              </a:rPr>
              <a:t>1. Compute different network properties like indegree, outdegree distributions and find if they follow power law?</a:t>
            </a:r>
            <a:endParaRPr sz="1200">
              <a:solidFill>
                <a:srgbClr val="000000"/>
              </a:solidFill>
              <a:latin typeface="Arial"/>
              <a:ea typeface="Arial"/>
              <a:cs typeface="Arial"/>
              <a:sym typeface="Arial"/>
            </a:endParaRPr>
          </a:p>
          <a:p>
            <a:pPr indent="0" lvl="0" marL="0" rtl="0" algn="l">
              <a:spcBef>
                <a:spcPts val="1000"/>
              </a:spcBef>
              <a:spcAft>
                <a:spcPts val="0"/>
              </a:spcAft>
              <a:buClr>
                <a:srgbClr val="000000"/>
              </a:buClr>
              <a:buSzPts val="1100"/>
              <a:buFont typeface="Arial"/>
              <a:buNone/>
            </a:pPr>
            <a:r>
              <a:rPr lang="en" sz="1200">
                <a:solidFill>
                  <a:srgbClr val="000000"/>
                </a:solidFill>
                <a:latin typeface="Arial"/>
                <a:ea typeface="Arial"/>
                <a:cs typeface="Arial"/>
                <a:sym typeface="Arial"/>
              </a:rPr>
              <a:t>2. Calculate the clustering coefficient of the network.</a:t>
            </a:r>
            <a:endParaRPr sz="1200">
              <a:solidFill>
                <a:srgbClr val="000000"/>
              </a:solidFill>
              <a:latin typeface="Arial"/>
              <a:ea typeface="Arial"/>
              <a:cs typeface="Arial"/>
              <a:sym typeface="Arial"/>
            </a:endParaRPr>
          </a:p>
          <a:p>
            <a:pPr indent="0" lvl="0" marL="0" rtl="0" algn="l">
              <a:spcBef>
                <a:spcPts val="1000"/>
              </a:spcBef>
              <a:spcAft>
                <a:spcPts val="0"/>
              </a:spcAft>
              <a:buClr>
                <a:srgbClr val="000000"/>
              </a:buClr>
              <a:buSzPts val="1100"/>
              <a:buFont typeface="Arial"/>
              <a:buNone/>
            </a:pPr>
            <a:r>
              <a:rPr lang="en" sz="1200">
                <a:solidFill>
                  <a:srgbClr val="000000"/>
                </a:solidFill>
                <a:latin typeface="Arial"/>
                <a:ea typeface="Arial"/>
                <a:cs typeface="Arial"/>
                <a:sym typeface="Arial"/>
              </a:rPr>
              <a:t>3. Calculate the average outdegree, indegree of the cases.</a:t>
            </a:r>
            <a:endParaRPr sz="1200">
              <a:solidFill>
                <a:srgbClr val="000000"/>
              </a:solidFill>
              <a:latin typeface="Arial"/>
              <a:ea typeface="Arial"/>
              <a:cs typeface="Arial"/>
              <a:sym typeface="Arial"/>
            </a:endParaRPr>
          </a:p>
          <a:p>
            <a:pPr indent="0" lvl="0" marL="0" rtl="0" algn="l">
              <a:spcBef>
                <a:spcPts val="0"/>
              </a:spcBef>
              <a:spcAft>
                <a:spcPts val="800"/>
              </a:spcAft>
              <a:buNone/>
            </a:pPr>
            <a:r>
              <a:t/>
            </a:r>
            <a:endParaRPr b="1" sz="1200">
              <a:solidFill>
                <a:srgbClr val="000000"/>
              </a:solidFill>
            </a:endParaRPr>
          </a:p>
        </p:txBody>
      </p:sp>
      <p:sp>
        <p:nvSpPr>
          <p:cNvPr id="185" name="Google Shape;185;p33"/>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6" name="Google Shape;186;p33"/>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Task 2</a:t>
            </a:r>
            <a:endParaRPr>
              <a:solidFill>
                <a:schemeClr val="lt1"/>
              </a:solidFill>
            </a:endParaRPr>
          </a:p>
        </p:txBody>
      </p:sp>
      <p:sp>
        <p:nvSpPr>
          <p:cNvPr id="187" name="Google Shape;187;p33"/>
          <p:cNvSpPr txBox="1"/>
          <p:nvPr>
            <p:ph idx="4294967295" type="body"/>
          </p:nvPr>
        </p:nvSpPr>
        <p:spPr>
          <a:xfrm>
            <a:off x="3044775" y="1912675"/>
            <a:ext cx="2760600" cy="2650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200">
                <a:solidFill>
                  <a:srgbClr val="000000"/>
                </a:solidFill>
                <a:latin typeface="Arial"/>
                <a:ea typeface="Arial"/>
                <a:cs typeface="Arial"/>
                <a:sym typeface="Arial"/>
              </a:rPr>
              <a:t>1. Study the centrality measures being to find out important judgments from the paper and replicate them.</a:t>
            </a:r>
            <a:endParaRPr sz="1200">
              <a:solidFill>
                <a:srgbClr val="000000"/>
              </a:solidFill>
              <a:latin typeface="Arial"/>
              <a:ea typeface="Arial"/>
              <a:cs typeface="Arial"/>
              <a:sym typeface="Arial"/>
            </a:endParaRPr>
          </a:p>
          <a:p>
            <a:pPr indent="0" lvl="0" marL="0" rtl="0" algn="l">
              <a:spcBef>
                <a:spcPts val="1000"/>
              </a:spcBef>
              <a:spcAft>
                <a:spcPts val="0"/>
              </a:spcAft>
              <a:buNone/>
            </a:pPr>
            <a:r>
              <a:rPr lang="en" sz="1200">
                <a:solidFill>
                  <a:srgbClr val="000000"/>
                </a:solidFill>
                <a:latin typeface="Arial"/>
                <a:ea typeface="Arial"/>
                <a:cs typeface="Arial"/>
                <a:sym typeface="Arial"/>
              </a:rPr>
              <a:t>2. Report the top 15-20 cases/nodes, based on the different centralities studied. </a:t>
            </a:r>
            <a:endParaRPr sz="1200">
              <a:solidFill>
                <a:srgbClr val="000000"/>
              </a:solidFill>
              <a:latin typeface="Arial"/>
              <a:ea typeface="Arial"/>
              <a:cs typeface="Arial"/>
              <a:sym typeface="Arial"/>
            </a:endParaRPr>
          </a:p>
          <a:p>
            <a:pPr indent="0" lvl="0" marL="0" rtl="0" algn="l">
              <a:spcBef>
                <a:spcPts val="1000"/>
              </a:spcBef>
              <a:spcAft>
                <a:spcPts val="0"/>
              </a:spcAft>
              <a:buNone/>
            </a:pPr>
            <a:r>
              <a:rPr lang="en" sz="1200">
                <a:solidFill>
                  <a:srgbClr val="000000"/>
                </a:solidFill>
                <a:latin typeface="Arial"/>
                <a:ea typeface="Arial"/>
                <a:cs typeface="Arial"/>
                <a:sym typeface="Arial"/>
              </a:rPr>
              <a:t>3. Extract subjects, titles, docID for all the top nodes.</a:t>
            </a:r>
            <a:endParaRPr sz="1200">
              <a:solidFill>
                <a:srgbClr val="000000"/>
              </a:solidFill>
              <a:latin typeface="Arial"/>
              <a:ea typeface="Arial"/>
              <a:cs typeface="Arial"/>
              <a:sym typeface="Arial"/>
            </a:endParaRPr>
          </a:p>
          <a:p>
            <a:pPr indent="0" lvl="0" marL="0" rtl="0" algn="l">
              <a:spcBef>
                <a:spcPts val="1000"/>
              </a:spcBef>
              <a:spcAft>
                <a:spcPts val="0"/>
              </a:spcAft>
              <a:buNone/>
            </a:pPr>
            <a:r>
              <a:rPr lang="en" sz="1200">
                <a:solidFill>
                  <a:srgbClr val="000000"/>
                </a:solidFill>
                <a:latin typeface="Arial"/>
                <a:ea typeface="Arial"/>
                <a:cs typeface="Arial"/>
                <a:sym typeface="Arial"/>
              </a:rPr>
              <a:t>4. Plot the year vs #indgree citation</a:t>
            </a:r>
            <a:endParaRPr b="1" sz="1200">
              <a:solidFill>
                <a:srgbClr val="000000"/>
              </a:solidFill>
            </a:endParaRPr>
          </a:p>
        </p:txBody>
      </p:sp>
      <p:sp>
        <p:nvSpPr>
          <p:cNvPr id="188" name="Google Shape;188;p33"/>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9" name="Google Shape;189;p33"/>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Task 3</a:t>
            </a:r>
            <a:endParaRPr>
              <a:solidFill>
                <a:srgbClr val="FFFFFF"/>
              </a:solidFill>
            </a:endParaRPr>
          </a:p>
        </p:txBody>
      </p:sp>
      <p:sp>
        <p:nvSpPr>
          <p:cNvPr id="190" name="Google Shape;190;p33"/>
          <p:cNvSpPr txBox="1"/>
          <p:nvPr>
            <p:ph idx="4294967295" type="body"/>
          </p:nvPr>
        </p:nvSpPr>
        <p:spPr>
          <a:xfrm>
            <a:off x="6092951" y="1912675"/>
            <a:ext cx="2471700" cy="2650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rgbClr val="000000"/>
              </a:buClr>
              <a:buSzPts val="1100"/>
              <a:buFont typeface="Arial"/>
              <a:buNone/>
            </a:pPr>
            <a:r>
              <a:rPr lang="en" sz="1200">
                <a:solidFill>
                  <a:srgbClr val="000000"/>
                </a:solidFill>
                <a:latin typeface="Arial"/>
                <a:ea typeface="Arial"/>
                <a:cs typeface="Arial"/>
                <a:sym typeface="Arial"/>
              </a:rPr>
              <a:t>1. </a:t>
            </a:r>
            <a:r>
              <a:rPr lang="en" sz="1200">
                <a:solidFill>
                  <a:srgbClr val="000000"/>
                </a:solidFill>
                <a:latin typeface="Arial"/>
                <a:ea typeface="Arial"/>
                <a:cs typeface="Arial"/>
                <a:sym typeface="Arial"/>
              </a:rPr>
              <a:t>For the top 5 landmark judgements (that comes from the best centrality metric) plot their indegree citations over the years.</a:t>
            </a:r>
            <a:endParaRPr sz="1200">
              <a:solidFill>
                <a:srgbClr val="000000"/>
              </a:solidFill>
              <a:latin typeface="Arial"/>
              <a:ea typeface="Arial"/>
              <a:cs typeface="Arial"/>
              <a:sym typeface="Arial"/>
            </a:endParaRPr>
          </a:p>
          <a:p>
            <a:pPr indent="0" lvl="0" marL="0" rtl="0" algn="l">
              <a:spcBef>
                <a:spcPts val="1000"/>
              </a:spcBef>
              <a:spcAft>
                <a:spcPts val="0"/>
              </a:spcAft>
              <a:buClr>
                <a:srgbClr val="000000"/>
              </a:buClr>
              <a:buSzPts val="1100"/>
              <a:buFont typeface="Arial"/>
              <a:buNone/>
            </a:pPr>
            <a:r>
              <a:rPr lang="en" sz="1200">
                <a:solidFill>
                  <a:srgbClr val="000000"/>
                </a:solidFill>
                <a:latin typeface="Arial"/>
                <a:ea typeface="Arial"/>
                <a:cs typeface="Arial"/>
                <a:sym typeface="Arial"/>
              </a:rPr>
              <a:t>2. Extract the subjects &amp; create a list of unique subjects, sorted in decreasing order of their frequency</a:t>
            </a:r>
            <a:endParaRPr sz="1200">
              <a:solidFill>
                <a:srgbClr val="000000"/>
              </a:solidFill>
              <a:latin typeface="Arial"/>
              <a:ea typeface="Arial"/>
              <a:cs typeface="Arial"/>
              <a:sym typeface="Arial"/>
            </a:endParaRPr>
          </a:p>
          <a:p>
            <a:pPr indent="0" lvl="0" marL="0" rtl="0" algn="l">
              <a:spcBef>
                <a:spcPts val="1000"/>
              </a:spcBef>
              <a:spcAft>
                <a:spcPts val="0"/>
              </a:spcAft>
              <a:buClr>
                <a:srgbClr val="000000"/>
              </a:buClr>
              <a:buSzPts val="1100"/>
              <a:buFont typeface="Arial"/>
              <a:buNone/>
            </a:pPr>
            <a:r>
              <a:rPr lang="en" sz="1200">
                <a:solidFill>
                  <a:srgbClr val="000000"/>
                </a:solidFill>
                <a:latin typeface="Arial"/>
                <a:ea typeface="Arial"/>
                <a:cs typeface="Arial"/>
                <a:sym typeface="Arial"/>
              </a:rPr>
              <a:t>3. For top 5 unique subjects, plot their frequency in each year.</a:t>
            </a:r>
            <a:endParaRPr sz="1200">
              <a:solidFill>
                <a:srgbClr val="000000"/>
              </a:solidFill>
              <a:latin typeface="Arial"/>
              <a:ea typeface="Arial"/>
              <a:cs typeface="Arial"/>
              <a:sym typeface="Arial"/>
            </a:endParaRPr>
          </a:p>
          <a:p>
            <a:pPr indent="0" lvl="0" marL="0" rtl="0" algn="l">
              <a:spcBef>
                <a:spcPts val="1000"/>
              </a:spcBef>
              <a:spcAft>
                <a:spcPts val="0"/>
              </a:spcAft>
              <a:buClr>
                <a:srgbClr val="000000"/>
              </a:buClr>
              <a:buSzPts val="1100"/>
              <a:buFont typeface="Arial"/>
              <a:buNone/>
            </a:pPr>
            <a:r>
              <a:t/>
            </a:r>
            <a:endParaRPr sz="1200">
              <a:solidFill>
                <a:srgbClr val="000000"/>
              </a:solidFill>
              <a:latin typeface="Arial"/>
              <a:ea typeface="Arial"/>
              <a:cs typeface="Arial"/>
              <a:sym typeface="Arial"/>
            </a:endParaRPr>
          </a:p>
          <a:p>
            <a:pPr indent="0" lvl="0" marL="0" rtl="0" algn="l">
              <a:spcBef>
                <a:spcPts val="1000"/>
              </a:spcBef>
              <a:spcAft>
                <a:spcPts val="0"/>
              </a:spcAft>
              <a:buClr>
                <a:srgbClr val="000000"/>
              </a:buClr>
              <a:buSzPts val="1100"/>
              <a:buFont typeface="Arial"/>
              <a:buNone/>
            </a:pPr>
            <a:r>
              <a:t/>
            </a:r>
            <a:endParaRPr sz="1200">
              <a:solidFill>
                <a:srgbClr val="000000"/>
              </a:solidFill>
              <a:latin typeface="Arial"/>
              <a:ea typeface="Arial"/>
              <a:cs typeface="Arial"/>
              <a:sym typeface="Arial"/>
            </a:endParaRPr>
          </a:p>
          <a:p>
            <a:pPr indent="0" lvl="0" marL="0" rtl="0" algn="l">
              <a:spcBef>
                <a:spcPts val="1000"/>
              </a:spcBef>
              <a:spcAft>
                <a:spcPts val="0"/>
              </a:spcAft>
              <a:buClr>
                <a:srgbClr val="000000"/>
              </a:buClr>
              <a:buSzPts val="1100"/>
              <a:buFont typeface="Arial"/>
              <a:buNone/>
            </a:pPr>
            <a:r>
              <a:t/>
            </a:r>
            <a:endParaRPr sz="1200">
              <a:solidFill>
                <a:srgbClr val="000000"/>
              </a:solidFill>
              <a:latin typeface="Arial"/>
              <a:ea typeface="Arial"/>
              <a:cs typeface="Arial"/>
              <a:sym typeface="Arial"/>
            </a:endParaRPr>
          </a:p>
          <a:p>
            <a:pPr indent="0" lvl="0" marL="0" rtl="0" algn="l">
              <a:spcBef>
                <a:spcPts val="0"/>
              </a:spcBef>
              <a:spcAft>
                <a:spcPts val="800"/>
              </a:spcAft>
              <a:buNone/>
            </a:pPr>
            <a:r>
              <a:t/>
            </a:r>
            <a:endParaRPr sz="12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Tasks and Timeline</a:t>
            </a:r>
            <a:endParaRPr/>
          </a:p>
        </p:txBody>
      </p:sp>
      <p:sp>
        <p:nvSpPr>
          <p:cNvPr id="196" name="Google Shape;196;p34"/>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7" name="Google Shape;197;p34"/>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Task 4</a:t>
            </a:r>
            <a:endParaRPr>
              <a:solidFill>
                <a:schemeClr val="lt1"/>
              </a:solidFill>
            </a:endParaRPr>
          </a:p>
        </p:txBody>
      </p:sp>
      <p:sp>
        <p:nvSpPr>
          <p:cNvPr id="198" name="Google Shape;198;p34"/>
          <p:cNvSpPr txBox="1"/>
          <p:nvPr>
            <p:ph idx="4294967295" type="body"/>
          </p:nvPr>
        </p:nvSpPr>
        <p:spPr>
          <a:xfrm>
            <a:off x="429950" y="1912675"/>
            <a:ext cx="2471700" cy="2650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200">
                <a:solidFill>
                  <a:srgbClr val="000000"/>
                </a:solidFill>
                <a:latin typeface="Arial"/>
                <a:ea typeface="Arial"/>
                <a:cs typeface="Arial"/>
                <a:sym typeface="Arial"/>
              </a:rPr>
              <a:t>1. Extract the acts &amp; create a list of unique acts, sorted in decreasing order of their frequency</a:t>
            </a:r>
            <a:endParaRPr sz="1200">
              <a:solidFill>
                <a:srgbClr val="000000"/>
              </a:solidFill>
              <a:latin typeface="Arial"/>
              <a:ea typeface="Arial"/>
              <a:cs typeface="Arial"/>
              <a:sym typeface="Arial"/>
            </a:endParaRPr>
          </a:p>
          <a:p>
            <a:pPr indent="0" lvl="0" marL="0" rtl="0" algn="l">
              <a:spcBef>
                <a:spcPts val="1000"/>
              </a:spcBef>
              <a:spcAft>
                <a:spcPts val="0"/>
              </a:spcAft>
              <a:buNone/>
            </a:pPr>
            <a:r>
              <a:rPr lang="en" sz="1200">
                <a:solidFill>
                  <a:srgbClr val="000000"/>
                </a:solidFill>
                <a:latin typeface="Arial"/>
                <a:ea typeface="Arial"/>
                <a:cs typeface="Arial"/>
                <a:sym typeface="Arial"/>
              </a:rPr>
              <a:t>2. For top 5 unique acts, plot their frequency in each year.</a:t>
            </a:r>
            <a:endParaRPr sz="1200">
              <a:solidFill>
                <a:srgbClr val="000000"/>
              </a:solidFill>
              <a:latin typeface="Arial"/>
              <a:ea typeface="Arial"/>
              <a:cs typeface="Arial"/>
              <a:sym typeface="Arial"/>
            </a:endParaRPr>
          </a:p>
        </p:txBody>
      </p:sp>
      <p:sp>
        <p:nvSpPr>
          <p:cNvPr id="199" name="Google Shape;199;p34"/>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0" name="Google Shape;200;p34"/>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Task 5</a:t>
            </a:r>
            <a:endParaRPr>
              <a:solidFill>
                <a:schemeClr val="lt1"/>
              </a:solidFill>
            </a:endParaRPr>
          </a:p>
        </p:txBody>
      </p:sp>
      <p:sp>
        <p:nvSpPr>
          <p:cNvPr id="201" name="Google Shape;201;p34"/>
          <p:cNvSpPr txBox="1"/>
          <p:nvPr>
            <p:ph idx="4294967295" type="body"/>
          </p:nvPr>
        </p:nvSpPr>
        <p:spPr>
          <a:xfrm>
            <a:off x="3044775" y="1912675"/>
            <a:ext cx="27606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1. Find which cases appear in top 50 in all the metrics</a:t>
            </a:r>
            <a:endParaRPr sz="1200">
              <a:solidFill>
                <a:srgbClr val="000000"/>
              </a:solidFill>
              <a:latin typeface="Arial"/>
              <a:ea typeface="Arial"/>
              <a:cs typeface="Arial"/>
              <a:sym typeface="Arial"/>
            </a:endParaRPr>
          </a:p>
          <a:p>
            <a:pPr indent="0" lvl="0" marL="0" rtl="0" algn="l">
              <a:spcBef>
                <a:spcPts val="800"/>
              </a:spcBef>
              <a:spcAft>
                <a:spcPts val="0"/>
              </a:spcAft>
              <a:buNone/>
            </a:pPr>
            <a:r>
              <a:rPr lang="en" sz="1200">
                <a:solidFill>
                  <a:srgbClr val="000000"/>
                </a:solidFill>
                <a:latin typeface="Arial"/>
                <a:ea typeface="Arial"/>
                <a:cs typeface="Arial"/>
                <a:sym typeface="Arial"/>
              </a:rPr>
              <a:t>2. Design a new metric which is cumulative weighted sum of ranks in all the metrics.</a:t>
            </a:r>
            <a:endParaRPr sz="1200">
              <a:solidFill>
                <a:srgbClr val="000000"/>
              </a:solidFill>
              <a:latin typeface="Arial"/>
              <a:ea typeface="Arial"/>
              <a:cs typeface="Arial"/>
              <a:sym typeface="Arial"/>
            </a:endParaRPr>
          </a:p>
          <a:p>
            <a:pPr indent="0" lvl="0" marL="0" rtl="0" algn="l">
              <a:spcBef>
                <a:spcPts val="800"/>
              </a:spcBef>
              <a:spcAft>
                <a:spcPts val="0"/>
              </a:spcAft>
              <a:buNone/>
            </a:pPr>
            <a:r>
              <a:rPr lang="en" sz="1200">
                <a:solidFill>
                  <a:srgbClr val="000000"/>
                </a:solidFill>
                <a:latin typeface="Arial"/>
                <a:ea typeface="Arial"/>
                <a:cs typeface="Arial"/>
                <a:sym typeface="Arial"/>
              </a:rPr>
              <a:t>See if cases from (1) appear in the top results.</a:t>
            </a:r>
            <a:endParaRPr sz="1200">
              <a:solidFill>
                <a:srgbClr val="000000"/>
              </a:solidFill>
              <a:latin typeface="Arial"/>
              <a:ea typeface="Arial"/>
              <a:cs typeface="Arial"/>
              <a:sym typeface="Arial"/>
            </a:endParaRPr>
          </a:p>
          <a:p>
            <a:pPr indent="0" lvl="0" marL="0" rtl="0" algn="l">
              <a:spcBef>
                <a:spcPts val="800"/>
              </a:spcBef>
              <a:spcAft>
                <a:spcPts val="800"/>
              </a:spcAft>
              <a:buNone/>
            </a:pPr>
            <a:r>
              <a:rPr lang="en" sz="1200">
                <a:solidFill>
                  <a:srgbClr val="000000"/>
                </a:solidFill>
                <a:latin typeface="Arial"/>
                <a:ea typeface="Arial"/>
                <a:cs typeface="Arial"/>
                <a:sym typeface="Arial"/>
              </a:rPr>
              <a:t>3. Explored k-core and k-shell for possible metrics</a:t>
            </a:r>
            <a:endParaRPr sz="1200">
              <a:solidFill>
                <a:srgbClr val="000000"/>
              </a:solidFill>
              <a:latin typeface="Arial"/>
              <a:ea typeface="Arial"/>
              <a:cs typeface="Arial"/>
              <a:sym typeface="Arial"/>
            </a:endParaRPr>
          </a:p>
        </p:txBody>
      </p:sp>
      <p:sp>
        <p:nvSpPr>
          <p:cNvPr id="202" name="Google Shape;202;p34"/>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3" name="Google Shape;203;p34"/>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FFFFF"/>
                </a:solidFill>
              </a:rPr>
              <a:t>Task 6</a:t>
            </a:r>
            <a:endParaRPr>
              <a:solidFill>
                <a:srgbClr val="FFFFFF"/>
              </a:solidFill>
            </a:endParaRPr>
          </a:p>
        </p:txBody>
      </p:sp>
      <p:sp>
        <p:nvSpPr>
          <p:cNvPr id="204" name="Google Shape;204;p34"/>
          <p:cNvSpPr txBox="1"/>
          <p:nvPr>
            <p:ph idx="4294967295" type="body"/>
          </p:nvPr>
        </p:nvSpPr>
        <p:spPr>
          <a:xfrm>
            <a:off x="6092951" y="1912675"/>
            <a:ext cx="2471700" cy="2650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rgbClr val="000000"/>
              </a:buClr>
              <a:buSzPts val="1100"/>
              <a:buFont typeface="Arial"/>
              <a:buNone/>
            </a:pPr>
            <a:r>
              <a:rPr lang="en" sz="1200">
                <a:solidFill>
                  <a:srgbClr val="000000"/>
                </a:solidFill>
                <a:latin typeface="Arial"/>
                <a:ea typeface="Arial"/>
                <a:cs typeface="Arial"/>
                <a:sym typeface="Arial"/>
              </a:rPr>
              <a:t>1. </a:t>
            </a:r>
            <a:r>
              <a:rPr lang="en" sz="1200">
                <a:solidFill>
                  <a:srgbClr val="000000"/>
                </a:solidFill>
                <a:latin typeface="Arial"/>
                <a:ea typeface="Arial"/>
                <a:cs typeface="Arial"/>
                <a:sym typeface="Arial"/>
              </a:rPr>
              <a:t>Find out rich club members. Compare them with the new metric of the weighted rank.</a:t>
            </a:r>
            <a:br>
              <a:rPr lang="en" sz="1200">
                <a:solidFill>
                  <a:srgbClr val="000000"/>
                </a:solidFill>
                <a:latin typeface="Arial"/>
                <a:ea typeface="Arial"/>
                <a:cs typeface="Arial"/>
                <a:sym typeface="Arial"/>
              </a:rPr>
            </a:br>
            <a:br>
              <a:rPr lang="en" sz="1200">
                <a:solidFill>
                  <a:srgbClr val="000000"/>
                </a:solidFill>
                <a:latin typeface="Arial"/>
                <a:ea typeface="Arial"/>
                <a:cs typeface="Arial"/>
                <a:sym typeface="Arial"/>
              </a:rPr>
            </a:br>
            <a:r>
              <a:rPr lang="en" sz="1200">
                <a:solidFill>
                  <a:srgbClr val="000000"/>
                </a:solidFill>
                <a:latin typeface="Arial"/>
                <a:ea typeface="Arial"/>
                <a:cs typeface="Arial"/>
                <a:sym typeface="Arial"/>
              </a:rPr>
              <a:t>The rich club metric is inspired from the </a:t>
            </a:r>
            <a:r>
              <a:rPr lang="en" sz="1200">
                <a:solidFill>
                  <a:srgbClr val="000000"/>
                </a:solidFill>
                <a:latin typeface="Arial"/>
                <a:ea typeface="Arial"/>
                <a:cs typeface="Arial"/>
                <a:sym typeface="Arial"/>
              </a:rPr>
              <a:t>“The Network of French Legal Codes, ICAIL 2009” paper.</a:t>
            </a:r>
            <a:endParaRPr sz="1200">
              <a:solidFill>
                <a:srgbClr val="000000"/>
              </a:solidFill>
              <a:latin typeface="Arial"/>
              <a:ea typeface="Arial"/>
              <a:cs typeface="Arial"/>
              <a:sym typeface="Arial"/>
            </a:endParaRPr>
          </a:p>
          <a:p>
            <a:pPr indent="0" lvl="0" marL="0" rtl="0" algn="l">
              <a:spcBef>
                <a:spcPts val="1000"/>
              </a:spcBef>
              <a:spcAft>
                <a:spcPts val="0"/>
              </a:spcAft>
              <a:buClr>
                <a:srgbClr val="000000"/>
              </a:buClr>
              <a:buSzPts val="1100"/>
              <a:buFont typeface="Arial"/>
              <a:buNone/>
            </a:pPr>
            <a:r>
              <a:rPr lang="en" sz="1200">
                <a:solidFill>
                  <a:srgbClr val="000000"/>
                </a:solidFill>
                <a:latin typeface="Arial"/>
                <a:ea typeface="Arial"/>
                <a:cs typeface="Arial"/>
                <a:sym typeface="Arial"/>
              </a:rPr>
              <a:t>2.</a:t>
            </a:r>
            <a:r>
              <a:rPr lang="en" sz="12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Community detection using k_clique communities in graph.</a:t>
            </a:r>
            <a:endParaRPr sz="12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