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webextensions/webextension1.xml" ContentType="application/vnd.ms-office.webextension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7"/>
  </p:notesMasterIdLst>
  <p:sldIdLst>
    <p:sldId id="292" r:id="rId5"/>
    <p:sldId id="1085" r:id="rId6"/>
    <p:sldId id="1282" r:id="rId7"/>
    <p:sldId id="352" r:id="rId8"/>
    <p:sldId id="1283" r:id="rId9"/>
    <p:sldId id="1284" r:id="rId10"/>
    <p:sldId id="1285" r:id="rId11"/>
    <p:sldId id="1286" r:id="rId12"/>
    <p:sldId id="1287" r:id="rId13"/>
    <p:sldId id="1289" r:id="rId14"/>
    <p:sldId id="1288" r:id="rId15"/>
    <p:sldId id="124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FCD8C"/>
    <a:srgbClr val="9F5900"/>
    <a:srgbClr val="FF3300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7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p.powerbi.com/groups/me/reports/d72cf15e-dc86-406d-b04e-e4ebd62e5411/ReportSection4cd11430b7c8dec40913?bookmarkGuid=734354c1-1b08-41f2-9a20-2bf743b2e41f&amp;bookmarkUsage=1&amp;ctid=53bea389-8d25-4bd5-b5d3-87ccb06c1bcd&amp;portalSessionId=464a97c0-6be4-431d-970a-54b0305bab48&amp;fromEntryPoint=ex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A0452551-6A12-AB4D-455D-D9670168F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562" t="11699" r="24164" b="4426"/>
          <a:stretch/>
        </p:blipFill>
        <p:spPr>
          <a:xfrm>
            <a:off x="111566" y="629448"/>
            <a:ext cx="5735756" cy="4314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405913" y="1401500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A258B-CAEC-B6C0-5059-18B5DEA4827A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70D2AA-FB53-34A2-095E-ECE657C06B18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524598" y="2870899"/>
            <a:ext cx="23461" cy="1124328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575162" y="287156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ABFF0-3A7F-30AE-5C78-B2465A829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7"/>
          <a:stretch/>
        </p:blipFill>
        <p:spPr>
          <a:xfrm>
            <a:off x="4560067" y="602559"/>
            <a:ext cx="4483359" cy="4349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6DF1FC95-9B07-03FA-7676-5FB8177A54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-144780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6DF1FC95-9B07-03FA-7676-5FB8177A5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44780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28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399283" y="1058637"/>
            <a:ext cx="5677605" cy="36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In summary, a detailed analysis of the given sales data indicates that while the Furniture category, particularly the </a:t>
            </a:r>
            <a:r>
              <a:rPr lang="en-US" u="sng" dirty="0"/>
              <a:t>Bookcases and Tables</a:t>
            </a:r>
            <a:r>
              <a:rPr lang="en-US" dirty="0"/>
              <a:t> sub-categories, faces challenges with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  <a:r>
              <a:rPr lang="en-US" dirty="0"/>
              <a:t> profit margins despite stable sales, the </a:t>
            </a:r>
            <a:r>
              <a:rPr lang="en-US" u="sng" dirty="0"/>
              <a:t>Office Supplies and Technology</a:t>
            </a:r>
            <a:r>
              <a:rPr lang="en-US" dirty="0"/>
              <a:t> categories exhibit </a:t>
            </a:r>
            <a:r>
              <a:rPr lang="en-US" dirty="0">
                <a:solidFill>
                  <a:srgbClr val="C00000"/>
                </a:solidFill>
              </a:rPr>
              <a:t>positive</a:t>
            </a:r>
            <a:r>
              <a:rPr lang="en-US" dirty="0"/>
              <a:t> trends. 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</a:pP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To maximize overall profitability, it is advisable to channel investments and marketing efforts towards the Technology and Office Supplies segments, while undertaking a thorough review of the </a:t>
            </a:r>
            <a:r>
              <a:rPr lang="en-US" u="sng" dirty="0"/>
              <a:t>Furniture category</a:t>
            </a:r>
            <a:r>
              <a:rPr lang="en-US" dirty="0"/>
              <a:t>, focusing on opportunities for improvement in the Bookcases and Tables sub-categories.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DF6A5-7C13-9E3B-E532-BCEF7ED7B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98" r="2819"/>
          <a:stretch/>
        </p:blipFill>
        <p:spPr>
          <a:xfrm>
            <a:off x="6056142" y="1266464"/>
            <a:ext cx="30878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8499578D-1974-D02F-8C4E-2E88D065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234" t="10895" b="18028"/>
          <a:stretch/>
        </p:blipFill>
        <p:spPr>
          <a:xfrm>
            <a:off x="110365" y="656492"/>
            <a:ext cx="8935392" cy="4282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AFB96E-D063-2D80-C867-61F310BAEC2B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3376896-0AA1-1F1A-0A07-0153EA6E7A5C}"/>
              </a:ext>
            </a:extLst>
          </p:cNvPr>
          <p:cNvSpPr/>
          <p:nvPr/>
        </p:nvSpPr>
        <p:spPr>
          <a:xfrm rot="5400000">
            <a:off x="151054" y="930260"/>
            <a:ext cx="3211467" cy="3291141"/>
          </a:xfrm>
          <a:prstGeom prst="round2SameRect">
            <a:avLst/>
          </a:prstGeom>
          <a:solidFill>
            <a:srgbClr val="22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8B40143-E777-9572-674C-6F9FB0A8C197}"/>
              </a:ext>
            </a:extLst>
          </p:cNvPr>
          <p:cNvSpPr/>
          <p:nvPr/>
        </p:nvSpPr>
        <p:spPr>
          <a:xfrm rot="5400000" flipH="1" flipV="1">
            <a:off x="5790159" y="827723"/>
            <a:ext cx="3257551" cy="3450130"/>
          </a:xfrm>
          <a:prstGeom prst="round2Same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19F0F6-4D63-17C0-67E5-6FB8E80FF122}"/>
              </a:ext>
            </a:extLst>
          </p:cNvPr>
          <p:cNvSpPr/>
          <p:nvPr/>
        </p:nvSpPr>
        <p:spPr>
          <a:xfrm>
            <a:off x="1704929" y="1289956"/>
            <a:ext cx="5734143" cy="2571750"/>
          </a:xfrm>
          <a:prstGeom prst="round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cs typeface="Arial"/>
              </a:rPr>
              <a:t>Student Name : Athiyaman M</a:t>
            </a:r>
          </a:p>
          <a:p>
            <a:r>
              <a:rPr lang="en-US" sz="1400" dirty="0">
                <a:cs typeface="Arial"/>
              </a:rPr>
              <a:t>Student ID       : STU63a5c8593b4db1671809113</a:t>
            </a:r>
          </a:p>
          <a:p>
            <a:r>
              <a:rPr lang="en-US" sz="1400" dirty="0">
                <a:cs typeface="Arial"/>
              </a:rPr>
              <a:t>College Name : IFET College of Engineering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9F27E-3244-EA23-3575-26D9E2441D4F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75419-EBB8-B110-2A58-C75BF33BBB24}"/>
              </a:ext>
            </a:extLst>
          </p:cNvPr>
          <p:cNvSpPr/>
          <p:nvPr/>
        </p:nvSpPr>
        <p:spPr>
          <a:xfrm>
            <a:off x="0" y="594857"/>
            <a:ext cx="9144000" cy="2259662"/>
          </a:xfrm>
          <a:prstGeom prst="rect">
            <a:avLst/>
          </a:prstGeom>
          <a:solidFill>
            <a:srgbClr val="24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2F1D2-B3CD-47D4-C97B-3CE2F64AFC82}"/>
              </a:ext>
            </a:extLst>
          </p:cNvPr>
          <p:cNvSpPr txBox="1"/>
          <p:nvPr/>
        </p:nvSpPr>
        <p:spPr>
          <a:xfrm>
            <a:off x="1309844" y="1389165"/>
            <a:ext cx="6524311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E600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4240D32-9BCC-D793-EF34-3F436C714765}"/>
              </a:ext>
            </a:extLst>
          </p:cNvPr>
          <p:cNvSpPr txBox="1"/>
          <p:nvPr/>
        </p:nvSpPr>
        <p:spPr>
          <a:xfrm>
            <a:off x="-867769" y="3171676"/>
            <a:ext cx="10879535" cy="251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rgbClr val="0066A1"/>
                </a:solidFill>
                <a:latin typeface="Poppins"/>
              </a:rPr>
              <a:t>Project Title :</a:t>
            </a:r>
            <a:r>
              <a:rPr lang="en-US" sz="1650" b="1" dirty="0">
                <a:solidFill>
                  <a:srgbClr val="0066A1"/>
                </a:solidFill>
                <a:latin typeface="Poppins"/>
              </a:rPr>
              <a:t> E-Commerce Sales Analysis using Power BI </a:t>
            </a:r>
            <a:endParaRPr lang="en-US" sz="1650" b="1" dirty="0">
              <a:solidFill>
                <a:srgbClr val="0066A1"/>
              </a:solidFill>
              <a:latin typeface="Poppins"/>
              <a:cs typeface="Poppins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AF297CE-9F11-2600-2058-A27EC2B5D9D4}"/>
              </a:ext>
            </a:extLst>
          </p:cNvPr>
          <p:cNvSpPr txBox="1"/>
          <p:nvPr/>
        </p:nvSpPr>
        <p:spPr>
          <a:xfrm>
            <a:off x="374305" y="4036323"/>
            <a:ext cx="8395386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Abstract | Problem Statement | Project Overview |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 Proposed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Solution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|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Technology Used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 | Modelling &amp; Results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| Conclusion | Q&amp;A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31032" y="1004393"/>
            <a:ext cx="5239390" cy="372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This project focuses on leveraging the </a:t>
            </a:r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Power BI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 to analyze the e-commerce sales data into visual dashboard which shows insights about </a:t>
            </a:r>
            <a:r>
              <a:rPr lang="en-US" b="0" i="0" u="sng" dirty="0">
                <a:solidFill>
                  <a:srgbClr val="111111"/>
                </a:solidFill>
                <a:effectLst/>
                <a:latin typeface="+mj-lt"/>
              </a:rPr>
              <a:t>key performance indicators (KPIs), understand sales trends, identify top-performing products and inform data-driven decision-making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 that </a:t>
            </a:r>
            <a:r>
              <a:rPr lang="en-US" dirty="0"/>
              <a:t>empower the sales  e-commerce business stakeholders.</a:t>
            </a:r>
            <a:endParaRPr lang="en-US" b="0" i="0" dirty="0">
              <a:solidFill>
                <a:srgbClr val="111111"/>
              </a:solidFill>
              <a:effectLst/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</a:pP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The interactive dashboard encompasses various analyses, including </a:t>
            </a:r>
            <a:r>
              <a:rPr lang="en-US" u="sng" dirty="0"/>
              <a:t>sales trends, product performance, customer segmentation, geographical insights, shipment and sales, profit forecasting. </a:t>
            </a:r>
          </a:p>
          <a:p>
            <a:pPr algn="just">
              <a:spcBef>
                <a:spcPts val="200"/>
              </a:spcBef>
              <a:buClr>
                <a:srgbClr val="213163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5ED5D-25A3-99AB-74AB-78FA05793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66" t="16606" r="6172"/>
          <a:stretch/>
        </p:blipFill>
        <p:spPr>
          <a:xfrm>
            <a:off x="5649950" y="1310241"/>
            <a:ext cx="3263592" cy="31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332190" y="1059160"/>
            <a:ext cx="4990659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E-commerce businesses face the challenge of extracting </a:t>
            </a:r>
            <a:r>
              <a:rPr lang="en-US" u="sng" dirty="0"/>
              <a:t>meaningful insights from vast sales data</a:t>
            </a:r>
            <a:r>
              <a:rPr lang="en-US" dirty="0"/>
              <a:t> they generate.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</a:pP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For the given dataset, we have to understand the </a:t>
            </a:r>
            <a:r>
              <a:rPr lang="en-US" u="sng" dirty="0"/>
              <a:t>sales trends, profit margin, customer behavior, optimizing marketing strategies and identifying geographical trends</a:t>
            </a:r>
            <a:r>
              <a:rPr lang="en-US" dirty="0"/>
              <a:t> are critical for sustained growth. </a:t>
            </a:r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This project addresses these challenges by providing a dynamic </a:t>
            </a:r>
            <a:r>
              <a:rPr lang="en-US" dirty="0">
                <a:solidFill>
                  <a:schemeClr val="tx1"/>
                </a:solidFill>
              </a:rPr>
              <a:t>Power BI dashboard </a:t>
            </a:r>
            <a:r>
              <a:rPr lang="en-US" dirty="0"/>
              <a:t>with </a:t>
            </a:r>
            <a:r>
              <a:rPr lang="en-US" dirty="0">
                <a:solidFill>
                  <a:srgbClr val="C00000"/>
                </a:solidFill>
              </a:rPr>
              <a:t>summary analysis</a:t>
            </a:r>
            <a:r>
              <a:rPr lang="en-US" dirty="0"/>
              <a:t> to diverse needs of e-commerce stakeholders.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4F1941-6BBB-066A-F0EE-83785E61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873" y="1412488"/>
            <a:ext cx="3377449" cy="28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211010" y="1004393"/>
            <a:ext cx="5712207" cy="376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The dataset consists of 9995 rows and 23 columns having e-commerce sales related data’s such as </a:t>
            </a:r>
            <a:r>
              <a:rPr lang="en-US" u="sng" dirty="0"/>
              <a:t>sales and profit margin, customer segments, product categories and shipment regions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</a:pP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My dashboard provides in-depth insights across six key areas,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Wingdings" panose="05000000000000000000" pitchFamily="2" charset="2"/>
              <a:buChar char="ü"/>
            </a:pPr>
            <a:r>
              <a:rPr lang="en-US" dirty="0"/>
              <a:t>Overall Sales &amp; Profit Analysis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Wingdings" panose="05000000000000000000" pitchFamily="2" charset="2"/>
              <a:buChar char="ü"/>
            </a:pPr>
            <a:r>
              <a:rPr lang="en-US" dirty="0"/>
              <a:t>Category &amp; Sub-Category Product Analysis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Wingdings" panose="05000000000000000000" pitchFamily="2" charset="2"/>
              <a:buChar char="ü"/>
            </a:pPr>
            <a:r>
              <a:rPr lang="en-US" dirty="0"/>
              <a:t>Customer Segment Analysis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Wingdings" panose="05000000000000000000" pitchFamily="2" charset="2"/>
              <a:buChar char="ü"/>
            </a:pPr>
            <a:r>
              <a:rPr lang="en-US" dirty="0"/>
              <a:t>Geographical Sales Analysis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Wingdings" panose="05000000000000000000" pitchFamily="2" charset="2"/>
              <a:buChar char="ü"/>
            </a:pPr>
            <a:r>
              <a:rPr lang="en-US" dirty="0"/>
              <a:t>Shipment &amp; Orders Analysis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Wingdings" panose="05000000000000000000" pitchFamily="2" charset="2"/>
              <a:buChar char="ü"/>
            </a:pPr>
            <a:r>
              <a:rPr lang="en-US" dirty="0"/>
              <a:t>Discount &amp; Forecast Analysis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9FF74-ED70-00BC-3F79-B2053F429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29057"/>
            <a:ext cx="4572000" cy="28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242980" y="1059160"/>
            <a:ext cx="5213683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The proposed solution involves the creation of </a:t>
            </a:r>
            <a:r>
              <a:rPr lang="en-US" u="sng" dirty="0"/>
              <a:t>six distinct Power BI sheets</a:t>
            </a:r>
            <a:r>
              <a:rPr lang="en-US" dirty="0"/>
              <a:t>, each shows specific aspects of e-commerce sales analysis. 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</a:pP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This dashboard leverages interactive visualizations to explore data at various levels by performing </a:t>
            </a:r>
            <a:r>
              <a:rPr lang="en-US" dirty="0">
                <a:solidFill>
                  <a:srgbClr val="FF0000"/>
                </a:solidFill>
              </a:rPr>
              <a:t>DAX functions.</a:t>
            </a: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Key metrics like sales trends, top-selling products, customer segmentation, regional performance and forecasting using charts like </a:t>
            </a:r>
            <a:r>
              <a:rPr lang="en-US" u="sng" dirty="0"/>
              <a:t>line charts, bar charts, area chart, donut chart, maps and clustered charts</a:t>
            </a:r>
            <a:r>
              <a:rPr lang="en-US" dirty="0"/>
              <a:t> facilitate intuitive understanding.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622DB-307D-C2E3-643F-81E41CE5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63" y="1567691"/>
            <a:ext cx="3687337" cy="28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388258" y="1084775"/>
            <a:ext cx="4183742" cy="358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u="sng" dirty="0"/>
              <a:t>Power BI Desktop</a:t>
            </a:r>
            <a:r>
              <a:rPr lang="en-US" dirty="0"/>
              <a:t>: Dashboard creation, Data Modeling, DAX functions, Power Query Editor.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</a:pP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u="sng" dirty="0"/>
              <a:t>Excel </a:t>
            </a:r>
            <a:r>
              <a:rPr lang="en-US" dirty="0"/>
              <a:t>: Data preprocessing, Data analysis.</a:t>
            </a:r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u="sng" dirty="0"/>
              <a:t>GitHub</a:t>
            </a:r>
            <a:r>
              <a:rPr lang="en-US" dirty="0"/>
              <a:t> : Deployment.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</a:pP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u="sng" dirty="0"/>
              <a:t>Canva </a:t>
            </a:r>
            <a:r>
              <a:rPr lang="en-US" dirty="0"/>
              <a:t>: Designing, Prototype.</a:t>
            </a:r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 algn="just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u="sng" dirty="0"/>
              <a:t>ChatGPT </a:t>
            </a:r>
            <a:r>
              <a:rPr lang="en-US" dirty="0"/>
              <a:t>: Different analysis reference.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DDB36-3139-1906-CD9A-FD9730B0C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26" y="1248327"/>
            <a:ext cx="902559" cy="902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CA815-F619-97ED-EBFD-9BD785BFC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954" y="2345089"/>
            <a:ext cx="1223206" cy="1223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6460C-5840-4C6D-51CA-E5FC5F337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21" y="1004393"/>
            <a:ext cx="1400854" cy="1400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190F8-D955-7EC1-17B0-9AE0AD408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354" y="2405247"/>
            <a:ext cx="1059065" cy="1059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D73621-588A-F6CD-3B31-A459693526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2873" y="3747545"/>
            <a:ext cx="1809495" cy="10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1A4E7-0303-60F0-74BA-476709F00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5" r="4974" b="7567"/>
          <a:stretch/>
        </p:blipFill>
        <p:spPr>
          <a:xfrm>
            <a:off x="224844" y="1115163"/>
            <a:ext cx="7398863" cy="376608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B51C57-9B60-6E07-CBBD-6EF9603FD2D3}"/>
              </a:ext>
            </a:extLst>
          </p:cNvPr>
          <p:cNvSpPr/>
          <p:nvPr/>
        </p:nvSpPr>
        <p:spPr>
          <a:xfrm>
            <a:off x="7800535" y="4417255"/>
            <a:ext cx="1118621" cy="3587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EADE3-073A-091B-6BA0-EAB0072B020E}"/>
              </a:ext>
            </a:extLst>
          </p:cNvPr>
          <p:cNvSpPr txBox="1"/>
          <p:nvPr/>
        </p:nvSpPr>
        <p:spPr>
          <a:xfrm>
            <a:off x="7800534" y="4442729"/>
            <a:ext cx="1118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  <a:hlinkClick r:id="rId4"/>
              </a:rPr>
              <a:t>Live Link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ABDC3AD8-3FAE-45FF-BFEB-8AA5A0623309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72cf15e-dc86-406d-b04e-e4ebd62e5411/ReportSection4cd11430b7c8dec40913?bookmarkGuid=734354c1-1b08-41f2-9a20-2bf743b2e41f&amp;bookmarkUsage=1&amp;ctid=53bea389-8d25-4bd5-b5d3-87ccb06c1bcd&amp;fromEntryPoint=export&quot;"/>
    <we:property name="reportName" value="&quot;Athiyaman_STU63a5c8593b4db1671809113&quot;"/>
    <we:property name="reportState" value="&quot;CONNECTED&quot;"/>
    <we:property name="embedUrl" value="&quot;/reportEmbed?reportId=d72cf15e-dc86-406d-b04e-e4ebd62e5411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pageName" value="&quot;ReportSection4cd11430b7c8dec40913&quot;"/>
    <we:property name="pageDisplayName" value="&quot;Home&quot;"/>
    <we:property name="datasetId" value="&quot;0ea81617-991f-4e9e-bff3-fee399f3dc66&quot;"/>
    <we:property name="backgroundColor" value="&quot;#FFFFFF&quot;"/>
    <we:property name="bookmark" value="&quot;H4sIAAAAAAAAA+1aW1MbNxT+K8y+9MXtSNrVLW8JadrOpGkaMnQ6HR6OpCOzydq7Xa8plPF/r7S7hpiAbYwphsAL1u3TuevorM4Tl0+qAs7ewQiTF8mrsvw8gvrzHksGyXixj/LUotVgwFDk6DKvZZhVVk1ejifJi/OkgXqIzWE+mUIRAUPnX0eDBIriPQxjy0MxwUFSYT0px1Dk/2I3OQw19RRngwRPq6KsIUIeNNBghD0J00M7kEJ/SMOOYJv8BA/QNl3vB6zKuunbmXWUZikx0iqHNiOaxjWTbrQlc/X8uGlL2H45biAfBwJiX+qsJ5oxYqXBTCJKQmL/JB8Pi56Vy7Ufz6oovgZPG1OeRkmZT2HPiDSbzSIbjDKlmSJWCcpJClauRMtHQZJfY3kitQWjKAGFWkruQG+KlQrOUdlAW0p4BgiY0U2xkAQkE5jT1JqUSiLdxljMSMrRgkSVCiEUyZzaFMtxnQlChAEnaFC+FilbiVUFqHdwkg+hKetr9GkyyLwjUiguXaoo5zxi+LxoegMyZz+eVnXwiuArHebHsnoXoLo5ccrh3NjZIHlTl6N2cu+dk6n5e4r1WVgQcXDSzTxPDuYD4ffv8x/LkFyEGDd5E2Ymr6GB0O64JLPgsQdYBM7aBftlMR21m1zZspzWFj+gv2y0uFES7+syuHiLHSj7fj/48bAMRIWhfn+fYxHmhq1+qx3Wr87avV7n9dyp2VUWXw6HNQ6h6ZuLg3clEooQnWLnm+m4J4AEnQbygn6SF2mr304+bDZYV4p/HGONvRDHLp+T/ssVQifbl3NLOZgCb0a4sKVZ/DvqQu9tRbrI/HKSBslx+c9+jaHHRQENLnzgpTuBscUoTdyyzpcTeL3arxIaZbM0LhThgAiHlf2MriNqvxyZcv8Y6mYxSoTG/2btm3AezaY7XMPcT1+cmBdqXNtSb2MZR92x49AYapgABkhSr6gxK8PnjpvOpY337OY22M/2XW2Jm620XgP1s6muI9nOTKnLQtJmlMyk9SkDZZVaaab3q/2D47za+7V0+KSjbJXjs52uZQOdoYZUlHNHTAinIMAi1cg2j6d3p/BPhPoxG+hjiOUQ5j47ySoT7PxDg0vD1VYIqYxkmQch6U77x4OZ3cO7aPjp82YLh8iuO8hNjD6IhzDKqRKSGKW9RiuVzlYXNO451Wlrgo/ZRB+e0m0lZDip837osTlTX5oEZjNnuTAKKPE2zR7Yuj/gMK7ZQBeTIre4WJNMRlgP2wKQi1tFJqpuqxy78Zgthv/Y8nievM0D3x32IRTTCPvdK5jk9rt5jWh2QxBqp9+ijLWeELogJDKQnnuecWJRC5YCwObH9CNxLQu121GnujGFi13SKO+osaCJ5EgogBE7q6ytJRU7rK3lIZCgF85bw0EwnuoUjLebq+vnPISP2h6fvcUTLL6m+mL866E5xYdQ5923v75MfUvO+7r8BUyyIIz2U8Pe63kG8QU9EQH3LjvicM/Fo7+3rlW+vk1OTK/a8NNW/Hqp99OWQX8UowcUKZEaFTpGpPV3qCjtSHRfw4/v7W6/ddfcnePlAa6rMqTwGWPW2syDISkhchcLnt9SLr9YThBCWi249IKgyLjm8qEvXAc4HOG4+ca1dCmFo/4hC2HeCEkRFRfhdpyRFmTDZ05hvWU6M6mhlmvqwa2+Ezw/i9mBZzHLovvzu5in+y5maxfjpkYcQXU1ebk2ov1Ul9PqPt+X8FQyaakAsBQIy4SUGz9F1A4csSJVNLNU0zRLycZPES3jRDBNUs21Y1pJb1dH25ueWyrm49NDYEJ5ZiDQd4dvWvdvZm5qm702aCwaG3tyVZglnHbHfOaFS4WizjK0mQUNauPXwMpYzljGhNeepopwirAZVgt3XYZTTptJBRbfwxivyXSCIcHYRc0tzXba9+AXuc5s9h+WKTq3jy4AAA==&quot;"/>
    <we:property name="initialStateBookmark" value="&quot;H4sIAAAAAAAAA+1aW1MbNxT+K8y+9MXtSNrVLW+EJG0nCUkhQ6fTYTpH0pHZZO1112sKZfzfK+2uIRCwjTHFEHjBun06dx2d1Vni8vGogNNdGGDyInlZll8GUH3ZYkkvGXZ9Hz68fb+99/av3e33r0N3OarzcjhOXpwlNVR9rA/y8QSKiBA6/zzsJVAUH6EfWx6KMfaSEVbjcghF/i+2k8NQXU1w2kvwZFSUFUTI/RpqjLDHYXpoh73pT2nYEWydH+M+2rrt3cNRWdVdO7OO0iwlRlrl0GZE07hm3I42ZC6eHzdtCNsphzXkw0BA7Eud9UQzRqw0mElESUjsH+fDftGxcrH20+koyqvGk9qUJ1FS5nPYMyJNp9PIBqNMaaaIVYJykoKVC9HyQZDkt1ieSG3BKEpAoZaSO9CrYqWCc1Q20JYSngECZnRVLCQByQTmNLUmpZJItzIWM5JytCBRpUIIRTKnVsVyXGeCEGHACRqUr0XKFmKNAtQuHOd9qMvqGn2aDDLviBSKS5cqyjmPGD4v6s6AzOnrk1EVvCL4Sov5qRztBqh2TpxyMDN21kveVOWgmdy543hi/p5gdRoWRBwctzPPkv3ZQPj92+zHPCQXIYZ1XoeZySuoIbRbLsk0eOw+FoGzZsFOWUwGzSZXtiwnlcU99BeNBjdK4mNVBhdvsANlP+4EP+6Xgagw1O3vcyzC3LDVh8ph9fK02etVXs2cml1lcbvfr7APdde8PHhXIqEI0Sl2vpkMOwJI0GkgL+gneZE2+m3lw6a9ZaX4+xFW2Alx6PIZ6b9eIXS8fjk3lIMp8GaEc1uaxr/DNvTeVqSXmZ9PUi85Kv/ZqTD0uCig3rkPbLtjGFqM0sQ163w+gder/SqhUTZz40IRDohwWNkv6FqidsqBKXeOoKovR4nQ+N+sfRXOo9m0h2uY+/mrE/NcjUtb6m0s47A9dhwaQw0TwABJ6hU1ZmH43HDTubDxjt3cBvtZv6vNcbOF1mugejbVZSTbmil1WUjajJKZtD5loKxSC830frW/f5SPtt6XDp90lB3l+GynS9lAa6ghFeXcERPCKQiwSDWy1ePp3Sn8A6F6zAb6GGI5hLnPTrLIBFv/0ODScLUVQiojWeZBSLrR/vFgZvfwLhp++rxewyGy6Q5yE6MP4iGMcqqEJEZpr9FKpbPFBY17TnWamuBjNtGHp3RdCRmOq7wbemzO1JUmgdnMWS6MAkq8TbMHtu497Mc1K+hiXOQWL9ckkwFW/aYA5OJWkYlRu1WO7XjMFsN/bHg8S97lge8W+wCKSYT94SWMc/vDrEY0vSEINdNvUcZaTghtEBIZSM89zzixqAVLAWD1Y/qRuJaFym2oU92YwsUuaZR31FjQRHIkFMCIjVXW2pKKDdbW/BBI0AvnreEgGE91Csbb1dX1Sx7CR2WPTt/hMRbfUn0+/u3QjOIDqPL2219Xpr4l511d/hwmuSSM5lPD1qtZBvEVPREBty464nDHxaO/ty5Vvr5NTkyv2vDTVvxyqffTlkF3FKMHFCmRGhU6RqT1d6gobUh0X8KP7+1uv3bX3Jzj5QGuqzKk8Blj1trMgyEpIXITC57fUy5/uZwghLRacOkFQZFxzeVDX7j2sT/AYf2da+lCCofdQxbCvBGSIiouwu04Iw3Iis+cwnrLdGZSQy3X1INbfCd4fhazAc9i5kX353cxT/ddzNouxnWFOIDR1eTl2oj2c1VORvf5voSnkklLBYClQFgmpFz5KaJ24IgVqaKZpZqmWUpWfopoGSeCaZJqrh3TSnq7ONre9NxSMR+fHgITyjMDgb47fNO6fzNzE1tvNUHjsrGxJ1eFmcNpe8xnXrhUKOosQ5tZ0KBWfg2sjOWMZUx47WmqCKcIq2E1cNdlOOWkHo/A4kcY4jWZTjAkGLqoubnZTvMePGk2CbTkXWCesyC+Ej/PjabT/wB3Aux2sC4AAA==&quot;"/>
    <we:property name="isFiltersActionButtonVisible" value="true"/>
    <we:property name="reportEmbeddedTime" value="&quot;2024-01-15T11:39:33.658Z&quot;"/>
    <we:property name="creatorTenantId" value="&quot;53bea389-8d25-4bd5-b5d3-87ccb06c1bcd&quot;"/>
    <we:property name="creatorUserId" value="&quot;10032002C2AF1A49&quot;"/>
    <we:property name="creatorSessionId" value="&quot;aba6a334-f23b-4351-8c8e-a95ffab1b248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496</Words>
  <Application>Microsoft Office PowerPoint</Application>
  <PresentationFormat>On-screen Show (16:9)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Poppins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Athiyaman M</cp:lastModifiedBy>
  <cp:revision>31</cp:revision>
  <dcterms:modified xsi:type="dcterms:W3CDTF">2024-01-15T14:45:21Z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