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Click to edit the title text format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2/23/15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709332-BC44-4E82-B2D9-C6A9021C55B4}" type="slidenum">
              <a:rPr lang="en-US" sz="1200">
                <a:solidFill>
                  <a:srgbClr val="8b8b8b"/>
                </a:solidFill>
                <a:latin typeface="맑은 고딕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ko-KR" sz="3200">
                <a:latin typeface="맑은 고딕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400">
                <a:latin typeface="맑은 고딕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2000">
                <a:latin typeface="맑은 고딕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2/23/15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8D54DDF-C42B-4091-9FA6-ABC38082B86C}" type="slidenum">
              <a:rPr lang="en-US" sz="1200">
                <a:solidFill>
                  <a:srgbClr val="8b8b8b"/>
                </a:solidFill>
                <a:latin typeface="맑은 고딕"/>
              </a:rPr>
              <a:t>&lt;number&gt;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ko-KR">
                <a:latin typeface="맑은 고딕"/>
              </a:rPr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ko-KR" sz="3200">
                <a:latin typeface="맑은 고딕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400">
                <a:latin typeface="맑은 고딕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2000">
                <a:latin typeface="맑은 고딕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185200" y="2493000"/>
            <a:ext cx="4773600" cy="651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설계 전술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(Layered Architecture)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설계 전술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Flexibility / Modifiability – View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추가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변경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교체</a:t>
            </a:r>
            <a:endParaRPr/>
          </a:p>
        </p:txBody>
      </p:sp>
      <p:sp>
        <p:nvSpPr>
          <p:cNvPr id="571" name="CustomShape 2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72" name="CustomShape 3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573" name="CustomShape 4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74" name="CustomShape 5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75" name="Line 6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76" name="Line 7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77" name="CustomShape 8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78" name="CustomShape 9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579" name="Line 10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0" name="CustomShape 11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81" name="CustomShape 12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82" name="Line 13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3" name="Line 14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4" name="Line 15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5" name="Line 16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6" name="CustomShape 17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87" name="CustomShape 18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88" name="CustomShape 19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89" name="Line 20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90" name="Line 21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91" name="Line 22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92" name="CustomShape 23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93" name="CustomShape 24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94" name="CustomShape 25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95" name="Line 26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96" name="Line 27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97" name="Line 28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98" name="CustomShape 29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599" name="Line 30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00" name="CustomShape 31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01" name="CustomShape 32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02" name="Line 33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03" name="Line 34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04" name="CustomShape 35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05" name="CustomShape 36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06" name="Line 37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07" name="Line 38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08" name="CustomShape 39"/>
          <p:cNvSpPr/>
          <p:nvPr/>
        </p:nvSpPr>
        <p:spPr>
          <a:xfrm>
            <a:off x="524088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09" name="Line 40"/>
          <p:cNvSpPr/>
          <p:nvPr/>
        </p:nvSpPr>
        <p:spPr>
          <a:xfrm flipV="1">
            <a:off x="4592880" y="2132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10" name="CustomShape 41"/>
          <p:cNvSpPr/>
          <p:nvPr/>
        </p:nvSpPr>
        <p:spPr>
          <a:xfrm>
            <a:off x="632160" y="148464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611" name="CustomShape 42"/>
          <p:cNvSpPr/>
          <p:nvPr/>
        </p:nvSpPr>
        <p:spPr>
          <a:xfrm>
            <a:off x="6104880" y="177264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612" name="Line 43"/>
          <p:cNvSpPr/>
          <p:nvPr/>
        </p:nvSpPr>
        <p:spPr>
          <a:xfrm>
            <a:off x="3512520" y="1412640"/>
            <a:ext cx="216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13" name="CustomShape 44"/>
          <p:cNvSpPr/>
          <p:nvPr/>
        </p:nvSpPr>
        <p:spPr>
          <a:xfrm>
            <a:off x="3440520" y="155664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614" name="CustomShape 45"/>
          <p:cNvSpPr/>
          <p:nvPr/>
        </p:nvSpPr>
        <p:spPr>
          <a:xfrm>
            <a:off x="200052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615" name="Line 46"/>
          <p:cNvSpPr/>
          <p:nvPr/>
        </p:nvSpPr>
        <p:spPr>
          <a:xfrm>
            <a:off x="243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616" name="CustomShape 47"/>
          <p:cNvSpPr/>
          <p:nvPr/>
        </p:nvSpPr>
        <p:spPr>
          <a:xfrm>
            <a:off x="92052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17" name="Line 48"/>
          <p:cNvSpPr/>
          <p:nvPr/>
        </p:nvSpPr>
        <p:spPr>
          <a:xfrm flipH="1">
            <a:off x="135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18" name="Line 49"/>
          <p:cNvSpPr/>
          <p:nvPr/>
        </p:nvSpPr>
        <p:spPr>
          <a:xfrm>
            <a:off x="1352520" y="2132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19" name="CustomShape 50"/>
          <p:cNvSpPr/>
          <p:nvPr/>
        </p:nvSpPr>
        <p:spPr>
          <a:xfrm>
            <a:off x="7977240" y="692640"/>
            <a:ext cx="1728000" cy="172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620" name="CustomShape 51"/>
          <p:cNvSpPr/>
          <p:nvPr/>
        </p:nvSpPr>
        <p:spPr>
          <a:xfrm>
            <a:off x="8566200" y="1701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621" name="CustomShape 52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622" name="Line 53"/>
          <p:cNvSpPr/>
          <p:nvPr/>
        </p:nvSpPr>
        <p:spPr>
          <a:xfrm>
            <a:off x="8121240" y="1844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23" name="CustomShape 54"/>
          <p:cNvSpPr/>
          <p:nvPr/>
        </p:nvSpPr>
        <p:spPr>
          <a:xfrm>
            <a:off x="8049240" y="1484640"/>
            <a:ext cx="1511640" cy="143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624" name="CustomShape 55"/>
          <p:cNvSpPr/>
          <p:nvPr/>
        </p:nvSpPr>
        <p:spPr>
          <a:xfrm>
            <a:off x="8546040" y="1989360"/>
            <a:ext cx="113040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625" name="Line 56"/>
          <p:cNvSpPr/>
          <p:nvPr/>
        </p:nvSpPr>
        <p:spPr>
          <a:xfrm>
            <a:off x="8121240" y="2132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626" name="CustomShape 57"/>
          <p:cNvSpPr/>
          <p:nvPr/>
        </p:nvSpPr>
        <p:spPr>
          <a:xfrm>
            <a:off x="8049240" y="1196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설계 전술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Flexibility / Modifiability 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채널 추가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변경</a:t>
            </a:r>
            <a:endParaRPr/>
          </a:p>
        </p:txBody>
      </p:sp>
      <p:sp>
        <p:nvSpPr>
          <p:cNvPr id="628" name="CustomShape 2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29" name="CustomShape 3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30" name="CustomShape 4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31" name="CustomShape 5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632" name="Line 6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33" name="Line 7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34" name="CustomShape 8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35" name="CustomShape 9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36" name="Line 10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37" name="CustomShape 11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38" name="CustomShape 12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39" name="Line 13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0" name="Line 14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1" name="Line 15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2" name="Line 16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3" name="CustomShape 17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644" name="CustomShape 18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45" name="CustomShape 19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646" name="Line 20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7" name="Line 21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8" name="Line 22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9" name="CustomShape 23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650" name="CustomShape 24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651" name="CustomShape 25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652" name="Line 26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53" name="Line 27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54" name="Line 28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55" name="CustomShape 29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656" name="Line 30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57" name="CustomShape 31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58" name="CustomShape 32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59" name="Line 33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60" name="Line 34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661" name="CustomShape 35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62" name="CustomShape 36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63" name="Line 37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64" name="Line 38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65" name="CustomShape 39"/>
          <p:cNvSpPr/>
          <p:nvPr/>
        </p:nvSpPr>
        <p:spPr>
          <a:xfrm>
            <a:off x="6102000" y="256500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Controller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666" name="CustomShape 40"/>
          <p:cNvSpPr/>
          <p:nvPr/>
        </p:nvSpPr>
        <p:spPr>
          <a:xfrm>
            <a:off x="5240880" y="2565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67" name="CustomShape 41"/>
          <p:cNvSpPr/>
          <p:nvPr/>
        </p:nvSpPr>
        <p:spPr>
          <a:xfrm>
            <a:off x="524088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68" name="Line 42"/>
          <p:cNvSpPr/>
          <p:nvPr/>
        </p:nvSpPr>
        <p:spPr>
          <a:xfrm flipV="1">
            <a:off x="567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69" name="Line 43"/>
          <p:cNvSpPr/>
          <p:nvPr/>
        </p:nvSpPr>
        <p:spPr>
          <a:xfrm flipH="1">
            <a:off x="459288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70" name="CustomShape 44"/>
          <p:cNvSpPr/>
          <p:nvPr/>
        </p:nvSpPr>
        <p:spPr>
          <a:xfrm>
            <a:off x="5240880" y="105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Channel</a:t>
            </a:r>
            <a:endParaRPr/>
          </a:p>
        </p:txBody>
      </p:sp>
      <p:sp>
        <p:nvSpPr>
          <p:cNvPr id="671" name="Line 45"/>
          <p:cNvSpPr/>
          <p:nvPr/>
        </p:nvSpPr>
        <p:spPr>
          <a:xfrm>
            <a:off x="567288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72" name="CustomShape 46"/>
          <p:cNvSpPr/>
          <p:nvPr/>
        </p:nvSpPr>
        <p:spPr>
          <a:xfrm>
            <a:off x="920520" y="105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Channel</a:t>
            </a:r>
            <a:endParaRPr/>
          </a:p>
        </p:txBody>
      </p:sp>
      <p:sp>
        <p:nvSpPr>
          <p:cNvPr id="673" name="Line 47"/>
          <p:cNvSpPr/>
          <p:nvPr/>
        </p:nvSpPr>
        <p:spPr>
          <a:xfrm>
            <a:off x="135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74" name="CustomShape 48"/>
          <p:cNvSpPr/>
          <p:nvPr/>
        </p:nvSpPr>
        <p:spPr>
          <a:xfrm>
            <a:off x="966240" y="260676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Controller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675" name="CustomShape 49"/>
          <p:cNvSpPr/>
          <p:nvPr/>
        </p:nvSpPr>
        <p:spPr>
          <a:xfrm>
            <a:off x="1246680" y="177264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676" name="CustomShape 50"/>
          <p:cNvSpPr/>
          <p:nvPr/>
        </p:nvSpPr>
        <p:spPr>
          <a:xfrm>
            <a:off x="6104880" y="177264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677" name="CustomShape 51"/>
          <p:cNvSpPr/>
          <p:nvPr/>
        </p:nvSpPr>
        <p:spPr>
          <a:xfrm>
            <a:off x="7977240" y="692640"/>
            <a:ext cx="1728000" cy="172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678" name="CustomShape 52"/>
          <p:cNvSpPr/>
          <p:nvPr/>
        </p:nvSpPr>
        <p:spPr>
          <a:xfrm>
            <a:off x="8566200" y="1701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679" name="CustomShape 53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680" name="Line 54"/>
          <p:cNvSpPr/>
          <p:nvPr/>
        </p:nvSpPr>
        <p:spPr>
          <a:xfrm>
            <a:off x="8121240" y="1844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81" name="CustomShape 55"/>
          <p:cNvSpPr/>
          <p:nvPr/>
        </p:nvSpPr>
        <p:spPr>
          <a:xfrm>
            <a:off x="8049240" y="1484640"/>
            <a:ext cx="1511640" cy="143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682" name="CustomShape 56"/>
          <p:cNvSpPr/>
          <p:nvPr/>
        </p:nvSpPr>
        <p:spPr>
          <a:xfrm>
            <a:off x="8546040" y="1989360"/>
            <a:ext cx="113040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683" name="Line 57"/>
          <p:cNvSpPr/>
          <p:nvPr/>
        </p:nvSpPr>
        <p:spPr>
          <a:xfrm>
            <a:off x="8121240" y="2132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684" name="CustomShape 58"/>
          <p:cNvSpPr/>
          <p:nvPr/>
        </p:nvSpPr>
        <p:spPr>
          <a:xfrm>
            <a:off x="8049240" y="1196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설계 전술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이상적인 모듈 구성 형태</a:t>
            </a:r>
            <a:endParaRPr/>
          </a:p>
        </p:txBody>
      </p:sp>
      <p:sp>
        <p:nvSpPr>
          <p:cNvPr id="686" name="CustomShape 2"/>
          <p:cNvSpPr/>
          <p:nvPr/>
        </p:nvSpPr>
        <p:spPr>
          <a:xfrm>
            <a:off x="7977240" y="692640"/>
            <a:ext cx="1728000" cy="791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687" name="CustomShape 3"/>
          <p:cNvSpPr/>
          <p:nvPr/>
        </p:nvSpPr>
        <p:spPr>
          <a:xfrm>
            <a:off x="8566200" y="1125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688" name="CustomShape 4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689" name="CustomShape 5"/>
          <p:cNvSpPr/>
          <p:nvPr/>
        </p:nvSpPr>
        <p:spPr>
          <a:xfrm>
            <a:off x="4448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90" name="CustomShape 6"/>
          <p:cNvSpPr/>
          <p:nvPr/>
        </p:nvSpPr>
        <p:spPr>
          <a:xfrm>
            <a:off x="4448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91" name="CustomShape 7"/>
          <p:cNvSpPr/>
          <p:nvPr/>
        </p:nvSpPr>
        <p:spPr>
          <a:xfrm>
            <a:off x="4448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92" name="CustomShape 8"/>
          <p:cNvSpPr/>
          <p:nvPr/>
        </p:nvSpPr>
        <p:spPr>
          <a:xfrm>
            <a:off x="4448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693" name="Line 9"/>
          <p:cNvSpPr/>
          <p:nvPr/>
        </p:nvSpPr>
        <p:spPr>
          <a:xfrm>
            <a:off x="4880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94" name="Line 10"/>
          <p:cNvSpPr/>
          <p:nvPr/>
        </p:nvSpPr>
        <p:spPr>
          <a:xfrm>
            <a:off x="4880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95" name="CustomShape 11"/>
          <p:cNvSpPr/>
          <p:nvPr/>
        </p:nvSpPr>
        <p:spPr>
          <a:xfrm>
            <a:off x="552924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96" name="CustomShape 12"/>
          <p:cNvSpPr/>
          <p:nvPr/>
        </p:nvSpPr>
        <p:spPr>
          <a:xfrm>
            <a:off x="4448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97" name="Line 13"/>
          <p:cNvSpPr/>
          <p:nvPr/>
        </p:nvSpPr>
        <p:spPr>
          <a:xfrm>
            <a:off x="4880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98" name="CustomShape 14"/>
          <p:cNvSpPr/>
          <p:nvPr/>
        </p:nvSpPr>
        <p:spPr>
          <a:xfrm>
            <a:off x="3368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99" name="CustomShape 15"/>
          <p:cNvSpPr/>
          <p:nvPr/>
        </p:nvSpPr>
        <p:spPr>
          <a:xfrm>
            <a:off x="552924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700" name="Line 16"/>
          <p:cNvSpPr/>
          <p:nvPr/>
        </p:nvSpPr>
        <p:spPr>
          <a:xfrm flipV="1">
            <a:off x="3800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1" name="Line 17"/>
          <p:cNvSpPr/>
          <p:nvPr/>
        </p:nvSpPr>
        <p:spPr>
          <a:xfrm flipV="1">
            <a:off x="5960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2" name="Line 18"/>
          <p:cNvSpPr/>
          <p:nvPr/>
        </p:nvSpPr>
        <p:spPr>
          <a:xfrm>
            <a:off x="4880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3" name="Line 19"/>
          <p:cNvSpPr/>
          <p:nvPr/>
        </p:nvSpPr>
        <p:spPr>
          <a:xfrm>
            <a:off x="5960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4" name="CustomShape 20"/>
          <p:cNvSpPr/>
          <p:nvPr/>
        </p:nvSpPr>
        <p:spPr>
          <a:xfrm>
            <a:off x="552924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05" name="CustomShape 21"/>
          <p:cNvSpPr/>
          <p:nvPr/>
        </p:nvSpPr>
        <p:spPr>
          <a:xfrm>
            <a:off x="3368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706" name="CustomShape 22"/>
          <p:cNvSpPr/>
          <p:nvPr/>
        </p:nvSpPr>
        <p:spPr>
          <a:xfrm>
            <a:off x="3368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07" name="Line 23"/>
          <p:cNvSpPr/>
          <p:nvPr/>
        </p:nvSpPr>
        <p:spPr>
          <a:xfrm>
            <a:off x="3800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8" name="Line 24"/>
          <p:cNvSpPr/>
          <p:nvPr/>
        </p:nvSpPr>
        <p:spPr>
          <a:xfrm>
            <a:off x="3800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9" name="Line 25"/>
          <p:cNvSpPr/>
          <p:nvPr/>
        </p:nvSpPr>
        <p:spPr>
          <a:xfrm>
            <a:off x="5960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10" name="CustomShape 26"/>
          <p:cNvSpPr/>
          <p:nvPr/>
        </p:nvSpPr>
        <p:spPr>
          <a:xfrm>
            <a:off x="4448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11" name="CustomShape 27"/>
          <p:cNvSpPr/>
          <p:nvPr/>
        </p:nvSpPr>
        <p:spPr>
          <a:xfrm>
            <a:off x="552924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12" name="CustomShape 28"/>
          <p:cNvSpPr/>
          <p:nvPr/>
        </p:nvSpPr>
        <p:spPr>
          <a:xfrm>
            <a:off x="3368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13" name="Line 29"/>
          <p:cNvSpPr/>
          <p:nvPr/>
        </p:nvSpPr>
        <p:spPr>
          <a:xfrm>
            <a:off x="4880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14" name="Line 30"/>
          <p:cNvSpPr/>
          <p:nvPr/>
        </p:nvSpPr>
        <p:spPr>
          <a:xfrm>
            <a:off x="5960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15" name="Line 31"/>
          <p:cNvSpPr/>
          <p:nvPr/>
        </p:nvSpPr>
        <p:spPr>
          <a:xfrm>
            <a:off x="3800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16" name="CustomShape 32"/>
          <p:cNvSpPr/>
          <p:nvPr/>
        </p:nvSpPr>
        <p:spPr>
          <a:xfrm>
            <a:off x="552924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17" name="CustomShape 33"/>
          <p:cNvSpPr/>
          <p:nvPr/>
        </p:nvSpPr>
        <p:spPr>
          <a:xfrm>
            <a:off x="3368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18" name="CustomShape 34"/>
          <p:cNvSpPr/>
          <p:nvPr/>
        </p:nvSpPr>
        <p:spPr>
          <a:xfrm>
            <a:off x="552924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719" name="CustomShape 35"/>
          <p:cNvSpPr/>
          <p:nvPr/>
        </p:nvSpPr>
        <p:spPr>
          <a:xfrm>
            <a:off x="3368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720" name="Line 36"/>
          <p:cNvSpPr/>
          <p:nvPr/>
        </p:nvSpPr>
        <p:spPr>
          <a:xfrm flipV="1">
            <a:off x="3800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21" name="Line 37"/>
          <p:cNvSpPr/>
          <p:nvPr/>
        </p:nvSpPr>
        <p:spPr>
          <a:xfrm>
            <a:off x="5960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22" name="Line 38"/>
          <p:cNvSpPr/>
          <p:nvPr/>
        </p:nvSpPr>
        <p:spPr>
          <a:xfrm>
            <a:off x="8121240" y="1268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23" name="CustomShape 39"/>
          <p:cNvSpPr/>
          <p:nvPr/>
        </p:nvSpPr>
        <p:spPr>
          <a:xfrm>
            <a:off x="660924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724" name="CustomShape 40"/>
          <p:cNvSpPr/>
          <p:nvPr/>
        </p:nvSpPr>
        <p:spPr>
          <a:xfrm>
            <a:off x="660924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25" name="Line 41"/>
          <p:cNvSpPr/>
          <p:nvPr/>
        </p:nvSpPr>
        <p:spPr>
          <a:xfrm>
            <a:off x="7040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26" name="CustomShape 42"/>
          <p:cNvSpPr/>
          <p:nvPr/>
        </p:nvSpPr>
        <p:spPr>
          <a:xfrm>
            <a:off x="660924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27" name="Line 43"/>
          <p:cNvSpPr/>
          <p:nvPr/>
        </p:nvSpPr>
        <p:spPr>
          <a:xfrm>
            <a:off x="7040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28" name="CustomShape 44"/>
          <p:cNvSpPr/>
          <p:nvPr/>
        </p:nvSpPr>
        <p:spPr>
          <a:xfrm>
            <a:off x="768924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29" name="CustomShape 45"/>
          <p:cNvSpPr/>
          <p:nvPr/>
        </p:nvSpPr>
        <p:spPr>
          <a:xfrm>
            <a:off x="768924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30" name="Line 46"/>
          <p:cNvSpPr/>
          <p:nvPr/>
        </p:nvSpPr>
        <p:spPr>
          <a:xfrm>
            <a:off x="812124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31" name="CustomShape 47"/>
          <p:cNvSpPr/>
          <p:nvPr/>
        </p:nvSpPr>
        <p:spPr>
          <a:xfrm>
            <a:off x="876960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32" name="CustomShape 48"/>
          <p:cNvSpPr/>
          <p:nvPr/>
        </p:nvSpPr>
        <p:spPr>
          <a:xfrm>
            <a:off x="2288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733" name="CustomShape 49"/>
          <p:cNvSpPr/>
          <p:nvPr/>
        </p:nvSpPr>
        <p:spPr>
          <a:xfrm>
            <a:off x="2288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34" name="Line 50"/>
          <p:cNvSpPr/>
          <p:nvPr/>
        </p:nvSpPr>
        <p:spPr>
          <a:xfrm>
            <a:off x="2720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35" name="CustomShape 51"/>
          <p:cNvSpPr/>
          <p:nvPr/>
        </p:nvSpPr>
        <p:spPr>
          <a:xfrm>
            <a:off x="2288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36" name="Line 52"/>
          <p:cNvSpPr/>
          <p:nvPr/>
        </p:nvSpPr>
        <p:spPr>
          <a:xfrm>
            <a:off x="2720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37" name="CustomShape 53"/>
          <p:cNvSpPr/>
          <p:nvPr/>
        </p:nvSpPr>
        <p:spPr>
          <a:xfrm>
            <a:off x="1208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38" name="CustomShape 54"/>
          <p:cNvSpPr/>
          <p:nvPr/>
        </p:nvSpPr>
        <p:spPr>
          <a:xfrm>
            <a:off x="1208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39" name="Line 55"/>
          <p:cNvSpPr/>
          <p:nvPr/>
        </p:nvSpPr>
        <p:spPr>
          <a:xfrm>
            <a:off x="1640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40" name="CustomShape 56"/>
          <p:cNvSpPr/>
          <p:nvPr/>
        </p:nvSpPr>
        <p:spPr>
          <a:xfrm>
            <a:off x="128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41" name="CustomShape 57"/>
          <p:cNvSpPr/>
          <p:nvPr/>
        </p:nvSpPr>
        <p:spPr>
          <a:xfrm>
            <a:off x="660924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742" name="CustomShape 58"/>
          <p:cNvSpPr/>
          <p:nvPr/>
        </p:nvSpPr>
        <p:spPr>
          <a:xfrm>
            <a:off x="2288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743" name="CustomShape 59"/>
          <p:cNvSpPr/>
          <p:nvPr/>
        </p:nvSpPr>
        <p:spPr>
          <a:xfrm>
            <a:off x="2288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44" name="CustomShape 60"/>
          <p:cNvSpPr/>
          <p:nvPr/>
        </p:nvSpPr>
        <p:spPr>
          <a:xfrm>
            <a:off x="660924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45" name="CustomShape 61"/>
          <p:cNvSpPr/>
          <p:nvPr/>
        </p:nvSpPr>
        <p:spPr>
          <a:xfrm>
            <a:off x="768924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46" name="CustomShape 62"/>
          <p:cNvSpPr/>
          <p:nvPr/>
        </p:nvSpPr>
        <p:spPr>
          <a:xfrm>
            <a:off x="1208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47" name="Line 63"/>
          <p:cNvSpPr/>
          <p:nvPr/>
        </p:nvSpPr>
        <p:spPr>
          <a:xfrm flipH="1" flipV="1">
            <a:off x="8121240" y="5301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48" name="Line 64"/>
          <p:cNvSpPr/>
          <p:nvPr/>
        </p:nvSpPr>
        <p:spPr>
          <a:xfrm flipV="1">
            <a:off x="560160" y="5301000"/>
            <a:ext cx="108036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49" name="Line 65"/>
          <p:cNvSpPr/>
          <p:nvPr/>
        </p:nvSpPr>
        <p:spPr>
          <a:xfrm>
            <a:off x="1640520" y="2132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50" name="Line 66"/>
          <p:cNvSpPr/>
          <p:nvPr/>
        </p:nvSpPr>
        <p:spPr>
          <a:xfrm flipH="1">
            <a:off x="7040880" y="2132640"/>
            <a:ext cx="108036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51" name="Line 67"/>
          <p:cNvSpPr/>
          <p:nvPr/>
        </p:nvSpPr>
        <p:spPr>
          <a:xfrm>
            <a:off x="7040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52" name="Line 68"/>
          <p:cNvSpPr/>
          <p:nvPr/>
        </p:nvSpPr>
        <p:spPr>
          <a:xfrm>
            <a:off x="2720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53" name="Line 69"/>
          <p:cNvSpPr/>
          <p:nvPr/>
        </p:nvSpPr>
        <p:spPr>
          <a:xfrm>
            <a:off x="272052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54" name="Line 70"/>
          <p:cNvSpPr/>
          <p:nvPr/>
        </p:nvSpPr>
        <p:spPr>
          <a:xfrm flipH="1">
            <a:off x="596088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55" name="Line 71"/>
          <p:cNvSpPr/>
          <p:nvPr/>
        </p:nvSpPr>
        <p:spPr>
          <a:xfrm>
            <a:off x="596088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56" name="Line 72"/>
          <p:cNvSpPr/>
          <p:nvPr/>
        </p:nvSpPr>
        <p:spPr>
          <a:xfrm flipH="1">
            <a:off x="2720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57" name="Line 73"/>
          <p:cNvSpPr/>
          <p:nvPr/>
        </p:nvSpPr>
        <p:spPr>
          <a:xfrm flipH="1">
            <a:off x="1784520" y="4509000"/>
            <a:ext cx="936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58" name="Line 74"/>
          <p:cNvSpPr/>
          <p:nvPr/>
        </p:nvSpPr>
        <p:spPr>
          <a:xfrm>
            <a:off x="7040880" y="4509000"/>
            <a:ext cx="108036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59" name="Line 75"/>
          <p:cNvSpPr/>
          <p:nvPr/>
        </p:nvSpPr>
        <p:spPr>
          <a:xfrm flipH="1">
            <a:off x="3800520" y="5301000"/>
            <a:ext cx="108036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60" name="Line 76"/>
          <p:cNvSpPr/>
          <p:nvPr/>
        </p:nvSpPr>
        <p:spPr>
          <a:xfrm>
            <a:off x="4880880" y="5301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61" name="Line 77"/>
          <p:cNvSpPr/>
          <p:nvPr/>
        </p:nvSpPr>
        <p:spPr>
          <a:xfrm flipH="1">
            <a:off x="3800520" y="4509000"/>
            <a:ext cx="108036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62" name="Line 78"/>
          <p:cNvSpPr/>
          <p:nvPr/>
        </p:nvSpPr>
        <p:spPr>
          <a:xfrm>
            <a:off x="4880880" y="4509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63" name="Line 79"/>
          <p:cNvSpPr/>
          <p:nvPr/>
        </p:nvSpPr>
        <p:spPr>
          <a:xfrm>
            <a:off x="3800520" y="2924640"/>
            <a:ext cx="108036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64" name="Line 80"/>
          <p:cNvSpPr/>
          <p:nvPr/>
        </p:nvSpPr>
        <p:spPr>
          <a:xfrm flipV="1">
            <a:off x="488088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65" name="Line 81"/>
          <p:cNvSpPr/>
          <p:nvPr/>
        </p:nvSpPr>
        <p:spPr>
          <a:xfrm flipH="1">
            <a:off x="3800520" y="3717000"/>
            <a:ext cx="108036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66" name="Line 82"/>
          <p:cNvSpPr/>
          <p:nvPr/>
        </p:nvSpPr>
        <p:spPr>
          <a:xfrm>
            <a:off x="488088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67" name="Line 83"/>
          <p:cNvSpPr/>
          <p:nvPr/>
        </p:nvSpPr>
        <p:spPr>
          <a:xfrm>
            <a:off x="5960880" y="4509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68" name="Line 84"/>
          <p:cNvSpPr/>
          <p:nvPr/>
        </p:nvSpPr>
        <p:spPr>
          <a:xfrm>
            <a:off x="7040880" y="5301000"/>
            <a:ext cx="108036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69" name="Line 85"/>
          <p:cNvSpPr/>
          <p:nvPr/>
        </p:nvSpPr>
        <p:spPr>
          <a:xfrm flipH="1">
            <a:off x="2720520" y="4509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70" name="Line 86"/>
          <p:cNvSpPr/>
          <p:nvPr/>
        </p:nvSpPr>
        <p:spPr>
          <a:xfrm flipH="1">
            <a:off x="1640520" y="5301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71" name="Line 87"/>
          <p:cNvSpPr/>
          <p:nvPr/>
        </p:nvSpPr>
        <p:spPr>
          <a:xfrm flipH="1">
            <a:off x="2864520" y="5301000"/>
            <a:ext cx="936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72" name="Line 88"/>
          <p:cNvSpPr/>
          <p:nvPr/>
        </p:nvSpPr>
        <p:spPr>
          <a:xfrm>
            <a:off x="5960880" y="5301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73" name="Line 89"/>
          <p:cNvSpPr/>
          <p:nvPr/>
        </p:nvSpPr>
        <p:spPr>
          <a:xfrm>
            <a:off x="7040880" y="2924640"/>
            <a:ext cx="0" cy="1224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74" name="Line 90"/>
          <p:cNvSpPr/>
          <p:nvPr/>
        </p:nvSpPr>
        <p:spPr>
          <a:xfrm>
            <a:off x="2720520" y="2924640"/>
            <a:ext cx="0" cy="1224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설계 전술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1:1 Mapping,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자동 생성 결과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7977240" y="692640"/>
            <a:ext cx="1728000" cy="791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8566200" y="1125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1208520" y="1412640"/>
            <a:ext cx="64764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중복성</a:t>
            </a:r>
            <a:endParaRPr/>
          </a:p>
        </p:txBody>
      </p:sp>
      <p:sp>
        <p:nvSpPr>
          <p:cNvPr id="84" name="CustomShape 6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85" name="CustomShape 7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86" name="CustomShape 8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87" name="CustomShape 9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88" name="Line 10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9" name="Line 11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0" name="CustomShape 12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91" name="CustomShape 13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92" name="Line 14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3" name="CustomShape 15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94" name="CustomShape 16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95" name="Line 17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6" name="Line 18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7" name="Line 19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8" name="Line 20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9" name="CustomShape 21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00" name="CustomShape 22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01" name="CustomShape 23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02" name="Line 24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3" name="Line 25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4" name="Line 26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5" name="CustomShape 27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06" name="CustomShape 28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07" name="CustomShape 29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08" name="Line 30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9" name="Line 31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0" name="Line 32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1" name="CustomShape 33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112" name="Line 34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3" name="CustomShape 35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14" name="CustomShape 36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15" name="Line 37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6" name="Line 38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7" name="CustomShape 39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18" name="CustomShape 40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19" name="Line 41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0" name="Line 42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1" name="Line 43"/>
          <p:cNvSpPr/>
          <p:nvPr/>
        </p:nvSpPr>
        <p:spPr>
          <a:xfrm>
            <a:off x="8121240" y="1268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2" name="CustomShape 44"/>
          <p:cNvSpPr/>
          <p:nvPr/>
        </p:nvSpPr>
        <p:spPr>
          <a:xfrm>
            <a:off x="1208520" y="1772640"/>
            <a:ext cx="647640" cy="432000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설계 전술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Reusability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컴포넌트 분석 결과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7977240" y="692640"/>
            <a:ext cx="1728000" cy="791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8566200" y="1125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127" name="CustomShape 5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28" name="CustomShape 6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29" name="CustomShape 7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30" name="CustomShape 8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31" name="Line 9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2" name="Line 10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3" name="CustomShape 11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34" name="CustomShape 12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35" name="Line 13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6" name="CustomShape 14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37" name="CustomShape 15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38" name="Line 16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9" name="Line 17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0" name="Line 18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1" name="Line 19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2" name="CustomShape 20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43" name="CustomShape 21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44" name="CustomShape 22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45" name="Line 23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6" name="Line 24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7" name="Line 25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8" name="CustomShape 26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49" name="CustomShape 27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50" name="CustomShape 28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51" name="Line 29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2" name="Line 30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3" name="Line 31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4" name="CustomShape 32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155" name="Line 33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6" name="CustomShape 34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57" name="CustomShape 35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58" name="Line 36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9" name="Line 37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0" name="CustomShape 38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61" name="CustomShape 39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62" name="Line 40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3" name="Line 41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4" name="CustomShape 42"/>
          <p:cNvSpPr/>
          <p:nvPr/>
        </p:nvSpPr>
        <p:spPr>
          <a:xfrm>
            <a:off x="5096880" y="2133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트랜잭션 요청</a:t>
            </a:r>
            <a:endParaRPr/>
          </a:p>
        </p:txBody>
      </p:sp>
      <p:sp>
        <p:nvSpPr>
          <p:cNvPr id="165" name="Line 43"/>
          <p:cNvSpPr/>
          <p:nvPr/>
        </p:nvSpPr>
        <p:spPr>
          <a:xfrm flipV="1">
            <a:off x="2432520" y="5301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6" name="CustomShape 44"/>
          <p:cNvSpPr/>
          <p:nvPr/>
        </p:nvSpPr>
        <p:spPr>
          <a:xfrm>
            <a:off x="3535920" y="5301360"/>
            <a:ext cx="39888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Join</a:t>
            </a:r>
            <a:endParaRPr/>
          </a:p>
        </p:txBody>
      </p:sp>
      <p:sp>
        <p:nvSpPr>
          <p:cNvPr id="167" name="Line 45"/>
          <p:cNvSpPr/>
          <p:nvPr/>
        </p:nvSpPr>
        <p:spPr>
          <a:xfrm flipV="1">
            <a:off x="2432520" y="4509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8" name="CustomShape 46"/>
          <p:cNvSpPr/>
          <p:nvPr/>
        </p:nvSpPr>
        <p:spPr>
          <a:xfrm>
            <a:off x="3524400" y="4509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169" name="Line 47"/>
          <p:cNvSpPr/>
          <p:nvPr/>
        </p:nvSpPr>
        <p:spPr>
          <a:xfrm flipV="1">
            <a:off x="243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70" name="CustomShape 48"/>
          <p:cNvSpPr/>
          <p:nvPr/>
        </p:nvSpPr>
        <p:spPr>
          <a:xfrm>
            <a:off x="3524400" y="3717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171" name="Line 49"/>
          <p:cNvSpPr/>
          <p:nvPr/>
        </p:nvSpPr>
        <p:spPr>
          <a:xfrm flipV="1">
            <a:off x="243252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72" name="CustomShape 50"/>
          <p:cNvSpPr/>
          <p:nvPr/>
        </p:nvSpPr>
        <p:spPr>
          <a:xfrm>
            <a:off x="3524400" y="2925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173" name="Line 51"/>
          <p:cNvSpPr/>
          <p:nvPr/>
        </p:nvSpPr>
        <p:spPr>
          <a:xfrm flipV="1">
            <a:off x="2432520" y="2132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74" name="CustomShape 52"/>
          <p:cNvSpPr/>
          <p:nvPr/>
        </p:nvSpPr>
        <p:spPr>
          <a:xfrm>
            <a:off x="3524400" y="2133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175" name="CustomShape 53"/>
          <p:cNvSpPr/>
          <p:nvPr/>
        </p:nvSpPr>
        <p:spPr>
          <a:xfrm>
            <a:off x="5096880" y="2925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비즈니스 로직 처리</a:t>
            </a:r>
            <a:endParaRPr/>
          </a:p>
        </p:txBody>
      </p:sp>
      <p:sp>
        <p:nvSpPr>
          <p:cNvPr id="176" name="CustomShape 54"/>
          <p:cNvSpPr/>
          <p:nvPr/>
        </p:nvSpPr>
        <p:spPr>
          <a:xfrm>
            <a:off x="5096880" y="3717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 관리자 재사용</a:t>
            </a:r>
            <a:endParaRPr/>
          </a:p>
        </p:txBody>
      </p:sp>
      <p:sp>
        <p:nvSpPr>
          <p:cNvPr id="177" name="CustomShape 55"/>
          <p:cNvSpPr/>
          <p:nvPr/>
        </p:nvSpPr>
        <p:spPr>
          <a:xfrm>
            <a:off x="5096880" y="4509000"/>
            <a:ext cx="266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객체의 물리적 접근법 재사용</a:t>
            </a:r>
            <a:endParaRPr/>
          </a:p>
        </p:txBody>
      </p:sp>
      <p:sp>
        <p:nvSpPr>
          <p:cNvPr id="178" name="CustomShape 56"/>
          <p:cNvSpPr/>
          <p:nvPr/>
        </p:nvSpPr>
        <p:spPr>
          <a:xfrm>
            <a:off x="5096880" y="534312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데이터 취합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/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수집</a:t>
            </a:r>
            <a:endParaRPr/>
          </a:p>
        </p:txBody>
      </p:sp>
      <p:sp>
        <p:nvSpPr>
          <p:cNvPr id="179" name="Line 57"/>
          <p:cNvSpPr/>
          <p:nvPr/>
        </p:nvSpPr>
        <p:spPr>
          <a:xfrm>
            <a:off x="8121240" y="1268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80" name="CustomShape 58"/>
          <p:cNvSpPr/>
          <p:nvPr/>
        </p:nvSpPr>
        <p:spPr>
          <a:xfrm>
            <a:off x="1136520" y="1412640"/>
            <a:ext cx="79164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재사용성</a:t>
            </a:r>
            <a:endParaRPr/>
          </a:p>
        </p:txBody>
      </p:sp>
      <p:sp>
        <p:nvSpPr>
          <p:cNvPr id="181" name="CustomShape 59"/>
          <p:cNvSpPr/>
          <p:nvPr/>
        </p:nvSpPr>
        <p:spPr>
          <a:xfrm>
            <a:off x="1208520" y="1772640"/>
            <a:ext cx="647640" cy="432000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설계 전술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Reusability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컴포넌트 분석 결과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2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7977240" y="692640"/>
            <a:ext cx="1728000" cy="791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8566200" y="1125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185" name="CustomShape 4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186" name="CustomShape 5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87" name="CustomShape 6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88" name="CustomShape 7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89" name="CustomShape 8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90" name="Line 9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1" name="Line 10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2" name="CustomShape 11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93" name="CustomShape 12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94" name="Line 13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5" name="CustomShape 14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96" name="CustomShape 15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97" name="Line 16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8" name="Line 17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9" name="Line 18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0" name="Line 19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1" name="CustomShape 20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202" name="CustomShape 21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203" name="CustomShape 22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204" name="Line 23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5" name="Line 24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6" name="Line 25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7" name="CustomShape 26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208" name="CustomShape 27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209" name="CustomShape 28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210" name="Line 29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1" name="Line 30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2" name="Line 31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3" name="CustomShape 32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214" name="Line 33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5" name="CustomShape 34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16" name="CustomShape 35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17" name="Line 36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8" name="Line 37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9" name="CustomShape 38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20" name="CustomShape 39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21" name="Line 40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2" name="Line 41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3" name="CustomShape 42"/>
          <p:cNvSpPr/>
          <p:nvPr/>
        </p:nvSpPr>
        <p:spPr>
          <a:xfrm>
            <a:off x="5096880" y="2133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트랜잭션 요청</a:t>
            </a:r>
            <a:endParaRPr/>
          </a:p>
        </p:txBody>
      </p:sp>
      <p:sp>
        <p:nvSpPr>
          <p:cNvPr id="224" name="Line 43"/>
          <p:cNvSpPr/>
          <p:nvPr/>
        </p:nvSpPr>
        <p:spPr>
          <a:xfrm flipV="1">
            <a:off x="2432520" y="5301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5" name="CustomShape 44"/>
          <p:cNvSpPr/>
          <p:nvPr/>
        </p:nvSpPr>
        <p:spPr>
          <a:xfrm>
            <a:off x="3535920" y="5301360"/>
            <a:ext cx="39888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Join</a:t>
            </a:r>
            <a:endParaRPr/>
          </a:p>
        </p:txBody>
      </p:sp>
      <p:sp>
        <p:nvSpPr>
          <p:cNvPr id="226" name="Line 45"/>
          <p:cNvSpPr/>
          <p:nvPr/>
        </p:nvSpPr>
        <p:spPr>
          <a:xfrm flipV="1">
            <a:off x="2432520" y="4509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7" name="CustomShape 46"/>
          <p:cNvSpPr/>
          <p:nvPr/>
        </p:nvSpPr>
        <p:spPr>
          <a:xfrm>
            <a:off x="3524400" y="4509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28" name="Line 47"/>
          <p:cNvSpPr/>
          <p:nvPr/>
        </p:nvSpPr>
        <p:spPr>
          <a:xfrm flipV="1">
            <a:off x="243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9" name="CustomShape 48"/>
          <p:cNvSpPr/>
          <p:nvPr/>
        </p:nvSpPr>
        <p:spPr>
          <a:xfrm>
            <a:off x="3524400" y="3717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30" name="Line 49"/>
          <p:cNvSpPr/>
          <p:nvPr/>
        </p:nvSpPr>
        <p:spPr>
          <a:xfrm flipV="1">
            <a:off x="243252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31" name="CustomShape 50"/>
          <p:cNvSpPr/>
          <p:nvPr/>
        </p:nvSpPr>
        <p:spPr>
          <a:xfrm>
            <a:off x="3524400" y="2925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32" name="Line 51"/>
          <p:cNvSpPr/>
          <p:nvPr/>
        </p:nvSpPr>
        <p:spPr>
          <a:xfrm flipV="1">
            <a:off x="2432520" y="2132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33" name="CustomShape 52"/>
          <p:cNvSpPr/>
          <p:nvPr/>
        </p:nvSpPr>
        <p:spPr>
          <a:xfrm>
            <a:off x="3524400" y="2133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34" name="CustomShape 53"/>
          <p:cNvSpPr/>
          <p:nvPr/>
        </p:nvSpPr>
        <p:spPr>
          <a:xfrm>
            <a:off x="5096880" y="2925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비즈니스 로직 처리</a:t>
            </a:r>
            <a:endParaRPr/>
          </a:p>
        </p:txBody>
      </p:sp>
      <p:sp>
        <p:nvSpPr>
          <p:cNvPr id="235" name="CustomShape 54"/>
          <p:cNvSpPr/>
          <p:nvPr/>
        </p:nvSpPr>
        <p:spPr>
          <a:xfrm>
            <a:off x="5096880" y="3717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 관리자 재사용</a:t>
            </a:r>
            <a:endParaRPr/>
          </a:p>
        </p:txBody>
      </p:sp>
      <p:sp>
        <p:nvSpPr>
          <p:cNvPr id="236" name="CustomShape 55"/>
          <p:cNvSpPr/>
          <p:nvPr/>
        </p:nvSpPr>
        <p:spPr>
          <a:xfrm>
            <a:off x="5096880" y="4509000"/>
            <a:ext cx="266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객체의 물리적 접근법 재사용</a:t>
            </a:r>
            <a:endParaRPr/>
          </a:p>
        </p:txBody>
      </p:sp>
      <p:sp>
        <p:nvSpPr>
          <p:cNvPr id="237" name="CustomShape 56"/>
          <p:cNvSpPr/>
          <p:nvPr/>
        </p:nvSpPr>
        <p:spPr>
          <a:xfrm>
            <a:off x="5096880" y="534312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데이터 취합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/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수집</a:t>
            </a:r>
            <a:endParaRPr/>
          </a:p>
        </p:txBody>
      </p:sp>
      <p:sp>
        <p:nvSpPr>
          <p:cNvPr id="238" name="Line 57"/>
          <p:cNvSpPr/>
          <p:nvPr/>
        </p:nvSpPr>
        <p:spPr>
          <a:xfrm>
            <a:off x="8121240" y="1268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39" name="CustomShape 58"/>
          <p:cNvSpPr/>
          <p:nvPr/>
        </p:nvSpPr>
        <p:spPr>
          <a:xfrm>
            <a:off x="1136520" y="1412640"/>
            <a:ext cx="79164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재사용성</a:t>
            </a:r>
            <a:endParaRPr/>
          </a:p>
        </p:txBody>
      </p:sp>
      <p:sp>
        <p:nvSpPr>
          <p:cNvPr id="240" name="CustomShape 59"/>
          <p:cNvSpPr/>
          <p:nvPr/>
        </p:nvSpPr>
        <p:spPr>
          <a:xfrm>
            <a:off x="1208520" y="1772640"/>
            <a:ext cx="647640" cy="432000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241" name="CustomShape 60"/>
          <p:cNvSpPr/>
          <p:nvPr/>
        </p:nvSpPr>
        <p:spPr>
          <a:xfrm rot="10800000">
            <a:off x="3081240" y="1536480"/>
            <a:ext cx="338760" cy="396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42" name="CustomShape 61"/>
          <p:cNvSpPr/>
          <p:nvPr/>
        </p:nvSpPr>
        <p:spPr>
          <a:xfrm rot="14400000">
            <a:off x="2742120" y="5440680"/>
            <a:ext cx="338760" cy="585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43" name="CustomShape 62"/>
          <p:cNvSpPr/>
          <p:nvPr/>
        </p:nvSpPr>
        <p:spPr>
          <a:xfrm rot="7200000">
            <a:off x="3452760" y="5400360"/>
            <a:ext cx="338760" cy="6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44" name="CustomShape 63"/>
          <p:cNvSpPr/>
          <p:nvPr/>
        </p:nvSpPr>
        <p:spPr>
          <a:xfrm rot="10800000">
            <a:off x="4656960" y="1536480"/>
            <a:ext cx="338760" cy="4376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45" name="CustomShape 64"/>
          <p:cNvSpPr/>
          <p:nvPr/>
        </p:nvSpPr>
        <p:spPr>
          <a:xfrm>
            <a:off x="5024880" y="1228320"/>
            <a:ext cx="2468880" cy="35964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맑은 고딕"/>
              </a:rPr>
              <a:t>Reference Data</a:t>
            </a:r>
            <a:endParaRPr/>
          </a:p>
        </p:txBody>
      </p:sp>
      <p:sp>
        <p:nvSpPr>
          <p:cNvPr id="246" name="CustomShape 65"/>
          <p:cNvSpPr/>
          <p:nvPr/>
        </p:nvSpPr>
        <p:spPr>
          <a:xfrm>
            <a:off x="547560" y="2124720"/>
            <a:ext cx="2468880" cy="35964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맑은 고딕"/>
              </a:rPr>
              <a:t>Select Data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설계 전술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Reusability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컴포넌트 분석 결과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3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7977240" y="692640"/>
            <a:ext cx="1728000" cy="791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249" name="CustomShape 3"/>
          <p:cNvSpPr/>
          <p:nvPr/>
        </p:nvSpPr>
        <p:spPr>
          <a:xfrm>
            <a:off x="8566200" y="1125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251" name="CustomShape 5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252" name="CustomShape 6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53" name="CustomShape 7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254" name="CustomShape 8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255" name="Line 9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56" name="Line 10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57" name="CustomShape 11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258" name="CustomShape 12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59" name="Line 13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0" name="CustomShape 14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261" name="CustomShape 15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262" name="Line 16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3" name="Line 17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4" name="Line 18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5" name="Line 19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6" name="CustomShape 20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267" name="CustomShape 21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268" name="CustomShape 22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269" name="Line 23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0" name="Line 24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1" name="Line 25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2" name="CustomShape 26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273" name="CustomShape 27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274" name="CustomShape 28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275" name="Line 29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6" name="Line 30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7" name="Line 31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8" name="CustomShape 32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279" name="Line 33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80" name="CustomShape 34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81" name="CustomShape 35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82" name="Line 36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83" name="Line 37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84" name="CustomShape 38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85" name="CustomShape 39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86" name="Line 40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87" name="Line 41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88" name="CustomShape 42"/>
          <p:cNvSpPr/>
          <p:nvPr/>
        </p:nvSpPr>
        <p:spPr>
          <a:xfrm>
            <a:off x="5096880" y="2133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트랜잭션 요청</a:t>
            </a:r>
            <a:endParaRPr/>
          </a:p>
        </p:txBody>
      </p:sp>
      <p:sp>
        <p:nvSpPr>
          <p:cNvPr id="289" name="Line 43"/>
          <p:cNvSpPr/>
          <p:nvPr/>
        </p:nvSpPr>
        <p:spPr>
          <a:xfrm flipV="1">
            <a:off x="2432520" y="5301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90" name="CustomShape 44"/>
          <p:cNvSpPr/>
          <p:nvPr/>
        </p:nvSpPr>
        <p:spPr>
          <a:xfrm>
            <a:off x="3535920" y="5301360"/>
            <a:ext cx="39888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Join</a:t>
            </a:r>
            <a:endParaRPr/>
          </a:p>
        </p:txBody>
      </p:sp>
      <p:sp>
        <p:nvSpPr>
          <p:cNvPr id="291" name="Line 45"/>
          <p:cNvSpPr/>
          <p:nvPr/>
        </p:nvSpPr>
        <p:spPr>
          <a:xfrm flipV="1">
            <a:off x="2432520" y="4509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92" name="CustomShape 46"/>
          <p:cNvSpPr/>
          <p:nvPr/>
        </p:nvSpPr>
        <p:spPr>
          <a:xfrm>
            <a:off x="3524400" y="4509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93" name="Line 47"/>
          <p:cNvSpPr/>
          <p:nvPr/>
        </p:nvSpPr>
        <p:spPr>
          <a:xfrm flipV="1">
            <a:off x="243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94" name="CustomShape 48"/>
          <p:cNvSpPr/>
          <p:nvPr/>
        </p:nvSpPr>
        <p:spPr>
          <a:xfrm>
            <a:off x="3524400" y="3717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95" name="Line 49"/>
          <p:cNvSpPr/>
          <p:nvPr/>
        </p:nvSpPr>
        <p:spPr>
          <a:xfrm flipV="1">
            <a:off x="243252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96" name="CustomShape 50"/>
          <p:cNvSpPr/>
          <p:nvPr/>
        </p:nvSpPr>
        <p:spPr>
          <a:xfrm>
            <a:off x="3524400" y="2925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97" name="Line 51"/>
          <p:cNvSpPr/>
          <p:nvPr/>
        </p:nvSpPr>
        <p:spPr>
          <a:xfrm flipV="1">
            <a:off x="2432520" y="2132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98" name="CustomShape 52"/>
          <p:cNvSpPr/>
          <p:nvPr/>
        </p:nvSpPr>
        <p:spPr>
          <a:xfrm>
            <a:off x="3524400" y="2133000"/>
            <a:ext cx="5299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99" name="CustomShape 53"/>
          <p:cNvSpPr/>
          <p:nvPr/>
        </p:nvSpPr>
        <p:spPr>
          <a:xfrm>
            <a:off x="5096880" y="2925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비즈니스 로직 처리</a:t>
            </a:r>
            <a:endParaRPr/>
          </a:p>
        </p:txBody>
      </p:sp>
      <p:sp>
        <p:nvSpPr>
          <p:cNvPr id="300" name="CustomShape 54"/>
          <p:cNvSpPr/>
          <p:nvPr/>
        </p:nvSpPr>
        <p:spPr>
          <a:xfrm>
            <a:off x="5096880" y="371700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 관리자 재사용</a:t>
            </a:r>
            <a:endParaRPr/>
          </a:p>
        </p:txBody>
      </p:sp>
      <p:sp>
        <p:nvSpPr>
          <p:cNvPr id="301" name="CustomShape 55"/>
          <p:cNvSpPr/>
          <p:nvPr/>
        </p:nvSpPr>
        <p:spPr>
          <a:xfrm>
            <a:off x="5096880" y="4509000"/>
            <a:ext cx="266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객체의 물리적 접근법 재사용</a:t>
            </a:r>
            <a:endParaRPr/>
          </a:p>
        </p:txBody>
      </p:sp>
      <p:sp>
        <p:nvSpPr>
          <p:cNvPr id="302" name="CustomShape 56"/>
          <p:cNvSpPr/>
          <p:nvPr/>
        </p:nvSpPr>
        <p:spPr>
          <a:xfrm>
            <a:off x="5096880" y="5343120"/>
            <a:ext cx="194400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데이터 취합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/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수집</a:t>
            </a:r>
            <a:endParaRPr/>
          </a:p>
        </p:txBody>
      </p:sp>
      <p:sp>
        <p:nvSpPr>
          <p:cNvPr id="303" name="Line 57"/>
          <p:cNvSpPr/>
          <p:nvPr/>
        </p:nvSpPr>
        <p:spPr>
          <a:xfrm>
            <a:off x="8121240" y="1268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04" name="CustomShape 58"/>
          <p:cNvSpPr/>
          <p:nvPr/>
        </p:nvSpPr>
        <p:spPr>
          <a:xfrm>
            <a:off x="1136520" y="1412640"/>
            <a:ext cx="79164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재사용성</a:t>
            </a:r>
            <a:endParaRPr/>
          </a:p>
        </p:txBody>
      </p:sp>
      <p:sp>
        <p:nvSpPr>
          <p:cNvPr id="305" name="CustomShape 59"/>
          <p:cNvSpPr/>
          <p:nvPr/>
        </p:nvSpPr>
        <p:spPr>
          <a:xfrm>
            <a:off x="1208520" y="1772640"/>
            <a:ext cx="647640" cy="432000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06" name="CustomShape 60"/>
          <p:cNvSpPr/>
          <p:nvPr/>
        </p:nvSpPr>
        <p:spPr>
          <a:xfrm>
            <a:off x="3080880" y="1535760"/>
            <a:ext cx="338760" cy="198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07" name="CustomShape 61"/>
          <p:cNvSpPr/>
          <p:nvPr/>
        </p:nvSpPr>
        <p:spPr>
          <a:xfrm>
            <a:off x="4656600" y="1535760"/>
            <a:ext cx="338760" cy="4376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08" name="CustomShape 62"/>
          <p:cNvSpPr/>
          <p:nvPr/>
        </p:nvSpPr>
        <p:spPr>
          <a:xfrm>
            <a:off x="3649320" y="3933000"/>
            <a:ext cx="338760" cy="198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09" name="CustomShape 63"/>
          <p:cNvSpPr/>
          <p:nvPr/>
        </p:nvSpPr>
        <p:spPr>
          <a:xfrm>
            <a:off x="2525760" y="3963240"/>
            <a:ext cx="338760" cy="198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10" name="CustomShape 64"/>
          <p:cNvSpPr/>
          <p:nvPr/>
        </p:nvSpPr>
        <p:spPr>
          <a:xfrm rot="2700000">
            <a:off x="2799360" y="3458160"/>
            <a:ext cx="338760" cy="6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11" name="CustomShape 65"/>
          <p:cNvSpPr/>
          <p:nvPr/>
        </p:nvSpPr>
        <p:spPr>
          <a:xfrm rot="18900000">
            <a:off x="3410640" y="3456360"/>
            <a:ext cx="338760" cy="6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12" name="CustomShape 66"/>
          <p:cNvSpPr/>
          <p:nvPr/>
        </p:nvSpPr>
        <p:spPr>
          <a:xfrm>
            <a:off x="547560" y="2124720"/>
            <a:ext cx="2468880" cy="35964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맑은 고딕"/>
              </a:rPr>
              <a:t>Composite DTO</a:t>
            </a:r>
            <a:endParaRPr/>
          </a:p>
        </p:txBody>
      </p:sp>
      <p:sp>
        <p:nvSpPr>
          <p:cNvPr id="313" name="CustomShape 67"/>
          <p:cNvSpPr/>
          <p:nvPr/>
        </p:nvSpPr>
        <p:spPr>
          <a:xfrm>
            <a:off x="5096880" y="2458080"/>
            <a:ext cx="2468880" cy="35964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맑은 고딕"/>
              </a:rPr>
              <a:t>Simple DTO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설계 전술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Flexibility / Modifiability 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데이터 추가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변경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교체</a:t>
            </a:r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16" name="CustomShape 3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17" name="CustomShape 4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18" name="CustomShape 5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19" name="Line 6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0" name="Line 7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1" name="CustomShape 8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22" name="CustomShape 9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23" name="Line 10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4" name="CustomShape 11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25" name="CustomShape 12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26" name="Line 13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7" name="Line 14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8" name="Line 15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9" name="Line 16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0" name="CustomShape 17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31" name="CustomShape 18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32" name="CustomShape 19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33" name="Line 20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4" name="Line 21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5" name="Line 22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6" name="CustomShape 23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337" name="CustomShape 24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338" name="CustomShape 25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339" name="Line 26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0" name="Line 27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1" name="Line 28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2" name="CustomShape 29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343" name="Line 30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4" name="CustomShape 31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45" name="CustomShape 32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46" name="Line 33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7" name="Line 34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8" name="CustomShape 35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49" name="CustomShape 36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50" name="Line 37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1" name="Line 38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2" name="CustomShape 39"/>
          <p:cNvSpPr/>
          <p:nvPr/>
        </p:nvSpPr>
        <p:spPr>
          <a:xfrm>
            <a:off x="200052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353" name="Line 40"/>
          <p:cNvSpPr/>
          <p:nvPr/>
        </p:nvSpPr>
        <p:spPr>
          <a:xfrm>
            <a:off x="243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54" name="CustomShape 41"/>
          <p:cNvSpPr/>
          <p:nvPr/>
        </p:nvSpPr>
        <p:spPr>
          <a:xfrm>
            <a:off x="920520" y="2565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55" name="Line 42"/>
          <p:cNvSpPr/>
          <p:nvPr/>
        </p:nvSpPr>
        <p:spPr>
          <a:xfrm flipV="1">
            <a:off x="135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6" name="CustomShape 43"/>
          <p:cNvSpPr/>
          <p:nvPr/>
        </p:nvSpPr>
        <p:spPr>
          <a:xfrm>
            <a:off x="920520" y="4149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57" name="CustomShape 44"/>
          <p:cNvSpPr/>
          <p:nvPr/>
        </p:nvSpPr>
        <p:spPr>
          <a:xfrm>
            <a:off x="920520" y="4941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58" name="Line 45"/>
          <p:cNvSpPr/>
          <p:nvPr/>
        </p:nvSpPr>
        <p:spPr>
          <a:xfrm>
            <a:off x="135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9" name="Line 46"/>
          <p:cNvSpPr/>
          <p:nvPr/>
        </p:nvSpPr>
        <p:spPr>
          <a:xfrm>
            <a:off x="135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0" name="CustomShape 47"/>
          <p:cNvSpPr/>
          <p:nvPr/>
        </p:nvSpPr>
        <p:spPr>
          <a:xfrm>
            <a:off x="920520" y="573336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361" name="Line 48"/>
          <p:cNvSpPr/>
          <p:nvPr/>
        </p:nvSpPr>
        <p:spPr>
          <a:xfrm>
            <a:off x="135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2" name="CustomShape 49"/>
          <p:cNvSpPr/>
          <p:nvPr/>
        </p:nvSpPr>
        <p:spPr>
          <a:xfrm>
            <a:off x="92052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63" name="CustomShape 50"/>
          <p:cNvSpPr/>
          <p:nvPr/>
        </p:nvSpPr>
        <p:spPr>
          <a:xfrm>
            <a:off x="920520" y="3357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64" name="Line 51"/>
          <p:cNvSpPr/>
          <p:nvPr/>
        </p:nvSpPr>
        <p:spPr>
          <a:xfrm flipV="1">
            <a:off x="135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5" name="Line 52"/>
          <p:cNvSpPr/>
          <p:nvPr/>
        </p:nvSpPr>
        <p:spPr>
          <a:xfrm flipH="1">
            <a:off x="135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6" name="CustomShape 53"/>
          <p:cNvSpPr/>
          <p:nvPr/>
        </p:nvSpPr>
        <p:spPr>
          <a:xfrm>
            <a:off x="3512520" y="213300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367" name="CustomShape 54"/>
          <p:cNvSpPr/>
          <p:nvPr/>
        </p:nvSpPr>
        <p:spPr>
          <a:xfrm>
            <a:off x="3509640" y="292500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Controller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368" name="CustomShape 55"/>
          <p:cNvSpPr/>
          <p:nvPr/>
        </p:nvSpPr>
        <p:spPr>
          <a:xfrm>
            <a:off x="3511800" y="3717000"/>
            <a:ext cx="9050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369" name="CustomShape 56"/>
          <p:cNvSpPr/>
          <p:nvPr/>
        </p:nvSpPr>
        <p:spPr>
          <a:xfrm>
            <a:off x="3510720" y="4509000"/>
            <a:ext cx="9842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Manager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370" name="CustomShape 57"/>
          <p:cNvSpPr/>
          <p:nvPr/>
        </p:nvSpPr>
        <p:spPr>
          <a:xfrm>
            <a:off x="3516120" y="5301360"/>
            <a:ext cx="110736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DAO / SQL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371" name="CustomShape 58"/>
          <p:cNvSpPr/>
          <p:nvPr/>
        </p:nvSpPr>
        <p:spPr>
          <a:xfrm>
            <a:off x="3509640" y="6093360"/>
            <a:ext cx="80136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Table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372" name="CustomShape 59"/>
          <p:cNvSpPr/>
          <p:nvPr/>
        </p:nvSpPr>
        <p:spPr>
          <a:xfrm>
            <a:off x="7977240" y="692640"/>
            <a:ext cx="1728000" cy="172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373" name="CustomShape 60"/>
          <p:cNvSpPr/>
          <p:nvPr/>
        </p:nvSpPr>
        <p:spPr>
          <a:xfrm>
            <a:off x="8566200" y="1701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374" name="CustomShape 61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375" name="Line 62"/>
          <p:cNvSpPr/>
          <p:nvPr/>
        </p:nvSpPr>
        <p:spPr>
          <a:xfrm>
            <a:off x="8121240" y="1844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76" name="CustomShape 63"/>
          <p:cNvSpPr/>
          <p:nvPr/>
        </p:nvSpPr>
        <p:spPr>
          <a:xfrm>
            <a:off x="8049240" y="1484640"/>
            <a:ext cx="1511640" cy="143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377" name="CustomShape 64"/>
          <p:cNvSpPr/>
          <p:nvPr/>
        </p:nvSpPr>
        <p:spPr>
          <a:xfrm>
            <a:off x="8546040" y="1989360"/>
            <a:ext cx="113040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378" name="Line 65"/>
          <p:cNvSpPr/>
          <p:nvPr/>
        </p:nvSpPr>
        <p:spPr>
          <a:xfrm>
            <a:off x="8121240" y="2132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79" name="CustomShape 66"/>
          <p:cNvSpPr/>
          <p:nvPr/>
        </p:nvSpPr>
        <p:spPr>
          <a:xfrm>
            <a:off x="8049240" y="1196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380" name="CustomShape 67"/>
          <p:cNvSpPr/>
          <p:nvPr/>
        </p:nvSpPr>
        <p:spPr>
          <a:xfrm>
            <a:off x="1317960" y="213300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381" name="CustomShape 68"/>
          <p:cNvSpPr/>
          <p:nvPr/>
        </p:nvSpPr>
        <p:spPr>
          <a:xfrm>
            <a:off x="1315080" y="292500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Controller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382" name="CustomShape 69"/>
          <p:cNvSpPr/>
          <p:nvPr/>
        </p:nvSpPr>
        <p:spPr>
          <a:xfrm>
            <a:off x="1317240" y="3717000"/>
            <a:ext cx="9050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383" name="CustomShape 70"/>
          <p:cNvSpPr/>
          <p:nvPr/>
        </p:nvSpPr>
        <p:spPr>
          <a:xfrm>
            <a:off x="1314720" y="4509000"/>
            <a:ext cx="10224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Manager 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교채</a:t>
            </a:r>
            <a:endParaRPr/>
          </a:p>
        </p:txBody>
      </p:sp>
      <p:sp>
        <p:nvSpPr>
          <p:cNvPr id="384" name="CustomShape 71"/>
          <p:cNvSpPr/>
          <p:nvPr/>
        </p:nvSpPr>
        <p:spPr>
          <a:xfrm>
            <a:off x="1321560" y="5301360"/>
            <a:ext cx="110736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DAO / SQL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385" name="CustomShape 72"/>
          <p:cNvSpPr/>
          <p:nvPr/>
        </p:nvSpPr>
        <p:spPr>
          <a:xfrm>
            <a:off x="1313640" y="6093360"/>
            <a:ext cx="839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Table 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386" name="CustomShape 73"/>
          <p:cNvSpPr/>
          <p:nvPr/>
        </p:nvSpPr>
        <p:spPr>
          <a:xfrm>
            <a:off x="5236560" y="2565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87" name="Line 74"/>
          <p:cNvSpPr/>
          <p:nvPr/>
        </p:nvSpPr>
        <p:spPr>
          <a:xfrm flipV="1">
            <a:off x="566856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88" name="CustomShape 75"/>
          <p:cNvSpPr/>
          <p:nvPr/>
        </p:nvSpPr>
        <p:spPr>
          <a:xfrm>
            <a:off x="5236560" y="4149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89" name="CustomShape 76"/>
          <p:cNvSpPr/>
          <p:nvPr/>
        </p:nvSpPr>
        <p:spPr>
          <a:xfrm>
            <a:off x="5236560" y="4941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90" name="Line 77"/>
          <p:cNvSpPr/>
          <p:nvPr/>
        </p:nvSpPr>
        <p:spPr>
          <a:xfrm>
            <a:off x="566856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1" name="Line 78"/>
          <p:cNvSpPr/>
          <p:nvPr/>
        </p:nvSpPr>
        <p:spPr>
          <a:xfrm>
            <a:off x="566856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2" name="CustomShape 79"/>
          <p:cNvSpPr/>
          <p:nvPr/>
        </p:nvSpPr>
        <p:spPr>
          <a:xfrm>
            <a:off x="5236560" y="573336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393" name="Line 80"/>
          <p:cNvSpPr/>
          <p:nvPr/>
        </p:nvSpPr>
        <p:spPr>
          <a:xfrm>
            <a:off x="566856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4" name="CustomShape 81"/>
          <p:cNvSpPr/>
          <p:nvPr/>
        </p:nvSpPr>
        <p:spPr>
          <a:xfrm>
            <a:off x="5236560" y="177264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95" name="CustomShape 82"/>
          <p:cNvSpPr/>
          <p:nvPr/>
        </p:nvSpPr>
        <p:spPr>
          <a:xfrm>
            <a:off x="5236560" y="3357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96" name="Line 83"/>
          <p:cNvSpPr/>
          <p:nvPr/>
        </p:nvSpPr>
        <p:spPr>
          <a:xfrm flipV="1">
            <a:off x="566856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7" name="CustomShape 84"/>
          <p:cNvSpPr/>
          <p:nvPr/>
        </p:nvSpPr>
        <p:spPr>
          <a:xfrm>
            <a:off x="5634000" y="2133000"/>
            <a:ext cx="7542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398" name="CustomShape 85"/>
          <p:cNvSpPr/>
          <p:nvPr/>
        </p:nvSpPr>
        <p:spPr>
          <a:xfrm>
            <a:off x="5633280" y="3717000"/>
            <a:ext cx="9050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399" name="CustomShape 86"/>
          <p:cNvSpPr/>
          <p:nvPr/>
        </p:nvSpPr>
        <p:spPr>
          <a:xfrm>
            <a:off x="5631120" y="6093360"/>
            <a:ext cx="80136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Table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400" name="Line 87"/>
          <p:cNvSpPr/>
          <p:nvPr/>
        </p:nvSpPr>
        <p:spPr>
          <a:xfrm>
            <a:off x="3512520" y="1412640"/>
            <a:ext cx="215604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설계 전술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Flexibility / Modifiability – DBMS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추가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교체</a:t>
            </a:r>
            <a:endParaRPr/>
          </a:p>
        </p:txBody>
      </p:sp>
      <p:sp>
        <p:nvSpPr>
          <p:cNvPr id="402" name="CustomShape 2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03" name="CustomShape 3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04" name="CustomShape 4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05" name="CustomShape 5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06" name="Line 6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07" name="Line 7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08" name="CustomShape 8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09" name="CustomShape 9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10" name="Line 10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11" name="CustomShape 11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12" name="CustomShape 12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13" name="Line 13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14" name="Line 14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15" name="Line 15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16" name="Line 16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17" name="CustomShape 17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18" name="CustomShape 18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19" name="CustomShape 19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20" name="Line 20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21" name="Line 21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22" name="Line 22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23" name="CustomShape 23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24" name="CustomShape 24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25" name="CustomShape 25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26" name="Line 26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27" name="Line 27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28" name="Line 28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29" name="CustomShape 29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430" name="Line 30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31" name="CustomShape 31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32" name="CustomShape 32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33" name="Line 33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34" name="Line 34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35" name="CustomShape 35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36" name="CustomShape 36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37" name="Line 37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38" name="Line 38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39" name="CustomShape 39"/>
          <p:cNvSpPr/>
          <p:nvPr/>
        </p:nvSpPr>
        <p:spPr>
          <a:xfrm>
            <a:off x="5285880" y="4509000"/>
            <a:ext cx="74016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DAO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440" name="CustomShape 40"/>
          <p:cNvSpPr/>
          <p:nvPr/>
        </p:nvSpPr>
        <p:spPr>
          <a:xfrm>
            <a:off x="5240880" y="573336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41" name="Line 41"/>
          <p:cNvSpPr/>
          <p:nvPr/>
        </p:nvSpPr>
        <p:spPr>
          <a:xfrm>
            <a:off x="567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42" name="Line 42"/>
          <p:cNvSpPr/>
          <p:nvPr/>
        </p:nvSpPr>
        <p:spPr>
          <a:xfrm>
            <a:off x="4592880" y="4509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43" name="CustomShape 43"/>
          <p:cNvSpPr/>
          <p:nvPr/>
        </p:nvSpPr>
        <p:spPr>
          <a:xfrm>
            <a:off x="5240880" y="4941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44" name="CustomShape 44"/>
          <p:cNvSpPr/>
          <p:nvPr/>
        </p:nvSpPr>
        <p:spPr>
          <a:xfrm>
            <a:off x="7977240" y="692640"/>
            <a:ext cx="1728000" cy="172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445" name="CustomShape 45"/>
          <p:cNvSpPr/>
          <p:nvPr/>
        </p:nvSpPr>
        <p:spPr>
          <a:xfrm>
            <a:off x="8566200" y="1701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446" name="CustomShape 46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447" name="Line 47"/>
          <p:cNvSpPr/>
          <p:nvPr/>
        </p:nvSpPr>
        <p:spPr>
          <a:xfrm>
            <a:off x="8121240" y="1844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48" name="CustomShape 48"/>
          <p:cNvSpPr/>
          <p:nvPr/>
        </p:nvSpPr>
        <p:spPr>
          <a:xfrm>
            <a:off x="8049240" y="1484640"/>
            <a:ext cx="1511640" cy="143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449" name="CustomShape 49"/>
          <p:cNvSpPr/>
          <p:nvPr/>
        </p:nvSpPr>
        <p:spPr>
          <a:xfrm>
            <a:off x="8546040" y="1989360"/>
            <a:ext cx="113040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450" name="Line 50"/>
          <p:cNvSpPr/>
          <p:nvPr/>
        </p:nvSpPr>
        <p:spPr>
          <a:xfrm>
            <a:off x="8121240" y="2132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51" name="CustomShape 51"/>
          <p:cNvSpPr/>
          <p:nvPr/>
        </p:nvSpPr>
        <p:spPr>
          <a:xfrm>
            <a:off x="8049240" y="1196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설계 전술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Flexibility / Modifiability 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도메인 객체 추가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변경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교체</a:t>
            </a:r>
            <a:endParaRPr/>
          </a:p>
        </p:txBody>
      </p:sp>
      <p:sp>
        <p:nvSpPr>
          <p:cNvPr id="453" name="CustomShape 2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54" name="CustomShape 3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55" name="CustomShape 4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56" name="CustomShape 5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57" name="Line 6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58" name="Line 7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59" name="CustomShape 8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60" name="CustomShape 9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61" name="Line 10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2" name="CustomShape 11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63" name="CustomShape 12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64" name="Line 13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5" name="Line 14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6" name="Line 15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7" name="Line 16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8" name="CustomShape 17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69" name="CustomShape 18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70" name="CustomShape 19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71" name="Line 20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472" name="Line 21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3" name="Line 22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4" name="CustomShape 23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75" name="CustomShape 24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76" name="CustomShape 25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77" name="Line 26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8" name="Line 27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9" name="Line 28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80" name="CustomShape 29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481" name="Line 30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82" name="CustomShape 31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83" name="CustomShape 32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84" name="Line 33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85" name="Line 34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86" name="CustomShape 35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87" name="CustomShape 36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88" name="Line 37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89" name="Line 38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90" name="CustomShape 39"/>
          <p:cNvSpPr/>
          <p:nvPr/>
        </p:nvSpPr>
        <p:spPr>
          <a:xfrm>
            <a:off x="5347800" y="3686760"/>
            <a:ext cx="10224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Manager 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491" name="CustomShape 40"/>
          <p:cNvSpPr/>
          <p:nvPr/>
        </p:nvSpPr>
        <p:spPr>
          <a:xfrm>
            <a:off x="5240880" y="573336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92" name="Line 41"/>
          <p:cNvSpPr/>
          <p:nvPr/>
        </p:nvSpPr>
        <p:spPr>
          <a:xfrm>
            <a:off x="567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93" name="Line 42"/>
          <p:cNvSpPr/>
          <p:nvPr/>
        </p:nvSpPr>
        <p:spPr>
          <a:xfrm>
            <a:off x="3512520" y="3717000"/>
            <a:ext cx="108036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94" name="CustomShape 43"/>
          <p:cNvSpPr/>
          <p:nvPr/>
        </p:nvSpPr>
        <p:spPr>
          <a:xfrm>
            <a:off x="5240880" y="4941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95" name="CustomShape 44"/>
          <p:cNvSpPr/>
          <p:nvPr/>
        </p:nvSpPr>
        <p:spPr>
          <a:xfrm>
            <a:off x="5240880" y="4149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96" name="Line 45"/>
          <p:cNvSpPr/>
          <p:nvPr/>
        </p:nvSpPr>
        <p:spPr>
          <a:xfrm>
            <a:off x="567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97" name="Line 46"/>
          <p:cNvSpPr/>
          <p:nvPr/>
        </p:nvSpPr>
        <p:spPr>
          <a:xfrm>
            <a:off x="459288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98" name="CustomShape 47"/>
          <p:cNvSpPr/>
          <p:nvPr/>
        </p:nvSpPr>
        <p:spPr>
          <a:xfrm>
            <a:off x="920520" y="4149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99" name="CustomShape 48"/>
          <p:cNvSpPr/>
          <p:nvPr/>
        </p:nvSpPr>
        <p:spPr>
          <a:xfrm>
            <a:off x="920520" y="4941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00" name="Line 49"/>
          <p:cNvSpPr/>
          <p:nvPr/>
        </p:nvSpPr>
        <p:spPr>
          <a:xfrm>
            <a:off x="135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01" name="CustomShape 50"/>
          <p:cNvSpPr/>
          <p:nvPr/>
        </p:nvSpPr>
        <p:spPr>
          <a:xfrm>
            <a:off x="920520" y="573336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02" name="Line 51"/>
          <p:cNvSpPr/>
          <p:nvPr/>
        </p:nvSpPr>
        <p:spPr>
          <a:xfrm>
            <a:off x="135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03" name="Line 52"/>
          <p:cNvSpPr/>
          <p:nvPr/>
        </p:nvSpPr>
        <p:spPr>
          <a:xfrm flipH="1">
            <a:off x="135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04" name="CustomShape 53"/>
          <p:cNvSpPr/>
          <p:nvPr/>
        </p:nvSpPr>
        <p:spPr>
          <a:xfrm>
            <a:off x="916920" y="3686760"/>
            <a:ext cx="10224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Manager 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505" name="CustomShape 54"/>
          <p:cNvSpPr/>
          <p:nvPr/>
        </p:nvSpPr>
        <p:spPr>
          <a:xfrm>
            <a:off x="2926440" y="3902760"/>
            <a:ext cx="102240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Manager 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506" name="Line 55"/>
          <p:cNvSpPr/>
          <p:nvPr/>
        </p:nvSpPr>
        <p:spPr>
          <a:xfrm flipH="1">
            <a:off x="243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07" name="CustomShape 56"/>
          <p:cNvSpPr/>
          <p:nvPr/>
        </p:nvSpPr>
        <p:spPr>
          <a:xfrm>
            <a:off x="7977240" y="692640"/>
            <a:ext cx="1728000" cy="172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508" name="CustomShape 57"/>
          <p:cNvSpPr/>
          <p:nvPr/>
        </p:nvSpPr>
        <p:spPr>
          <a:xfrm>
            <a:off x="8566200" y="1701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509" name="CustomShape 58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510" name="Line 59"/>
          <p:cNvSpPr/>
          <p:nvPr/>
        </p:nvSpPr>
        <p:spPr>
          <a:xfrm>
            <a:off x="8121240" y="1844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11" name="CustomShape 60"/>
          <p:cNvSpPr/>
          <p:nvPr/>
        </p:nvSpPr>
        <p:spPr>
          <a:xfrm>
            <a:off x="8049240" y="1484640"/>
            <a:ext cx="1511640" cy="143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512" name="CustomShape 61"/>
          <p:cNvSpPr/>
          <p:nvPr/>
        </p:nvSpPr>
        <p:spPr>
          <a:xfrm>
            <a:off x="8546040" y="1989360"/>
            <a:ext cx="113040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513" name="Line 62"/>
          <p:cNvSpPr/>
          <p:nvPr/>
        </p:nvSpPr>
        <p:spPr>
          <a:xfrm>
            <a:off x="8121240" y="2132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14" name="CustomShape 63"/>
          <p:cNvSpPr/>
          <p:nvPr/>
        </p:nvSpPr>
        <p:spPr>
          <a:xfrm>
            <a:off x="8049240" y="1196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547560" y="152280"/>
            <a:ext cx="8705520" cy="4568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TO-BE </a:t>
            </a:r>
            <a:r>
              <a:rPr lang="en-US" sz="2400">
                <a:solidFill>
                  <a:srgbClr val="000000"/>
                </a:solidFill>
                <a:latin typeface="HY견고딕"/>
                <a:ea typeface="HY견고딕"/>
              </a:rPr>
              <a:t>설계 전술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Flexibility / Modifiability 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비즈니스 로직 추가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변경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교체</a:t>
            </a:r>
            <a:endParaRPr/>
          </a:p>
        </p:txBody>
      </p:sp>
      <p:sp>
        <p:nvSpPr>
          <p:cNvPr id="516" name="CustomShape 2"/>
          <p:cNvSpPr/>
          <p:nvPr/>
        </p:nvSpPr>
        <p:spPr>
          <a:xfrm>
            <a:off x="308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17" name="CustomShape 3"/>
          <p:cNvSpPr/>
          <p:nvPr/>
        </p:nvSpPr>
        <p:spPr>
          <a:xfrm>
            <a:off x="308088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518" name="CustomShape 4"/>
          <p:cNvSpPr/>
          <p:nvPr/>
        </p:nvSpPr>
        <p:spPr>
          <a:xfrm>
            <a:off x="308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19" name="CustomShape 5"/>
          <p:cNvSpPr/>
          <p:nvPr/>
        </p:nvSpPr>
        <p:spPr>
          <a:xfrm>
            <a:off x="308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20" name="Line 6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21" name="Line 7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22" name="CustomShape 8"/>
          <p:cNvSpPr/>
          <p:nvPr/>
        </p:nvSpPr>
        <p:spPr>
          <a:xfrm>
            <a:off x="416088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23" name="CustomShape 9"/>
          <p:cNvSpPr/>
          <p:nvPr/>
        </p:nvSpPr>
        <p:spPr>
          <a:xfrm>
            <a:off x="308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524" name="Line 10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25" name="CustomShape 11"/>
          <p:cNvSpPr/>
          <p:nvPr/>
        </p:nvSpPr>
        <p:spPr>
          <a:xfrm>
            <a:off x="200052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26" name="CustomShape 12"/>
          <p:cNvSpPr/>
          <p:nvPr/>
        </p:nvSpPr>
        <p:spPr>
          <a:xfrm>
            <a:off x="4160880" y="2565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27" name="Line 13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28" name="Line 14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29" name="Line 15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0" name="Line 16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1" name="CustomShape 17"/>
          <p:cNvSpPr/>
          <p:nvPr/>
        </p:nvSpPr>
        <p:spPr>
          <a:xfrm>
            <a:off x="416088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32" name="CustomShape 18"/>
          <p:cNvSpPr/>
          <p:nvPr/>
        </p:nvSpPr>
        <p:spPr>
          <a:xfrm>
            <a:off x="2000520" y="4149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33" name="CustomShape 19"/>
          <p:cNvSpPr/>
          <p:nvPr/>
        </p:nvSpPr>
        <p:spPr>
          <a:xfrm>
            <a:off x="2000520" y="4941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34" name="Line 20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5" name="Line 21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6" name="Line 22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7" name="CustomShape 23"/>
          <p:cNvSpPr/>
          <p:nvPr/>
        </p:nvSpPr>
        <p:spPr>
          <a:xfrm>
            <a:off x="308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38" name="CustomShape 24"/>
          <p:cNvSpPr/>
          <p:nvPr/>
        </p:nvSpPr>
        <p:spPr>
          <a:xfrm>
            <a:off x="416088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39" name="CustomShape 25"/>
          <p:cNvSpPr/>
          <p:nvPr/>
        </p:nvSpPr>
        <p:spPr>
          <a:xfrm>
            <a:off x="2000520" y="573336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40" name="Line 26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1" name="Line 27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2" name="Line 28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3" name="CustomShape 29"/>
          <p:cNvSpPr/>
          <p:nvPr/>
        </p:nvSpPr>
        <p:spPr>
          <a:xfrm>
            <a:off x="3080880" y="105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544" name="Line 30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5" name="CustomShape 31"/>
          <p:cNvSpPr/>
          <p:nvPr/>
        </p:nvSpPr>
        <p:spPr>
          <a:xfrm>
            <a:off x="416088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546" name="CustomShape 32"/>
          <p:cNvSpPr/>
          <p:nvPr/>
        </p:nvSpPr>
        <p:spPr>
          <a:xfrm>
            <a:off x="2000520" y="177264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547" name="Line 33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8" name="Line 34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9" name="CustomShape 35"/>
          <p:cNvSpPr/>
          <p:nvPr/>
        </p:nvSpPr>
        <p:spPr>
          <a:xfrm>
            <a:off x="4160880" y="3357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550" name="CustomShape 36"/>
          <p:cNvSpPr/>
          <p:nvPr/>
        </p:nvSpPr>
        <p:spPr>
          <a:xfrm>
            <a:off x="2000520" y="3357000"/>
            <a:ext cx="863640" cy="35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551" name="Line 37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52" name="Line 38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53" name="CustomShape 39"/>
          <p:cNvSpPr/>
          <p:nvPr/>
        </p:nvSpPr>
        <p:spPr>
          <a:xfrm>
            <a:off x="3799800" y="3110760"/>
            <a:ext cx="9050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554" name="CustomShape 40"/>
          <p:cNvSpPr/>
          <p:nvPr/>
        </p:nvSpPr>
        <p:spPr>
          <a:xfrm>
            <a:off x="920520" y="3357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555" name="Line 41"/>
          <p:cNvSpPr/>
          <p:nvPr/>
        </p:nvSpPr>
        <p:spPr>
          <a:xfrm flipH="1">
            <a:off x="135252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56" name="Line 42"/>
          <p:cNvSpPr/>
          <p:nvPr/>
        </p:nvSpPr>
        <p:spPr>
          <a:xfrm flipH="1">
            <a:off x="243252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57" name="Line 43"/>
          <p:cNvSpPr/>
          <p:nvPr/>
        </p:nvSpPr>
        <p:spPr>
          <a:xfrm>
            <a:off x="135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58" name="CustomShape 44"/>
          <p:cNvSpPr/>
          <p:nvPr/>
        </p:nvSpPr>
        <p:spPr>
          <a:xfrm>
            <a:off x="592560" y="3110760"/>
            <a:ext cx="9050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559" name="CustomShape 45"/>
          <p:cNvSpPr/>
          <p:nvPr/>
        </p:nvSpPr>
        <p:spPr>
          <a:xfrm>
            <a:off x="5240880" y="3357000"/>
            <a:ext cx="863640" cy="359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560" name="Line 46"/>
          <p:cNvSpPr/>
          <p:nvPr/>
        </p:nvSpPr>
        <p:spPr>
          <a:xfrm>
            <a:off x="459288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61" name="CustomShape 47"/>
          <p:cNvSpPr/>
          <p:nvPr/>
        </p:nvSpPr>
        <p:spPr>
          <a:xfrm>
            <a:off x="5528160" y="3110760"/>
            <a:ext cx="9050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562" name="CustomShape 48"/>
          <p:cNvSpPr/>
          <p:nvPr/>
        </p:nvSpPr>
        <p:spPr>
          <a:xfrm>
            <a:off x="7977240" y="692640"/>
            <a:ext cx="1728000" cy="1728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563" name="CustomShape 49"/>
          <p:cNvSpPr/>
          <p:nvPr/>
        </p:nvSpPr>
        <p:spPr>
          <a:xfrm>
            <a:off x="8566200" y="1701360"/>
            <a:ext cx="68544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564" name="CustomShape 50"/>
          <p:cNvSpPr/>
          <p:nvPr/>
        </p:nvSpPr>
        <p:spPr>
          <a:xfrm>
            <a:off x="8049240" y="908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565" name="Line 51"/>
          <p:cNvSpPr/>
          <p:nvPr/>
        </p:nvSpPr>
        <p:spPr>
          <a:xfrm>
            <a:off x="8121240" y="1844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66" name="CustomShape 52"/>
          <p:cNvSpPr/>
          <p:nvPr/>
        </p:nvSpPr>
        <p:spPr>
          <a:xfrm>
            <a:off x="8049240" y="1484640"/>
            <a:ext cx="1511640" cy="14364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567" name="CustomShape 53"/>
          <p:cNvSpPr/>
          <p:nvPr/>
        </p:nvSpPr>
        <p:spPr>
          <a:xfrm>
            <a:off x="8546040" y="1989360"/>
            <a:ext cx="113040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568" name="Line 54"/>
          <p:cNvSpPr/>
          <p:nvPr/>
        </p:nvSpPr>
        <p:spPr>
          <a:xfrm>
            <a:off x="8121240" y="2132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569" name="CustomShape 55"/>
          <p:cNvSpPr/>
          <p:nvPr/>
        </p:nvSpPr>
        <p:spPr>
          <a:xfrm>
            <a:off x="8049240" y="1196640"/>
            <a:ext cx="1511640" cy="143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