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59" r:id="rId5"/>
    <p:sldId id="262" r:id="rId6"/>
    <p:sldId id="257" r:id="rId7"/>
    <p:sldId id="261" r:id="rId8"/>
    <p:sldId id="258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18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2012-10-18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ation\draft\message\message-list.xlsx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ation\draft\message\message-target.xlsx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88024" y="5517232"/>
            <a:ext cx="1080120" cy="4320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DAO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88024" y="5013176"/>
            <a:ext cx="1080120" cy="4320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Manager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88024" y="4509120"/>
            <a:ext cx="1080120" cy="4320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Service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88024" y="2276872"/>
            <a:ext cx="1080120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Controller</a:t>
            </a:r>
            <a:endParaRPr lang="ko-KR" altLang="en-US" sz="900" b="1" dirty="0"/>
          </a:p>
        </p:txBody>
      </p:sp>
      <p:sp>
        <p:nvSpPr>
          <p:cNvPr id="8" name="직사각형 7"/>
          <p:cNvSpPr/>
          <p:nvPr/>
        </p:nvSpPr>
        <p:spPr>
          <a:xfrm>
            <a:off x="2483768" y="1268760"/>
            <a:ext cx="1080120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Dispatcher Servlet</a:t>
            </a:r>
            <a:endParaRPr lang="ko-KR" altLang="en-US" sz="900" b="1" dirty="0"/>
          </a:p>
        </p:txBody>
      </p:sp>
      <p:sp>
        <p:nvSpPr>
          <p:cNvPr id="9" name="직사각형 8"/>
          <p:cNvSpPr/>
          <p:nvPr/>
        </p:nvSpPr>
        <p:spPr>
          <a:xfrm>
            <a:off x="3635896" y="2276872"/>
            <a:ext cx="1080120" cy="432048"/>
          </a:xfrm>
          <a:prstGeom prst="rect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Handler Interceptor</a:t>
            </a:r>
            <a:endParaRPr lang="ko-KR" altLang="en-US" sz="900" b="1" dirty="0"/>
          </a:p>
        </p:txBody>
      </p:sp>
      <p:sp>
        <p:nvSpPr>
          <p:cNvPr id="10" name="직사각형 9"/>
          <p:cNvSpPr/>
          <p:nvPr/>
        </p:nvSpPr>
        <p:spPr>
          <a:xfrm>
            <a:off x="7092280" y="1772816"/>
            <a:ext cx="1080120" cy="432048"/>
          </a:xfrm>
          <a:prstGeom prst="rect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Handler Exception Resolver</a:t>
            </a:r>
            <a:endParaRPr lang="ko-KR" altLang="en-US" sz="900" b="1" dirty="0"/>
          </a:p>
        </p:txBody>
      </p:sp>
      <p:sp>
        <p:nvSpPr>
          <p:cNvPr id="11" name="직사각형 10"/>
          <p:cNvSpPr/>
          <p:nvPr/>
        </p:nvSpPr>
        <p:spPr>
          <a:xfrm>
            <a:off x="1331640" y="1268760"/>
            <a:ext cx="1080120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 smtClean="0">
                <a:solidFill>
                  <a:schemeClr val="bg1"/>
                </a:solidFill>
              </a:rPr>
              <a:t>Servlet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Filter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9513" y="2276872"/>
            <a:ext cx="1080120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 smtClean="0">
                <a:solidFill>
                  <a:schemeClr val="bg1"/>
                </a:solidFill>
              </a:rPr>
              <a:t>Servlet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Request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Listener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83768" y="2276872"/>
            <a:ext cx="1080120" cy="432048"/>
          </a:xfrm>
          <a:prstGeom prst="rect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Theme </a:t>
            </a:r>
            <a:endParaRPr lang="en-US" altLang="ko-KR" sz="900" b="1" dirty="0" smtClean="0"/>
          </a:p>
          <a:p>
            <a:pPr algn="ctr"/>
            <a:r>
              <a:rPr lang="en-US" altLang="ko-KR" sz="900" b="1" dirty="0" smtClean="0"/>
              <a:t>Resolver</a:t>
            </a:r>
            <a:endParaRPr lang="ko-KR" altLang="en-US" sz="900" b="1" dirty="0"/>
          </a:p>
        </p:txBody>
      </p:sp>
      <p:sp>
        <p:nvSpPr>
          <p:cNvPr id="14" name="직사각형 13"/>
          <p:cNvSpPr/>
          <p:nvPr/>
        </p:nvSpPr>
        <p:spPr>
          <a:xfrm>
            <a:off x="179513" y="1772816"/>
            <a:ext cx="1080120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 smtClean="0">
                <a:solidFill>
                  <a:schemeClr val="bg1"/>
                </a:solidFill>
              </a:rPr>
              <a:t>Servlet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Context Attribute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Listener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940152" y="4509120"/>
            <a:ext cx="1080120" cy="432048"/>
          </a:xfrm>
          <a:prstGeom prst="rect">
            <a:avLst/>
          </a:prstGeom>
          <a:solidFill>
            <a:srgbClr val="7030A0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Adapter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94054" y="1772816"/>
            <a:ext cx="1080120" cy="432048"/>
          </a:xfrm>
          <a:prstGeom prst="rect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Locale </a:t>
            </a:r>
            <a:endParaRPr lang="en-US" altLang="ko-KR" sz="900" b="1" dirty="0" smtClean="0"/>
          </a:p>
          <a:p>
            <a:pPr algn="ctr"/>
            <a:r>
              <a:rPr lang="en-US" altLang="ko-KR" sz="900" b="1" dirty="0" smtClean="0"/>
              <a:t>Resolver</a:t>
            </a:r>
            <a:endParaRPr lang="ko-KR" altLang="en-US" sz="900" b="1" dirty="0"/>
          </a:p>
        </p:txBody>
      </p:sp>
      <p:sp>
        <p:nvSpPr>
          <p:cNvPr id="19" name="직사각형 18"/>
          <p:cNvSpPr/>
          <p:nvPr/>
        </p:nvSpPr>
        <p:spPr>
          <a:xfrm>
            <a:off x="179513" y="3284984"/>
            <a:ext cx="1080120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Http Session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Listener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83768" y="2780928"/>
            <a:ext cx="1080120" cy="432048"/>
          </a:xfrm>
          <a:prstGeom prst="rect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Multipart </a:t>
            </a:r>
            <a:endParaRPr lang="en-US" altLang="ko-KR" sz="900" b="1" dirty="0" smtClean="0"/>
          </a:p>
          <a:p>
            <a:pPr algn="ctr"/>
            <a:r>
              <a:rPr lang="en-US" altLang="ko-KR" sz="900" b="1" dirty="0" smtClean="0"/>
              <a:t>Resolver</a:t>
            </a:r>
            <a:endParaRPr lang="ko-KR" altLang="en-US" sz="900" b="1" dirty="0"/>
          </a:p>
        </p:txBody>
      </p:sp>
      <p:sp>
        <p:nvSpPr>
          <p:cNvPr id="21" name="직사각형 20"/>
          <p:cNvSpPr/>
          <p:nvPr/>
        </p:nvSpPr>
        <p:spPr>
          <a:xfrm>
            <a:off x="3635896" y="1772816"/>
            <a:ext cx="1080120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Handler </a:t>
            </a:r>
            <a:r>
              <a:rPr lang="en-US" altLang="ko-KR" sz="900" b="1" dirty="0" smtClean="0"/>
              <a:t>Mapping</a:t>
            </a:r>
            <a:endParaRPr lang="ko-KR" altLang="en-US" sz="900" b="1" dirty="0"/>
          </a:p>
        </p:txBody>
      </p:sp>
      <p:sp>
        <p:nvSpPr>
          <p:cNvPr id="22" name="직사각형 21"/>
          <p:cNvSpPr/>
          <p:nvPr/>
        </p:nvSpPr>
        <p:spPr>
          <a:xfrm>
            <a:off x="4788024" y="3140968"/>
            <a:ext cx="1080120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Web Argument Resolver</a:t>
            </a:r>
            <a:endParaRPr lang="ko-KR" altLang="en-US" sz="900" b="1" dirty="0"/>
          </a:p>
        </p:txBody>
      </p:sp>
      <p:sp>
        <p:nvSpPr>
          <p:cNvPr id="29" name="직사각형 28"/>
          <p:cNvSpPr/>
          <p:nvPr/>
        </p:nvSpPr>
        <p:spPr>
          <a:xfrm>
            <a:off x="5940152" y="6021288"/>
            <a:ext cx="1080120" cy="432048"/>
          </a:xfrm>
          <a:prstGeom prst="rect">
            <a:avLst/>
          </a:prstGeom>
          <a:solidFill>
            <a:srgbClr val="7030A0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Utility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092280" y="3140968"/>
            <a:ext cx="1080120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Flash Map Manager</a:t>
            </a:r>
            <a:endParaRPr lang="ko-KR" altLang="en-US" sz="900" b="1" dirty="0"/>
          </a:p>
        </p:txBody>
      </p:sp>
      <p:sp>
        <p:nvSpPr>
          <p:cNvPr id="64" name="직사각형 63"/>
          <p:cNvSpPr/>
          <p:nvPr/>
        </p:nvSpPr>
        <p:spPr>
          <a:xfrm>
            <a:off x="4798310" y="1772816"/>
            <a:ext cx="1080120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Handler Adapter</a:t>
            </a:r>
            <a:endParaRPr lang="ko-KR" altLang="en-US" sz="900" b="1" dirty="0"/>
          </a:p>
        </p:txBody>
      </p:sp>
      <p:sp>
        <p:nvSpPr>
          <p:cNvPr id="65" name="직사각형 64"/>
          <p:cNvSpPr/>
          <p:nvPr/>
        </p:nvSpPr>
        <p:spPr>
          <a:xfrm>
            <a:off x="8244408" y="3140968"/>
            <a:ext cx="1080120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Message Converter</a:t>
            </a:r>
            <a:endParaRPr lang="ko-KR" altLang="en-US" sz="900" b="1" dirty="0"/>
          </a:p>
        </p:txBody>
      </p:sp>
      <p:sp>
        <p:nvSpPr>
          <p:cNvPr id="66" name="직사각형 65"/>
          <p:cNvSpPr/>
          <p:nvPr/>
        </p:nvSpPr>
        <p:spPr>
          <a:xfrm>
            <a:off x="4788024" y="3645024"/>
            <a:ext cx="1080120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Web Data</a:t>
            </a:r>
          </a:p>
          <a:p>
            <a:pPr algn="ctr"/>
            <a:r>
              <a:rPr lang="en-US" altLang="ko-KR" sz="900" b="1" dirty="0" smtClean="0"/>
              <a:t>Binder</a:t>
            </a:r>
            <a:endParaRPr lang="ko-KR" altLang="en-US" sz="900" b="1" dirty="0"/>
          </a:p>
        </p:txBody>
      </p:sp>
      <p:sp>
        <p:nvSpPr>
          <p:cNvPr id="82" name="직사각형 81"/>
          <p:cNvSpPr/>
          <p:nvPr/>
        </p:nvSpPr>
        <p:spPr>
          <a:xfrm>
            <a:off x="8244408" y="1772816"/>
            <a:ext cx="1080120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View </a:t>
            </a:r>
            <a:endParaRPr lang="en-US" altLang="ko-KR" sz="900" b="1" dirty="0" smtClean="0"/>
          </a:p>
          <a:p>
            <a:pPr algn="ctr"/>
            <a:r>
              <a:rPr lang="en-US" altLang="ko-KR" sz="900" b="1" dirty="0" smtClean="0"/>
              <a:t>Resolver</a:t>
            </a:r>
            <a:endParaRPr lang="ko-KR" altLang="en-US" sz="900" b="1" dirty="0"/>
          </a:p>
        </p:txBody>
      </p:sp>
      <p:sp>
        <p:nvSpPr>
          <p:cNvPr id="83" name="직사각형 82"/>
          <p:cNvSpPr/>
          <p:nvPr/>
        </p:nvSpPr>
        <p:spPr>
          <a:xfrm>
            <a:off x="8244408" y="2276872"/>
            <a:ext cx="1080120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View</a:t>
            </a:r>
            <a:endParaRPr lang="ko-KR" altLang="en-US" sz="900" b="1" dirty="0"/>
          </a:p>
        </p:txBody>
      </p:sp>
      <p:sp>
        <p:nvSpPr>
          <p:cNvPr id="71" name="직사각형 70"/>
          <p:cNvSpPr/>
          <p:nvPr/>
        </p:nvSpPr>
        <p:spPr>
          <a:xfrm>
            <a:off x="5940152" y="2276872"/>
            <a:ext cx="1080120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Model And View</a:t>
            </a:r>
            <a:endParaRPr lang="ko-KR" altLang="en-US" sz="900" b="1" dirty="0"/>
          </a:p>
        </p:txBody>
      </p:sp>
      <p:sp>
        <p:nvSpPr>
          <p:cNvPr id="86" name="직사각형 85"/>
          <p:cNvSpPr/>
          <p:nvPr/>
        </p:nvSpPr>
        <p:spPr>
          <a:xfrm>
            <a:off x="7092280" y="3645024"/>
            <a:ext cx="1080120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Flash </a:t>
            </a:r>
            <a:r>
              <a:rPr lang="en-US" altLang="ko-KR" sz="900" b="1" dirty="0" smtClean="0"/>
              <a:t>Map</a:t>
            </a:r>
            <a:endParaRPr lang="ko-KR" altLang="en-US" sz="900" b="1" dirty="0"/>
          </a:p>
        </p:txBody>
      </p:sp>
      <p:sp>
        <p:nvSpPr>
          <p:cNvPr id="88" name="직사각형 87"/>
          <p:cNvSpPr/>
          <p:nvPr/>
        </p:nvSpPr>
        <p:spPr>
          <a:xfrm>
            <a:off x="179513" y="1268760"/>
            <a:ext cx="1080120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 smtClean="0">
                <a:solidFill>
                  <a:schemeClr val="bg1"/>
                </a:solidFill>
              </a:rPr>
              <a:t>Servlet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Context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Listener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79513" y="3789040"/>
            <a:ext cx="1080120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Http Session Attribute Listener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79512" y="2780928"/>
            <a:ext cx="1080120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 smtClean="0">
                <a:solidFill>
                  <a:schemeClr val="bg1"/>
                </a:solidFill>
              </a:rPr>
              <a:t>Servlet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Request Attribute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Listener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79512" y="4293096"/>
            <a:ext cx="1080120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Http Session Activation Listener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79512" y="4797152"/>
            <a:ext cx="1080120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Http Session Binding Listener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4545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직선 화살표 연결선 83"/>
          <p:cNvCxnSpPr/>
          <p:nvPr/>
        </p:nvCxnSpPr>
        <p:spPr>
          <a:xfrm>
            <a:off x="3923928" y="5805264"/>
            <a:ext cx="1944216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3923928" y="5957664"/>
            <a:ext cx="1944216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3923928" y="1906896"/>
            <a:ext cx="345638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>
            <a:off x="3923928" y="2059296"/>
            <a:ext cx="345638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467544" y="2059296"/>
            <a:ext cx="216024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467544" y="1906896"/>
            <a:ext cx="1944216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3599892" y="2059296"/>
            <a:ext cx="0" cy="4468532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699792" y="2059296"/>
            <a:ext cx="0" cy="4254989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411760" y="6314285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DAO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2411760" y="5661245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Manager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411760" y="5018137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Service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411760" y="4370066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Controller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2411760" y="2415921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Dispatcher Servlet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2411760" y="372199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Interceptor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4067944" y="4370066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Exception Resolver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2411760" y="1767850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 Filter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755576" y="1767850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Request Listener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5724128" y="1767850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Theme Resolver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755576" y="1124744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Context Listener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5666213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Adapter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4067944" y="177281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Locale Resolver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755576" y="2420886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Session Listener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7380312" y="177281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Multipart File Resolver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2411760" y="3068957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Mappings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4067944" y="3059024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Web Argument Resolver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79512" y="260648"/>
            <a:ext cx="4350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Web </a:t>
            </a:r>
            <a:r>
              <a:rPr lang="en-US" altLang="ko-KR" dirty="0" smtClean="0"/>
              <a:t>Application(</a:t>
            </a:r>
            <a:r>
              <a:rPr lang="en-US" altLang="ko-KR" dirty="0" err="1" smtClean="0"/>
              <a:t>Springframework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en-US" altLang="ko-KR" dirty="0" smtClean="0"/>
              <a:t>: Java SE/EE vs. </a:t>
            </a:r>
            <a:r>
              <a:rPr lang="en-US" altLang="ko-KR" dirty="0" err="1" smtClean="0"/>
              <a:t>Springframework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755576" y="5684856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Utility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7456571" y="119118"/>
            <a:ext cx="1512168" cy="1504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Legend</a:t>
            </a:r>
            <a:endParaRPr lang="ko-KR" altLang="en-US" sz="1200" b="1" dirty="0"/>
          </a:p>
        </p:txBody>
      </p:sp>
      <p:sp>
        <p:nvSpPr>
          <p:cNvPr id="23" name="직사각형 22"/>
          <p:cNvSpPr/>
          <p:nvPr/>
        </p:nvSpPr>
        <p:spPr>
          <a:xfrm>
            <a:off x="7600587" y="692696"/>
            <a:ext cx="1224136" cy="218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Springframework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7600587" y="978245"/>
            <a:ext cx="1224136" cy="2185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Java EE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7600587" y="1268760"/>
            <a:ext cx="1224136" cy="2185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Java SE</a:t>
            </a:r>
            <a:endParaRPr lang="ko-KR" altLang="en-US" sz="1000" dirty="0"/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8608699" y="465640"/>
            <a:ext cx="216024" cy="551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600587" y="332656"/>
            <a:ext cx="1078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Control Flow</a:t>
            </a:r>
            <a:endParaRPr lang="ko-KR" altLang="en-US" sz="1200" dirty="0"/>
          </a:p>
        </p:txBody>
      </p:sp>
      <p:sp>
        <p:nvSpPr>
          <p:cNvPr id="63" name="직사각형 62"/>
          <p:cNvSpPr/>
          <p:nvPr/>
        </p:nvSpPr>
        <p:spPr>
          <a:xfrm>
            <a:off x="7380312" y="3059024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Flash Map Manager</a:t>
            </a:r>
            <a:endParaRPr lang="ko-KR" altLang="en-US" sz="1200" dirty="0"/>
          </a:p>
        </p:txBody>
      </p:sp>
      <p:sp>
        <p:nvSpPr>
          <p:cNvPr id="64" name="직사각형 63"/>
          <p:cNvSpPr/>
          <p:nvPr/>
        </p:nvSpPr>
        <p:spPr>
          <a:xfrm>
            <a:off x="4067944" y="2410953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Adapter</a:t>
            </a:r>
            <a:endParaRPr lang="ko-KR" altLang="en-US" sz="1200" dirty="0"/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3923928" y="3928088"/>
            <a:ext cx="345638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5724128" y="2410952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Message Converter</a:t>
            </a:r>
            <a:endParaRPr lang="ko-KR" altLang="en-US" sz="1200" dirty="0"/>
          </a:p>
        </p:txBody>
      </p:sp>
      <p:sp>
        <p:nvSpPr>
          <p:cNvPr id="66" name="직사각형 65"/>
          <p:cNvSpPr/>
          <p:nvPr/>
        </p:nvSpPr>
        <p:spPr>
          <a:xfrm>
            <a:off x="5724128" y="3063989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WebDataBinder</a:t>
            </a:r>
            <a:endParaRPr lang="ko-KR" altLang="en-US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4067944" y="372199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View Resolver</a:t>
            </a:r>
            <a:endParaRPr lang="ko-KR" altLang="en-US" sz="1200" dirty="0"/>
          </a:p>
        </p:txBody>
      </p:sp>
      <p:sp>
        <p:nvSpPr>
          <p:cNvPr id="83" name="직사각형 82"/>
          <p:cNvSpPr/>
          <p:nvPr/>
        </p:nvSpPr>
        <p:spPr>
          <a:xfrm>
            <a:off x="5724128" y="372199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46454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직선 화살표 연결선 83"/>
          <p:cNvCxnSpPr/>
          <p:nvPr/>
        </p:nvCxnSpPr>
        <p:spPr>
          <a:xfrm>
            <a:off x="3923928" y="5805264"/>
            <a:ext cx="1944216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3923928" y="5957664"/>
            <a:ext cx="1944216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3923928" y="1906896"/>
            <a:ext cx="345638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>
            <a:off x="3923928" y="2059296"/>
            <a:ext cx="345638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467544" y="2059296"/>
            <a:ext cx="216024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467544" y="1906896"/>
            <a:ext cx="1944216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3599892" y="2059296"/>
            <a:ext cx="0" cy="4468532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699792" y="2059296"/>
            <a:ext cx="0" cy="4254989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411760" y="6314285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DAO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2411760" y="5661245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Manager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411760" y="5018137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Service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411760" y="4370066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Controller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2411760" y="2415921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Dispatcher Servlet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2411760" y="372199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Interceptor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4067944" y="4370066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Exception Resolver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2411760" y="1767850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755576" y="1767850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Request Listener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5724128" y="1767850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Theme Resolver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755576" y="1124744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Context Listener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5666213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Adapter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4067944" y="177281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Locale Resolver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755576" y="2420886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Session Listener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7380312" y="177281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Multipart File Resolver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2411760" y="3068957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Mappings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4067944" y="3059024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Web Argument Resolver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79512" y="260648"/>
            <a:ext cx="4350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Web </a:t>
            </a:r>
            <a:r>
              <a:rPr lang="en-US" altLang="ko-KR" dirty="0" smtClean="0"/>
              <a:t>Application(</a:t>
            </a:r>
            <a:r>
              <a:rPr lang="en-US" altLang="ko-KR" dirty="0" err="1" smtClean="0"/>
              <a:t>Springframework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en-US" altLang="ko-KR" dirty="0" smtClean="0"/>
              <a:t>: Extension vs. Implementation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755576" y="5684856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Utility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7456571" y="119118"/>
            <a:ext cx="1512168" cy="1504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Legend</a:t>
            </a:r>
            <a:endParaRPr lang="ko-KR" altLang="en-US" sz="1200" b="1" dirty="0"/>
          </a:p>
        </p:txBody>
      </p:sp>
      <p:sp>
        <p:nvSpPr>
          <p:cNvPr id="23" name="직사각형 22"/>
          <p:cNvSpPr/>
          <p:nvPr/>
        </p:nvSpPr>
        <p:spPr>
          <a:xfrm>
            <a:off x="7600587" y="692696"/>
            <a:ext cx="1224136" cy="218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Spring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7600587" y="978245"/>
            <a:ext cx="1224136" cy="2185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Java EE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7600587" y="1268760"/>
            <a:ext cx="1224136" cy="2185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Java SE</a:t>
            </a:r>
            <a:endParaRPr lang="ko-KR" altLang="en-US" sz="1000" dirty="0"/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8608699" y="465640"/>
            <a:ext cx="216024" cy="551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600587" y="332656"/>
            <a:ext cx="1078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Control Flow</a:t>
            </a:r>
            <a:endParaRPr lang="ko-KR" altLang="en-US" sz="1200" dirty="0"/>
          </a:p>
        </p:txBody>
      </p:sp>
      <p:sp>
        <p:nvSpPr>
          <p:cNvPr id="63" name="직사각형 62"/>
          <p:cNvSpPr/>
          <p:nvPr/>
        </p:nvSpPr>
        <p:spPr>
          <a:xfrm>
            <a:off x="7380312" y="3059024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Flash Map Manager</a:t>
            </a:r>
            <a:endParaRPr lang="ko-KR" altLang="en-US" sz="1200" dirty="0"/>
          </a:p>
        </p:txBody>
      </p:sp>
      <p:sp>
        <p:nvSpPr>
          <p:cNvPr id="64" name="직사각형 63"/>
          <p:cNvSpPr/>
          <p:nvPr/>
        </p:nvSpPr>
        <p:spPr>
          <a:xfrm>
            <a:off x="4067944" y="2410953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Adapter</a:t>
            </a:r>
            <a:endParaRPr lang="ko-KR" altLang="en-US" sz="1200" dirty="0"/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3923928" y="3928088"/>
            <a:ext cx="345638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5724128" y="2410952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Message Converter</a:t>
            </a:r>
            <a:endParaRPr lang="ko-KR" altLang="en-US" sz="1200" dirty="0"/>
          </a:p>
        </p:txBody>
      </p:sp>
      <p:sp>
        <p:nvSpPr>
          <p:cNvPr id="66" name="직사각형 65"/>
          <p:cNvSpPr/>
          <p:nvPr/>
        </p:nvSpPr>
        <p:spPr>
          <a:xfrm>
            <a:off x="5724128" y="3063989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WebDataBinder</a:t>
            </a:r>
            <a:endParaRPr lang="ko-KR" altLang="en-US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4067944" y="372199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View Resolver</a:t>
            </a:r>
            <a:endParaRPr lang="ko-KR" altLang="en-US" sz="1200" dirty="0"/>
          </a:p>
        </p:txBody>
      </p:sp>
      <p:sp>
        <p:nvSpPr>
          <p:cNvPr id="83" name="직사각형 82"/>
          <p:cNvSpPr/>
          <p:nvPr/>
        </p:nvSpPr>
        <p:spPr>
          <a:xfrm>
            <a:off x="5724128" y="372199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  <p:sp>
        <p:nvSpPr>
          <p:cNvPr id="98" name="직사각형 97"/>
          <p:cNvSpPr/>
          <p:nvPr/>
        </p:nvSpPr>
        <p:spPr>
          <a:xfrm>
            <a:off x="5834410" y="122205"/>
            <a:ext cx="1512168" cy="967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Legend</a:t>
            </a:r>
            <a:endParaRPr lang="ko-KR" altLang="en-US" sz="1200" b="1" dirty="0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5981388" y="404664"/>
            <a:ext cx="1224136" cy="21850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Extension Point</a:t>
            </a:r>
            <a:endParaRPr lang="ko-KR" altLang="en-US" sz="1000" b="1" dirty="0"/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2339752" y="1629733"/>
            <a:ext cx="756084" cy="21509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Ext</a:t>
            </a:r>
            <a:endParaRPr lang="ko-KR" altLang="en-US" sz="1000" b="1" dirty="0"/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719572" y="980728"/>
            <a:ext cx="756084" cy="21509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Ext</a:t>
            </a:r>
            <a:endParaRPr lang="ko-KR" altLang="en-US" sz="1000" b="1" dirty="0"/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719572" y="1629733"/>
            <a:ext cx="756084" cy="21509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Ext</a:t>
            </a:r>
            <a:endParaRPr lang="ko-KR" altLang="en-US" sz="1000" b="1" dirty="0"/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683568" y="2277805"/>
            <a:ext cx="756084" cy="21509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Ext</a:t>
            </a:r>
            <a:endParaRPr lang="ko-KR" altLang="en-US" sz="1000" b="1" dirty="0"/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2303748" y="3573949"/>
            <a:ext cx="756084" cy="21509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Ext</a:t>
            </a:r>
            <a:endParaRPr lang="ko-KR" altLang="en-US" sz="1000" b="1" dirty="0"/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3995936" y="3573949"/>
            <a:ext cx="756084" cy="21509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Ext</a:t>
            </a:r>
            <a:endParaRPr lang="ko-KR" altLang="en-US" sz="1000" b="1" dirty="0"/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6001650" y="692696"/>
            <a:ext cx="1224136" cy="2185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Implementation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5688124" y="3573016"/>
            <a:ext cx="756084" cy="21509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Ext</a:t>
            </a:r>
            <a:endParaRPr lang="ko-KR" altLang="en-US" sz="1000" b="1" dirty="0"/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5688124" y="2924944"/>
            <a:ext cx="756084" cy="21509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Ext</a:t>
            </a:r>
            <a:endParaRPr lang="ko-KR" altLang="en-US" sz="1000" b="1" dirty="0"/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3995936" y="2924944"/>
            <a:ext cx="756084" cy="21509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Ext</a:t>
            </a:r>
            <a:endParaRPr lang="ko-KR" altLang="en-US" sz="1000" b="1" dirty="0"/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5652120" y="2276872"/>
            <a:ext cx="756084" cy="21509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Ext</a:t>
            </a:r>
            <a:endParaRPr lang="ko-KR" altLang="en-US" sz="1000" b="1" dirty="0"/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3995936" y="4222021"/>
            <a:ext cx="756084" cy="21509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Ext</a:t>
            </a:r>
            <a:endParaRPr lang="ko-KR" altLang="en-US" sz="1000" b="1" dirty="0"/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2303748" y="4869160"/>
            <a:ext cx="756084" cy="21509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bg1"/>
                </a:solidFill>
              </a:rPr>
              <a:t>Impl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2303748" y="5517232"/>
            <a:ext cx="756084" cy="21509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bg1"/>
                </a:solidFill>
              </a:rPr>
              <a:t>Impl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2303748" y="6166237"/>
            <a:ext cx="756084" cy="21509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bg1"/>
                </a:solidFill>
              </a:rPr>
              <a:t>Impl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4031940" y="5523133"/>
            <a:ext cx="756084" cy="21509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bg1"/>
                </a:solidFill>
              </a:rPr>
              <a:t>Impl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683568" y="5518165"/>
            <a:ext cx="756084" cy="21509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bg1"/>
                </a:solidFill>
              </a:rPr>
              <a:t>Impl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2303748" y="4221088"/>
            <a:ext cx="756084" cy="21509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bg1"/>
                </a:solidFill>
              </a:rPr>
              <a:t>Impl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058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직선 화살표 연결선 83"/>
          <p:cNvCxnSpPr/>
          <p:nvPr/>
        </p:nvCxnSpPr>
        <p:spPr>
          <a:xfrm>
            <a:off x="3923928" y="5800296"/>
            <a:ext cx="1944216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3923928" y="5952696"/>
            <a:ext cx="1944216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3923928" y="1906896"/>
            <a:ext cx="345638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>
            <a:off x="3923928" y="2059296"/>
            <a:ext cx="345638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467544" y="2059296"/>
            <a:ext cx="216024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467544" y="1906896"/>
            <a:ext cx="1944216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3599892" y="2059296"/>
            <a:ext cx="0" cy="4468532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699792" y="2194933"/>
            <a:ext cx="0" cy="4119352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411760" y="6314285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DAO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2411760" y="5661245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Manager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411760" y="5018137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Service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411760" y="4370066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Controller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2411760" y="2415921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Dispatcher Servlet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2411760" y="372199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Interceptor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4067944" y="4370066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Exception Resolver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2411760" y="1767850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 Filter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755576" y="1767850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Request Listener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5724128" y="1767850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Theme Resolver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755576" y="1124744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Context Listener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5661245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Adapter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4067944" y="177281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Locale Resolver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755576" y="2420886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Session Listener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7380312" y="177281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Multipart File Resolver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2411760" y="3068957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Mappings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4067944" y="3059024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Web Argument Resolver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79512" y="260648"/>
            <a:ext cx="4928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Web </a:t>
            </a:r>
            <a:r>
              <a:rPr lang="en-US" altLang="ko-KR" dirty="0" smtClean="0"/>
              <a:t>Application(</a:t>
            </a:r>
            <a:r>
              <a:rPr lang="en-US" altLang="ko-KR" dirty="0" err="1" smtClean="0"/>
              <a:t>Springframework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en-US" altLang="ko-KR" dirty="0" smtClean="0"/>
              <a:t>: User Friendly Message vs. System Message 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755576" y="5684856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Utility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7456571" y="119118"/>
            <a:ext cx="1512168" cy="1504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Legend</a:t>
            </a:r>
            <a:endParaRPr lang="ko-KR" altLang="en-US" sz="1200" b="1" dirty="0"/>
          </a:p>
        </p:txBody>
      </p:sp>
      <p:sp>
        <p:nvSpPr>
          <p:cNvPr id="23" name="직사각형 22"/>
          <p:cNvSpPr/>
          <p:nvPr/>
        </p:nvSpPr>
        <p:spPr>
          <a:xfrm>
            <a:off x="7600587" y="692696"/>
            <a:ext cx="1224136" cy="218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Spring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7600587" y="978245"/>
            <a:ext cx="1224136" cy="2185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Java EE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7600587" y="1268760"/>
            <a:ext cx="1224136" cy="2185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Java SE</a:t>
            </a:r>
            <a:endParaRPr lang="ko-KR" altLang="en-US" sz="1000" dirty="0"/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8608699" y="465640"/>
            <a:ext cx="216024" cy="551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600587" y="332656"/>
            <a:ext cx="1078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Control Flow</a:t>
            </a:r>
            <a:endParaRPr lang="ko-KR" altLang="en-US" sz="1200" dirty="0"/>
          </a:p>
        </p:txBody>
      </p:sp>
      <p:sp>
        <p:nvSpPr>
          <p:cNvPr id="63" name="직사각형 62"/>
          <p:cNvSpPr/>
          <p:nvPr/>
        </p:nvSpPr>
        <p:spPr>
          <a:xfrm>
            <a:off x="7380312" y="3059024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Flash Map Manager</a:t>
            </a:r>
            <a:endParaRPr lang="ko-KR" altLang="en-US" sz="1200" dirty="0"/>
          </a:p>
        </p:txBody>
      </p:sp>
      <p:sp>
        <p:nvSpPr>
          <p:cNvPr id="64" name="직사각형 63"/>
          <p:cNvSpPr/>
          <p:nvPr/>
        </p:nvSpPr>
        <p:spPr>
          <a:xfrm>
            <a:off x="4067944" y="2410953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Adapter</a:t>
            </a:r>
            <a:endParaRPr lang="ko-KR" altLang="en-US" sz="1200" dirty="0"/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3923928" y="3928088"/>
            <a:ext cx="345638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5724128" y="2410952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Message Converter</a:t>
            </a:r>
            <a:endParaRPr lang="ko-KR" altLang="en-US" sz="1200" dirty="0"/>
          </a:p>
        </p:txBody>
      </p:sp>
      <p:sp>
        <p:nvSpPr>
          <p:cNvPr id="66" name="직사각형 65"/>
          <p:cNvSpPr/>
          <p:nvPr/>
        </p:nvSpPr>
        <p:spPr>
          <a:xfrm>
            <a:off x="5724128" y="3063989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WebDataBinder</a:t>
            </a:r>
            <a:endParaRPr lang="ko-KR" altLang="en-US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4067944" y="372199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View Resolver</a:t>
            </a:r>
            <a:endParaRPr lang="ko-KR" altLang="en-US" sz="1200" dirty="0"/>
          </a:p>
        </p:txBody>
      </p:sp>
      <p:sp>
        <p:nvSpPr>
          <p:cNvPr id="83" name="직사각형 82"/>
          <p:cNvSpPr/>
          <p:nvPr/>
        </p:nvSpPr>
        <p:spPr>
          <a:xfrm>
            <a:off x="5724128" y="372199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  <p:sp>
        <p:nvSpPr>
          <p:cNvPr id="98" name="직사각형 97"/>
          <p:cNvSpPr/>
          <p:nvPr/>
        </p:nvSpPr>
        <p:spPr>
          <a:xfrm>
            <a:off x="5834410" y="122205"/>
            <a:ext cx="1512168" cy="967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Legend</a:t>
            </a:r>
            <a:endParaRPr lang="ko-KR" altLang="en-US" sz="1200" b="1" dirty="0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5981388" y="404664"/>
            <a:ext cx="1224136" cy="2185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User Message</a:t>
            </a:r>
            <a:endParaRPr lang="ko-KR" altLang="en-US" sz="1000" b="1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5981389" y="692696"/>
            <a:ext cx="1224136" cy="21850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System Message</a:t>
            </a:r>
            <a:endParaRPr lang="ko-KR" altLang="en-US" sz="1000" b="1" dirty="0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4896036" y="3568048"/>
            <a:ext cx="756084" cy="2150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System</a:t>
            </a:r>
            <a:endParaRPr lang="ko-KR" altLang="en-US" sz="1000" b="1" dirty="0"/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4896036" y="2919976"/>
            <a:ext cx="756084" cy="2150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System</a:t>
            </a:r>
            <a:endParaRPr lang="ko-KR" altLang="en-US" sz="1000" b="1" dirty="0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6516216" y="2920909"/>
            <a:ext cx="756084" cy="2150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System</a:t>
            </a:r>
            <a:endParaRPr lang="ko-KR" altLang="en-US" sz="1000" b="1" dirty="0"/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3221850" y="3572849"/>
            <a:ext cx="756084" cy="2150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System</a:t>
            </a:r>
            <a:endParaRPr lang="ko-KR" altLang="en-US" sz="1000" b="1" dirty="0"/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6516216" y="3568981"/>
            <a:ext cx="756084" cy="2150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User</a:t>
            </a:r>
            <a:endParaRPr lang="ko-KR" altLang="en-US" sz="1000" b="1" dirty="0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4896036" y="4222021"/>
            <a:ext cx="756084" cy="2150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User</a:t>
            </a:r>
            <a:endParaRPr lang="ko-KR" altLang="en-US" sz="1000" b="1" dirty="0"/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3239852" y="4221088"/>
            <a:ext cx="756084" cy="2150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User</a:t>
            </a:r>
            <a:endParaRPr lang="ko-KR" altLang="en-US" sz="1000" b="1" dirty="0"/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3239852" y="4869160"/>
            <a:ext cx="756084" cy="2150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User</a:t>
            </a:r>
            <a:endParaRPr lang="ko-KR" altLang="en-US" sz="1000" b="1" dirty="0"/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3203848" y="5518165"/>
            <a:ext cx="756084" cy="2150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System</a:t>
            </a:r>
            <a:endParaRPr lang="ko-KR" altLang="en-US" sz="1000" b="1" dirty="0"/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4896036" y="5517232"/>
            <a:ext cx="756084" cy="2150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System</a:t>
            </a:r>
            <a:endParaRPr lang="ko-KR" altLang="en-US" sz="1000" b="1" dirty="0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1547664" y="5517232"/>
            <a:ext cx="756084" cy="2150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System</a:t>
            </a:r>
            <a:endParaRPr lang="ko-KR" altLang="en-US" sz="1000" b="1" dirty="0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3203848" y="6165304"/>
            <a:ext cx="756084" cy="2150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System</a:t>
            </a:r>
            <a:endParaRPr lang="ko-KR" altLang="en-US" sz="1000" b="1" dirty="0"/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1547664" y="981661"/>
            <a:ext cx="756084" cy="2150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System</a:t>
            </a:r>
            <a:endParaRPr lang="ko-KR" altLang="en-US" sz="1000" b="1" dirty="0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1547664" y="1629733"/>
            <a:ext cx="756084" cy="2150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System</a:t>
            </a:r>
            <a:endParaRPr lang="ko-KR" altLang="en-US" sz="1000" b="1" dirty="0"/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1547664" y="2277805"/>
            <a:ext cx="756084" cy="2150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System</a:t>
            </a:r>
            <a:endParaRPr lang="ko-KR" altLang="en-US" sz="1000" b="1" dirty="0"/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3239852" y="1629733"/>
            <a:ext cx="756084" cy="2150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User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xmlns="" val="172289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직선 화살표 연결선 83"/>
          <p:cNvCxnSpPr/>
          <p:nvPr/>
        </p:nvCxnSpPr>
        <p:spPr>
          <a:xfrm>
            <a:off x="3923928" y="5800296"/>
            <a:ext cx="1944216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3923928" y="5952696"/>
            <a:ext cx="1944216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3923928" y="1906896"/>
            <a:ext cx="345638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>
            <a:off x="3923928" y="2059296"/>
            <a:ext cx="345638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467544" y="2059296"/>
            <a:ext cx="216024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467544" y="1906896"/>
            <a:ext cx="1944216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3599892" y="2059296"/>
            <a:ext cx="0" cy="4468532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699792" y="2194933"/>
            <a:ext cx="0" cy="4119352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411760" y="6314285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DAO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2411760" y="5661245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Manager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411760" y="5018137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Service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411760" y="4370066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Controller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2411760" y="2415921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Dispatcher Servlet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2411760" y="372199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Interceptor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4067944" y="4370066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Exception Resolver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2411760" y="1767850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 Filter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755576" y="1767850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Request Listener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5724128" y="1767850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Theme Resolver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755576" y="1124744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Context Listener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5661245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Adapter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4067944" y="177281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Locale Resolver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755576" y="2420886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Session Listener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7380312" y="177281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Multipart File Resolver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2411760" y="3068957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Mappings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4067944" y="3059024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Web Argument Resolver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79512" y="260648"/>
            <a:ext cx="4350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Web </a:t>
            </a:r>
            <a:r>
              <a:rPr lang="en-US" altLang="ko-KR" dirty="0" smtClean="0"/>
              <a:t>Application(</a:t>
            </a:r>
            <a:r>
              <a:rPr lang="en-US" altLang="ko-KR" dirty="0" err="1" smtClean="0"/>
              <a:t>Springframework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en-US" altLang="ko-KR" dirty="0" smtClean="0"/>
              <a:t>: Error / Exception Handling Point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755576" y="5684856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Utility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7456571" y="119118"/>
            <a:ext cx="1512168" cy="1504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Legend</a:t>
            </a:r>
            <a:endParaRPr lang="ko-KR" altLang="en-US" sz="1200" b="1" dirty="0"/>
          </a:p>
        </p:txBody>
      </p:sp>
      <p:sp>
        <p:nvSpPr>
          <p:cNvPr id="23" name="직사각형 22"/>
          <p:cNvSpPr/>
          <p:nvPr/>
        </p:nvSpPr>
        <p:spPr>
          <a:xfrm>
            <a:off x="7600587" y="692696"/>
            <a:ext cx="1224136" cy="218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Spring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7600587" y="978245"/>
            <a:ext cx="1224136" cy="2185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Java EE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7600587" y="1268760"/>
            <a:ext cx="1224136" cy="2185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Java SE</a:t>
            </a:r>
            <a:endParaRPr lang="ko-KR" altLang="en-US" sz="1000" dirty="0"/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8608699" y="465640"/>
            <a:ext cx="216024" cy="551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600587" y="332656"/>
            <a:ext cx="1078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Control Flow</a:t>
            </a:r>
            <a:endParaRPr lang="ko-KR" altLang="en-US" sz="1200" dirty="0"/>
          </a:p>
        </p:txBody>
      </p:sp>
      <p:sp>
        <p:nvSpPr>
          <p:cNvPr id="63" name="직사각형 62"/>
          <p:cNvSpPr/>
          <p:nvPr/>
        </p:nvSpPr>
        <p:spPr>
          <a:xfrm>
            <a:off x="7380312" y="3059024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Flash Map Manager</a:t>
            </a:r>
            <a:endParaRPr lang="ko-KR" altLang="en-US" sz="1200" dirty="0"/>
          </a:p>
        </p:txBody>
      </p:sp>
      <p:sp>
        <p:nvSpPr>
          <p:cNvPr id="64" name="직사각형 63"/>
          <p:cNvSpPr/>
          <p:nvPr/>
        </p:nvSpPr>
        <p:spPr>
          <a:xfrm>
            <a:off x="4067944" y="2410953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Adapter</a:t>
            </a:r>
            <a:endParaRPr lang="ko-KR" altLang="en-US" sz="1200" dirty="0"/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3923928" y="3928088"/>
            <a:ext cx="345638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5724128" y="2410952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Message Converter</a:t>
            </a:r>
            <a:endParaRPr lang="ko-KR" altLang="en-US" sz="1200" dirty="0"/>
          </a:p>
        </p:txBody>
      </p:sp>
      <p:sp>
        <p:nvSpPr>
          <p:cNvPr id="66" name="직사각형 65"/>
          <p:cNvSpPr/>
          <p:nvPr/>
        </p:nvSpPr>
        <p:spPr>
          <a:xfrm>
            <a:off x="5724128" y="3063989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WebDataBinder</a:t>
            </a:r>
            <a:endParaRPr lang="ko-KR" altLang="en-US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4067944" y="372199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View Resolver</a:t>
            </a:r>
            <a:endParaRPr lang="ko-KR" altLang="en-US" sz="1200" dirty="0"/>
          </a:p>
        </p:txBody>
      </p:sp>
      <p:sp>
        <p:nvSpPr>
          <p:cNvPr id="83" name="직사각형 82"/>
          <p:cNvSpPr/>
          <p:nvPr/>
        </p:nvSpPr>
        <p:spPr>
          <a:xfrm>
            <a:off x="5724128" y="372199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  <p:sp>
        <p:nvSpPr>
          <p:cNvPr id="98" name="직사각형 97"/>
          <p:cNvSpPr/>
          <p:nvPr/>
        </p:nvSpPr>
        <p:spPr>
          <a:xfrm>
            <a:off x="5834410" y="122205"/>
            <a:ext cx="1512168" cy="1255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Legend</a:t>
            </a:r>
            <a:endParaRPr lang="ko-KR" altLang="en-US" sz="1200" b="1" dirty="0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5981388" y="404664"/>
            <a:ext cx="1224136" cy="21850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User Message</a:t>
            </a:r>
            <a:endParaRPr lang="ko-KR" altLang="en-US" sz="1000" b="1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5981389" y="692696"/>
            <a:ext cx="1224136" cy="21850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Spring</a:t>
            </a:r>
            <a:endParaRPr lang="ko-KR" altLang="en-US" sz="1000" b="1" dirty="0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4896036" y="4222021"/>
            <a:ext cx="756084" cy="2150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User</a:t>
            </a:r>
            <a:endParaRPr lang="ko-KR" altLang="en-US" sz="1000" b="1" dirty="0"/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3239852" y="1629733"/>
            <a:ext cx="756084" cy="2150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User</a:t>
            </a:r>
            <a:endParaRPr lang="ko-KR" altLang="en-US" sz="1000" b="1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-324544" y="1917765"/>
            <a:ext cx="756084" cy="2150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User</a:t>
            </a:r>
            <a:endParaRPr lang="ko-KR" altLang="en-US" sz="1000" b="1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6012160" y="980728"/>
            <a:ext cx="1224136" cy="21850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Container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xmlns="" val="264072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5402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 Friendly Message Break Down Structure</a:t>
            </a:r>
          </a:p>
          <a:p>
            <a:r>
              <a:rPr lang="en-US" altLang="ko-KR" dirty="0" smtClean="0"/>
              <a:t>: Common Message vs. Business Specific Message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60426656"/>
              </p:ext>
            </p:extLst>
          </p:nvPr>
        </p:nvGraphicFramePr>
        <p:xfrm>
          <a:off x="1323975" y="2376488"/>
          <a:ext cx="6496050" cy="2105025"/>
        </p:xfrm>
        <a:graphic>
          <a:graphicData uri="http://schemas.openxmlformats.org/presentationml/2006/ole">
            <p:oleObj spid="_x0000_s3076" name="Worksheet" r:id="rId3" imgW="6496157" imgH="2104920" progId="Excel.Sheet.8">
              <p:link updateAutomatic="1"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8267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4388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Message Type</a:t>
            </a:r>
          </a:p>
          <a:p>
            <a:r>
              <a:rPr lang="en-US" altLang="ko-KR" dirty="0" smtClean="0"/>
              <a:t>: Info / Warn / Confirm / Prompt / Error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0807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2590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Message Target</a:t>
            </a:r>
          </a:p>
          <a:p>
            <a:r>
              <a:rPr lang="en-US" altLang="ko-KR" dirty="0" smtClean="0"/>
              <a:t>: User Interface vs. Log</a:t>
            </a:r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63092936"/>
              </p:ext>
            </p:extLst>
          </p:nvPr>
        </p:nvGraphicFramePr>
        <p:xfrm>
          <a:off x="-1127125" y="1611313"/>
          <a:ext cx="6599238" cy="2098675"/>
        </p:xfrm>
        <a:graphic>
          <a:graphicData uri="http://schemas.openxmlformats.org/presentationml/2006/ole">
            <p:oleObj spid="_x0000_s1032" name="Worksheet" r:id="rId3" imgW="6610423" imgH="2104920" progId="Excel.Sheet.8">
              <p:link updateAutomatic="1"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8900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406</Words>
  <Application>Microsoft Office PowerPoint</Application>
  <PresentationFormat>화면 슬라이드 쇼(4:3)</PresentationFormat>
  <Paragraphs>212</Paragraphs>
  <Slides>8</Slides>
  <Notes>0</Notes>
  <HiddenSlides>1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연결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Office 테마</vt:lpstr>
      <vt:lpstr>D:\documentation\draft\message\message-list.xlsx</vt:lpstr>
      <vt:lpstr>D:\documentation\draft\message\message-target.xlsx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bomber</cp:lastModifiedBy>
  <cp:revision>88</cp:revision>
  <dcterms:created xsi:type="dcterms:W3CDTF">2006-10-05T04:04:58Z</dcterms:created>
  <dcterms:modified xsi:type="dcterms:W3CDTF">2012-10-18T14:51:56Z</dcterms:modified>
</cp:coreProperties>
</file>