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69" r:id="rId3"/>
    <p:sldId id="270" r:id="rId4"/>
    <p:sldId id="267" r:id="rId5"/>
    <p:sldId id="263" r:id="rId6"/>
    <p:sldId id="268" r:id="rId7"/>
    <p:sldId id="265" r:id="rId8"/>
    <p:sldId id="264" r:id="rId9"/>
    <p:sldId id="262" r:id="rId10"/>
    <p:sldId id="259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855" autoAdjust="0"/>
  </p:normalViewPr>
  <p:slideViewPr>
    <p:cSldViewPr>
      <p:cViewPr varScale="1">
        <p:scale>
          <a:sx n="84" d="100"/>
          <a:sy n="84" d="100"/>
        </p:scale>
        <p:origin x="-7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05344-AC9F-4F8D-8679-958E10C33BCA}" type="datetimeFigureOut">
              <a:rPr lang="ko-KR" altLang="en-US" smtClean="0"/>
              <a:t>2012-07-14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E391D6-6E66-4AFB-BD1F-A861076124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427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391D6-6E66-4AFB-BD1F-A8610761245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092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391D6-6E66-4AFB-BD1F-A8610761245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092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391D6-6E66-4AFB-BD1F-A8610761245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092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[</a:t>
            </a:r>
            <a:r>
              <a:rPr lang="ko-KR" altLang="en-US" baseline="0" dirty="0" err="1" smtClean="0"/>
              <a:t>역할자</a:t>
            </a:r>
            <a:r>
              <a:rPr lang="en-US" altLang="ko-KR" baseline="0" dirty="0" smtClean="0"/>
              <a:t>]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Web </a:t>
            </a:r>
            <a:r>
              <a:rPr lang="en-US" altLang="ko-KR" baseline="0" dirty="0" err="1" smtClean="0"/>
              <a:t>Desinger</a:t>
            </a:r>
            <a:r>
              <a:rPr lang="en-US" altLang="ko-KR" baseline="0" dirty="0" smtClean="0"/>
              <a:t>, Java Web Programmer</a:t>
            </a:r>
            <a:r>
              <a:rPr lang="ko-KR" altLang="en-US" baseline="0" dirty="0" smtClean="0"/>
              <a:t>의 작업 </a:t>
            </a:r>
            <a:r>
              <a:rPr lang="en-US" altLang="ko-KR" baseline="0" dirty="0" smtClean="0"/>
              <a:t>Project</a:t>
            </a:r>
            <a:r>
              <a:rPr lang="ko-KR" altLang="en-US" baseline="0" dirty="0" smtClean="0"/>
              <a:t>를 분리</a:t>
            </a:r>
            <a:endParaRPr lang="en-US" altLang="ko-KR" baseline="0" dirty="0" smtClean="0"/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baseline="0" dirty="0" smtClean="0"/>
              <a:t>Web </a:t>
            </a:r>
            <a:r>
              <a:rPr lang="en-US" altLang="ko-KR" baseline="0" dirty="0" err="1" smtClean="0"/>
              <a:t>Desiner</a:t>
            </a:r>
            <a:r>
              <a:rPr lang="en-US" altLang="ko-KR" baseline="0" dirty="0" smtClean="0"/>
              <a:t>: Static Web Project</a:t>
            </a:r>
            <a:r>
              <a:rPr lang="ko-KR" altLang="en-US" baseline="0" dirty="0" smtClean="0"/>
              <a:t>에서 시안 작업 진행 </a:t>
            </a:r>
            <a:r>
              <a:rPr lang="en-US" altLang="ko-KR" baseline="0" dirty="0" smtClean="0"/>
              <a:t>(.html)</a:t>
            </a:r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baseline="0" dirty="0" smtClean="0"/>
              <a:t>Java Web Programmer: Static Web Project</a:t>
            </a:r>
            <a:r>
              <a:rPr lang="ko-KR" altLang="en-US" baseline="0" dirty="0" smtClean="0"/>
              <a:t>에서 완성된 정적 파일을 동적 파일로 개발 </a:t>
            </a:r>
            <a:r>
              <a:rPr lang="en-US" altLang="ko-KR" baseline="0" dirty="0" smtClean="0"/>
              <a:t>(.</a:t>
            </a:r>
            <a:r>
              <a:rPr lang="en-US" altLang="ko-KR" baseline="0" dirty="0" err="1" smtClean="0"/>
              <a:t>jsp</a:t>
            </a:r>
            <a:r>
              <a:rPr lang="en-US" altLang="ko-KR" baseline="0" dirty="0" smtClean="0"/>
              <a:t>)</a:t>
            </a:r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baseline="0" dirty="0" smtClean="0"/>
              <a:t>Tester, Reviewer: </a:t>
            </a:r>
            <a:r>
              <a:rPr lang="ko-KR" altLang="en-US" baseline="0" dirty="0" smtClean="0"/>
              <a:t>디자인 시안을 검토하면서 실행 가능한 형태를  각각 확인 가능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[</a:t>
            </a:r>
            <a:r>
              <a:rPr lang="ko-KR" altLang="en-US" baseline="0" dirty="0" smtClean="0"/>
              <a:t>참고</a:t>
            </a:r>
            <a:r>
              <a:rPr lang="en-US" altLang="ko-KR" baseline="0" dirty="0" smtClean="0"/>
              <a:t>]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HTTP Preview, J2EE Preview</a:t>
            </a:r>
            <a:r>
              <a:rPr lang="ko-KR" altLang="en-US" baseline="0" dirty="0" smtClean="0"/>
              <a:t>는 동일 </a:t>
            </a:r>
            <a:r>
              <a:rPr lang="en-US" altLang="ko-KR" baseline="0" dirty="0" smtClean="0"/>
              <a:t>Port 8080</a:t>
            </a:r>
            <a:r>
              <a:rPr lang="ko-KR" altLang="en-US" baseline="0" dirty="0" smtClean="0"/>
              <a:t>을 사용하므로 동시 사용 불가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Static Web Project, Dynamic Web Project</a:t>
            </a:r>
            <a:r>
              <a:rPr lang="ko-KR" altLang="en-US" baseline="0" dirty="0" smtClean="0"/>
              <a:t>가 모두 </a:t>
            </a:r>
            <a:r>
              <a:rPr lang="en-US" altLang="ko-KR" baseline="0" dirty="0" smtClean="0"/>
              <a:t>J2EE Preview </a:t>
            </a:r>
            <a:r>
              <a:rPr lang="ko-KR" altLang="en-US" baseline="0" dirty="0" smtClean="0"/>
              <a:t>사용 시</a:t>
            </a:r>
            <a:r>
              <a:rPr lang="en-US" altLang="ko-KR" baseline="0" dirty="0" smtClean="0"/>
              <a:t>, context </a:t>
            </a:r>
            <a:r>
              <a:rPr lang="ko-KR" altLang="en-US" baseline="0" dirty="0" smtClean="0"/>
              <a:t>동시 사용 불가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391D6-6E66-4AFB-BD1F-A8610761245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092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391D6-6E66-4AFB-BD1F-A8610761245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092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391D6-6E66-4AFB-BD1F-A8610761245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092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391D6-6E66-4AFB-BD1F-A8610761245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092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[</a:t>
            </a:r>
            <a:r>
              <a:rPr lang="ko-KR" altLang="en-US" baseline="0" dirty="0" smtClean="0"/>
              <a:t>배포 형태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성격</a:t>
            </a:r>
            <a:r>
              <a:rPr lang="en-US" altLang="ko-KR" baseline="0" dirty="0" smtClean="0"/>
              <a:t>]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Web Server </a:t>
            </a:r>
            <a:r>
              <a:rPr lang="ko-KR" altLang="en-US" baseline="0" dirty="0" smtClean="0"/>
              <a:t>배포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공개 가능한 </a:t>
            </a:r>
            <a:r>
              <a:rPr lang="en-US" altLang="ko-KR" baseline="0" dirty="0" smtClean="0"/>
              <a:t>Web Resource</a:t>
            </a:r>
            <a:r>
              <a:rPr lang="ko-KR" altLang="en-US" baseline="0" dirty="0" smtClean="0"/>
              <a:t>만 배포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 - </a:t>
            </a:r>
            <a:r>
              <a:rPr lang="ko-KR" altLang="en-US" baseline="0" dirty="0" smtClean="0"/>
              <a:t>변경 파일만 </a:t>
            </a:r>
            <a:r>
              <a:rPr lang="en-US" altLang="ko-KR" baseline="0" dirty="0" smtClean="0"/>
              <a:t>sync </a:t>
            </a:r>
            <a:r>
              <a:rPr lang="ko-KR" altLang="en-US" baseline="0" dirty="0" smtClean="0"/>
              <a:t>배포 가능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WAS </a:t>
            </a:r>
            <a:r>
              <a:rPr lang="ko-KR" altLang="en-US" baseline="0" dirty="0" smtClean="0"/>
              <a:t>배포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모든 </a:t>
            </a:r>
            <a:r>
              <a:rPr lang="en-US" altLang="ko-KR" baseline="0" dirty="0" smtClean="0"/>
              <a:t>Web Resource</a:t>
            </a:r>
            <a:r>
              <a:rPr lang="ko-KR" altLang="en-US" baseline="0" dirty="0" smtClean="0"/>
              <a:t>를 포함 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 - Archive</a:t>
            </a:r>
            <a:r>
              <a:rPr lang="ko-KR" altLang="en-US" baseline="0" dirty="0" smtClean="0"/>
              <a:t>가 풀린 개별 파일 형태로 배포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변경 파일만 </a:t>
            </a:r>
            <a:r>
              <a:rPr lang="en-US" altLang="ko-KR" baseline="0" dirty="0" smtClean="0"/>
              <a:t>sync </a:t>
            </a:r>
            <a:r>
              <a:rPr lang="ko-KR" altLang="en-US" baseline="0" dirty="0" smtClean="0"/>
              <a:t>배포 가능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 - </a:t>
            </a:r>
            <a:r>
              <a:rPr lang="ko-KR" altLang="en-US" baseline="0" dirty="0" smtClean="0"/>
              <a:t>정적 </a:t>
            </a:r>
            <a:r>
              <a:rPr lang="en-US" altLang="ko-KR" baseline="0" dirty="0" smtClean="0"/>
              <a:t>Web Resource </a:t>
            </a:r>
            <a:r>
              <a:rPr lang="ko-KR" altLang="en-US" baseline="0" dirty="0" smtClean="0"/>
              <a:t>중 선언적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프로그램적 접근 제어가 필요할 경우 </a:t>
            </a:r>
            <a:r>
              <a:rPr lang="en-US" altLang="ko-KR" baseline="0" dirty="0" smtClean="0"/>
              <a:t>WAS</a:t>
            </a:r>
            <a:r>
              <a:rPr lang="ko-KR" altLang="en-US" baseline="0" dirty="0" smtClean="0"/>
              <a:t>에서 통제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[</a:t>
            </a:r>
            <a:r>
              <a:rPr lang="ko-KR" altLang="en-US" baseline="0" dirty="0" smtClean="0"/>
              <a:t>파일 중복</a:t>
            </a:r>
            <a:r>
              <a:rPr lang="en-US" altLang="ko-KR" baseline="0" dirty="0" smtClean="0"/>
              <a:t>]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정적 </a:t>
            </a:r>
            <a:r>
              <a:rPr lang="en-US" altLang="ko-KR" baseline="0" dirty="0" smtClean="0"/>
              <a:t>Web Resource</a:t>
            </a:r>
            <a:r>
              <a:rPr lang="ko-KR" altLang="en-US" baseline="0" dirty="0" smtClean="0"/>
              <a:t>에 대해 파일 중복 없음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[</a:t>
            </a:r>
            <a:r>
              <a:rPr lang="ko-KR" altLang="en-US" baseline="0" dirty="0" smtClean="0"/>
              <a:t>접근 방법</a:t>
            </a:r>
            <a:r>
              <a:rPr lang="en-US" altLang="ko-KR" baseline="0" dirty="0" smtClean="0"/>
              <a:t>]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불특정 다수인 일반 사용자는 </a:t>
            </a:r>
            <a:r>
              <a:rPr lang="en-US" altLang="ko-KR" baseline="0" dirty="0" smtClean="0"/>
              <a:t>Web Server </a:t>
            </a:r>
            <a:r>
              <a:rPr lang="ko-KR" altLang="en-US" baseline="0" dirty="0" smtClean="0"/>
              <a:t>경유하여 접근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 - </a:t>
            </a:r>
            <a:r>
              <a:rPr lang="ko-KR" altLang="en-US" baseline="0" dirty="0" smtClean="0"/>
              <a:t>정적 </a:t>
            </a:r>
            <a:r>
              <a:rPr lang="en-US" altLang="ko-KR" baseline="0" dirty="0" smtClean="0"/>
              <a:t>Web Resource </a:t>
            </a:r>
            <a:r>
              <a:rPr lang="ko-KR" altLang="en-US" baseline="0" dirty="0" smtClean="0"/>
              <a:t>처리 부담 분산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특정 운영자 및 관리자는 </a:t>
            </a:r>
            <a:r>
              <a:rPr lang="en-US" altLang="ko-KR" baseline="0" dirty="0" smtClean="0"/>
              <a:t>WAS</a:t>
            </a:r>
            <a:r>
              <a:rPr lang="ko-KR" altLang="en-US" baseline="0" dirty="0" smtClean="0"/>
              <a:t>로 직접 접근 불가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관리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복구 목적으로 </a:t>
            </a:r>
            <a:r>
              <a:rPr lang="en-US" altLang="ko-KR" baseline="0" dirty="0" smtClean="0"/>
              <a:t>Web Server </a:t>
            </a:r>
            <a:r>
              <a:rPr lang="ko-KR" altLang="en-US" baseline="0" dirty="0" smtClean="0"/>
              <a:t>차단 시 관리 불가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391D6-6E66-4AFB-BD1F-A8610761245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092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2012-07-14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2012-07-14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2012-07-14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2012-07-14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Deploy Web Application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Source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2379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2919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/>
          <p:cNvSpPr/>
          <p:nvPr/>
        </p:nvSpPr>
        <p:spPr>
          <a:xfrm>
            <a:off x="1036464" y="4869160"/>
            <a:ext cx="453650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54" name="직사각형 53"/>
          <p:cNvSpPr/>
          <p:nvPr/>
        </p:nvSpPr>
        <p:spPr>
          <a:xfrm>
            <a:off x="6054517" y="4869160"/>
            <a:ext cx="2837963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33887" y="260648"/>
            <a:ext cx="32900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Developer’s Workstation</a:t>
            </a:r>
            <a:endParaRPr lang="en-US" altLang="ko-KR" b="1" dirty="0" smtClean="0"/>
          </a:p>
          <a:p>
            <a:r>
              <a:rPr lang="en-US" altLang="ko-KR" dirty="0" smtClean="0"/>
              <a:t>Project: </a:t>
            </a:r>
            <a:r>
              <a:rPr lang="en-US" altLang="ko-KR" dirty="0" smtClean="0"/>
              <a:t>Dynamic Web Project</a:t>
            </a:r>
          </a:p>
          <a:p>
            <a:r>
              <a:rPr lang="en-US" altLang="ko-KR" dirty="0" smtClean="0"/>
              <a:t>Server: J2EE Preview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772768" y="5301208"/>
            <a:ext cx="1656184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Servers</a:t>
            </a:r>
            <a:endParaRPr lang="en-US" altLang="ko-KR" sz="1200" b="1" dirty="0" smtClean="0"/>
          </a:p>
          <a:p>
            <a:r>
              <a:rPr lang="en-US" altLang="ko-KR" sz="1200" dirty="0" smtClean="0"/>
              <a:t>J2EE Preview</a:t>
            </a:r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1180480" y="5301208"/>
            <a:ext cx="1872208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Dynamic </a:t>
            </a:r>
            <a:r>
              <a:rPr lang="en-US" altLang="ko-KR" sz="1200" b="1" dirty="0"/>
              <a:t>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cxnSp>
        <p:nvCxnSpPr>
          <p:cNvPr id="24" name="직선 화살표 연결선 23"/>
          <p:cNvCxnSpPr>
            <a:stCxn id="19" idx="3"/>
            <a:endCxn id="10" idx="1"/>
          </p:cNvCxnSpPr>
          <p:nvPr/>
        </p:nvCxnSpPr>
        <p:spPr>
          <a:xfrm>
            <a:off x="3052688" y="5529808"/>
            <a:ext cx="720080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5802294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6203785" y="5301208"/>
            <a:ext cx="2544679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  <a:endParaRPr lang="en-US" altLang="ko-KR" sz="1200" b="1" dirty="0" smtClean="0"/>
          </a:p>
          <a:p>
            <a:r>
              <a:rPr lang="en-US" altLang="ko-KR" sz="1200" dirty="0" smtClean="0"/>
              <a:t>http://${domain}:8080/</a:t>
            </a:r>
            <a:endParaRPr lang="ko-KR" altLang="en-US" sz="1200" dirty="0"/>
          </a:p>
        </p:txBody>
      </p:sp>
      <p:cxnSp>
        <p:nvCxnSpPr>
          <p:cNvPr id="50" name="직선 화살표 연결선 49"/>
          <p:cNvCxnSpPr>
            <a:stCxn id="45" idx="1"/>
            <a:endCxn id="10" idx="3"/>
          </p:cNvCxnSpPr>
          <p:nvPr/>
        </p:nvCxnSpPr>
        <p:spPr>
          <a:xfrm flipH="1">
            <a:off x="5428952" y="5529808"/>
            <a:ext cx="77483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23528" y="4067780"/>
            <a:ext cx="214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Programmer</a:t>
            </a:r>
            <a:endParaRPr lang="en-US" altLang="ko-KR" b="1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1066315" y="449982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  <a:endParaRPr lang="en-US" altLang="ko-KR" b="1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6060007" y="449982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  <a:endParaRPr lang="en-US" altLang="ko-KR" b="1" dirty="0" smtClean="0"/>
          </a:p>
        </p:txBody>
      </p:sp>
      <p:grpSp>
        <p:nvGrpSpPr>
          <p:cNvPr id="71" name="그룹 70"/>
          <p:cNvGrpSpPr/>
          <p:nvPr/>
        </p:nvGrpSpPr>
        <p:grpSpPr>
          <a:xfrm>
            <a:off x="6660232" y="260648"/>
            <a:ext cx="2304256" cy="1430868"/>
            <a:chOff x="6660232" y="260648"/>
            <a:chExt cx="2304256" cy="1430868"/>
          </a:xfrm>
        </p:grpSpPr>
        <p:cxnSp>
          <p:nvCxnSpPr>
            <p:cNvPr id="72" name="직선 화살표 연결선 71"/>
            <p:cNvCxnSpPr/>
            <p:nvPr/>
          </p:nvCxnSpPr>
          <p:spPr>
            <a:xfrm>
              <a:off x="6732240" y="705470"/>
              <a:ext cx="504056" cy="0"/>
            </a:xfrm>
            <a:prstGeom prst="straightConnector1">
              <a:avLst/>
            </a:prstGeom>
            <a:ln w="38100">
              <a:solidFill>
                <a:srgbClr val="00CC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7236296" y="561454"/>
              <a:ext cx="6896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Publish</a:t>
              </a:r>
              <a:endParaRPr lang="ko-KR" altLang="en-US" sz="1200" dirty="0"/>
            </a:p>
          </p:txBody>
        </p:sp>
        <p:cxnSp>
          <p:nvCxnSpPr>
            <p:cNvPr id="74" name="직선 화살표 연결선 73"/>
            <p:cNvCxnSpPr/>
            <p:nvPr/>
          </p:nvCxnSpPr>
          <p:spPr>
            <a:xfrm>
              <a:off x="6732240" y="1207785"/>
              <a:ext cx="50405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7236296" y="1063769"/>
              <a:ext cx="1697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External Web Module</a:t>
              </a:r>
              <a:endParaRPr lang="ko-KR" altLang="en-US" sz="1200" dirty="0"/>
            </a:p>
          </p:txBody>
        </p:sp>
        <p:cxnSp>
          <p:nvCxnSpPr>
            <p:cNvPr id="76" name="직선 화살표 연결선 75"/>
            <p:cNvCxnSpPr/>
            <p:nvPr/>
          </p:nvCxnSpPr>
          <p:spPr>
            <a:xfrm>
              <a:off x="6732240" y="967954"/>
              <a:ext cx="50405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7236296" y="823938"/>
              <a:ext cx="7410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Request</a:t>
              </a:r>
              <a:endParaRPr lang="ko-KR" altLang="en-US" sz="1200" dirty="0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6660232" y="260648"/>
              <a:ext cx="2304256" cy="14308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Legend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9" name="직선 화살표 연결선 78"/>
            <p:cNvCxnSpPr/>
            <p:nvPr/>
          </p:nvCxnSpPr>
          <p:spPr>
            <a:xfrm>
              <a:off x="6732240" y="1495817"/>
              <a:ext cx="504056" cy="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7236296" y="1351801"/>
              <a:ext cx="13282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Copy &amp; Convert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32165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/>
          <p:cNvSpPr/>
          <p:nvPr/>
        </p:nvSpPr>
        <p:spPr>
          <a:xfrm>
            <a:off x="1036464" y="4869160"/>
            <a:ext cx="453650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54" name="직사각형 53"/>
          <p:cNvSpPr/>
          <p:nvPr/>
        </p:nvSpPr>
        <p:spPr>
          <a:xfrm>
            <a:off x="6054517" y="4869160"/>
            <a:ext cx="2837963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33887" y="260648"/>
            <a:ext cx="32900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Developer’s Workstation</a:t>
            </a:r>
            <a:endParaRPr lang="en-US" altLang="ko-KR" b="1" dirty="0" smtClean="0"/>
          </a:p>
          <a:p>
            <a:r>
              <a:rPr lang="en-US" altLang="ko-KR" dirty="0" smtClean="0"/>
              <a:t>Project: </a:t>
            </a:r>
            <a:r>
              <a:rPr lang="en-US" altLang="ko-KR" dirty="0" smtClean="0"/>
              <a:t>Dynamic Web Project</a:t>
            </a:r>
          </a:p>
          <a:p>
            <a:r>
              <a:rPr lang="en-US" altLang="ko-KR" dirty="0" smtClean="0"/>
              <a:t>Server: J2EE Preview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772768" y="5301208"/>
            <a:ext cx="1656184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Servers</a:t>
            </a:r>
            <a:endParaRPr lang="en-US" altLang="ko-KR" sz="1200" b="1" dirty="0" smtClean="0"/>
          </a:p>
          <a:p>
            <a:r>
              <a:rPr lang="en-US" altLang="ko-KR" sz="1200" dirty="0" smtClean="0"/>
              <a:t>J2EE Preview</a:t>
            </a:r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1180480" y="5301208"/>
            <a:ext cx="1872208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Dynamic </a:t>
            </a:r>
            <a:r>
              <a:rPr lang="en-US" altLang="ko-KR" sz="1200" b="1" dirty="0"/>
              <a:t>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cxnSp>
        <p:nvCxnSpPr>
          <p:cNvPr id="24" name="직선 화살표 연결선 23"/>
          <p:cNvCxnSpPr>
            <a:stCxn id="19" idx="3"/>
            <a:endCxn id="10" idx="1"/>
          </p:cNvCxnSpPr>
          <p:nvPr/>
        </p:nvCxnSpPr>
        <p:spPr>
          <a:xfrm>
            <a:off x="3052688" y="5529808"/>
            <a:ext cx="720080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5802294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6203785" y="5301208"/>
            <a:ext cx="2544679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  <a:endParaRPr lang="en-US" altLang="ko-KR" sz="1200" b="1" dirty="0" smtClean="0"/>
          </a:p>
          <a:p>
            <a:r>
              <a:rPr lang="en-US" altLang="ko-KR" sz="1200" dirty="0" smtClean="0"/>
              <a:t>http://${domain}:</a:t>
            </a:r>
            <a:r>
              <a:rPr lang="en-US" altLang="ko-KR" sz="1200" dirty="0"/>
              <a:t>8080/${webapp}</a:t>
            </a:r>
            <a:endParaRPr lang="ko-KR" altLang="en-US" sz="1200" dirty="0"/>
          </a:p>
        </p:txBody>
      </p:sp>
      <p:cxnSp>
        <p:nvCxnSpPr>
          <p:cNvPr id="50" name="직선 화살표 연결선 49"/>
          <p:cNvCxnSpPr>
            <a:stCxn id="45" idx="1"/>
            <a:endCxn id="10" idx="3"/>
          </p:cNvCxnSpPr>
          <p:nvPr/>
        </p:nvCxnSpPr>
        <p:spPr>
          <a:xfrm flipH="1">
            <a:off x="5428952" y="5529808"/>
            <a:ext cx="77483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23528" y="4067780"/>
            <a:ext cx="214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Programmer</a:t>
            </a:r>
            <a:endParaRPr lang="en-US" altLang="ko-KR" b="1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1066315" y="449982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  <a:endParaRPr lang="en-US" altLang="ko-KR" b="1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6060007" y="449982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  <a:endParaRPr lang="en-US" altLang="ko-KR" b="1" dirty="0" smtClean="0"/>
          </a:p>
        </p:txBody>
      </p:sp>
      <p:grpSp>
        <p:nvGrpSpPr>
          <p:cNvPr id="71" name="그룹 70"/>
          <p:cNvGrpSpPr/>
          <p:nvPr/>
        </p:nvGrpSpPr>
        <p:grpSpPr>
          <a:xfrm>
            <a:off x="6660232" y="260648"/>
            <a:ext cx="2304256" cy="1430868"/>
            <a:chOff x="6660232" y="260648"/>
            <a:chExt cx="2304256" cy="1430868"/>
          </a:xfrm>
        </p:grpSpPr>
        <p:cxnSp>
          <p:nvCxnSpPr>
            <p:cNvPr id="72" name="직선 화살표 연결선 71"/>
            <p:cNvCxnSpPr/>
            <p:nvPr/>
          </p:nvCxnSpPr>
          <p:spPr>
            <a:xfrm>
              <a:off x="6732240" y="705470"/>
              <a:ext cx="504056" cy="0"/>
            </a:xfrm>
            <a:prstGeom prst="straightConnector1">
              <a:avLst/>
            </a:prstGeom>
            <a:ln w="38100">
              <a:solidFill>
                <a:srgbClr val="00CC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7236296" y="561454"/>
              <a:ext cx="6896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Publish</a:t>
              </a:r>
              <a:endParaRPr lang="ko-KR" altLang="en-US" sz="1200" dirty="0"/>
            </a:p>
          </p:txBody>
        </p:sp>
        <p:cxnSp>
          <p:nvCxnSpPr>
            <p:cNvPr id="74" name="직선 화살표 연결선 73"/>
            <p:cNvCxnSpPr/>
            <p:nvPr/>
          </p:nvCxnSpPr>
          <p:spPr>
            <a:xfrm>
              <a:off x="6732240" y="1207785"/>
              <a:ext cx="50405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7236296" y="1063769"/>
              <a:ext cx="1697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External Web Module</a:t>
              </a:r>
              <a:endParaRPr lang="ko-KR" altLang="en-US" sz="1200" dirty="0"/>
            </a:p>
          </p:txBody>
        </p:sp>
        <p:cxnSp>
          <p:nvCxnSpPr>
            <p:cNvPr id="76" name="직선 화살표 연결선 75"/>
            <p:cNvCxnSpPr/>
            <p:nvPr/>
          </p:nvCxnSpPr>
          <p:spPr>
            <a:xfrm>
              <a:off x="6732240" y="967954"/>
              <a:ext cx="50405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7236296" y="823938"/>
              <a:ext cx="7410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Request</a:t>
              </a:r>
              <a:endParaRPr lang="ko-KR" altLang="en-US" sz="1200" dirty="0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6660232" y="260648"/>
              <a:ext cx="2304256" cy="14308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Legend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9" name="직선 화살표 연결선 78"/>
            <p:cNvCxnSpPr/>
            <p:nvPr/>
          </p:nvCxnSpPr>
          <p:spPr>
            <a:xfrm>
              <a:off x="6732240" y="1495817"/>
              <a:ext cx="504056" cy="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7236296" y="1351801"/>
              <a:ext cx="13282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Copy &amp; Convert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74810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/>
          <p:cNvSpPr/>
          <p:nvPr/>
        </p:nvSpPr>
        <p:spPr>
          <a:xfrm>
            <a:off x="1036464" y="4869160"/>
            <a:ext cx="453650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54" name="직사각형 53"/>
          <p:cNvSpPr/>
          <p:nvPr/>
        </p:nvSpPr>
        <p:spPr>
          <a:xfrm>
            <a:off x="6054517" y="4869160"/>
            <a:ext cx="2837963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16" name="직사각형 15"/>
          <p:cNvSpPr/>
          <p:nvPr/>
        </p:nvSpPr>
        <p:spPr>
          <a:xfrm>
            <a:off x="1036464" y="2204864"/>
            <a:ext cx="453650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33887" y="260648"/>
            <a:ext cx="41075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Developer’s Workstation</a:t>
            </a:r>
            <a:endParaRPr lang="en-US" altLang="ko-KR" b="1" dirty="0" smtClean="0"/>
          </a:p>
          <a:p>
            <a:r>
              <a:rPr lang="en-US" altLang="ko-KR" dirty="0" smtClean="0"/>
              <a:t>Project: </a:t>
            </a:r>
            <a:r>
              <a:rPr lang="en-US" altLang="ko-KR" dirty="0" smtClean="0"/>
              <a:t>Static / Dynamic Web Project</a:t>
            </a:r>
          </a:p>
          <a:p>
            <a:r>
              <a:rPr lang="en-US" altLang="ko-KR" dirty="0" smtClean="0"/>
              <a:t>Server: J2EE Preview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772768" y="5301208"/>
            <a:ext cx="1656184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Servers</a:t>
            </a:r>
            <a:endParaRPr lang="en-US" altLang="ko-KR" sz="1200" b="1" dirty="0" smtClean="0"/>
          </a:p>
          <a:p>
            <a:r>
              <a:rPr lang="en-US" altLang="ko-KR" sz="1200" dirty="0" smtClean="0"/>
              <a:t>J2EE Preview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3772768" y="2636912"/>
            <a:ext cx="1656184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Servers</a:t>
            </a:r>
          </a:p>
          <a:p>
            <a:r>
              <a:rPr lang="en-US" altLang="ko-KR" sz="1200" dirty="0"/>
              <a:t>J2EE Preview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066315" y="1835532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  <a:endParaRPr lang="en-US" altLang="ko-KR" b="1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1180480" y="5301208"/>
            <a:ext cx="1872208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Dynamic </a:t>
            </a:r>
            <a:r>
              <a:rPr lang="en-US" altLang="ko-KR" sz="1200" b="1" dirty="0"/>
              <a:t>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1180480" y="2636912"/>
            <a:ext cx="1872208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Static Web Project</a:t>
            </a:r>
          </a:p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cxnSp>
        <p:nvCxnSpPr>
          <p:cNvPr id="24" name="직선 화살표 연결선 23"/>
          <p:cNvCxnSpPr>
            <a:stCxn id="19" idx="3"/>
            <a:endCxn id="10" idx="1"/>
          </p:cNvCxnSpPr>
          <p:nvPr/>
        </p:nvCxnSpPr>
        <p:spPr>
          <a:xfrm>
            <a:off x="3052688" y="5529808"/>
            <a:ext cx="720080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20" idx="3"/>
            <a:endCxn id="11" idx="1"/>
          </p:cNvCxnSpPr>
          <p:nvPr/>
        </p:nvCxnSpPr>
        <p:spPr>
          <a:xfrm>
            <a:off x="3052688" y="2865512"/>
            <a:ext cx="720080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5802294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6054517" y="2204864"/>
            <a:ext cx="2837963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060007" y="1835532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  <a:endParaRPr lang="en-US" altLang="ko-KR" b="1" dirty="0" smtClean="0"/>
          </a:p>
        </p:txBody>
      </p:sp>
      <p:sp>
        <p:nvSpPr>
          <p:cNvPr id="44" name="직사각형 43"/>
          <p:cNvSpPr/>
          <p:nvPr/>
        </p:nvSpPr>
        <p:spPr>
          <a:xfrm>
            <a:off x="6203786" y="2636912"/>
            <a:ext cx="2544679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  <a:endParaRPr lang="en-US" altLang="ko-KR" sz="1200" b="1" dirty="0" smtClean="0"/>
          </a:p>
          <a:p>
            <a:r>
              <a:rPr lang="en-US" altLang="ko-KR" sz="1200" dirty="0" smtClean="0"/>
              <a:t>http://${</a:t>
            </a:r>
            <a:r>
              <a:rPr lang="en-US" altLang="ko-KR" sz="1200" dirty="0"/>
              <a:t>domain</a:t>
            </a:r>
            <a:r>
              <a:rPr lang="en-US" altLang="ko-KR" sz="1200" dirty="0" smtClean="0"/>
              <a:t>}/</a:t>
            </a:r>
            <a:endParaRPr lang="ko-KR" altLang="en-US" sz="1200" strike="sngStrike" dirty="0"/>
          </a:p>
        </p:txBody>
      </p:sp>
      <p:sp>
        <p:nvSpPr>
          <p:cNvPr id="45" name="직사각형 44"/>
          <p:cNvSpPr/>
          <p:nvPr/>
        </p:nvSpPr>
        <p:spPr>
          <a:xfrm>
            <a:off x="6203785" y="5301208"/>
            <a:ext cx="2544679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  <a:endParaRPr lang="en-US" altLang="ko-KR" sz="1200" b="1" dirty="0" smtClean="0"/>
          </a:p>
          <a:p>
            <a:r>
              <a:rPr lang="en-US" altLang="ko-KR" sz="1200" dirty="0" smtClean="0"/>
              <a:t>http://${domain}:8080/</a:t>
            </a:r>
            <a:endParaRPr lang="ko-KR" altLang="en-US" sz="1200" dirty="0"/>
          </a:p>
        </p:txBody>
      </p:sp>
      <p:cxnSp>
        <p:nvCxnSpPr>
          <p:cNvPr id="47" name="직선 화살표 연결선 46"/>
          <p:cNvCxnSpPr>
            <a:stCxn id="44" idx="1"/>
            <a:endCxn id="11" idx="3"/>
          </p:cNvCxnSpPr>
          <p:nvPr/>
        </p:nvCxnSpPr>
        <p:spPr>
          <a:xfrm flipH="1">
            <a:off x="5428952" y="2865512"/>
            <a:ext cx="77483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45" idx="1"/>
            <a:endCxn id="10" idx="3"/>
          </p:cNvCxnSpPr>
          <p:nvPr/>
        </p:nvCxnSpPr>
        <p:spPr>
          <a:xfrm flipH="1">
            <a:off x="5428952" y="5529808"/>
            <a:ext cx="77483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107504" y="3861048"/>
            <a:ext cx="8928992" cy="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23528" y="1412776"/>
            <a:ext cx="1736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Designer</a:t>
            </a:r>
            <a:endParaRPr lang="en-US" altLang="ko-KR" b="1" dirty="0" smtClean="0"/>
          </a:p>
        </p:txBody>
      </p:sp>
      <p:sp>
        <p:nvSpPr>
          <p:cNvPr id="67" name="TextBox 66"/>
          <p:cNvSpPr txBox="1"/>
          <p:nvPr/>
        </p:nvSpPr>
        <p:spPr>
          <a:xfrm>
            <a:off x="323528" y="4067780"/>
            <a:ext cx="214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Programmer</a:t>
            </a:r>
            <a:endParaRPr lang="en-US" altLang="ko-KR" b="1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1066315" y="449982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  <a:endParaRPr lang="en-US" altLang="ko-KR" b="1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6060007" y="449982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  <a:endParaRPr lang="en-US" altLang="ko-KR" b="1" dirty="0" smtClean="0"/>
          </a:p>
        </p:txBody>
      </p:sp>
      <p:grpSp>
        <p:nvGrpSpPr>
          <p:cNvPr id="71" name="그룹 70"/>
          <p:cNvGrpSpPr/>
          <p:nvPr/>
        </p:nvGrpSpPr>
        <p:grpSpPr>
          <a:xfrm>
            <a:off x="6660232" y="260648"/>
            <a:ext cx="2304256" cy="1430868"/>
            <a:chOff x="6660232" y="260648"/>
            <a:chExt cx="2304256" cy="1430868"/>
          </a:xfrm>
        </p:grpSpPr>
        <p:cxnSp>
          <p:nvCxnSpPr>
            <p:cNvPr id="72" name="직선 화살표 연결선 71"/>
            <p:cNvCxnSpPr/>
            <p:nvPr/>
          </p:nvCxnSpPr>
          <p:spPr>
            <a:xfrm>
              <a:off x="6732240" y="705470"/>
              <a:ext cx="504056" cy="0"/>
            </a:xfrm>
            <a:prstGeom prst="straightConnector1">
              <a:avLst/>
            </a:prstGeom>
            <a:ln w="38100">
              <a:solidFill>
                <a:srgbClr val="00CC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7236296" y="561454"/>
              <a:ext cx="6896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Publish</a:t>
              </a:r>
              <a:endParaRPr lang="ko-KR" altLang="en-US" sz="1200" dirty="0"/>
            </a:p>
          </p:txBody>
        </p:sp>
        <p:cxnSp>
          <p:nvCxnSpPr>
            <p:cNvPr id="74" name="직선 화살표 연결선 73"/>
            <p:cNvCxnSpPr/>
            <p:nvPr/>
          </p:nvCxnSpPr>
          <p:spPr>
            <a:xfrm>
              <a:off x="6732240" y="1207785"/>
              <a:ext cx="50405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7236296" y="1063769"/>
              <a:ext cx="1697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External Web Module</a:t>
              </a:r>
              <a:endParaRPr lang="ko-KR" altLang="en-US" sz="1200" dirty="0"/>
            </a:p>
          </p:txBody>
        </p:sp>
        <p:cxnSp>
          <p:nvCxnSpPr>
            <p:cNvPr id="76" name="직선 화살표 연결선 75"/>
            <p:cNvCxnSpPr/>
            <p:nvPr/>
          </p:nvCxnSpPr>
          <p:spPr>
            <a:xfrm>
              <a:off x="6732240" y="967954"/>
              <a:ext cx="50405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7236296" y="823938"/>
              <a:ext cx="7410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Request</a:t>
              </a:r>
              <a:endParaRPr lang="ko-KR" altLang="en-US" sz="1200" dirty="0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6660232" y="260648"/>
              <a:ext cx="2304256" cy="14308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Legend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9" name="직선 화살표 연결선 78"/>
            <p:cNvCxnSpPr/>
            <p:nvPr/>
          </p:nvCxnSpPr>
          <p:spPr>
            <a:xfrm>
              <a:off x="6732240" y="1495817"/>
              <a:ext cx="504056" cy="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7236296" y="1351801"/>
              <a:ext cx="13282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Copy &amp; Convert</a:t>
              </a:r>
              <a:endParaRPr lang="ko-KR" altLang="en-US" sz="1200" dirty="0"/>
            </a:p>
          </p:txBody>
        </p:sp>
      </p:grpSp>
      <p:cxnSp>
        <p:nvCxnSpPr>
          <p:cNvPr id="35" name="직선 화살표 연결선 34"/>
          <p:cNvCxnSpPr/>
          <p:nvPr/>
        </p:nvCxnSpPr>
        <p:spPr>
          <a:xfrm>
            <a:off x="2699792" y="3094112"/>
            <a:ext cx="0" cy="2135088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직사각형 35"/>
          <p:cNvSpPr/>
          <p:nvPr/>
        </p:nvSpPr>
        <p:spPr>
          <a:xfrm>
            <a:off x="2627784" y="3933056"/>
            <a:ext cx="1296144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All</a:t>
            </a:r>
          </a:p>
          <a:p>
            <a:pPr algn="ctr"/>
            <a:r>
              <a:rPr lang="en-US" altLang="ko-KR" sz="1200" dirty="0" smtClean="0"/>
              <a:t>Web Resources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70232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/>
          <p:cNvSpPr/>
          <p:nvPr/>
        </p:nvSpPr>
        <p:spPr>
          <a:xfrm>
            <a:off x="1036464" y="4869160"/>
            <a:ext cx="453650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54" name="직사각형 53"/>
          <p:cNvSpPr/>
          <p:nvPr/>
        </p:nvSpPr>
        <p:spPr>
          <a:xfrm>
            <a:off x="6054517" y="4869160"/>
            <a:ext cx="2837963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16" name="직사각형 15"/>
          <p:cNvSpPr/>
          <p:nvPr/>
        </p:nvSpPr>
        <p:spPr>
          <a:xfrm>
            <a:off x="1036464" y="2204864"/>
            <a:ext cx="453650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33887" y="260648"/>
            <a:ext cx="41075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Developer’s Workstation</a:t>
            </a:r>
            <a:endParaRPr lang="en-US" altLang="ko-KR" b="1" dirty="0" smtClean="0"/>
          </a:p>
          <a:p>
            <a:r>
              <a:rPr lang="en-US" altLang="ko-KR" dirty="0" smtClean="0"/>
              <a:t>Project: </a:t>
            </a:r>
            <a:r>
              <a:rPr lang="en-US" altLang="ko-KR" dirty="0" smtClean="0"/>
              <a:t>Static / Dynamic Web Project</a:t>
            </a:r>
          </a:p>
          <a:p>
            <a:r>
              <a:rPr lang="en-US" altLang="ko-KR" dirty="0" smtClean="0"/>
              <a:t>Server: HTTP / J2EE Preview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772768" y="5301208"/>
            <a:ext cx="1656184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Servers</a:t>
            </a:r>
            <a:endParaRPr lang="en-US" altLang="ko-KR" sz="1200" b="1" dirty="0" smtClean="0"/>
          </a:p>
          <a:p>
            <a:r>
              <a:rPr lang="en-US" altLang="ko-KR" sz="1200" dirty="0" smtClean="0"/>
              <a:t>J2EE Preview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3772768" y="2636912"/>
            <a:ext cx="1656184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Servers</a:t>
            </a:r>
          </a:p>
          <a:p>
            <a:r>
              <a:rPr lang="en-US" altLang="ko-KR" sz="1200" dirty="0" smtClean="0"/>
              <a:t>HTTP Preview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066315" y="1835532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  <a:endParaRPr lang="en-US" altLang="ko-KR" b="1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1180480" y="5301208"/>
            <a:ext cx="1872208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Dynamic </a:t>
            </a:r>
            <a:r>
              <a:rPr lang="en-US" altLang="ko-KR" sz="1200" b="1" dirty="0"/>
              <a:t>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1180480" y="2636912"/>
            <a:ext cx="1872208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Static Web Project</a:t>
            </a:r>
          </a:p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cxnSp>
        <p:nvCxnSpPr>
          <p:cNvPr id="24" name="직선 화살표 연결선 23"/>
          <p:cNvCxnSpPr>
            <a:stCxn id="19" idx="3"/>
            <a:endCxn id="10" idx="1"/>
          </p:cNvCxnSpPr>
          <p:nvPr/>
        </p:nvCxnSpPr>
        <p:spPr>
          <a:xfrm>
            <a:off x="3052688" y="5529808"/>
            <a:ext cx="720080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20" idx="3"/>
            <a:endCxn id="11" idx="1"/>
          </p:cNvCxnSpPr>
          <p:nvPr/>
        </p:nvCxnSpPr>
        <p:spPr>
          <a:xfrm>
            <a:off x="3052688" y="2865512"/>
            <a:ext cx="720080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5802294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6054517" y="2204864"/>
            <a:ext cx="2837963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060007" y="1835532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  <a:endParaRPr lang="en-US" altLang="ko-KR" b="1" dirty="0" smtClean="0"/>
          </a:p>
        </p:txBody>
      </p:sp>
      <p:sp>
        <p:nvSpPr>
          <p:cNvPr id="44" name="직사각형 43"/>
          <p:cNvSpPr/>
          <p:nvPr/>
        </p:nvSpPr>
        <p:spPr>
          <a:xfrm>
            <a:off x="6203786" y="2636912"/>
            <a:ext cx="2544679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  <a:endParaRPr lang="en-US" altLang="ko-KR" sz="1200" b="1" dirty="0" smtClean="0"/>
          </a:p>
          <a:p>
            <a:r>
              <a:rPr lang="en-US" altLang="ko-KR" sz="1200" dirty="0" smtClean="0"/>
              <a:t>http://${domain}/${webapp}</a:t>
            </a:r>
            <a:endParaRPr lang="ko-KR" altLang="en-US" sz="1200" dirty="0"/>
          </a:p>
        </p:txBody>
      </p:sp>
      <p:sp>
        <p:nvSpPr>
          <p:cNvPr id="45" name="직사각형 44"/>
          <p:cNvSpPr/>
          <p:nvPr/>
        </p:nvSpPr>
        <p:spPr>
          <a:xfrm>
            <a:off x="6203785" y="5301208"/>
            <a:ext cx="2544679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  <a:endParaRPr lang="en-US" altLang="ko-KR" sz="1200" b="1" dirty="0" smtClean="0"/>
          </a:p>
          <a:p>
            <a:r>
              <a:rPr lang="en-US" altLang="ko-KR" sz="1200" dirty="0" smtClean="0"/>
              <a:t>http://${domain}:8080/${webapp}</a:t>
            </a:r>
            <a:endParaRPr lang="ko-KR" altLang="en-US" sz="1200" dirty="0"/>
          </a:p>
        </p:txBody>
      </p:sp>
      <p:cxnSp>
        <p:nvCxnSpPr>
          <p:cNvPr id="47" name="직선 화살표 연결선 46"/>
          <p:cNvCxnSpPr>
            <a:stCxn id="44" idx="1"/>
            <a:endCxn id="11" idx="3"/>
          </p:cNvCxnSpPr>
          <p:nvPr/>
        </p:nvCxnSpPr>
        <p:spPr>
          <a:xfrm flipH="1">
            <a:off x="5428952" y="2865512"/>
            <a:ext cx="77483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45" idx="1"/>
            <a:endCxn id="10" idx="3"/>
          </p:cNvCxnSpPr>
          <p:nvPr/>
        </p:nvCxnSpPr>
        <p:spPr>
          <a:xfrm flipH="1">
            <a:off x="5428952" y="5529808"/>
            <a:ext cx="77483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107504" y="3861048"/>
            <a:ext cx="8928992" cy="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23528" y="1412776"/>
            <a:ext cx="1736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Designer</a:t>
            </a:r>
            <a:endParaRPr lang="en-US" altLang="ko-KR" b="1" dirty="0" smtClean="0"/>
          </a:p>
        </p:txBody>
      </p:sp>
      <p:sp>
        <p:nvSpPr>
          <p:cNvPr id="67" name="TextBox 66"/>
          <p:cNvSpPr txBox="1"/>
          <p:nvPr/>
        </p:nvSpPr>
        <p:spPr>
          <a:xfrm>
            <a:off x="323528" y="4067780"/>
            <a:ext cx="214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Programmer</a:t>
            </a:r>
            <a:endParaRPr lang="en-US" altLang="ko-KR" b="1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1066315" y="449982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  <a:endParaRPr lang="en-US" altLang="ko-KR" b="1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6060007" y="449982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  <a:endParaRPr lang="en-US" altLang="ko-KR" b="1" dirty="0" smtClean="0"/>
          </a:p>
        </p:txBody>
      </p:sp>
      <p:grpSp>
        <p:nvGrpSpPr>
          <p:cNvPr id="71" name="그룹 70"/>
          <p:cNvGrpSpPr/>
          <p:nvPr/>
        </p:nvGrpSpPr>
        <p:grpSpPr>
          <a:xfrm>
            <a:off x="6660232" y="260648"/>
            <a:ext cx="2304256" cy="1430868"/>
            <a:chOff x="6660232" y="260648"/>
            <a:chExt cx="2304256" cy="1430868"/>
          </a:xfrm>
        </p:grpSpPr>
        <p:cxnSp>
          <p:nvCxnSpPr>
            <p:cNvPr id="72" name="직선 화살표 연결선 71"/>
            <p:cNvCxnSpPr/>
            <p:nvPr/>
          </p:nvCxnSpPr>
          <p:spPr>
            <a:xfrm>
              <a:off x="6732240" y="705470"/>
              <a:ext cx="504056" cy="0"/>
            </a:xfrm>
            <a:prstGeom prst="straightConnector1">
              <a:avLst/>
            </a:prstGeom>
            <a:ln w="38100">
              <a:solidFill>
                <a:srgbClr val="00CC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7236296" y="561454"/>
              <a:ext cx="6896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Publish</a:t>
              </a:r>
              <a:endParaRPr lang="ko-KR" altLang="en-US" sz="1200" dirty="0"/>
            </a:p>
          </p:txBody>
        </p:sp>
        <p:cxnSp>
          <p:nvCxnSpPr>
            <p:cNvPr id="74" name="직선 화살표 연결선 73"/>
            <p:cNvCxnSpPr/>
            <p:nvPr/>
          </p:nvCxnSpPr>
          <p:spPr>
            <a:xfrm>
              <a:off x="6732240" y="1207785"/>
              <a:ext cx="50405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7236296" y="1063769"/>
              <a:ext cx="1697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External Web Module</a:t>
              </a:r>
              <a:endParaRPr lang="ko-KR" altLang="en-US" sz="1200" dirty="0"/>
            </a:p>
          </p:txBody>
        </p:sp>
        <p:cxnSp>
          <p:nvCxnSpPr>
            <p:cNvPr id="76" name="직선 화살표 연결선 75"/>
            <p:cNvCxnSpPr/>
            <p:nvPr/>
          </p:nvCxnSpPr>
          <p:spPr>
            <a:xfrm>
              <a:off x="6732240" y="967954"/>
              <a:ext cx="50405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7236296" y="823938"/>
              <a:ext cx="7410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Request</a:t>
              </a:r>
              <a:endParaRPr lang="ko-KR" altLang="en-US" sz="1200" dirty="0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6660232" y="260648"/>
              <a:ext cx="2304256" cy="14308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Legend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9" name="직선 화살표 연결선 78"/>
            <p:cNvCxnSpPr/>
            <p:nvPr/>
          </p:nvCxnSpPr>
          <p:spPr>
            <a:xfrm>
              <a:off x="6732240" y="1495817"/>
              <a:ext cx="504056" cy="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7236296" y="1351801"/>
              <a:ext cx="13282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Copy &amp; Convert</a:t>
              </a:r>
              <a:endParaRPr lang="ko-KR" altLang="en-US" sz="1200" dirty="0"/>
            </a:p>
          </p:txBody>
        </p:sp>
      </p:grpSp>
      <p:cxnSp>
        <p:nvCxnSpPr>
          <p:cNvPr id="81" name="직선 화살표 연결선 80"/>
          <p:cNvCxnSpPr/>
          <p:nvPr/>
        </p:nvCxnSpPr>
        <p:spPr>
          <a:xfrm>
            <a:off x="2699792" y="3094112"/>
            <a:ext cx="0" cy="2135088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모서리가 둥근 직사각형 82"/>
          <p:cNvSpPr/>
          <p:nvPr/>
        </p:nvSpPr>
        <p:spPr>
          <a:xfrm>
            <a:off x="2627784" y="3933056"/>
            <a:ext cx="1296144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All</a:t>
            </a:r>
          </a:p>
          <a:p>
            <a:pPr algn="ctr"/>
            <a:r>
              <a:rPr lang="en-US" altLang="ko-KR" sz="1200" dirty="0" smtClean="0"/>
              <a:t>Web Resources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40542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/>
          <p:cNvSpPr/>
          <p:nvPr/>
        </p:nvSpPr>
        <p:spPr>
          <a:xfrm>
            <a:off x="1036464" y="4869160"/>
            <a:ext cx="453650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54" name="직사각형 53"/>
          <p:cNvSpPr/>
          <p:nvPr/>
        </p:nvSpPr>
        <p:spPr>
          <a:xfrm>
            <a:off x="6054517" y="4869160"/>
            <a:ext cx="2837963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16" name="직사각형 15"/>
          <p:cNvSpPr/>
          <p:nvPr/>
        </p:nvSpPr>
        <p:spPr>
          <a:xfrm>
            <a:off x="1036464" y="2204864"/>
            <a:ext cx="453650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33887" y="260648"/>
            <a:ext cx="4198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Developer’s Workstation</a:t>
            </a:r>
            <a:endParaRPr lang="en-US" altLang="ko-KR" b="1" dirty="0" smtClean="0"/>
          </a:p>
          <a:p>
            <a:r>
              <a:rPr lang="en-US" altLang="ko-KR" dirty="0" smtClean="0"/>
              <a:t>Project: </a:t>
            </a:r>
            <a:r>
              <a:rPr lang="en-US" altLang="ko-KR" dirty="0" smtClean="0"/>
              <a:t>Static / Dynamic Web Project</a:t>
            </a:r>
          </a:p>
          <a:p>
            <a:r>
              <a:rPr lang="en-US" altLang="ko-KR" dirty="0" smtClean="0"/>
              <a:t>Server: J2EE Preview, Tomcat Server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772768" y="5301208"/>
            <a:ext cx="1656184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Servers</a:t>
            </a:r>
            <a:endParaRPr lang="en-US" altLang="ko-KR" sz="1200" b="1" dirty="0" smtClean="0"/>
          </a:p>
          <a:p>
            <a:r>
              <a:rPr lang="en-US" altLang="ko-KR" sz="1200" dirty="0" smtClean="0"/>
              <a:t>Tomcat Server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772768" y="2636912"/>
            <a:ext cx="1656184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/>
              <a:t>Servers</a:t>
            </a:r>
          </a:p>
          <a:p>
            <a:r>
              <a:rPr lang="en-US" altLang="ko-KR" sz="1200" dirty="0"/>
              <a:t>J2EE Preview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066315" y="1835532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  <a:endParaRPr lang="en-US" altLang="ko-KR" b="1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1180480" y="2636912"/>
            <a:ext cx="1872208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Static Web Project</a:t>
            </a:r>
          </a:p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cxnSp>
        <p:nvCxnSpPr>
          <p:cNvPr id="14" name="직선 화살표 연결선 13"/>
          <p:cNvCxnSpPr>
            <a:stCxn id="20" idx="3"/>
            <a:endCxn id="11" idx="1"/>
          </p:cNvCxnSpPr>
          <p:nvPr/>
        </p:nvCxnSpPr>
        <p:spPr>
          <a:xfrm>
            <a:off x="3052688" y="2865512"/>
            <a:ext cx="720080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5802294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6054517" y="2204864"/>
            <a:ext cx="2837963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060007" y="1835532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  <a:endParaRPr lang="en-US" altLang="ko-KR" b="1" dirty="0" smtClean="0"/>
          </a:p>
        </p:txBody>
      </p:sp>
      <p:sp>
        <p:nvSpPr>
          <p:cNvPr id="44" name="직사각형 43"/>
          <p:cNvSpPr/>
          <p:nvPr/>
        </p:nvSpPr>
        <p:spPr>
          <a:xfrm>
            <a:off x="6203786" y="2636912"/>
            <a:ext cx="2544679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/>
              <a:t>URL</a:t>
            </a:r>
          </a:p>
          <a:p>
            <a:r>
              <a:rPr lang="en-US" altLang="ko-KR" sz="1200" dirty="0"/>
              <a:t>http://${domain}/</a:t>
            </a:r>
            <a:endParaRPr lang="ko-KR" altLang="en-US" sz="1200" strike="sngStrike" dirty="0"/>
          </a:p>
        </p:txBody>
      </p:sp>
      <p:sp>
        <p:nvSpPr>
          <p:cNvPr id="45" name="직사각형 44"/>
          <p:cNvSpPr/>
          <p:nvPr/>
        </p:nvSpPr>
        <p:spPr>
          <a:xfrm>
            <a:off x="6203785" y="5301208"/>
            <a:ext cx="2544679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  <a:endParaRPr lang="en-US" altLang="ko-KR" sz="1200" b="1" dirty="0" smtClean="0"/>
          </a:p>
          <a:p>
            <a:r>
              <a:rPr lang="en-US" altLang="ko-KR" sz="1200" dirty="0" smtClean="0"/>
              <a:t>http://${domain}:8080/</a:t>
            </a:r>
            <a:endParaRPr lang="ko-KR" altLang="en-US" sz="1200" dirty="0"/>
          </a:p>
        </p:txBody>
      </p:sp>
      <p:cxnSp>
        <p:nvCxnSpPr>
          <p:cNvPr id="47" name="직선 화살표 연결선 46"/>
          <p:cNvCxnSpPr>
            <a:stCxn id="44" idx="1"/>
            <a:endCxn id="11" idx="3"/>
          </p:cNvCxnSpPr>
          <p:nvPr/>
        </p:nvCxnSpPr>
        <p:spPr>
          <a:xfrm flipH="1">
            <a:off x="5428952" y="2865512"/>
            <a:ext cx="77483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45" idx="1"/>
            <a:endCxn id="10" idx="3"/>
          </p:cNvCxnSpPr>
          <p:nvPr/>
        </p:nvCxnSpPr>
        <p:spPr>
          <a:xfrm flipH="1">
            <a:off x="5428952" y="5529808"/>
            <a:ext cx="77483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107504" y="3861048"/>
            <a:ext cx="8928992" cy="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23528" y="1412776"/>
            <a:ext cx="1736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Designer</a:t>
            </a:r>
            <a:endParaRPr lang="en-US" altLang="ko-KR" b="1" dirty="0" smtClean="0"/>
          </a:p>
        </p:txBody>
      </p:sp>
      <p:sp>
        <p:nvSpPr>
          <p:cNvPr id="67" name="TextBox 66"/>
          <p:cNvSpPr txBox="1"/>
          <p:nvPr/>
        </p:nvSpPr>
        <p:spPr>
          <a:xfrm>
            <a:off x="323528" y="4067780"/>
            <a:ext cx="214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Programmer</a:t>
            </a:r>
            <a:endParaRPr lang="en-US" altLang="ko-KR" b="1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1066315" y="449982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  <a:endParaRPr lang="en-US" altLang="ko-KR" b="1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6060007" y="449982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  <a:endParaRPr lang="en-US" altLang="ko-KR" b="1" dirty="0" smtClean="0"/>
          </a:p>
        </p:txBody>
      </p:sp>
      <p:sp>
        <p:nvSpPr>
          <p:cNvPr id="31" name="직사각형 30"/>
          <p:cNvSpPr/>
          <p:nvPr/>
        </p:nvSpPr>
        <p:spPr>
          <a:xfrm>
            <a:off x="1187624" y="5301208"/>
            <a:ext cx="1872208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Dynamic </a:t>
            </a:r>
            <a:r>
              <a:rPr lang="en-US" altLang="ko-KR" sz="1200" b="1" dirty="0"/>
              <a:t>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cxnSp>
        <p:nvCxnSpPr>
          <p:cNvPr id="35" name="직선 화살표 연결선 34"/>
          <p:cNvCxnSpPr>
            <a:stCxn id="31" idx="3"/>
            <a:endCxn id="10" idx="1"/>
          </p:cNvCxnSpPr>
          <p:nvPr/>
        </p:nvCxnSpPr>
        <p:spPr>
          <a:xfrm>
            <a:off x="3059832" y="5529808"/>
            <a:ext cx="712936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10" idx="0"/>
          </p:cNvCxnSpPr>
          <p:nvPr/>
        </p:nvCxnSpPr>
        <p:spPr>
          <a:xfrm rot="16200000" flipV="1">
            <a:off x="2690794" y="3391142"/>
            <a:ext cx="2135088" cy="1685044"/>
          </a:xfrm>
          <a:prstGeom prst="bentConnector3">
            <a:avLst>
              <a:gd name="adj1" fmla="val 30437"/>
            </a:avLst>
          </a:prstGeom>
          <a:ln w="3810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/>
          <p:cNvGrpSpPr/>
          <p:nvPr/>
        </p:nvGrpSpPr>
        <p:grpSpPr>
          <a:xfrm>
            <a:off x="6660232" y="260648"/>
            <a:ext cx="2304256" cy="1430868"/>
            <a:chOff x="6660232" y="260648"/>
            <a:chExt cx="2304256" cy="1430868"/>
          </a:xfrm>
        </p:grpSpPr>
        <p:cxnSp>
          <p:nvCxnSpPr>
            <p:cNvPr id="48" name="직선 화살표 연결선 47"/>
            <p:cNvCxnSpPr/>
            <p:nvPr/>
          </p:nvCxnSpPr>
          <p:spPr>
            <a:xfrm>
              <a:off x="6732240" y="705470"/>
              <a:ext cx="504056" cy="0"/>
            </a:xfrm>
            <a:prstGeom prst="straightConnector1">
              <a:avLst/>
            </a:prstGeom>
            <a:ln w="38100">
              <a:solidFill>
                <a:srgbClr val="00CC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7236296" y="561454"/>
              <a:ext cx="6896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Publish</a:t>
              </a:r>
              <a:endParaRPr lang="ko-KR" altLang="en-US" sz="1200" dirty="0"/>
            </a:p>
          </p:txBody>
        </p:sp>
        <p:cxnSp>
          <p:nvCxnSpPr>
            <p:cNvPr id="61" name="직선 화살표 연결선 60"/>
            <p:cNvCxnSpPr/>
            <p:nvPr/>
          </p:nvCxnSpPr>
          <p:spPr>
            <a:xfrm>
              <a:off x="6732240" y="1207785"/>
              <a:ext cx="50405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7236296" y="1063769"/>
              <a:ext cx="1697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External Web Module</a:t>
              </a:r>
              <a:endParaRPr lang="ko-KR" altLang="en-US" sz="1200" dirty="0"/>
            </a:p>
          </p:txBody>
        </p:sp>
        <p:cxnSp>
          <p:nvCxnSpPr>
            <p:cNvPr id="64" name="직선 화살표 연결선 63"/>
            <p:cNvCxnSpPr/>
            <p:nvPr/>
          </p:nvCxnSpPr>
          <p:spPr>
            <a:xfrm>
              <a:off x="6732240" y="967954"/>
              <a:ext cx="50405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7236296" y="823938"/>
              <a:ext cx="7410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Request</a:t>
              </a:r>
              <a:endParaRPr lang="ko-KR" altLang="en-US" sz="1200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660232" y="260648"/>
              <a:ext cx="2304256" cy="14308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Legend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직선 화살표 연결선 70"/>
            <p:cNvCxnSpPr/>
            <p:nvPr/>
          </p:nvCxnSpPr>
          <p:spPr>
            <a:xfrm>
              <a:off x="6732240" y="1495817"/>
              <a:ext cx="504056" cy="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7236296" y="1351801"/>
              <a:ext cx="13282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Copy &amp; Convert</a:t>
              </a:r>
              <a:endParaRPr lang="ko-KR" altLang="en-US" sz="1200" dirty="0"/>
            </a:p>
          </p:txBody>
        </p:sp>
      </p:grpSp>
      <p:cxnSp>
        <p:nvCxnSpPr>
          <p:cNvPr id="73" name="직선 화살표 연결선 72"/>
          <p:cNvCxnSpPr/>
          <p:nvPr/>
        </p:nvCxnSpPr>
        <p:spPr>
          <a:xfrm flipH="1">
            <a:off x="2699791" y="3094112"/>
            <a:ext cx="2" cy="2135088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모서리가 둥근 직사각형 73"/>
          <p:cNvSpPr/>
          <p:nvPr/>
        </p:nvSpPr>
        <p:spPr>
          <a:xfrm>
            <a:off x="2843808" y="3933056"/>
            <a:ext cx="1879352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Static, Non-secured Web Resources</a:t>
            </a:r>
            <a:endParaRPr lang="ko-KR" altLang="en-US" sz="1200" dirty="0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849555" y="3356992"/>
            <a:ext cx="1879352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Dynamic, Secured </a:t>
            </a:r>
          </a:p>
          <a:p>
            <a:pPr algn="ctr"/>
            <a:r>
              <a:rPr lang="en-US" altLang="ko-KR" sz="1200" dirty="0" smtClean="0"/>
              <a:t>Web Resources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03463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/>
          <p:cNvSpPr/>
          <p:nvPr/>
        </p:nvSpPr>
        <p:spPr>
          <a:xfrm>
            <a:off x="1036464" y="4869160"/>
            <a:ext cx="4536504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54" name="직사각형 53"/>
          <p:cNvSpPr/>
          <p:nvPr/>
        </p:nvSpPr>
        <p:spPr>
          <a:xfrm>
            <a:off x="6054517" y="4869160"/>
            <a:ext cx="2837963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16" name="직사각형 15"/>
          <p:cNvSpPr/>
          <p:nvPr/>
        </p:nvSpPr>
        <p:spPr>
          <a:xfrm>
            <a:off x="1036464" y="2204864"/>
            <a:ext cx="453650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33887" y="260648"/>
            <a:ext cx="4198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Developer’s Workstation</a:t>
            </a:r>
            <a:endParaRPr lang="en-US" altLang="ko-KR" b="1" dirty="0" smtClean="0"/>
          </a:p>
          <a:p>
            <a:r>
              <a:rPr lang="en-US" altLang="ko-KR" dirty="0" smtClean="0"/>
              <a:t>Project: </a:t>
            </a:r>
            <a:r>
              <a:rPr lang="en-US" altLang="ko-KR" dirty="0" smtClean="0"/>
              <a:t>Static / Dynamic Web Project</a:t>
            </a:r>
          </a:p>
          <a:p>
            <a:r>
              <a:rPr lang="en-US" altLang="ko-KR" dirty="0" smtClean="0"/>
              <a:t>Server: HTTP Preview, Tomcat Server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772768" y="5301208"/>
            <a:ext cx="1656184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Servers</a:t>
            </a:r>
            <a:endParaRPr lang="en-US" altLang="ko-KR" sz="1200" b="1" dirty="0" smtClean="0"/>
          </a:p>
          <a:p>
            <a:r>
              <a:rPr lang="en-US" altLang="ko-KR" sz="1200" dirty="0" smtClean="0"/>
              <a:t>Tomcat Server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772768" y="2636912"/>
            <a:ext cx="1656184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Servers</a:t>
            </a:r>
          </a:p>
          <a:p>
            <a:r>
              <a:rPr lang="en-US" altLang="ko-KR" sz="1200" dirty="0" smtClean="0"/>
              <a:t>HTTP Preview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066315" y="1835532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  <a:endParaRPr lang="en-US" altLang="ko-KR" b="1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1180480" y="2636912"/>
            <a:ext cx="1872208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Static Web Project</a:t>
            </a:r>
          </a:p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cxnSp>
        <p:nvCxnSpPr>
          <p:cNvPr id="14" name="직선 화살표 연결선 13"/>
          <p:cNvCxnSpPr>
            <a:stCxn id="20" idx="3"/>
            <a:endCxn id="11" idx="1"/>
          </p:cNvCxnSpPr>
          <p:nvPr/>
        </p:nvCxnSpPr>
        <p:spPr>
          <a:xfrm>
            <a:off x="3052688" y="2865512"/>
            <a:ext cx="720080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5802294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6054517" y="2204864"/>
            <a:ext cx="2837963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060007" y="1835532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  <a:endParaRPr lang="en-US" altLang="ko-KR" b="1" dirty="0" smtClean="0"/>
          </a:p>
        </p:txBody>
      </p:sp>
      <p:sp>
        <p:nvSpPr>
          <p:cNvPr id="44" name="직사각형 43"/>
          <p:cNvSpPr/>
          <p:nvPr/>
        </p:nvSpPr>
        <p:spPr>
          <a:xfrm>
            <a:off x="6203786" y="2636912"/>
            <a:ext cx="2544679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  <a:endParaRPr lang="en-US" altLang="ko-KR" sz="1200" b="1" dirty="0" smtClean="0"/>
          </a:p>
          <a:p>
            <a:r>
              <a:rPr lang="en-US" altLang="ko-KR" sz="1200" dirty="0" smtClean="0"/>
              <a:t>http://${domain}/${webapp}</a:t>
            </a:r>
            <a:endParaRPr lang="ko-KR" altLang="en-US" sz="1200" dirty="0"/>
          </a:p>
        </p:txBody>
      </p:sp>
      <p:sp>
        <p:nvSpPr>
          <p:cNvPr id="45" name="직사각형 44"/>
          <p:cNvSpPr/>
          <p:nvPr/>
        </p:nvSpPr>
        <p:spPr>
          <a:xfrm>
            <a:off x="6203785" y="5301208"/>
            <a:ext cx="2544679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  <a:endParaRPr lang="en-US" altLang="ko-KR" sz="1200" b="1" dirty="0" smtClean="0"/>
          </a:p>
          <a:p>
            <a:r>
              <a:rPr lang="en-US" altLang="ko-KR" sz="1200" dirty="0" smtClean="0"/>
              <a:t>http://${domain}:8080/</a:t>
            </a:r>
            <a:endParaRPr lang="ko-KR" altLang="en-US" sz="1200" dirty="0"/>
          </a:p>
        </p:txBody>
      </p:sp>
      <p:cxnSp>
        <p:nvCxnSpPr>
          <p:cNvPr id="47" name="직선 화살표 연결선 46"/>
          <p:cNvCxnSpPr>
            <a:stCxn id="44" idx="1"/>
            <a:endCxn id="11" idx="3"/>
          </p:cNvCxnSpPr>
          <p:nvPr/>
        </p:nvCxnSpPr>
        <p:spPr>
          <a:xfrm flipH="1">
            <a:off x="5428952" y="2865512"/>
            <a:ext cx="77483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45" idx="1"/>
            <a:endCxn id="10" idx="3"/>
          </p:cNvCxnSpPr>
          <p:nvPr/>
        </p:nvCxnSpPr>
        <p:spPr>
          <a:xfrm flipH="1">
            <a:off x="5428952" y="5529808"/>
            <a:ext cx="77483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107504" y="3861048"/>
            <a:ext cx="8928992" cy="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23528" y="1412776"/>
            <a:ext cx="1736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Designer</a:t>
            </a:r>
            <a:endParaRPr lang="en-US" altLang="ko-KR" b="1" dirty="0" smtClean="0"/>
          </a:p>
        </p:txBody>
      </p:sp>
      <p:sp>
        <p:nvSpPr>
          <p:cNvPr id="67" name="TextBox 66"/>
          <p:cNvSpPr txBox="1"/>
          <p:nvPr/>
        </p:nvSpPr>
        <p:spPr>
          <a:xfrm>
            <a:off x="323528" y="4067780"/>
            <a:ext cx="214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Programmer</a:t>
            </a:r>
            <a:endParaRPr lang="en-US" altLang="ko-KR" b="1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1066315" y="449982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  <a:endParaRPr lang="en-US" altLang="ko-KR" b="1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6060007" y="449982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  <a:endParaRPr lang="en-US" altLang="ko-KR" b="1" dirty="0" smtClean="0"/>
          </a:p>
        </p:txBody>
      </p:sp>
      <p:sp>
        <p:nvSpPr>
          <p:cNvPr id="29" name="직사각형 28"/>
          <p:cNvSpPr/>
          <p:nvPr/>
        </p:nvSpPr>
        <p:spPr>
          <a:xfrm>
            <a:off x="6228184" y="5877272"/>
            <a:ext cx="2544679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  <a:endParaRPr lang="en-US" altLang="ko-KR" sz="1200" b="1" dirty="0" smtClean="0"/>
          </a:p>
          <a:p>
            <a:r>
              <a:rPr lang="en-US" altLang="ko-KR" sz="1200" dirty="0" smtClean="0"/>
              <a:t>http://${domain}:8080/${webapp}</a:t>
            </a:r>
            <a:endParaRPr lang="ko-KR" altLang="en-US" sz="1200" dirty="0"/>
          </a:p>
        </p:txBody>
      </p:sp>
      <p:sp>
        <p:nvSpPr>
          <p:cNvPr id="30" name="직사각형 29"/>
          <p:cNvSpPr/>
          <p:nvPr/>
        </p:nvSpPr>
        <p:spPr>
          <a:xfrm>
            <a:off x="3779912" y="5877272"/>
            <a:ext cx="1656184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Servers</a:t>
            </a:r>
            <a:endParaRPr lang="en-US" altLang="ko-KR" sz="1200" b="1" dirty="0" smtClean="0"/>
          </a:p>
          <a:p>
            <a:r>
              <a:rPr lang="en-US" altLang="ko-KR" sz="1200" dirty="0"/>
              <a:t>Tomcat Server</a:t>
            </a:r>
            <a:endParaRPr lang="ko-KR" altLang="en-US" sz="1200" dirty="0"/>
          </a:p>
        </p:txBody>
      </p:sp>
      <p:sp>
        <p:nvSpPr>
          <p:cNvPr id="31" name="직사각형 30"/>
          <p:cNvSpPr/>
          <p:nvPr/>
        </p:nvSpPr>
        <p:spPr>
          <a:xfrm>
            <a:off x="1187624" y="5877272"/>
            <a:ext cx="1872208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Dynamic </a:t>
            </a:r>
            <a:r>
              <a:rPr lang="en-US" altLang="ko-KR" sz="1200" b="1" dirty="0"/>
              <a:t>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cxnSp>
        <p:nvCxnSpPr>
          <p:cNvPr id="32" name="직선 화살표 연결선 31"/>
          <p:cNvCxnSpPr>
            <a:stCxn id="29" idx="1"/>
            <a:endCxn id="30" idx="3"/>
          </p:cNvCxnSpPr>
          <p:nvPr/>
        </p:nvCxnSpPr>
        <p:spPr>
          <a:xfrm flipH="1">
            <a:off x="5436096" y="6105872"/>
            <a:ext cx="792088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31" idx="3"/>
            <a:endCxn id="30" idx="1"/>
          </p:cNvCxnSpPr>
          <p:nvPr/>
        </p:nvCxnSpPr>
        <p:spPr>
          <a:xfrm>
            <a:off x="3059832" y="6105872"/>
            <a:ext cx="720080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10" idx="1"/>
          </p:cNvCxnSpPr>
          <p:nvPr/>
        </p:nvCxnSpPr>
        <p:spPr>
          <a:xfrm rot="10800000">
            <a:off x="2915816" y="3166120"/>
            <a:ext cx="856952" cy="2363688"/>
          </a:xfrm>
          <a:prstGeom prst="bentConnector2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/>
          <p:cNvGrpSpPr/>
          <p:nvPr/>
        </p:nvGrpSpPr>
        <p:grpSpPr>
          <a:xfrm>
            <a:off x="6660232" y="260648"/>
            <a:ext cx="2304256" cy="1430868"/>
            <a:chOff x="6660232" y="260648"/>
            <a:chExt cx="2304256" cy="1430868"/>
          </a:xfrm>
        </p:grpSpPr>
        <p:cxnSp>
          <p:nvCxnSpPr>
            <p:cNvPr id="48" name="직선 화살표 연결선 47"/>
            <p:cNvCxnSpPr/>
            <p:nvPr/>
          </p:nvCxnSpPr>
          <p:spPr>
            <a:xfrm>
              <a:off x="6732240" y="705470"/>
              <a:ext cx="504056" cy="0"/>
            </a:xfrm>
            <a:prstGeom prst="straightConnector1">
              <a:avLst/>
            </a:prstGeom>
            <a:ln w="38100">
              <a:solidFill>
                <a:srgbClr val="00CC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7236296" y="561454"/>
              <a:ext cx="6896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Publish</a:t>
              </a:r>
              <a:endParaRPr lang="ko-KR" altLang="en-US" sz="1200" dirty="0"/>
            </a:p>
          </p:txBody>
        </p:sp>
        <p:cxnSp>
          <p:nvCxnSpPr>
            <p:cNvPr id="61" name="직선 화살표 연결선 60"/>
            <p:cNvCxnSpPr/>
            <p:nvPr/>
          </p:nvCxnSpPr>
          <p:spPr>
            <a:xfrm>
              <a:off x="6732240" y="1207785"/>
              <a:ext cx="50405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7236296" y="1063769"/>
              <a:ext cx="1697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External Web Module</a:t>
              </a:r>
              <a:endParaRPr lang="ko-KR" altLang="en-US" sz="1200" dirty="0"/>
            </a:p>
          </p:txBody>
        </p:sp>
        <p:cxnSp>
          <p:nvCxnSpPr>
            <p:cNvPr id="64" name="직선 화살표 연결선 63"/>
            <p:cNvCxnSpPr/>
            <p:nvPr/>
          </p:nvCxnSpPr>
          <p:spPr>
            <a:xfrm>
              <a:off x="6732240" y="967954"/>
              <a:ext cx="50405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7236296" y="823938"/>
              <a:ext cx="7410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Request</a:t>
              </a:r>
              <a:endParaRPr lang="ko-KR" altLang="en-US" sz="1200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660232" y="260648"/>
              <a:ext cx="2304256" cy="14308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Legend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직선 화살표 연결선 70"/>
            <p:cNvCxnSpPr/>
            <p:nvPr/>
          </p:nvCxnSpPr>
          <p:spPr>
            <a:xfrm>
              <a:off x="6732240" y="1495817"/>
              <a:ext cx="504056" cy="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7236296" y="1351801"/>
              <a:ext cx="13282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Copy &amp; Convert</a:t>
              </a:r>
              <a:endParaRPr lang="ko-KR" altLang="en-US" sz="1200" dirty="0"/>
            </a:p>
          </p:txBody>
        </p:sp>
      </p:grpSp>
      <p:cxnSp>
        <p:nvCxnSpPr>
          <p:cNvPr id="73" name="직선 화살표 연결선 72"/>
          <p:cNvCxnSpPr/>
          <p:nvPr/>
        </p:nvCxnSpPr>
        <p:spPr>
          <a:xfrm flipH="1">
            <a:off x="2699791" y="3094112"/>
            <a:ext cx="1" cy="2711152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모서리가 둥근 직사각형 73"/>
          <p:cNvSpPr/>
          <p:nvPr/>
        </p:nvSpPr>
        <p:spPr>
          <a:xfrm>
            <a:off x="2843808" y="3933056"/>
            <a:ext cx="1879352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Static, Non-secured Web Resources</a:t>
            </a:r>
            <a:endParaRPr lang="ko-KR" altLang="en-US" sz="1200" dirty="0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849555" y="3356992"/>
            <a:ext cx="1879352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Dynamic, Secured </a:t>
            </a:r>
          </a:p>
          <a:p>
            <a:pPr algn="ctr"/>
            <a:r>
              <a:rPr lang="en-US" altLang="ko-KR" sz="1200" dirty="0" smtClean="0"/>
              <a:t>Web Resources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32570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887" y="260648"/>
            <a:ext cx="32580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Developer’s Workstation</a:t>
            </a:r>
            <a:endParaRPr lang="en-US" altLang="ko-KR" b="1" dirty="0" smtClean="0"/>
          </a:p>
          <a:p>
            <a:r>
              <a:rPr lang="en-US" altLang="ko-KR" dirty="0" smtClean="0"/>
              <a:t>Static / Dynamic Web Project</a:t>
            </a:r>
          </a:p>
          <a:p>
            <a:r>
              <a:rPr lang="en-US" altLang="ko-KR" dirty="0" smtClean="0"/>
              <a:t>Stand alone Server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275857" y="2492896"/>
            <a:ext cx="2952327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Server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275857" y="3933056"/>
            <a:ext cx="2952327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Application Server</a:t>
            </a:r>
            <a:endParaRPr lang="ko-KR" altLang="en-US" b="1" dirty="0"/>
          </a:p>
        </p:txBody>
      </p:sp>
      <p:sp>
        <p:nvSpPr>
          <p:cNvPr id="10" name="직사각형 9"/>
          <p:cNvSpPr/>
          <p:nvPr/>
        </p:nvSpPr>
        <p:spPr>
          <a:xfrm>
            <a:off x="3449523" y="4365104"/>
            <a:ext cx="2604994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webapps</a:t>
            </a:r>
            <a:r>
              <a:rPr lang="en-US" altLang="ko-KR" sz="1200" dirty="0" smtClean="0"/>
              <a:t>/${</a:t>
            </a:r>
            <a:r>
              <a:rPr lang="en-US" altLang="ko-KR" sz="1200" dirty="0" err="1" smtClean="0"/>
              <a:t>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3449523" y="2924944"/>
            <a:ext cx="1656184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htdocs</a:t>
            </a:r>
            <a:r>
              <a:rPr lang="en-US" altLang="ko-KR" sz="1200" dirty="0" smtClean="0"/>
              <a:t>/${</a:t>
            </a:r>
            <a:r>
              <a:rPr lang="en-US" altLang="ko-KR" sz="1200" dirty="0" err="1" smtClean="0"/>
              <a:t>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cxnSp>
        <p:nvCxnSpPr>
          <p:cNvPr id="15" name="직선 화살표 연결선 14"/>
          <p:cNvCxnSpPr>
            <a:stCxn id="8" idx="2"/>
            <a:endCxn id="9" idx="0"/>
          </p:cNvCxnSpPr>
          <p:nvPr/>
        </p:nvCxnSpPr>
        <p:spPr>
          <a:xfrm>
            <a:off x="4752021" y="3573016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323528" y="2492896"/>
            <a:ext cx="2160240" cy="252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258664" y="134076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  <a:endParaRPr lang="en-US" altLang="ko-KR" b="1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3186549" y="1340768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Server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67544" y="4365104"/>
            <a:ext cx="1872208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Dynamic </a:t>
            </a:r>
            <a:r>
              <a:rPr lang="en-US" altLang="ko-KR" sz="1200" b="1" dirty="0"/>
              <a:t>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467544" y="2924944"/>
            <a:ext cx="1872208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Static Web Project</a:t>
            </a:r>
          </a:p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cxnSp>
        <p:nvCxnSpPr>
          <p:cNvPr id="24" name="직선 화살표 연결선 23"/>
          <p:cNvCxnSpPr>
            <a:stCxn id="19" idx="3"/>
            <a:endCxn id="10" idx="1"/>
          </p:cNvCxnSpPr>
          <p:nvPr/>
        </p:nvCxnSpPr>
        <p:spPr>
          <a:xfrm>
            <a:off x="2339752" y="4593704"/>
            <a:ext cx="110977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20" idx="3"/>
            <a:endCxn id="11" idx="1"/>
          </p:cNvCxnSpPr>
          <p:nvPr/>
        </p:nvCxnSpPr>
        <p:spPr>
          <a:xfrm>
            <a:off x="2339752" y="3153544"/>
            <a:ext cx="110977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오른쪽 화살표 32"/>
          <p:cNvSpPr/>
          <p:nvPr/>
        </p:nvSpPr>
        <p:spPr>
          <a:xfrm>
            <a:off x="3709412" y="5877272"/>
            <a:ext cx="1872208" cy="50405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Publish to the server</a:t>
            </a:r>
            <a:endParaRPr lang="ko-KR" altLang="en-US" sz="1200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2699792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6804248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7020272" y="2492896"/>
            <a:ext cx="180020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845937" y="134076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  <a:endParaRPr lang="en-US" altLang="ko-KR" b="1" dirty="0" smtClean="0"/>
          </a:p>
        </p:txBody>
      </p:sp>
      <p:cxnSp>
        <p:nvCxnSpPr>
          <p:cNvPr id="41" name="직선 화살표 연결선 40"/>
          <p:cNvCxnSpPr>
            <a:stCxn id="39" idx="1"/>
            <a:endCxn id="8" idx="3"/>
          </p:cNvCxnSpPr>
          <p:nvPr/>
        </p:nvCxnSpPr>
        <p:spPr>
          <a:xfrm flipH="1">
            <a:off x="6228184" y="3032956"/>
            <a:ext cx="792088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961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887" y="260648"/>
            <a:ext cx="5377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Production Server</a:t>
            </a:r>
          </a:p>
          <a:p>
            <a:r>
              <a:rPr lang="en-US" altLang="ko-KR" dirty="0" smtClean="0"/>
              <a:t>Web Server + Web Application Server (Exploded)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059832" y="2492896"/>
            <a:ext cx="2952327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Server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059832" y="3933056"/>
            <a:ext cx="2952327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Application Server</a:t>
            </a:r>
            <a:endParaRPr lang="ko-KR" altLang="en-US" b="1" dirty="0"/>
          </a:p>
        </p:txBody>
      </p:sp>
      <p:sp>
        <p:nvSpPr>
          <p:cNvPr id="10" name="직사각형 9"/>
          <p:cNvSpPr/>
          <p:nvPr/>
        </p:nvSpPr>
        <p:spPr>
          <a:xfrm>
            <a:off x="3233498" y="4365104"/>
            <a:ext cx="2604994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webapps</a:t>
            </a:r>
            <a:r>
              <a:rPr lang="en-US" altLang="ko-KR" sz="1200" dirty="0" smtClean="0"/>
              <a:t>/${</a:t>
            </a:r>
            <a:r>
              <a:rPr lang="en-US" altLang="ko-KR" sz="1200" dirty="0" err="1" smtClean="0"/>
              <a:t>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3233498" y="2924944"/>
            <a:ext cx="2604994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htdocs</a:t>
            </a:r>
            <a:r>
              <a:rPr lang="en-US" altLang="ko-KR" sz="1200" dirty="0" smtClean="0"/>
              <a:t>/${</a:t>
            </a:r>
            <a:r>
              <a:rPr lang="en-US" altLang="ko-KR" sz="1200" dirty="0" err="1" smtClean="0"/>
              <a:t>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12" name="사각형 설명선 11"/>
          <p:cNvSpPr/>
          <p:nvPr/>
        </p:nvSpPr>
        <p:spPr>
          <a:xfrm>
            <a:off x="4267481" y="1844824"/>
            <a:ext cx="2320742" cy="450340"/>
          </a:xfrm>
          <a:prstGeom prst="wedgeRectCallout">
            <a:avLst>
              <a:gd name="adj1" fmla="val -4022"/>
              <a:gd name="adj2" fmla="val 18936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Static web resources </a:t>
            </a:r>
          </a:p>
          <a:p>
            <a:pPr algn="ctr"/>
            <a:r>
              <a:rPr lang="en-US" altLang="ko-KR" sz="1200" dirty="0" smtClean="0"/>
              <a:t>(Non-secured)</a:t>
            </a:r>
            <a:endParaRPr lang="ko-KR" altLang="en-US" sz="1200" dirty="0"/>
          </a:p>
        </p:txBody>
      </p:sp>
      <p:sp>
        <p:nvSpPr>
          <p:cNvPr id="13" name="사각형 설명선 12"/>
          <p:cNvSpPr/>
          <p:nvPr/>
        </p:nvSpPr>
        <p:spPr>
          <a:xfrm>
            <a:off x="4267481" y="5229200"/>
            <a:ext cx="2320742" cy="648072"/>
          </a:xfrm>
          <a:prstGeom prst="wedgeRectCallout">
            <a:avLst>
              <a:gd name="adj1" fmla="val -1466"/>
              <a:gd name="adj2" fmla="val -11312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Static web resources</a:t>
            </a:r>
          </a:p>
          <a:p>
            <a:pPr algn="ctr"/>
            <a:r>
              <a:rPr lang="en-US" altLang="ko-KR" sz="1200" dirty="0" smtClean="0"/>
              <a:t>(Secured)</a:t>
            </a:r>
          </a:p>
          <a:p>
            <a:pPr algn="ctr"/>
            <a:r>
              <a:rPr lang="en-US" altLang="ko-KR" sz="1200" dirty="0" smtClean="0"/>
              <a:t>Dynamic web </a:t>
            </a:r>
            <a:r>
              <a:rPr lang="en-US" altLang="ko-KR" sz="1200" dirty="0" err="1" smtClean="0"/>
              <a:t>resoruces</a:t>
            </a:r>
            <a:endParaRPr lang="ko-KR" altLang="en-US" sz="1200" dirty="0"/>
          </a:p>
        </p:txBody>
      </p:sp>
      <p:cxnSp>
        <p:nvCxnSpPr>
          <p:cNvPr id="14" name="직선 화살표 연결선 13"/>
          <p:cNvCxnSpPr>
            <a:stCxn id="16" idx="3"/>
            <a:endCxn id="8" idx="1"/>
          </p:cNvCxnSpPr>
          <p:nvPr/>
        </p:nvCxnSpPr>
        <p:spPr>
          <a:xfrm>
            <a:off x="2123728" y="3032956"/>
            <a:ext cx="93610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8" idx="2"/>
            <a:endCxn id="9" idx="0"/>
          </p:cNvCxnSpPr>
          <p:nvPr/>
        </p:nvCxnSpPr>
        <p:spPr>
          <a:xfrm>
            <a:off x="4535996" y="3573016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323528" y="2492896"/>
            <a:ext cx="180020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17" name="직사각형 16"/>
          <p:cNvSpPr/>
          <p:nvPr/>
        </p:nvSpPr>
        <p:spPr>
          <a:xfrm>
            <a:off x="7020272" y="2492896"/>
            <a:ext cx="180020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cxnSp>
        <p:nvCxnSpPr>
          <p:cNvPr id="18" name="직선 화살표 연결선 17"/>
          <p:cNvCxnSpPr>
            <a:stCxn id="17" idx="1"/>
            <a:endCxn id="8" idx="3"/>
          </p:cNvCxnSpPr>
          <p:nvPr/>
        </p:nvCxnSpPr>
        <p:spPr>
          <a:xfrm flipH="1">
            <a:off x="6012159" y="3032956"/>
            <a:ext cx="100811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411760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732240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75007" y="1340768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Client: User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483768" y="1340768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Server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845937" y="1340768"/>
            <a:ext cx="1946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Client: Operator</a:t>
            </a:r>
          </a:p>
        </p:txBody>
      </p:sp>
    </p:spTree>
    <p:extLst>
      <p:ext uri="{BB962C8B-B14F-4D97-AF65-F5344CB8AC3E}">
        <p14:creationId xmlns:p14="http://schemas.microsoft.com/office/powerpoint/2010/main" val="2415539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</TotalTime>
  <Words>744</Words>
  <Application>Microsoft Office PowerPoint</Application>
  <PresentationFormat>화면 슬라이드 쇼(4:3)</PresentationFormat>
  <Paragraphs>239</Paragraphs>
  <Slides>10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Deploy Web Application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 Web Application</dc:title>
  <dc:creator>Microsoft Corporation</dc:creator>
  <cp:lastModifiedBy>bomber</cp:lastModifiedBy>
  <cp:revision>96</cp:revision>
  <dcterms:created xsi:type="dcterms:W3CDTF">2006-10-05T04:04:58Z</dcterms:created>
  <dcterms:modified xsi:type="dcterms:W3CDTF">2012-07-14T07:36:02Z</dcterms:modified>
</cp:coreProperties>
</file>