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0" r:id="rId2"/>
    <p:sldMasterId id="2147483656" r:id="rId3"/>
    <p:sldMasterId id="2147483654" r:id="rId4"/>
  </p:sldMasterIdLst>
  <p:notesMasterIdLst>
    <p:notesMasterId r:id="rId26"/>
  </p:notesMasterIdLst>
  <p:sldIdLst>
    <p:sldId id="282" r:id="rId5"/>
    <p:sldId id="257" r:id="rId6"/>
    <p:sldId id="263" r:id="rId7"/>
    <p:sldId id="266" r:id="rId8"/>
    <p:sldId id="264" r:id="rId9"/>
    <p:sldId id="283" r:id="rId10"/>
    <p:sldId id="272" r:id="rId11"/>
    <p:sldId id="295" r:id="rId12"/>
    <p:sldId id="296" r:id="rId13"/>
    <p:sldId id="297" r:id="rId14"/>
    <p:sldId id="298" r:id="rId15"/>
    <p:sldId id="284" r:id="rId16"/>
    <p:sldId id="289" r:id="rId17"/>
    <p:sldId id="292" r:id="rId18"/>
    <p:sldId id="291" r:id="rId19"/>
    <p:sldId id="293" r:id="rId20"/>
    <p:sldId id="294" r:id="rId21"/>
    <p:sldId id="288" r:id="rId22"/>
    <p:sldId id="285" r:id="rId23"/>
    <p:sldId id="287" r:id="rId24"/>
    <p:sldId id="286" r:id="rId25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5"/>
    <a:srgbClr val="E9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2" autoAdjust="0"/>
    <p:restoredTop sz="89244" autoAdjust="0"/>
  </p:normalViewPr>
  <p:slideViewPr>
    <p:cSldViewPr snapToObjects="1">
      <p:cViewPr>
        <p:scale>
          <a:sx n="75" d="100"/>
          <a:sy n="75" d="100"/>
        </p:scale>
        <p:origin x="-1758" y="-138"/>
      </p:cViewPr>
      <p:guideLst>
        <p:guide orient="horz" pos="504"/>
        <p:guide orient="horz" pos="618"/>
        <p:guide pos="3120"/>
        <p:guide pos="6000"/>
        <p:guide pos="376"/>
        <p:guide pos="489"/>
        <p:guide pos="285"/>
        <p:guide pos="59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E804F-87FA-48C5-8C15-C89CB3863B3B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0E4F-8351-4054-BCA3-F193A871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5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역할자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Desinger</a:t>
            </a:r>
            <a:r>
              <a:rPr lang="en-US" altLang="ko-KR" baseline="0" dirty="0" smtClean="0"/>
              <a:t>, Java Web Programmer</a:t>
            </a:r>
            <a:r>
              <a:rPr lang="ko-KR" altLang="en-US" baseline="0" dirty="0" smtClean="0"/>
              <a:t>의 작업 </a:t>
            </a:r>
            <a:r>
              <a:rPr lang="en-US" altLang="ko-KR" baseline="0" dirty="0" smtClean="0"/>
              <a:t>Project</a:t>
            </a:r>
            <a:r>
              <a:rPr lang="ko-KR" altLang="en-US" baseline="0" dirty="0" smtClean="0"/>
              <a:t>를 분리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Web </a:t>
            </a:r>
            <a:r>
              <a:rPr lang="en-US" altLang="ko-KR" baseline="0" dirty="0" err="1" smtClean="0"/>
              <a:t>Desiner</a:t>
            </a:r>
            <a:r>
              <a:rPr lang="en-US" altLang="ko-KR" baseline="0" dirty="0" smtClean="0"/>
              <a:t>: Static Web Project</a:t>
            </a:r>
            <a:r>
              <a:rPr lang="ko-KR" altLang="en-US" baseline="0" dirty="0" smtClean="0"/>
              <a:t>에서 시안 작업 진행 </a:t>
            </a:r>
            <a:r>
              <a:rPr lang="en-US" altLang="ko-KR" baseline="0" dirty="0" smtClean="0"/>
              <a:t>(.html)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Java Web Programmer: Static Web Project</a:t>
            </a:r>
            <a:r>
              <a:rPr lang="ko-KR" altLang="en-US" baseline="0" dirty="0" smtClean="0"/>
              <a:t>에서 완성된 정적 파일을 동적 파일로 개발 </a:t>
            </a:r>
            <a:r>
              <a:rPr lang="en-US" altLang="ko-KR" baseline="0" dirty="0" smtClean="0"/>
              <a:t>(.</a:t>
            </a:r>
            <a:r>
              <a:rPr lang="en-US" altLang="ko-KR" baseline="0" dirty="0" err="1" smtClean="0"/>
              <a:t>jsp</a:t>
            </a:r>
            <a:r>
              <a:rPr lang="en-US" altLang="ko-KR" baseline="0" dirty="0" smtClean="0"/>
              <a:t>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Tester, Reviewer: </a:t>
            </a:r>
            <a:r>
              <a:rPr lang="ko-KR" altLang="en-US" baseline="0" dirty="0" smtClean="0"/>
              <a:t>디자인 시안을 검토하면서 실행 가능한 형태를  각각 확인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참고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HTTP Preview, </a:t>
            </a:r>
            <a:r>
              <a:rPr lang="en-US" altLang="ko-KR" baseline="0" dirty="0" err="1" smtClean="0"/>
              <a:t>J2EE</a:t>
            </a:r>
            <a:r>
              <a:rPr lang="en-US" altLang="ko-KR" baseline="0" dirty="0" smtClean="0"/>
              <a:t> Preview</a:t>
            </a:r>
            <a:r>
              <a:rPr lang="ko-KR" altLang="en-US" baseline="0" dirty="0" smtClean="0"/>
              <a:t>는 동일 </a:t>
            </a:r>
            <a:r>
              <a:rPr lang="en-US" altLang="ko-KR" baseline="0" dirty="0" smtClean="0"/>
              <a:t>Port 8080</a:t>
            </a:r>
            <a:r>
              <a:rPr lang="ko-KR" altLang="en-US" baseline="0" dirty="0" smtClean="0"/>
              <a:t>을 사용하므로 동시 사용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Static Web Project, Dynamic Web Project</a:t>
            </a:r>
            <a:r>
              <a:rPr lang="ko-KR" altLang="en-US" baseline="0" dirty="0" smtClean="0"/>
              <a:t>가 모두 </a:t>
            </a:r>
            <a:r>
              <a:rPr lang="en-US" altLang="ko-KR" baseline="0" dirty="0" err="1" smtClean="0"/>
              <a:t>J2EE</a:t>
            </a:r>
            <a:r>
              <a:rPr lang="en-US" altLang="ko-KR" baseline="0" dirty="0" smtClean="0"/>
              <a:t> Preview </a:t>
            </a:r>
            <a:r>
              <a:rPr lang="ko-KR" altLang="en-US" baseline="0" dirty="0" smtClean="0"/>
              <a:t>사용 시</a:t>
            </a:r>
            <a:r>
              <a:rPr lang="en-US" altLang="ko-KR" baseline="0" dirty="0" smtClean="0"/>
              <a:t>, context </a:t>
            </a:r>
            <a:r>
              <a:rPr lang="ko-KR" altLang="en-US" baseline="0" dirty="0" smtClean="0"/>
              <a:t>동시 사용 불가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2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5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5552" y="0"/>
            <a:ext cx="9921552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3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5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4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48343"/>
            <a:ext cx="4149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Application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유형 구성 전략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42088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01148"/>
            <a:ext cx="4149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Application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유형 구성 전략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43674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515434"/>
            <a:ext cx="3654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Application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유형 구성 전략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4874" y="1592796"/>
            <a:ext cx="8119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Web Application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프로젝트 유형 구성 전략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175" y="340905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2012.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852" y="22961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 1.0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2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535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Server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2-4. Type 4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9312" y="629980"/>
            <a:ext cx="2064228" cy="1430868"/>
            <a:chOff x="7317264" y="629980"/>
            <a:chExt cx="2064228" cy="1430868"/>
          </a:xfrm>
        </p:grpSpPr>
        <p:sp>
          <p:nvSpPr>
            <p:cNvPr id="24" name="직사각형 23"/>
            <p:cNvSpPr/>
            <p:nvPr/>
          </p:nvSpPr>
          <p:spPr>
            <a:xfrm>
              <a:off x="7317264" y="629980"/>
              <a:ext cx="2064228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7395272" y="107480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941332" y="930786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7395272" y="159656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41332" y="1452548"/>
              <a:ext cx="8638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7395272" y="1337286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41332" y="1193270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7395272" y="1865149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41332" y="1721133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HTTP /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J2EE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Preview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64568" y="861683"/>
            <a:ext cx="684076" cy="2630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2836" y="4869160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559062" y="4869160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122836" y="2204864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4087167" y="5301208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87167" y="2636912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HTTP Preview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5176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78855" y="5301208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278855" y="2636912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>
            <a:stCxn id="34" idx="3"/>
            <a:endCxn id="21" idx="1"/>
          </p:cNvCxnSpPr>
          <p:nvPr/>
        </p:nvCxnSpPr>
        <p:spPr>
          <a:xfrm>
            <a:off x="3307080" y="5529808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5" idx="3"/>
            <a:endCxn id="22" idx="1"/>
          </p:cNvCxnSpPr>
          <p:nvPr/>
        </p:nvCxnSpPr>
        <p:spPr>
          <a:xfrm>
            <a:off x="3307080" y="2865512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85819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559062" y="2204864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65009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720770" y="2636912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http://${domain}/${webapp}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6720767" y="5301208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41" idx="1"/>
            <a:endCxn id="22" idx="3"/>
          </p:cNvCxnSpPr>
          <p:nvPr/>
        </p:nvCxnSpPr>
        <p:spPr>
          <a:xfrm flipH="1">
            <a:off x="5881364" y="2865512"/>
            <a:ext cx="83940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2" idx="1"/>
            <a:endCxn id="21" idx="3"/>
          </p:cNvCxnSpPr>
          <p:nvPr/>
        </p:nvCxnSpPr>
        <p:spPr>
          <a:xfrm flipH="1">
            <a:off x="5881365" y="5529808"/>
            <a:ext cx="8394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16464" y="3861048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2482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5176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65009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924775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2846766" y="3933056"/>
            <a:ext cx="140415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7833320" y="2774927"/>
            <a:ext cx="936104" cy="3772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148232" y="2816932"/>
            <a:ext cx="1159272" cy="286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2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535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Server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2-5. Type 5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9312" y="629980"/>
            <a:ext cx="2064228" cy="1430868"/>
            <a:chOff x="7317264" y="629980"/>
            <a:chExt cx="2064228" cy="1430868"/>
          </a:xfrm>
        </p:grpSpPr>
        <p:sp>
          <p:nvSpPr>
            <p:cNvPr id="24" name="직사각형 23"/>
            <p:cNvSpPr/>
            <p:nvPr/>
          </p:nvSpPr>
          <p:spPr>
            <a:xfrm>
              <a:off x="7317264" y="629980"/>
              <a:ext cx="2064228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7395272" y="107480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941332" y="930786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7395272" y="159656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41332" y="1452548"/>
              <a:ext cx="8638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7395272" y="1337286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41332" y="1193270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7395272" y="1865149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41332" y="1721133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J2EE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Preview, Tomcat Server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89572" y="823938"/>
            <a:ext cx="1663328" cy="3772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2836" y="4869160"/>
            <a:ext cx="491454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559062" y="4869160"/>
            <a:ext cx="307446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122836" y="2204864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4087167" y="5301208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Tomcat Server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087167" y="2636912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5176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78855" y="2636912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>
            <a:stCxn id="34" idx="3"/>
            <a:endCxn id="22" idx="1"/>
          </p:cNvCxnSpPr>
          <p:nvPr/>
        </p:nvCxnSpPr>
        <p:spPr>
          <a:xfrm>
            <a:off x="3307080" y="2865512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285819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9062" y="2204864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565009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720770" y="2636912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sp>
        <p:nvSpPr>
          <p:cNvPr id="40" name="직사각형 39"/>
          <p:cNvSpPr/>
          <p:nvPr/>
        </p:nvSpPr>
        <p:spPr>
          <a:xfrm>
            <a:off x="6720767" y="5301208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>
            <a:stCxn id="39" idx="1"/>
            <a:endCxn id="22" idx="3"/>
          </p:cNvCxnSpPr>
          <p:nvPr/>
        </p:nvCxnSpPr>
        <p:spPr>
          <a:xfrm flipH="1">
            <a:off x="5881364" y="2865512"/>
            <a:ext cx="83940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0" idx="1"/>
            <a:endCxn id="21" idx="3"/>
          </p:cNvCxnSpPr>
          <p:nvPr/>
        </p:nvCxnSpPr>
        <p:spPr>
          <a:xfrm flipH="1">
            <a:off x="5881365" y="5529808"/>
            <a:ext cx="8394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16464" y="3861048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2482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55176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5009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747201" y="5877272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4094906" y="5877272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Tomcat Server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1286594" y="5877272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>
            <a:stCxn id="48" idx="1"/>
            <a:endCxn id="49" idx="3"/>
          </p:cNvCxnSpPr>
          <p:nvPr/>
        </p:nvCxnSpPr>
        <p:spPr>
          <a:xfrm flipH="1">
            <a:off x="5889104" y="6105872"/>
            <a:ext cx="85809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3"/>
            <a:endCxn id="49" idx="1"/>
          </p:cNvCxnSpPr>
          <p:nvPr/>
        </p:nvCxnSpPr>
        <p:spPr>
          <a:xfrm>
            <a:off x="3314819" y="6105872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1" idx="1"/>
            <a:endCxn id="54" idx="3"/>
          </p:cNvCxnSpPr>
          <p:nvPr/>
        </p:nvCxnSpPr>
        <p:spPr>
          <a:xfrm rot="10800000">
            <a:off x="3314818" y="5529808"/>
            <a:ext cx="772347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286594" y="5301208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2924774" y="3094112"/>
            <a:ext cx="2" cy="278316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920351" y="3356992"/>
            <a:ext cx="2035965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002783" y="4941168"/>
            <a:ext cx="2035965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1280592" y="5255866"/>
            <a:ext cx="1970038" cy="5025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37819" y="5301208"/>
            <a:ext cx="1970038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728906" y="4869160"/>
            <a:ext cx="2476121" cy="5391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124908" y="5913276"/>
            <a:ext cx="1970038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718619" y="5265204"/>
            <a:ext cx="1970038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73769" y="3248980"/>
            <a:ext cx="2186063" cy="6214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094906" y="2865512"/>
            <a:ext cx="1110122" cy="26212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674582" y="2816932"/>
            <a:ext cx="1364580" cy="3107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2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</p:spTree>
    <p:extLst>
      <p:ext uri="{BB962C8B-B14F-4D97-AF65-F5344CB8AC3E}">
        <p14:creationId xmlns:p14="http://schemas.microsoft.com/office/powerpoint/2010/main" val="42402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Type 1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524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3158802" y="4869160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3" name="직사각형 102"/>
          <p:cNvSpPr/>
          <p:nvPr/>
        </p:nvSpPr>
        <p:spPr>
          <a:xfrm>
            <a:off x="253378" y="4869160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04" name="직사각형 103"/>
          <p:cNvSpPr/>
          <p:nvPr/>
        </p:nvSpPr>
        <p:spPr>
          <a:xfrm>
            <a:off x="6632922" y="4869160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05" name="직사각형 104"/>
          <p:cNvSpPr/>
          <p:nvPr/>
        </p:nvSpPr>
        <p:spPr>
          <a:xfrm>
            <a:off x="3315568" y="5301208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6" name="직사각형 105"/>
          <p:cNvSpPr/>
          <p:nvPr/>
        </p:nvSpPr>
        <p:spPr>
          <a:xfrm>
            <a:off x="443869" y="5301208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107" name="직선 화살표 연결선 106"/>
          <p:cNvCxnSpPr>
            <a:stCxn id="106" idx="3"/>
            <a:endCxn id="105" idx="1"/>
          </p:cNvCxnSpPr>
          <p:nvPr/>
        </p:nvCxnSpPr>
        <p:spPr>
          <a:xfrm>
            <a:off x="2690750" y="5529808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6435165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6786997" y="5301208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110" name="직선 화살표 연결선 109"/>
          <p:cNvCxnSpPr>
            <a:stCxn id="109" idx="1"/>
            <a:endCxn id="105" idx="3"/>
          </p:cNvCxnSpPr>
          <p:nvPr/>
        </p:nvCxnSpPr>
        <p:spPr>
          <a:xfrm flipH="1">
            <a:off x="6123130" y="5529808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72482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69192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114" name="직선 연결선 113"/>
          <p:cNvCxnSpPr/>
          <p:nvPr/>
        </p:nvCxnSpPr>
        <p:spPr>
          <a:xfrm>
            <a:off x="3002783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158802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117" name="직사각형 116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직선 화살표 연결선 117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120" name="직선 화살표 연결선 119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124" name="직선 화살표 연결선 123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769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3-2. Type 2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524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55948" y="872716"/>
            <a:ext cx="2219907" cy="3107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58802" y="4869160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253378" y="4869160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6632922" y="4869160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3315568" y="5301208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43869" y="5301208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stCxn id="22" idx="3"/>
            <a:endCxn id="21" idx="1"/>
          </p:cNvCxnSpPr>
          <p:nvPr/>
        </p:nvCxnSpPr>
        <p:spPr>
          <a:xfrm>
            <a:off x="2690750" y="5529808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435165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786997" y="5301208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25" idx="1"/>
            <a:endCxn id="21" idx="3"/>
          </p:cNvCxnSpPr>
          <p:nvPr/>
        </p:nvCxnSpPr>
        <p:spPr>
          <a:xfrm flipH="1">
            <a:off x="6123130" y="5529808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482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69192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3002783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58802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415554" y="5397359"/>
            <a:ext cx="1109954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34" name="직사각형 33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8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3-3. Type 3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58802" y="4869160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53378" y="4869160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632922" y="4869160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315568" y="5301208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43869" y="5301208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21" idx="3"/>
            <a:endCxn id="20" idx="1"/>
          </p:cNvCxnSpPr>
          <p:nvPr/>
        </p:nvCxnSpPr>
        <p:spPr>
          <a:xfrm>
            <a:off x="2690750" y="5529808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435165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6997" y="5301208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stCxn id="24" idx="1"/>
            <a:endCxn id="20" idx="3"/>
          </p:cNvCxnSpPr>
          <p:nvPr/>
        </p:nvCxnSpPr>
        <p:spPr>
          <a:xfrm flipH="1">
            <a:off x="6123130" y="5529808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482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9192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002783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58802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158802" y="2214156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53378" y="2214156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6632922" y="2214156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3315568" y="2646204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43869" y="2646204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>
            <a:stCxn id="35" idx="3"/>
            <a:endCxn id="34" idx="1"/>
          </p:cNvCxnSpPr>
          <p:nvPr/>
        </p:nvCxnSpPr>
        <p:spPr>
          <a:xfrm>
            <a:off x="2690750" y="2874804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786997" y="2646204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cxnSp>
        <p:nvCxnSpPr>
          <p:cNvPr id="38" name="직선 화살표 연결선 37"/>
          <p:cNvCxnSpPr>
            <a:stCxn id="37" idx="1"/>
            <a:endCxn id="34" idx="3"/>
          </p:cNvCxnSpPr>
          <p:nvPr/>
        </p:nvCxnSpPr>
        <p:spPr>
          <a:xfrm flipH="1">
            <a:off x="6123130" y="2874804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482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2482" y="184482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9192" y="18448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58802" y="184482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116464" y="3861048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612740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534731" y="3933056"/>
            <a:ext cx="140415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2288703" y="1309410"/>
            <a:ext cx="987151" cy="50719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49" name="직사각형 48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8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3-4. Type 4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58802" y="4869160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53378" y="4869160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632922" y="4869160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315568" y="5301208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43869" y="5301208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21" idx="3"/>
            <a:endCxn id="20" idx="1"/>
          </p:cNvCxnSpPr>
          <p:nvPr/>
        </p:nvCxnSpPr>
        <p:spPr>
          <a:xfrm>
            <a:off x="2690750" y="5529808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435165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6997" y="5301208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stCxn id="24" idx="1"/>
            <a:endCxn id="20" idx="3"/>
          </p:cNvCxnSpPr>
          <p:nvPr/>
        </p:nvCxnSpPr>
        <p:spPr>
          <a:xfrm flipH="1">
            <a:off x="6123130" y="5529808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482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9192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002783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58802" y="449982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158802" y="2214156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53378" y="2214156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6632922" y="2214156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3315568" y="2646204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43869" y="2646204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>
            <a:stCxn id="35" idx="3"/>
            <a:endCxn id="34" idx="1"/>
          </p:cNvCxnSpPr>
          <p:nvPr/>
        </p:nvCxnSpPr>
        <p:spPr>
          <a:xfrm>
            <a:off x="2690750" y="2874804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786997" y="2646204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38" name="직선 화살표 연결선 37"/>
          <p:cNvCxnSpPr>
            <a:stCxn id="37" idx="1"/>
            <a:endCxn id="34" idx="3"/>
          </p:cNvCxnSpPr>
          <p:nvPr/>
        </p:nvCxnSpPr>
        <p:spPr>
          <a:xfrm flipH="1">
            <a:off x="6123130" y="2874804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482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2482" y="184482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9192" y="18448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58802" y="184482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116464" y="3861048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612740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534731" y="3933056"/>
            <a:ext cx="140415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8057785" y="2844410"/>
            <a:ext cx="1109954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415554" y="5397359"/>
            <a:ext cx="1109954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49" name="직사각형 48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9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3-5. Type 5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158802" y="4437112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253378" y="4437112"/>
            <a:ext cx="260112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6632922" y="4437112"/>
            <a:ext cx="300059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3315568" y="4869160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43869" y="4869160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stCxn id="22" idx="3"/>
            <a:endCxn id="21" idx="1"/>
          </p:cNvCxnSpPr>
          <p:nvPr/>
        </p:nvCxnSpPr>
        <p:spPr>
          <a:xfrm>
            <a:off x="2690750" y="5097760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435165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786997" y="4869160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25" idx="1"/>
            <a:endCxn id="21" idx="3"/>
          </p:cNvCxnSpPr>
          <p:nvPr/>
        </p:nvCxnSpPr>
        <p:spPr>
          <a:xfrm flipH="1">
            <a:off x="6123130" y="5097760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248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482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69192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3002783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58802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158802" y="2204864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253378" y="2204864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6632922" y="2204864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3315568" y="2636912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443869" y="2636912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stCxn id="36" idx="3"/>
            <a:endCxn id="35" idx="1"/>
          </p:cNvCxnSpPr>
          <p:nvPr/>
        </p:nvCxnSpPr>
        <p:spPr>
          <a:xfrm>
            <a:off x="2690750" y="2865512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786997" y="2636912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</a:t>
            </a:r>
            <a:r>
              <a:rPr lang="en-US" altLang="ko-KR" sz="1200" dirty="0" smtClean="0"/>
              <a:t>domain}</a:t>
            </a:r>
            <a:endParaRPr lang="ko-KR" altLang="en-US" sz="1200" strike="sngStrike" dirty="0"/>
          </a:p>
        </p:txBody>
      </p:sp>
      <p:cxnSp>
        <p:nvCxnSpPr>
          <p:cNvPr id="39" name="직선 화살표 연결선 38"/>
          <p:cNvCxnSpPr>
            <a:stCxn id="38" idx="1"/>
            <a:endCxn id="35" idx="3"/>
          </p:cNvCxnSpPr>
          <p:nvPr/>
        </p:nvCxnSpPr>
        <p:spPr>
          <a:xfrm flipH="1">
            <a:off x="6123130" y="2865512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2482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482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69192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58802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16464" y="3429000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177905" y="5661248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3314818" y="6093296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462973" y="6093296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47" idx="3"/>
            <a:endCxn id="46" idx="1"/>
          </p:cNvCxnSpPr>
          <p:nvPr/>
        </p:nvCxnSpPr>
        <p:spPr>
          <a:xfrm>
            <a:off x="2709853" y="6321896"/>
            <a:ext cx="60496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06100" y="6093296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9" idx="1"/>
            <a:endCxn id="46" idx="3"/>
          </p:cNvCxnSpPr>
          <p:nvPr/>
        </p:nvCxnSpPr>
        <p:spPr>
          <a:xfrm flipH="1">
            <a:off x="6122380" y="6321896"/>
            <a:ext cx="683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96549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153412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818540" y="5445224"/>
            <a:ext cx="2035965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058941" y="3212976"/>
            <a:ext cx="2035965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21" idx="2"/>
            <a:endCxn id="46" idx="0"/>
          </p:cNvCxnSpPr>
          <p:nvPr/>
        </p:nvCxnSpPr>
        <p:spPr>
          <a:xfrm flipH="1">
            <a:off x="4718599" y="5326360"/>
            <a:ext cx="750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000672" y="3106832"/>
            <a:ext cx="2136223" cy="71356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345785" y="4969577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985445" y="619800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329264" y="275083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72" name="직사각형 71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75" name="직선 화살표 연결선 74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9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3-6. Type 6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58802" y="4437112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253378" y="4437112"/>
            <a:ext cx="260112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67" name="직사각형 66"/>
          <p:cNvSpPr/>
          <p:nvPr/>
        </p:nvSpPr>
        <p:spPr>
          <a:xfrm>
            <a:off x="6632922" y="4437112"/>
            <a:ext cx="300059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3315568" y="4869160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443869" y="4869160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69" idx="3"/>
            <a:endCxn id="68" idx="1"/>
          </p:cNvCxnSpPr>
          <p:nvPr/>
        </p:nvCxnSpPr>
        <p:spPr>
          <a:xfrm>
            <a:off x="2690750" y="5097760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435165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786997" y="4869160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</a:t>
            </a:r>
            <a:r>
              <a:rPr lang="en-US" altLang="ko-KR" sz="1200" dirty="0"/>
              <a:t>webapp}</a:t>
            </a:r>
            <a:endParaRPr lang="ko-KR" altLang="en-US" sz="1200" dirty="0"/>
          </a:p>
        </p:txBody>
      </p:sp>
      <p:cxnSp>
        <p:nvCxnSpPr>
          <p:cNvPr id="73" name="직선 화살표 연결선 72"/>
          <p:cNvCxnSpPr>
            <a:stCxn id="72" idx="1"/>
            <a:endCxn id="68" idx="3"/>
          </p:cNvCxnSpPr>
          <p:nvPr/>
        </p:nvCxnSpPr>
        <p:spPr>
          <a:xfrm flipH="1">
            <a:off x="6123130" y="5097760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7248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482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69192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3002783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58802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158802" y="2204864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80" name="직사각형 79"/>
          <p:cNvSpPr/>
          <p:nvPr/>
        </p:nvSpPr>
        <p:spPr>
          <a:xfrm>
            <a:off x="253378" y="2204864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81" name="직사각형 80"/>
          <p:cNvSpPr/>
          <p:nvPr/>
        </p:nvSpPr>
        <p:spPr>
          <a:xfrm>
            <a:off x="6632922" y="2204864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82" name="직사각형 81"/>
          <p:cNvSpPr/>
          <p:nvPr/>
        </p:nvSpPr>
        <p:spPr>
          <a:xfrm>
            <a:off x="3315568" y="2636912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443869" y="2636912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84" name="직선 화살표 연결선 83"/>
          <p:cNvCxnSpPr>
            <a:stCxn id="83" idx="3"/>
            <a:endCxn id="82" idx="1"/>
          </p:cNvCxnSpPr>
          <p:nvPr/>
        </p:nvCxnSpPr>
        <p:spPr>
          <a:xfrm>
            <a:off x="2690750" y="2865512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6786997" y="2636912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86" name="직선 화살표 연결선 85"/>
          <p:cNvCxnSpPr>
            <a:stCxn id="85" idx="1"/>
            <a:endCxn id="82" idx="3"/>
          </p:cNvCxnSpPr>
          <p:nvPr/>
        </p:nvCxnSpPr>
        <p:spPr>
          <a:xfrm flipH="1">
            <a:off x="6123130" y="2865512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2482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2482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69192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58802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116464" y="3429000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177905" y="5661248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93" name="직사각형 92"/>
          <p:cNvSpPr/>
          <p:nvPr/>
        </p:nvSpPr>
        <p:spPr>
          <a:xfrm>
            <a:off x="3314818" y="6093296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4" name="직사각형 93"/>
          <p:cNvSpPr/>
          <p:nvPr/>
        </p:nvSpPr>
        <p:spPr>
          <a:xfrm>
            <a:off x="462973" y="6093296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95" name="직선 화살표 연결선 94"/>
          <p:cNvCxnSpPr>
            <a:stCxn id="94" idx="3"/>
            <a:endCxn id="93" idx="1"/>
          </p:cNvCxnSpPr>
          <p:nvPr/>
        </p:nvCxnSpPr>
        <p:spPr>
          <a:xfrm>
            <a:off x="2709853" y="6321896"/>
            <a:ext cx="60496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06100" y="6093296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97" name="직선 화살표 연결선 96"/>
          <p:cNvCxnSpPr>
            <a:stCxn id="96" idx="1"/>
            <a:endCxn id="93" idx="3"/>
          </p:cNvCxnSpPr>
          <p:nvPr/>
        </p:nvCxnSpPr>
        <p:spPr>
          <a:xfrm flipH="1">
            <a:off x="6122380" y="6321896"/>
            <a:ext cx="683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896549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2153412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818540" y="5445224"/>
            <a:ext cx="2035965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058941" y="3212976"/>
            <a:ext cx="2035965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143" name="직선 화살표 연결선 142"/>
          <p:cNvCxnSpPr>
            <a:stCxn id="68" idx="2"/>
            <a:endCxn id="93" idx="0"/>
          </p:cNvCxnSpPr>
          <p:nvPr/>
        </p:nvCxnSpPr>
        <p:spPr>
          <a:xfrm flipH="1">
            <a:off x="4718599" y="5326360"/>
            <a:ext cx="750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8101869" y="4969577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8498439" y="619800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8085348" y="275083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148" name="직사각형 147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직선 화살표 연결선 148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151" name="직선 화살표 연결선 150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153" name="직선 화살표 연결선 152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155" name="직선 화살표 연결선 154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44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5" y="96017"/>
            <a:ext cx="1285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3-7. Type 7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158802" y="4437112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104" name="직사각형 103"/>
          <p:cNvSpPr/>
          <p:nvPr/>
        </p:nvSpPr>
        <p:spPr>
          <a:xfrm>
            <a:off x="253378" y="4437112"/>
            <a:ext cx="260112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05" name="직사각형 104"/>
          <p:cNvSpPr/>
          <p:nvPr/>
        </p:nvSpPr>
        <p:spPr>
          <a:xfrm>
            <a:off x="6632922" y="4437112"/>
            <a:ext cx="300059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06" name="직사각형 105"/>
          <p:cNvSpPr/>
          <p:nvPr/>
        </p:nvSpPr>
        <p:spPr>
          <a:xfrm>
            <a:off x="3315568" y="4869160"/>
            <a:ext cx="280756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7" name="직사각형 106"/>
          <p:cNvSpPr/>
          <p:nvPr/>
        </p:nvSpPr>
        <p:spPr>
          <a:xfrm>
            <a:off x="443869" y="4869160"/>
            <a:ext cx="224688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 smtClean="0"/>
              <a:t>/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108" name="직선 화살표 연결선 107"/>
          <p:cNvCxnSpPr>
            <a:stCxn id="107" idx="3"/>
            <a:endCxn id="106" idx="1"/>
          </p:cNvCxnSpPr>
          <p:nvPr/>
        </p:nvCxnSpPr>
        <p:spPr>
          <a:xfrm>
            <a:off x="2690750" y="5157192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6435165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6786997" y="4869160"/>
            <a:ext cx="2690507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</a:p>
          <a:p>
            <a:r>
              <a:rPr lang="en-US" altLang="ko-KR" sz="1200" dirty="0"/>
              <a:t>http://${domain}/${webapp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111" name="직선 화살표 연결선 110"/>
          <p:cNvCxnSpPr>
            <a:stCxn id="110" idx="1"/>
            <a:endCxn id="106" idx="3"/>
          </p:cNvCxnSpPr>
          <p:nvPr/>
        </p:nvCxnSpPr>
        <p:spPr>
          <a:xfrm flipH="1">
            <a:off x="6123130" y="5157192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7248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2482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69192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115" name="직선 연결선 114"/>
          <p:cNvCxnSpPr/>
          <p:nvPr/>
        </p:nvCxnSpPr>
        <p:spPr>
          <a:xfrm>
            <a:off x="3002783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158802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3158802" y="2204864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118" name="직사각형 117"/>
          <p:cNvSpPr/>
          <p:nvPr/>
        </p:nvSpPr>
        <p:spPr>
          <a:xfrm>
            <a:off x="253378" y="2204864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19" name="직사각형 118"/>
          <p:cNvSpPr/>
          <p:nvPr/>
        </p:nvSpPr>
        <p:spPr>
          <a:xfrm>
            <a:off x="6632922" y="2204864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20" name="직사각형 119"/>
          <p:cNvSpPr/>
          <p:nvPr/>
        </p:nvSpPr>
        <p:spPr>
          <a:xfrm>
            <a:off x="3315568" y="2564904"/>
            <a:ext cx="2807562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docroot</a:t>
            </a:r>
            <a:r>
              <a:rPr lang="en-US" altLang="ko-KR" sz="1200" dirty="0" smtClean="0"/>
              <a:t>}/${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1" name="직사각형 120"/>
          <p:cNvSpPr/>
          <p:nvPr/>
        </p:nvSpPr>
        <p:spPr>
          <a:xfrm>
            <a:off x="443869" y="2564904"/>
            <a:ext cx="224688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122" name="직선 화살표 연결선 121"/>
          <p:cNvCxnSpPr>
            <a:stCxn id="121" idx="3"/>
            <a:endCxn id="120" idx="1"/>
          </p:cNvCxnSpPr>
          <p:nvPr/>
        </p:nvCxnSpPr>
        <p:spPr>
          <a:xfrm>
            <a:off x="2690750" y="2888940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6786997" y="2564904"/>
            <a:ext cx="2690507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</a:t>
            </a:r>
            <a:r>
              <a:rPr lang="en-US" altLang="ko-KR" sz="1200" dirty="0" smtClean="0"/>
              <a:t>domain}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}/${webapp}</a:t>
            </a:r>
            <a:endParaRPr lang="ko-KR" altLang="en-US" sz="1200" dirty="0"/>
          </a:p>
        </p:txBody>
      </p:sp>
      <p:cxnSp>
        <p:nvCxnSpPr>
          <p:cNvPr id="124" name="직선 화살표 연결선 123"/>
          <p:cNvCxnSpPr>
            <a:stCxn id="123" idx="1"/>
            <a:endCxn id="120" idx="3"/>
          </p:cNvCxnSpPr>
          <p:nvPr/>
        </p:nvCxnSpPr>
        <p:spPr>
          <a:xfrm flipH="1">
            <a:off x="6123130" y="2888940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72482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72482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669192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58802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116464" y="3429000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3177905" y="5661248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31" name="직사각형 130"/>
          <p:cNvSpPr/>
          <p:nvPr/>
        </p:nvSpPr>
        <p:spPr>
          <a:xfrm>
            <a:off x="3314818" y="6093296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32" name="직사각형 131"/>
          <p:cNvSpPr/>
          <p:nvPr/>
        </p:nvSpPr>
        <p:spPr>
          <a:xfrm>
            <a:off x="462973" y="6093296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133" name="직선 화살표 연결선 132"/>
          <p:cNvCxnSpPr>
            <a:stCxn id="132" idx="3"/>
            <a:endCxn id="131" idx="1"/>
          </p:cNvCxnSpPr>
          <p:nvPr/>
        </p:nvCxnSpPr>
        <p:spPr>
          <a:xfrm>
            <a:off x="2709853" y="6321896"/>
            <a:ext cx="60496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806100" y="6093296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135" name="직선 화살표 연결선 134"/>
          <p:cNvCxnSpPr>
            <a:stCxn id="134" idx="1"/>
            <a:endCxn id="131" idx="3"/>
          </p:cNvCxnSpPr>
          <p:nvPr/>
        </p:nvCxnSpPr>
        <p:spPr>
          <a:xfrm flipH="1">
            <a:off x="6122380" y="6321896"/>
            <a:ext cx="683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896549" y="3212976"/>
            <a:ext cx="0" cy="288032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2153412" y="3212976"/>
            <a:ext cx="0" cy="165618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18540" y="5517232"/>
            <a:ext cx="2035965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All</a:t>
            </a:r>
          </a:p>
          <a:p>
            <a:pPr algn="ctr"/>
            <a:r>
              <a:rPr lang="en-US" altLang="ko-KR" sz="1200" dirty="0"/>
              <a:t>Web Resources</a:t>
            </a:r>
            <a:endParaRPr lang="ko-KR" altLang="en-US" sz="12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058941" y="3356992"/>
            <a:ext cx="2035965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cxnSp>
        <p:nvCxnSpPr>
          <p:cNvPr id="140" name="직선 화살표 연결선 139"/>
          <p:cNvCxnSpPr>
            <a:stCxn id="106" idx="2"/>
            <a:endCxn id="131" idx="0"/>
          </p:cNvCxnSpPr>
          <p:nvPr/>
        </p:nvCxnSpPr>
        <p:spPr>
          <a:xfrm flipH="1">
            <a:off x="4718599" y="5445224"/>
            <a:ext cx="750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395536" y="2818561"/>
            <a:ext cx="7843705" cy="1783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395536" y="5085184"/>
            <a:ext cx="7843705" cy="1783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144" name="직사각형 143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직선 화살표 연결선 144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147" name="직선 화살표 연결선 146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149" name="직선 화살표 연결선 148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151" name="직선 화살표 연결선 150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50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19681"/>
              </p:ext>
            </p:extLst>
          </p:nvPr>
        </p:nvGraphicFramePr>
        <p:xfrm>
          <a:off x="452436" y="1226026"/>
          <a:ext cx="9001126" cy="412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430"/>
                <a:gridCol w="1569576"/>
                <a:gridCol w="4775988"/>
                <a:gridCol w="1409132"/>
              </a:tblGrid>
              <a:tr h="32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문서 개정 </a:t>
                      </a:r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Application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프로젝트 유형 구성 전략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 짜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2012. 10. 04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기술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교류회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자료 정리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4488" y="7096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문서개정이력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25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3-8. Type 8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58802" y="4437112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253378" y="4437112"/>
            <a:ext cx="260112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67" name="직사각형 66"/>
          <p:cNvSpPr/>
          <p:nvPr/>
        </p:nvSpPr>
        <p:spPr>
          <a:xfrm>
            <a:off x="6632922" y="4437112"/>
            <a:ext cx="300059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3315568" y="4869160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443869" y="4869160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69" idx="3"/>
            <a:endCxn id="68" idx="1"/>
          </p:cNvCxnSpPr>
          <p:nvPr/>
        </p:nvCxnSpPr>
        <p:spPr>
          <a:xfrm>
            <a:off x="2690750" y="5097760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435165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786997" y="4869160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</a:t>
            </a:r>
            <a:endParaRPr lang="ko-KR" altLang="en-US" sz="1200" dirty="0"/>
          </a:p>
        </p:txBody>
      </p:sp>
      <p:cxnSp>
        <p:nvCxnSpPr>
          <p:cNvPr id="73" name="직선 화살표 연결선 72"/>
          <p:cNvCxnSpPr>
            <a:stCxn id="72" idx="1"/>
            <a:endCxn id="68" idx="3"/>
          </p:cNvCxnSpPr>
          <p:nvPr/>
        </p:nvCxnSpPr>
        <p:spPr>
          <a:xfrm flipH="1">
            <a:off x="6123130" y="5097760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7248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482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69192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3002783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58802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158802" y="2204864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80" name="직사각형 79"/>
          <p:cNvSpPr/>
          <p:nvPr/>
        </p:nvSpPr>
        <p:spPr>
          <a:xfrm>
            <a:off x="253378" y="2204864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81" name="직사각형 80"/>
          <p:cNvSpPr/>
          <p:nvPr/>
        </p:nvSpPr>
        <p:spPr>
          <a:xfrm>
            <a:off x="6632922" y="2204864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82" name="직사각형 81"/>
          <p:cNvSpPr/>
          <p:nvPr/>
        </p:nvSpPr>
        <p:spPr>
          <a:xfrm>
            <a:off x="3315568" y="2636912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443869" y="2636912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84" name="직선 화살표 연결선 83"/>
          <p:cNvCxnSpPr>
            <a:stCxn id="83" idx="3"/>
            <a:endCxn id="82" idx="1"/>
          </p:cNvCxnSpPr>
          <p:nvPr/>
        </p:nvCxnSpPr>
        <p:spPr>
          <a:xfrm>
            <a:off x="2690750" y="2865512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6786997" y="2636912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cxnSp>
        <p:nvCxnSpPr>
          <p:cNvPr id="86" name="직선 화살표 연결선 85"/>
          <p:cNvCxnSpPr>
            <a:stCxn id="85" idx="1"/>
            <a:endCxn id="82" idx="3"/>
          </p:cNvCxnSpPr>
          <p:nvPr/>
        </p:nvCxnSpPr>
        <p:spPr>
          <a:xfrm flipH="1">
            <a:off x="6123130" y="2865512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2482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2482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69192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58802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116464" y="3429000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177905" y="5661248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93" name="직사각형 92"/>
          <p:cNvSpPr/>
          <p:nvPr/>
        </p:nvSpPr>
        <p:spPr>
          <a:xfrm>
            <a:off x="3314818" y="6093296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4" name="직사각형 93"/>
          <p:cNvSpPr/>
          <p:nvPr/>
        </p:nvSpPr>
        <p:spPr>
          <a:xfrm>
            <a:off x="462973" y="6093296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95" name="직선 화살표 연결선 94"/>
          <p:cNvCxnSpPr>
            <a:stCxn id="94" idx="3"/>
            <a:endCxn id="93" idx="1"/>
          </p:cNvCxnSpPr>
          <p:nvPr/>
        </p:nvCxnSpPr>
        <p:spPr>
          <a:xfrm>
            <a:off x="2709853" y="6321896"/>
            <a:ext cx="60496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68" idx="2"/>
            <a:endCxn id="93" idx="0"/>
          </p:cNvCxnSpPr>
          <p:nvPr/>
        </p:nvCxnSpPr>
        <p:spPr>
          <a:xfrm flipH="1">
            <a:off x="4718599" y="5326360"/>
            <a:ext cx="750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896549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2153412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모서리가 둥근 직사각형 98"/>
          <p:cNvSpPr/>
          <p:nvPr/>
        </p:nvSpPr>
        <p:spPr>
          <a:xfrm>
            <a:off x="818540" y="5445224"/>
            <a:ext cx="2035965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058941" y="3212976"/>
            <a:ext cx="2035965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sp>
        <p:nvSpPr>
          <p:cNvPr id="101" name="직사각형 100"/>
          <p:cNvSpPr/>
          <p:nvPr/>
        </p:nvSpPr>
        <p:spPr>
          <a:xfrm>
            <a:off x="6861212" y="5877272"/>
            <a:ext cx="2616292" cy="6732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102" name="직사각형 101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16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3-9. Type 9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58802" y="4437112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53378" y="4437112"/>
            <a:ext cx="260112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6632922" y="4437112"/>
            <a:ext cx="300059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315568" y="4869160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 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43869" y="4869160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Static 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WebContent</a:t>
            </a:r>
            <a:r>
              <a:rPr lang="en-US" altLang="ko-KR" sz="1200" dirty="0"/>
              <a:t>/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>
            <a:stCxn id="18" idx="3"/>
            <a:endCxn id="17" idx="1"/>
          </p:cNvCxnSpPr>
          <p:nvPr/>
        </p:nvCxnSpPr>
        <p:spPr>
          <a:xfrm>
            <a:off x="2690750" y="5097760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435165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786997" y="4869160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http://${domain}/${</a:t>
            </a:r>
            <a:r>
              <a:rPr lang="en-US" altLang="ko-KR" sz="1200" dirty="0"/>
              <a:t>webapp}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21" idx="1"/>
            <a:endCxn id="17" idx="3"/>
          </p:cNvCxnSpPr>
          <p:nvPr/>
        </p:nvCxnSpPr>
        <p:spPr>
          <a:xfrm flipH="1">
            <a:off x="6123130" y="5097760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480" y="3635732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2482" y="406778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192" y="40677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3002783" y="1556792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58802" y="40677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58802" y="2204864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253378" y="2204864"/>
            <a:ext cx="2601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6632922" y="2204864"/>
            <a:ext cx="300059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3315568" y="2636912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htdocs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443869" y="2636912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stCxn id="32" idx="3"/>
            <a:endCxn id="31" idx="1"/>
          </p:cNvCxnSpPr>
          <p:nvPr/>
        </p:nvCxnSpPr>
        <p:spPr>
          <a:xfrm>
            <a:off x="2690750" y="2865512"/>
            <a:ext cx="624819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786997" y="2636912"/>
            <a:ext cx="26905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/>
              <a:t>http://${domain</a:t>
            </a:r>
            <a:r>
              <a:rPr lang="en-US" altLang="ko-KR" sz="1200" dirty="0" smtClean="0"/>
              <a:t>}/</a:t>
            </a:r>
            <a:r>
              <a:rPr lang="en-US" altLang="ko-KR" sz="1200" dirty="0"/>
              <a:t>${webapp}</a:t>
            </a:r>
            <a:endParaRPr lang="ko-KR" altLang="en-US" sz="1200" strike="sngStrike" dirty="0"/>
          </a:p>
        </p:txBody>
      </p:sp>
      <p:cxnSp>
        <p:nvCxnSpPr>
          <p:cNvPr id="35" name="직선 화살표 연결선 34"/>
          <p:cNvCxnSpPr>
            <a:stCxn id="34" idx="1"/>
            <a:endCxn id="31" idx="3"/>
          </p:cNvCxnSpPr>
          <p:nvPr/>
        </p:nvCxnSpPr>
        <p:spPr>
          <a:xfrm flipH="1">
            <a:off x="6123130" y="2865512"/>
            <a:ext cx="663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2482" y="1403484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Designer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2482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69192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58802" y="18355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16464" y="3429000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177905" y="5661248"/>
            <a:ext cx="3125255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3314818" y="6093296"/>
            <a:ext cx="28075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Directory</a:t>
            </a:r>
            <a:endParaRPr lang="en-US" altLang="ko-KR" sz="1200" b="1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webapps</a:t>
            </a:r>
            <a:r>
              <a:rPr lang="en-US" altLang="ko-KR" sz="1200" dirty="0"/>
              <a:t>/${</a:t>
            </a:r>
            <a:r>
              <a:rPr lang="en-US" altLang="ko-KR" sz="1200" dirty="0" err="1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62973" y="6093296"/>
            <a:ext cx="2246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44" name="직선 화살표 연결선 43"/>
          <p:cNvCxnSpPr>
            <a:stCxn id="43" idx="3"/>
            <a:endCxn id="42" idx="1"/>
          </p:cNvCxnSpPr>
          <p:nvPr/>
        </p:nvCxnSpPr>
        <p:spPr>
          <a:xfrm>
            <a:off x="2709853" y="6321896"/>
            <a:ext cx="60496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7" idx="2"/>
            <a:endCxn id="42" idx="0"/>
          </p:cNvCxnSpPr>
          <p:nvPr/>
        </p:nvCxnSpPr>
        <p:spPr>
          <a:xfrm flipH="1">
            <a:off x="4718599" y="5326360"/>
            <a:ext cx="750" cy="7669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96549" y="3094112"/>
            <a:ext cx="0" cy="2999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153412" y="3094112"/>
            <a:ext cx="0" cy="17750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818540" y="5445224"/>
            <a:ext cx="2035965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Dynamic, Secured 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058941" y="3212976"/>
            <a:ext cx="2035965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Static, Non-secured Web Resources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8029861" y="4969577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013340" y="2750830"/>
            <a:ext cx="891991" cy="3567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Standalone Server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785316" y="620688"/>
            <a:ext cx="2028224" cy="1430868"/>
            <a:chOff x="7317264" y="620688"/>
            <a:chExt cx="2028224" cy="1430868"/>
          </a:xfrm>
        </p:grpSpPr>
        <p:sp>
          <p:nvSpPr>
            <p:cNvPr id="64" name="직사각형 63"/>
            <p:cNvSpPr/>
            <p:nvPr/>
          </p:nvSpPr>
          <p:spPr>
            <a:xfrm>
              <a:off x="7317264" y="620688"/>
              <a:ext cx="2028224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>
              <a:off x="7395272" y="1065510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941332" y="921494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>
              <a:off x="7395272" y="158727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941332" y="1443256"/>
              <a:ext cx="5437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</a:t>
              </a:r>
              <a:endParaRPr lang="ko-KR" altLang="en-US" sz="1200" dirty="0"/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>
              <a:off x="7395272" y="132799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941332" y="1183978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>
              <a:off x="7395272" y="1855857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941332" y="1711841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42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08647" y="1069707"/>
            <a:ext cx="17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Check Point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0288" y="1479909"/>
            <a:ext cx="41553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유형 구성 전략에 영향을 주는 요소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982853" y="1520788"/>
            <a:ext cx="51648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4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041232" y="1724889"/>
            <a:ext cx="16836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0752" y="2028968"/>
            <a:ext cx="535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Server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0752" y="3671736"/>
            <a:ext cx="496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Development (Local) : Standalone 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8764" y="2434304"/>
            <a:ext cx="108927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.1 Type 1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2.5 Type 5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44459" y="2475183"/>
            <a:ext cx="55335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6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052900" y="2986255"/>
            <a:ext cx="46704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052900" y="2679284"/>
            <a:ext cx="46704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52900" y="3303275"/>
            <a:ext cx="46789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764" y="4054484"/>
            <a:ext cx="102515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.1 Type 1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3.9 Type 9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81942" y="4095363"/>
            <a:ext cx="61587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12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052900" y="4606435"/>
            <a:ext cx="46704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52900" y="4299464"/>
            <a:ext cx="46704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52900" y="4923455"/>
            <a:ext cx="46789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1. Check Point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7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Check Point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4624" y="96017"/>
            <a:ext cx="4759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유형 구성 전략에 영향을 주는 요소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81173"/>
              </p:ext>
            </p:extLst>
          </p:nvPr>
        </p:nvGraphicFramePr>
        <p:xfrm>
          <a:off x="452438" y="1931556"/>
          <a:ext cx="9001124" cy="36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0"/>
                <a:gridCol w="784893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영향 요소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Category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Check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Point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Role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Designer, Web Programmer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역할 분리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Design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Design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시안의 보존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Security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Static Resources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Secure, Non-secure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분리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Redundancy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Static Resources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Server, Web Application Server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 허용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Context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Context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Non-context,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복수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Context, Single Sign On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방식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Application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Server</a:t>
                      </a:r>
                      <a:b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Configuration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 환경과 동일한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Server, Web Application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 및 사전 설정 테스트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IDE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내장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 Server, 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JSP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/Servlet Container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Library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library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형상 관리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compile, runtime, provided, test library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 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유형 구성 전략에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영향을 주는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요소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프로젝트 유형 구성 시 아래와 같은 영향 요소를 고려하여 최적의 전략을 수립할 수 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8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Server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8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535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Server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2-1. Type 1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9312" y="629980"/>
            <a:ext cx="2064228" cy="1430868"/>
            <a:chOff x="7317264" y="629980"/>
            <a:chExt cx="2064228" cy="1430868"/>
          </a:xfrm>
        </p:grpSpPr>
        <p:sp>
          <p:nvSpPr>
            <p:cNvPr id="24" name="직사각형 23"/>
            <p:cNvSpPr/>
            <p:nvPr/>
          </p:nvSpPr>
          <p:spPr>
            <a:xfrm>
              <a:off x="7317264" y="629980"/>
              <a:ext cx="2064228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7395272" y="107480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941332" y="930786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7395272" y="159656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41332" y="1452548"/>
              <a:ext cx="8638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7395272" y="1337286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41332" y="1193270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7395272" y="1865149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41332" y="1721133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3378" y="597458"/>
            <a:ext cx="524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J2EE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Preview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22836" y="4869160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6559062" y="4869160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4087167" y="5301208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1278855" y="5301208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>
            <a:stCxn id="37" idx="3"/>
            <a:endCxn id="36" idx="1"/>
          </p:cNvCxnSpPr>
          <p:nvPr/>
        </p:nvCxnSpPr>
        <p:spPr>
          <a:xfrm>
            <a:off x="3307080" y="5529808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85819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720767" y="5301208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>
            <a:stCxn id="40" idx="1"/>
            <a:endCxn id="36" idx="3"/>
          </p:cNvCxnSpPr>
          <p:nvPr/>
        </p:nvCxnSpPr>
        <p:spPr>
          <a:xfrm flipH="1">
            <a:off x="5881365" y="5529808"/>
            <a:ext cx="8394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55176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65009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222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535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Server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2-2. Type 2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9312" y="629980"/>
            <a:ext cx="2064228" cy="1430868"/>
            <a:chOff x="7317264" y="629980"/>
            <a:chExt cx="2064228" cy="1430868"/>
          </a:xfrm>
        </p:grpSpPr>
        <p:sp>
          <p:nvSpPr>
            <p:cNvPr id="24" name="직사각형 23"/>
            <p:cNvSpPr/>
            <p:nvPr/>
          </p:nvSpPr>
          <p:spPr>
            <a:xfrm>
              <a:off x="7317264" y="629980"/>
              <a:ext cx="2064228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7395272" y="107480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941332" y="930786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7395272" y="159656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41332" y="1452548"/>
              <a:ext cx="8638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7395272" y="1337286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41332" y="1193270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7395272" y="1865149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41332" y="1721133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3378" y="597458"/>
            <a:ext cx="524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J2EE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Preview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22836" y="4869160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559062" y="4869160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4087167" y="5301208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278855" y="5301208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20" idx="3"/>
            <a:endCxn id="19" idx="1"/>
          </p:cNvCxnSpPr>
          <p:nvPr/>
        </p:nvCxnSpPr>
        <p:spPr>
          <a:xfrm>
            <a:off x="3307080" y="5529808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285819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720767" y="5301208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http://${domain}:8080/${context}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3" idx="1"/>
            <a:endCxn id="19" idx="3"/>
          </p:cNvCxnSpPr>
          <p:nvPr/>
        </p:nvCxnSpPr>
        <p:spPr>
          <a:xfrm flipH="1">
            <a:off x="5881365" y="5529808"/>
            <a:ext cx="8394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55176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65009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373380" y="5529808"/>
            <a:ext cx="936104" cy="228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2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855395" y="1788886"/>
            <a:ext cx="8934143" cy="171212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535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Development (Local) : IDE Embedded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Server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8844" y="960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2-3. Type 3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9312" y="629980"/>
            <a:ext cx="2064228" cy="1430868"/>
            <a:chOff x="7317264" y="629980"/>
            <a:chExt cx="2064228" cy="1430868"/>
          </a:xfrm>
        </p:grpSpPr>
        <p:sp>
          <p:nvSpPr>
            <p:cNvPr id="24" name="직사각형 23"/>
            <p:cNvSpPr/>
            <p:nvPr/>
          </p:nvSpPr>
          <p:spPr>
            <a:xfrm>
              <a:off x="7317264" y="629980"/>
              <a:ext cx="2064228" cy="1430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7395272" y="1074802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00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941332" y="930786"/>
              <a:ext cx="6896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Publish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7395272" y="1596564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41332" y="1452548"/>
              <a:ext cx="8638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Reference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7395272" y="1337286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41332" y="1193270"/>
              <a:ext cx="741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7395272" y="1865149"/>
              <a:ext cx="54606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41332" y="1721133"/>
              <a:ext cx="1328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Copy &amp; Convert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3378" y="597458"/>
            <a:ext cx="601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Project: Static / Dynamic Web Project (Maven Web Project)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Server: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J2EE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Preview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64568" y="667725"/>
            <a:ext cx="684076" cy="2630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2836" y="4869160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559062" y="4869160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122836" y="2204864"/>
            <a:ext cx="491454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Eclipse / STS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4087167" y="5301208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 smtClean="0"/>
              <a:t>J2EE Preview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87167" y="2636912"/>
            <a:ext cx="1794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Servers</a:t>
            </a:r>
          </a:p>
          <a:p>
            <a:r>
              <a:rPr lang="en-US" altLang="ko-KR" sz="1200" dirty="0"/>
              <a:t>J2EE Preview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5176" y="18355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78855" y="5301208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Dynamic </a:t>
            </a:r>
            <a:r>
              <a:rPr lang="en-US" altLang="ko-KR" sz="1200" b="1" dirty="0"/>
              <a:t>Web Project</a:t>
            </a:r>
          </a:p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278855" y="2636912"/>
            <a:ext cx="202822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Static Web Project</a:t>
            </a:r>
          </a:p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WebContent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>
            <a:stCxn id="34" idx="3"/>
            <a:endCxn id="21" idx="1"/>
          </p:cNvCxnSpPr>
          <p:nvPr/>
        </p:nvCxnSpPr>
        <p:spPr>
          <a:xfrm>
            <a:off x="3307080" y="5529808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5" idx="3"/>
            <a:endCxn id="22" idx="1"/>
          </p:cNvCxnSpPr>
          <p:nvPr/>
        </p:nvCxnSpPr>
        <p:spPr>
          <a:xfrm>
            <a:off x="3307080" y="2865512"/>
            <a:ext cx="780087" cy="0"/>
          </a:xfrm>
          <a:prstGeom prst="straightConnector1">
            <a:avLst/>
          </a:prstGeom>
          <a:ln w="38100">
            <a:solidFill>
              <a:srgbClr val="00CC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85819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559062" y="2204864"/>
            <a:ext cx="30744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65009" y="1835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720770" y="2636912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</a:t>
            </a:r>
            <a:r>
              <a:rPr lang="en-US" altLang="ko-KR" sz="1200" dirty="0"/>
              <a:t>domain</a:t>
            </a:r>
            <a:r>
              <a:rPr lang="en-US" altLang="ko-KR" sz="1200" dirty="0" smtClean="0"/>
              <a:t>}</a:t>
            </a:r>
            <a:endParaRPr lang="ko-KR" altLang="en-US" sz="1200" strike="sngStrike" dirty="0"/>
          </a:p>
        </p:txBody>
      </p:sp>
      <p:sp>
        <p:nvSpPr>
          <p:cNvPr id="42" name="직사각형 41"/>
          <p:cNvSpPr/>
          <p:nvPr/>
        </p:nvSpPr>
        <p:spPr>
          <a:xfrm>
            <a:off x="6720767" y="5301208"/>
            <a:ext cx="275673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URL</a:t>
            </a:r>
          </a:p>
          <a:p>
            <a:r>
              <a:rPr lang="en-US" altLang="ko-KR" sz="1200" dirty="0" smtClean="0"/>
              <a:t>http://${domain}:8080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41" idx="1"/>
            <a:endCxn id="22" idx="3"/>
          </p:cNvCxnSpPr>
          <p:nvPr/>
        </p:nvCxnSpPr>
        <p:spPr>
          <a:xfrm flipH="1">
            <a:off x="5881364" y="2865512"/>
            <a:ext cx="83940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2" idx="1"/>
            <a:endCxn id="21" idx="3"/>
          </p:cNvCxnSpPr>
          <p:nvPr/>
        </p:nvCxnSpPr>
        <p:spPr>
          <a:xfrm flipH="1">
            <a:off x="5881365" y="5529808"/>
            <a:ext cx="8394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16464" y="3861048"/>
            <a:ext cx="9673075" cy="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2482" y="1412776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Designer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480" y="406778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Programmer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5176" y="44998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65009" y="449982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924775" y="3094112"/>
            <a:ext cx="0" cy="21350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2846766" y="3933056"/>
            <a:ext cx="140415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</a:p>
          <a:p>
            <a:pPr algn="ctr"/>
            <a:r>
              <a:rPr lang="en-US" altLang="ko-KR" sz="1200" dirty="0" smtClean="0"/>
              <a:t>Web Resources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562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_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_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_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1765</Words>
  <Application>Microsoft Office PowerPoint</Application>
  <PresentationFormat>A4 용지(210x297mm)</PresentationFormat>
  <Paragraphs>561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Contents</vt:lpstr>
      <vt:lpstr>Sub_중</vt:lpstr>
      <vt:lpstr>Sub_대</vt:lpstr>
      <vt:lpstr>Sub_소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designer</dc:creator>
  <cp:lastModifiedBy>bomber</cp:lastModifiedBy>
  <cp:revision>195</cp:revision>
  <dcterms:created xsi:type="dcterms:W3CDTF">2012-07-31T05:39:07Z</dcterms:created>
  <dcterms:modified xsi:type="dcterms:W3CDTF">2013-11-27T16:19:03Z</dcterms:modified>
</cp:coreProperties>
</file>