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2" r:id="rId1"/>
    <p:sldMasterId id="2147483650" r:id="rId2"/>
    <p:sldMasterId id="2147483656" r:id="rId3"/>
    <p:sldMasterId id="2147483654" r:id="rId4"/>
  </p:sldMasterIdLst>
  <p:sldIdLst>
    <p:sldId id="282" r:id="rId5"/>
    <p:sldId id="257" r:id="rId6"/>
    <p:sldId id="263" r:id="rId7"/>
    <p:sldId id="266" r:id="rId8"/>
    <p:sldId id="264" r:id="rId9"/>
    <p:sldId id="272" r:id="rId10"/>
    <p:sldId id="273" r:id="rId11"/>
    <p:sldId id="276" r:id="rId12"/>
    <p:sldId id="277" r:id="rId13"/>
    <p:sldId id="278" r:id="rId14"/>
    <p:sldId id="279" r:id="rId15"/>
    <p:sldId id="280" r:id="rId16"/>
    <p:sldId id="281" r:id="rId17"/>
  </p:sldIdLst>
  <p:sldSz cx="9906000" cy="6858000" type="A4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ED"/>
    <a:srgbClr val="F3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-1530" y="-96"/>
      </p:cViewPr>
      <p:guideLst>
        <p:guide orient="horz" pos="504"/>
        <p:guide orient="horz" pos="618"/>
        <p:guide pos="3120"/>
        <p:guide pos="6000"/>
        <p:guide pos="376"/>
        <p:guide pos="489"/>
        <p:guide pos="285"/>
        <p:guide pos="5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59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906000" cy="548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93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0257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405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202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89283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48343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22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442088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401148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09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0" y="6543674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 </a:t>
            </a:r>
            <a:fld id="{E6CF991F-6597-4661-97DB-F1A97FEDCB53}" type="slidenum">
              <a:rPr lang="ko-KR" altLang="en-US" sz="11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marL="0" marR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ko-KR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endParaRPr lang="ko-KR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343120" y="6515434"/>
            <a:ext cx="35605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개발 표준 작성 지침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ko-KR" altLang="en-US" sz="14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명명법</a:t>
            </a:r>
            <a:r>
              <a:rPr lang="ko-KR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및 코딩 표준</a:t>
            </a:r>
            <a:r>
              <a:rPr lang="en-US" altLang="ko-KR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ko-KR" alt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61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4874" y="1592796"/>
            <a:ext cx="640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개발 표준 작성 지침</a:t>
            </a:r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명명법</a:t>
            </a: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 및 코딩 </a:t>
            </a:r>
            <a:r>
              <a:rPr lang="ko-KR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표준</a:t>
            </a:r>
            <a:r>
              <a:rPr lang="en-US" altLang="ko-KR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5175" y="3409058"/>
            <a:ext cx="1236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2012.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en-US" altLang="ko-KR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16</a:t>
            </a:r>
            <a:endParaRPr lang="ko-KR" altLang="en-US" sz="1400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852" y="22961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V 1.2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52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34905" y="800708"/>
            <a:ext cx="847853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하위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상위 패키지 아래에 주제별 패키지를 구성할 수 있다</a:t>
            </a:r>
            <a:r>
              <a:rPr lang="en-US" altLang="ko-KR" sz="1100" dirty="0"/>
              <a:t>. </a:t>
            </a:r>
            <a:r>
              <a:rPr lang="ko-KR" altLang="en-US" sz="1100" dirty="0"/>
              <a:t>하위 패키지는 실제 인터페이스나 클래스가 탑재되기에 적절한 수준이 나올 때까지 하위 단계를 더 만들 수 있다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처음부터 </a:t>
            </a:r>
            <a:r>
              <a:rPr lang="ko-KR" altLang="en-US" sz="1100" dirty="0"/>
              <a:t>하위 패키지를 깊게 만들기 보다는 필요에 의해서 구분이 </a:t>
            </a:r>
            <a:r>
              <a:rPr lang="ko-KR" altLang="en-US" sz="1100" dirty="0" err="1"/>
              <a:t>필요해질</a:t>
            </a:r>
            <a:r>
              <a:rPr lang="ko-KR" altLang="en-US" sz="1100" dirty="0"/>
              <a:t> 때 하위 패키지를 추가하는 방식으로 </a:t>
            </a:r>
            <a:r>
              <a:rPr lang="en-US" altLang="ko-KR" sz="1100" dirty="0"/>
              <a:t>refactoring </a:t>
            </a:r>
            <a:r>
              <a:rPr lang="ko-KR" altLang="en-US" sz="1100" dirty="0"/>
              <a:t>할 것을 </a:t>
            </a:r>
            <a:r>
              <a:rPr lang="ko-KR" altLang="en-US" sz="1100" dirty="0" smtClean="0"/>
              <a:t>권장한다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개발 표준 작성 시에도 </a:t>
            </a:r>
            <a:r>
              <a:rPr lang="en-US" altLang="ko-KR" sz="1100" dirty="0" smtClean="0"/>
              <a:t>refactoring</a:t>
            </a:r>
            <a:r>
              <a:rPr lang="ko-KR" altLang="en-US" sz="1100" dirty="0" smtClean="0"/>
              <a:t>으로 인한 변경이 있을 수 있음을 명시할 것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496" y="2010326"/>
            <a:ext cx="8478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/>
              <a:t>하위 공통 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6" y="96017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1-4. 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983787"/>
              </p:ext>
            </p:extLst>
          </p:nvPr>
        </p:nvGraphicFramePr>
        <p:xfrm>
          <a:off x="416496" y="2352918"/>
          <a:ext cx="9001124" cy="325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org.codelabor.system.file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파일 관리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원격 호출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org.codelabor.system.security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보안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org.codelabor.common.calendar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캘린더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org.codelabor.common.zip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우편번호 관련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org.codelabor.example.file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파일 관리 관련 예제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org.codelabor.example.remoting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원격 호출 관련 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org.codelabor.example.security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보안 관련 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org.codelabor.example.calendar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캘린더 관련 예제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err="1" smtClean="0"/>
                        <a:t>org.codelabor.example.zip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우편번호 관련 예제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4905" y="5668216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하위 업무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하위 </a:t>
            </a:r>
            <a:r>
              <a:rPr lang="ko-KR" altLang="en-US" sz="1100" dirty="0"/>
              <a:t>업무가 있을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패키지를 추가할 수 있다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01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0708"/>
            <a:ext cx="8478535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/>
              <a:t>패턴</a:t>
            </a:r>
            <a:r>
              <a:rPr lang="en-US" altLang="ko-KR" sz="1600" b="1" dirty="0" smtClean="0"/>
              <a:t>/</a:t>
            </a:r>
            <a:r>
              <a:rPr lang="ko-KR" altLang="en-US" sz="1600" b="1" dirty="0" smtClean="0"/>
              <a:t>역할 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특정 패턴 혹은 역할 클래스를 만들 정도로 패키지가 충분히 정의되었다면 탑재될 패턴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역할명으로</a:t>
            </a:r>
            <a:r>
              <a:rPr lang="ko-KR" altLang="en-US" sz="1100" dirty="0"/>
              <a:t> 패키지를 구성한다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패턴</a:t>
            </a:r>
            <a:r>
              <a:rPr lang="en-US" altLang="ko-KR" sz="1100" dirty="0"/>
              <a:t>/</a:t>
            </a:r>
            <a:r>
              <a:rPr lang="ko-KR" altLang="en-US" sz="1100" dirty="0" err="1"/>
              <a:t>역할명은</a:t>
            </a:r>
            <a:r>
              <a:rPr lang="ko-KR" altLang="en-US" sz="1100" dirty="0"/>
              <a:t> 읽었을 때 다른 것으로 오인하지 않는 이름을 사용한다</a:t>
            </a:r>
            <a:r>
              <a:rPr lang="en-US" altLang="ko-KR" sz="1100" dirty="0"/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역할명은</a:t>
            </a:r>
            <a:r>
              <a:rPr lang="ko-KR" altLang="en-US" sz="1100" dirty="0" smtClean="0"/>
              <a:t> 반드시 </a:t>
            </a:r>
            <a:r>
              <a:rPr lang="en-US" altLang="ko-KR" sz="1100" dirty="0" err="1" smtClean="0"/>
              <a:t>GoF</a:t>
            </a:r>
            <a:r>
              <a:rPr lang="en-US" altLang="ko-KR" sz="1100" dirty="0" smtClean="0"/>
              <a:t>, Core </a:t>
            </a:r>
            <a:r>
              <a:rPr lang="en-US" altLang="ko-KR" sz="1100" dirty="0" err="1" smtClean="0"/>
              <a:t>J2EE</a:t>
            </a:r>
            <a:r>
              <a:rPr lang="en-US" altLang="ko-KR" sz="1100" dirty="0" smtClean="0"/>
              <a:t> Patterns</a:t>
            </a:r>
            <a:r>
              <a:rPr lang="ko-KR" altLang="en-US" sz="1100" dirty="0" smtClean="0"/>
              <a:t>의 용어와 일치하지 않아도 무방하고 특정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제품에서 사용하는 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역할명을</a:t>
            </a:r>
            <a:r>
              <a:rPr lang="ko-KR" altLang="en-US" sz="1100" dirty="0" smtClean="0"/>
              <a:t> 사용해도 무방하다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패턴</a:t>
            </a:r>
            <a:r>
              <a:rPr lang="en-US" altLang="ko-KR" sz="1100" dirty="0" smtClean="0"/>
              <a:t>/</a:t>
            </a:r>
            <a:r>
              <a:rPr lang="ko-KR" altLang="en-US" sz="1100" dirty="0" err="1" smtClean="0"/>
              <a:t>역할명은</a:t>
            </a:r>
            <a:r>
              <a:rPr lang="ko-KR" altLang="en-US" sz="1100" dirty="0" smtClean="0"/>
              <a:t> 가급적 직접 정의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작명한 이름보다는 불특정 다수의 개발자가 그 내용을 짐작할 수 있는 개발자 커뮤니티에서 관례상 통용되는 이름을 사용한다</a:t>
            </a:r>
            <a:r>
              <a:rPr lang="en-US" altLang="ko-KR" sz="1100" dirty="0" smtClean="0"/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2560" y="96017"/>
            <a:ext cx="2231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1-5.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64353"/>
              </p:ext>
            </p:extLst>
          </p:nvPr>
        </p:nvGraphicFramePr>
        <p:xfrm>
          <a:off x="416496" y="2348880"/>
          <a:ext cx="9001124" cy="411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org.codelabor.system.file.advice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err="1" smtClean="0">
                          <a:effectLst/>
                        </a:rPr>
                        <a:t>AOP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org.codelabor.system.file.dao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smtClean="0">
                          <a:effectLst/>
                        </a:rPr>
                        <a:t>DAO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org.codelabor.system.file.dto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err="1" smtClean="0">
                          <a:effectLst/>
                        </a:rPr>
                        <a:t>DTO</a:t>
                      </a:r>
                      <a:r>
                        <a:rPr lang="en-US" altLang="ko-KR" sz="1000" dirty="0" smtClean="0">
                          <a:effectLst/>
                        </a:rPr>
                        <a:t>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org.codelabor.system.file.exception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dirty="0" smtClean="0">
                          <a:effectLst/>
                        </a:rPr>
                        <a:t>파일 관리 </a:t>
                      </a:r>
                      <a:r>
                        <a:rPr lang="en-US" altLang="ko-KR" sz="1000" dirty="0" smtClean="0">
                          <a:effectLst/>
                        </a:rPr>
                        <a:t>Exception </a:t>
                      </a:r>
                      <a:r>
                        <a:rPr lang="ko-KR" altLang="en-US" sz="1000" dirty="0" smtClean="0">
                          <a:effectLst/>
                        </a:rPr>
                        <a:t>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org.codelabor.system.file.listener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Listener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org.codelabor.system.file.manager</a:t>
                      </a:r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Manager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org.codelabor.system.file.service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org.codelabor.system.file.util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org.codelabor.system.file.web.servlet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(Servlet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org.codelabor.system.file.web.filter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(Servlet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Filter)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org.codelabor.system.file.web.controller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(Controller</a:t>
                      </a:r>
                      <a:r>
                        <a:rPr lang="en-US" altLang="ko-KR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org.codelabor.system.file.ws</a:t>
                      </a:r>
                      <a:endParaRPr lang="ko-KR" altLang="en-US" sz="1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파일 관리 </a:t>
                      </a: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Service </a:t>
                      </a:r>
                      <a:r>
                        <a:rPr lang="ko-KR" altLang="en-US" sz="1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관련 패키지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1592796"/>
            <a:ext cx="84785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en-US" altLang="ko-KR" sz="1600" b="1" baseline="30000" dirty="0" smtClean="0">
                <a:latin typeface="맑은 고딕" pitchFamily="50" charset="-127"/>
                <a:ea typeface="맑은 고딕" pitchFamily="50" charset="-127"/>
              </a:rPr>
              <a:t>rd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 Party S/W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제품을 확장하는 경우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동일 인터페이스를 구현하는 복수 구현체가 존재하되</a:t>
            </a:r>
            <a:r>
              <a:rPr lang="en-US" altLang="ko-KR" sz="1100" dirty="0"/>
              <a:t>, </a:t>
            </a:r>
            <a:r>
              <a:rPr lang="ko-KR" altLang="en-US" sz="1100" dirty="0" smtClean="0"/>
              <a:t>특정 </a:t>
            </a:r>
            <a:r>
              <a:rPr lang="en-US" altLang="ko-KR" sz="1100" dirty="0" smtClean="0"/>
              <a:t>S/W</a:t>
            </a:r>
            <a:r>
              <a:rPr lang="ko-KR" altLang="en-US" sz="1100" dirty="0" smtClean="0"/>
              <a:t> </a:t>
            </a:r>
            <a:r>
              <a:rPr lang="ko-KR" altLang="en-US" sz="1100" dirty="0"/>
              <a:t>제품에 의존적인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해당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제품명으로 </a:t>
            </a:r>
            <a:r>
              <a:rPr lang="ko-KR" altLang="en-US" sz="1100" dirty="0"/>
              <a:t>패키지를 구성한다</a:t>
            </a:r>
            <a:r>
              <a:rPr lang="en-US" altLang="ko-KR" sz="1100" dirty="0"/>
              <a:t>.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벤더나 회사명이 </a:t>
            </a:r>
            <a:r>
              <a:rPr lang="ko-KR" altLang="en-US" sz="1100" dirty="0"/>
              <a:t>아닌 </a:t>
            </a:r>
            <a:r>
              <a:rPr lang="en-US" altLang="ko-KR" sz="1100" dirty="0" smtClean="0"/>
              <a:t>S/W </a:t>
            </a:r>
            <a:r>
              <a:rPr lang="ko-KR" altLang="en-US" sz="1100" dirty="0" smtClean="0"/>
              <a:t>제품명을 </a:t>
            </a:r>
            <a:r>
              <a:rPr lang="ko-KR" altLang="en-US" sz="1100" dirty="0"/>
              <a:t>사용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2505" y="96017"/>
            <a:ext cx="2901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1-6. </a:t>
            </a:r>
            <a:r>
              <a:rPr lang="ko-KR" alt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643753"/>
              </p:ext>
            </p:extLst>
          </p:nvPr>
        </p:nvGraphicFramePr>
        <p:xfrm>
          <a:off x="632520" y="2560423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org.codelabor.system.util.xplatform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유틸리티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org.codelabor.system.web.filter.xplatform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서블릿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필터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effectLst/>
                        </a:rPr>
                        <a:t>org.codelabor.system.web.controller.xplatform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XPLATFORM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확장 컨트롤러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27659"/>
              </p:ext>
            </p:extLst>
          </p:nvPr>
        </p:nvGraphicFramePr>
        <p:xfrm>
          <a:off x="632520" y="4678436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org.codelabor.system.services</a:t>
                      </a:r>
                      <a:r>
                        <a:rPr lang="en-US" altLang="ko-KR" sz="1000" dirty="0" smtClean="0"/>
                        <a:t>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동일 레벨에 여러 개의 서비스들이 탑재되는 경우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org.codelabor.system.filters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동일 레벨에 여러 개의 필터들이 탑재되는 경우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6496" y="800708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기 정의된 패키지 구조에서 상황에 따라 아래와 같은 확장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변형이 가능하다</a:t>
            </a:r>
            <a:r>
              <a:rPr lang="en-US" altLang="ko-KR" sz="1100" dirty="0" smtClean="0"/>
              <a:t>.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6496" y="3933056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/>
              <a:t>패키지 복수형 표현을 사용하는 </a:t>
            </a:r>
            <a:r>
              <a:rPr lang="ko-KR" altLang="en-US" sz="1600" b="1" dirty="0" smtClean="0"/>
              <a:t>경우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동일 패턴에 해당하는 복수 구현 클래스가 탑재될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 이름을 복수형으로 사용할 수 있다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953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5189"/>
            <a:ext cx="847853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구현 패키지</a:t>
            </a:r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인터페이스 패키지는 사용 금지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인터페이스와 구현 클래스의 구분은 </a:t>
            </a:r>
            <a:r>
              <a:rPr lang="ko-KR" altLang="en-US" sz="1100" dirty="0" err="1"/>
              <a:t>클래스명으로</a:t>
            </a:r>
            <a:r>
              <a:rPr lang="ko-KR" altLang="en-US" sz="1100" dirty="0"/>
              <a:t> 구분하므로 패키지로 구분할 필요는 없다</a:t>
            </a:r>
            <a:r>
              <a:rPr lang="en-US" altLang="ko-KR" sz="1100" dirty="0"/>
              <a:t>. 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en-US" altLang="ko-KR" sz="1100" dirty="0" err="1" smtClean="0"/>
              <a:t>FileManager</a:t>
            </a:r>
            <a:r>
              <a:rPr lang="ko-KR" altLang="en-US" sz="1100" dirty="0" smtClean="0"/>
              <a:t>는 </a:t>
            </a:r>
            <a:r>
              <a:rPr lang="ko-KR" altLang="en-US" sz="1100" dirty="0"/>
              <a:t>인터페이스</a:t>
            </a:r>
            <a:r>
              <a:rPr lang="en-US" altLang="ko-KR" sz="1100" dirty="0"/>
              <a:t>, </a:t>
            </a:r>
            <a:r>
              <a:rPr lang="en-US" altLang="ko-KR" sz="1100" dirty="0" err="1" smtClean="0"/>
              <a:t>FileManagerImpl</a:t>
            </a:r>
            <a:r>
              <a:rPr lang="ko-KR" altLang="en-US" sz="1100" dirty="0" smtClean="0"/>
              <a:t>는 </a:t>
            </a:r>
            <a:r>
              <a:rPr lang="ko-KR" altLang="en-US" sz="1100" dirty="0"/>
              <a:t>구현 클래스</a:t>
            </a:r>
            <a:r>
              <a:rPr lang="en-US" altLang="ko-KR" sz="1100" dirty="0"/>
              <a:t>)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같은 </a:t>
            </a:r>
            <a:r>
              <a:rPr lang="ko-KR" altLang="en-US" sz="1100" dirty="0"/>
              <a:t>이유로 인터페이스를 표현하기 위한 패키지 역시 사용하지 않는다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기능적으로 인터페이스가 필요한 모듈일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interface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라는 패키지를 </a:t>
            </a:r>
            <a:r>
              <a:rPr lang="ko-KR" altLang="en-US" sz="1100" dirty="0"/>
              <a:t>사용하지 않고 </a:t>
            </a:r>
            <a:r>
              <a:rPr lang="en-US" altLang="ko-KR" sz="1100" dirty="0" err="1"/>
              <a:t>remoting.http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remoting.tcp</a:t>
            </a:r>
            <a:r>
              <a:rPr lang="en-US" altLang="ko-KR" sz="1100" dirty="0"/>
              <a:t> </a:t>
            </a:r>
            <a:r>
              <a:rPr lang="ko-KR" altLang="en-US" sz="1100" dirty="0"/>
              <a:t>와 같은 형태로 명명한다</a:t>
            </a:r>
            <a:r>
              <a:rPr lang="en-US" altLang="ko-KR" sz="1100" dirty="0"/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2504" y="96017"/>
            <a:ext cx="2901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1-6. </a:t>
            </a:r>
            <a:r>
              <a:rPr lang="ko-KR" altLang="en-US" sz="16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600" b="1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31450"/>
              </p:ext>
            </p:extLst>
          </p:nvPr>
        </p:nvGraphicFramePr>
        <p:xfrm>
          <a:off x="632520" y="1772816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org.codelabor.system.file.manager.impl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사용하지 않음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99073"/>
              </p:ext>
            </p:extLst>
          </p:nvPr>
        </p:nvGraphicFramePr>
        <p:xfrm>
          <a:off x="632520" y="2986184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org.codelabor.system.file.manager.inf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사용하지 않음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38898"/>
              </p:ext>
            </p:extLst>
          </p:nvPr>
        </p:nvGraphicFramePr>
        <p:xfrm>
          <a:off x="632520" y="432910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org.codelabor.system.remoting.http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 smtClean="0"/>
                        <a:t>HTTP </a:t>
                      </a:r>
                      <a:r>
                        <a:rPr lang="ko-KR" altLang="en-US" sz="1000" dirty="0" smtClean="0"/>
                        <a:t>프로토콜 관련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org.codelabor.system.remoting.tcp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프로토콜 관련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52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204048"/>
              </p:ext>
            </p:extLst>
          </p:nvPr>
        </p:nvGraphicFramePr>
        <p:xfrm>
          <a:off x="452436" y="1226026"/>
          <a:ext cx="9001126" cy="4411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430"/>
                <a:gridCol w="1569576"/>
                <a:gridCol w="4775988"/>
                <a:gridCol w="1409132"/>
              </a:tblGrid>
              <a:tr h="32400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문서 개정 </a:t>
                      </a:r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이력표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문서명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표준 작성 지침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코딩 표준</a:t>
                      </a:r>
                      <a:r>
                        <a:rPr lang="en-US" altLang="ko-KR" sz="11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버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날 짜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내 용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작성자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1.0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2012. 09. 21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기존 자료 문서 양식 변경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1.1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2012. 09. 22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개사 도메인 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관련 내용 보완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신상재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책임</a:t>
                      </a: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2012. 10.</a:t>
                      </a:r>
                      <a:r>
                        <a:rPr lang="en-US" altLang="ko-KR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16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패턴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역할 패키지</a:t>
                      </a:r>
                      <a:r>
                        <a:rPr lang="ko-KR" altLang="en-US" sz="1000" b="0" kern="1200" baseline="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에 항목 추가</a:t>
                      </a:r>
                      <a:endParaRPr lang="ko-KR" altLang="en-US" sz="1000" b="0" kern="1200" dirty="0" smtClean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666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260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52000" marR="52000" marT="24923" marB="24923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4488" y="70965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/>
              <a:t>문서개정이력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02255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2708647" y="1069707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0288" y="1479909"/>
            <a:ext cx="24689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1.1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1.2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1.3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하위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1.5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패턴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역할 패키지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1.6 </a:t>
            </a: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패키지 구조 정의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945983" y="1520788"/>
            <a:ext cx="5533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4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5 p</a:t>
            </a: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6 p</a:t>
            </a:r>
            <a:b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9 p</a:t>
            </a:r>
          </a:p>
          <a:p>
            <a:pPr algn="r">
              <a:lnSpc>
                <a:spcPct val="150000"/>
              </a:lnSpc>
            </a:pPr>
            <a:r>
              <a:rPr lang="en-US" altLang="ko-KR" sz="14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10 p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11 p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1" name="직선 연결선 40"/>
          <p:cNvCxnSpPr/>
          <p:nvPr/>
        </p:nvCxnSpPr>
        <p:spPr>
          <a:xfrm>
            <a:off x="4324350" y="2031860"/>
            <a:ext cx="4400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4324350" y="2338832"/>
            <a:ext cx="440055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3764868" y="1724889"/>
            <a:ext cx="496003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808984" y="2991130"/>
            <a:ext cx="391439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299234" y="3298102"/>
            <a:ext cx="342414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324350" y="2684159"/>
            <a:ext cx="4399027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7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2636912"/>
            <a:ext cx="9905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12700" stA="20000" endPos="45000" dist="88900" dir="5400000" sy="-100000" algn="bl" rotWithShape="0"/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effectLst>
                <a:reflection blurRad="12700" stA="20000" endPos="45000" dist="88900" dir="5400000" sy="-100000" algn="bl" rotWithShape="0"/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019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80384" y="96017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84196"/>
              </p:ext>
            </p:extLst>
          </p:nvPr>
        </p:nvGraphicFramePr>
        <p:xfrm>
          <a:off x="452438" y="1931556"/>
          <a:ext cx="9001124" cy="36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2190"/>
                <a:gridCol w="7848934"/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명명법</a:t>
                      </a:r>
                      <a:r>
                        <a:rPr lang="ko-KR" altLang="en-US" sz="1200" b="1" dirty="0" smtClean="0">
                          <a:latin typeface="맑은 고딕" pitchFamily="50" charset="-127"/>
                          <a:ea typeface="맑은 고딕" pitchFamily="50" charset="-127"/>
                        </a:rPr>
                        <a:t> 우선 순위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우선 순위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PJT</a:t>
                      </a:r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정의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업종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업무 용어 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3rd Party SW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제품 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4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</a:t>
                      </a:r>
                      <a:r>
                        <a:rPr lang="en-US" altLang="ko-KR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Framework </a:t>
                      </a:r>
                      <a:r>
                        <a:rPr lang="ko-KR" altLang="en-US" sz="1000" b="0" kern="120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의존적 명명법 및 관례</a:t>
                      </a:r>
                      <a:endParaRPr lang="ko-KR" altLang="en-US" sz="1000" b="0" kern="120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5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개발 언어 의존적 </a:t>
                      </a:r>
                      <a:r>
                        <a:rPr lang="ko-KR" altLang="en-US" sz="1000" b="1" u="sng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1" u="sng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6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운영체제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의존적 </a:t>
                      </a:r>
                      <a:r>
                        <a:rPr lang="ko-KR" altLang="en-US" sz="1000" b="0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명명법</a:t>
                      </a:r>
                      <a:r>
                        <a:rPr lang="ko-KR" altLang="en-US" sz="1000" b="0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및 관례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34905" y="800708"/>
            <a:ext cx="9018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개요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- 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일반적인 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Java Application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개발 시 필요한 일반적인 패키지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명명법을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정의한다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명명법은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보다 구체화된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명명법이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존재할 경우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해당 내용으로 재정의될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본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명명법은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아래 우선 순위 중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‘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개발 언어 의존적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명명법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및 관례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’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에 해당된다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87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6" y="96017"/>
            <a:ext cx="1731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기본</a:t>
            </a:r>
            <a:r>
              <a:rPr lang="en-US" altLang="ko-KR" sz="16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5" y="800708"/>
            <a:ext cx="84785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기본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도메인 역순으로 기본 패키지를 구성한다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반드시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등록된 도메인이 아니라도 상관없으나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소스 코드에 대한 </a:t>
            </a:r>
            <a:r>
              <a:rPr lang="ko-KR" altLang="en-US" sz="1100" dirty="0" err="1">
                <a:latin typeface="맑은 고딕" pitchFamily="50" charset="-127"/>
                <a:ea typeface="맑은 고딕" pitchFamily="50" charset="-127"/>
              </a:rPr>
              <a:t>오너십이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 있는 조직 이름이 포함되도록 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90888"/>
              </p:ext>
            </p:extLst>
          </p:nvPr>
        </p:nvGraphicFramePr>
        <p:xfrm>
          <a:off x="632520" y="1762048"/>
          <a:ext cx="8604956" cy="65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기본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6496" y="2636912"/>
            <a:ext cx="847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600" b="1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사의 공식 도메인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외부로 공개된 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xx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사의 공식 도메인은 아래와 같다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기본적으로 공식 도메인을 참고하여 기본 </a:t>
            </a:r>
            <a:r>
              <a:rPr lang="ko-KR" altLang="en-US" sz="1100" dirty="0" err="1" smtClean="0">
                <a:latin typeface="맑은 고딕" pitchFamily="50" charset="-127"/>
                <a:ea typeface="맑은 고딕" pitchFamily="50" charset="-127"/>
              </a:rPr>
              <a:t>패키지명을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 정의하되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필요에 따라 일부를 생략하거나 보완할 수 있다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단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수정한 기본 패키지를 도메인으로 접속한 경우 해당 조직과 무관한 사이트로 접속될 경우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해당 패키지는 사용하지 않는다</a:t>
            </a:r>
            <a:r>
              <a:rPr lang="en-US" altLang="ko-KR" sz="11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141435"/>
              </p:ext>
            </p:extLst>
          </p:nvPr>
        </p:nvGraphicFramePr>
        <p:xfrm>
          <a:off x="416496" y="3814404"/>
          <a:ext cx="9001124" cy="181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1580"/>
                <a:gridCol w="3289772"/>
                <a:gridCol w="328977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회사명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도메인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권장</a:t>
                      </a:r>
                      <a:r>
                        <a:rPr lang="en-US" altLang="ko-KR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비권장</a:t>
                      </a:r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기본 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endParaRPr lang="en-US" altLang="ko-KR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sng" strike="noStrike" dirty="0">
                        <a:solidFill>
                          <a:srgbClr val="0000FF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26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1561273"/>
            <a:ext cx="84785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공통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업무 독립적으로 시스템 공통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업무 공통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예제 패키지를 둔다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예제 패키지는 개발자가 참고할 수 있는 예제 소스를 탑재하되</a:t>
            </a:r>
            <a:r>
              <a:rPr lang="en-US" altLang="ko-KR" sz="1100" dirty="0"/>
              <a:t>, CI(Continuous Integration) </a:t>
            </a:r>
            <a:r>
              <a:rPr lang="ko-KR" altLang="en-US" sz="1100" dirty="0"/>
              <a:t>서버에서 </a:t>
            </a:r>
            <a:r>
              <a:rPr lang="ko-KR" altLang="en-US" sz="1100" dirty="0" err="1"/>
              <a:t>빌드</a:t>
            </a:r>
            <a:r>
              <a:rPr lang="ko-KR" altLang="en-US" sz="1100" dirty="0"/>
              <a:t> 후</a:t>
            </a:r>
            <a:r>
              <a:rPr lang="en-US" altLang="ko-KR" sz="1100" dirty="0"/>
              <a:t>, </a:t>
            </a:r>
            <a:r>
              <a:rPr lang="ko-KR" altLang="en-US" sz="1100" dirty="0"/>
              <a:t>배포 시에는 </a:t>
            </a:r>
            <a:r>
              <a:rPr lang="ko-KR" altLang="en-US" sz="1100" dirty="0" err="1"/>
              <a:t>예외처리하여</a:t>
            </a:r>
            <a:r>
              <a:rPr lang="ko-KR" altLang="en-US" sz="1100" dirty="0"/>
              <a:t> 배포되지 않도록 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테스트 </a:t>
            </a:r>
            <a:r>
              <a:rPr lang="ko-KR" altLang="en-US" sz="1100" dirty="0"/>
              <a:t>코드 역시 운영 서버 </a:t>
            </a:r>
            <a:r>
              <a:rPr lang="ko-KR" altLang="en-US" sz="1100" dirty="0" err="1"/>
              <a:t>배포시에는</a:t>
            </a:r>
            <a:r>
              <a:rPr lang="ko-KR" altLang="en-US" sz="1100" dirty="0"/>
              <a:t> 예외 처리되는데 이 경우</a:t>
            </a:r>
            <a:r>
              <a:rPr lang="en-US" altLang="ko-KR" sz="1100" dirty="0"/>
              <a:t>, </a:t>
            </a:r>
            <a:r>
              <a:rPr lang="ko-KR" altLang="en-US" sz="1100" dirty="0"/>
              <a:t>패키지로 구분하지 않고 패키지로 구분하지 않고 </a:t>
            </a:r>
            <a:r>
              <a:rPr lang="en-US" altLang="ko-KR" sz="1100" dirty="0"/>
              <a:t>Source Directory </a:t>
            </a:r>
            <a:r>
              <a:rPr lang="ko-KR" altLang="en-US" sz="1100" dirty="0"/>
              <a:t>자체를 구분하도록 한다</a:t>
            </a:r>
            <a:r>
              <a:rPr lang="en-US" altLang="ko-KR" sz="1100" dirty="0"/>
              <a:t>. (Maven </a:t>
            </a:r>
            <a:r>
              <a:rPr lang="ko-KR" altLang="en-US" sz="1100" dirty="0"/>
              <a:t>스타일의 소스 </a:t>
            </a:r>
            <a:r>
              <a:rPr lang="ko-KR" altLang="en-US" sz="1100" dirty="0" err="1"/>
              <a:t>디렉토리</a:t>
            </a:r>
            <a:r>
              <a:rPr lang="ko-KR" altLang="en-US" sz="1100" dirty="0"/>
              <a:t> 레이아웃 권장</a:t>
            </a:r>
            <a:r>
              <a:rPr lang="en-US" altLang="ko-KR" sz="1100" dirty="0"/>
              <a:t>)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4905" y="800708"/>
            <a:ext cx="84785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기본 패키지에 이어 상위 공통 패키지를 구성한다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47566"/>
              </p:ext>
            </p:extLst>
          </p:nvPr>
        </p:nvGraphicFramePr>
        <p:xfrm>
          <a:off x="632520" y="234888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org.codelabor.system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시스템 공통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org.codelabor.common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업무 공통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org.codelabor.example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예제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5167"/>
              </p:ext>
            </p:extLst>
          </p:nvPr>
        </p:nvGraphicFramePr>
        <p:xfrm>
          <a:off x="632520" y="4534388"/>
          <a:ext cx="8604956" cy="94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err="1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디렉토리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/main/java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소스 코드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배포됨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src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/test/java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테스트 코드 </a:t>
                      </a:r>
                      <a:r>
                        <a:rPr lang="ko-KR" altLang="en-US" sz="10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디렉토리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배포되지 않음</a:t>
                      </a:r>
                      <a:r>
                        <a:rPr lang="en-US" altLang="ko-KR" sz="10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30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0708"/>
            <a:ext cx="8478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/>
              <a:t>상위 업종</a:t>
            </a:r>
            <a:r>
              <a:rPr lang="en-US" altLang="ko-KR" sz="1600" b="1" dirty="0"/>
              <a:t>(Industry) </a:t>
            </a:r>
            <a:r>
              <a:rPr lang="ko-KR" altLang="en-US" sz="1600" b="1" dirty="0"/>
              <a:t>패키지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업종별 패키지를 구분해서 </a:t>
            </a:r>
            <a:r>
              <a:rPr lang="ko-KR" altLang="en-US" sz="1100" dirty="0" err="1"/>
              <a:t>구성해야하는</a:t>
            </a:r>
            <a:r>
              <a:rPr lang="ko-KR" altLang="en-US" sz="1100" dirty="0"/>
              <a:t> 경우 상위 패키지에 업무명을 넣기 전에 </a:t>
            </a:r>
            <a:r>
              <a:rPr lang="ko-KR" altLang="en-US" sz="1100" dirty="0" err="1"/>
              <a:t>업종명을</a:t>
            </a:r>
            <a:r>
              <a:rPr lang="ko-KR" altLang="en-US" sz="1100" dirty="0"/>
              <a:t> 넣는다</a:t>
            </a:r>
            <a:r>
              <a:rPr lang="en-US" altLang="ko-KR" sz="1100" dirty="0" smtClean="0"/>
              <a:t>.</a:t>
            </a:r>
          </a:p>
          <a:p>
            <a:pPr marL="171450" indent="-171450" algn="just">
              <a:buFontTx/>
              <a:buChar char="-"/>
            </a:pPr>
            <a:r>
              <a:rPr lang="en-US" altLang="ko-KR" sz="1100" dirty="0" err="1" smtClean="0"/>
              <a:t>ERP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일류화의 경우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소스 코드가 통합 관리되므로 업종 구분이 필요하나 </a:t>
            </a:r>
            <a:r>
              <a:rPr lang="en-US" altLang="ko-KR" sz="1100" dirty="0" smtClean="0"/>
              <a:t>Legacy</a:t>
            </a:r>
            <a:r>
              <a:rPr lang="ko-KR" altLang="en-US" sz="1100" dirty="0" smtClean="0"/>
              <a:t>의 경우 소스 코드가 각 사에서 관리되므로 업종 패키지는 생략 가능하다</a:t>
            </a:r>
            <a:r>
              <a:rPr lang="en-US" altLang="ko-KR" sz="1100" dirty="0" smtClean="0"/>
              <a:t>. (</a:t>
            </a:r>
            <a:r>
              <a:rPr lang="ko-KR" altLang="en-US" sz="1100" dirty="0" smtClean="0"/>
              <a:t>향후 언급되는 패키지에서는 상위 업종 패키지는 생략함</a:t>
            </a:r>
            <a:r>
              <a:rPr lang="en-US" altLang="ko-KR" sz="1100" dirty="0" smtClean="0"/>
              <a:t>)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949781"/>
              </p:ext>
            </p:extLst>
          </p:nvPr>
        </p:nvGraphicFramePr>
        <p:xfrm>
          <a:off x="416496" y="1916832"/>
          <a:ext cx="9001124" cy="325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6424"/>
                <a:gridCol w="51847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ko-KR" sz="1000" dirty="0" err="1" smtClean="0"/>
                        <a:t>org.codelabor.finance</a:t>
                      </a:r>
                      <a:endParaRPr lang="ko-KR" altLang="en-US" sz="10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금융업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org.codelabor.insurance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보험업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org.codelabor.construction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건설업 관련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org.codelabor.manufacturing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제조업 관련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org.codelabor.education</a:t>
                      </a:r>
                      <a:endParaRPr lang="en-US" altLang="ko-KR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교육서비스업</a:t>
                      </a:r>
                      <a:r>
                        <a:rPr lang="ko-KR" altLang="en-US" sz="1000" dirty="0" smtClean="0"/>
                        <a:t> 관련 패키지</a:t>
                      </a:r>
                      <a:endParaRPr lang="ko-KR" altLang="en-US" sz="1000" b="1" u="sng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180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2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16496" y="805189"/>
            <a:ext cx="8478535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b="1" dirty="0" smtClean="0">
                <a:latin typeface="맑은 고딕" pitchFamily="50" charset="-127"/>
                <a:ea typeface="맑은 고딕" pitchFamily="50" charset="-127"/>
              </a:rPr>
              <a:t>상위 업무 패키지</a:t>
            </a:r>
            <a:endParaRPr lang="en-US" altLang="ko-KR" sz="1600" b="1" dirty="0" smtClean="0">
              <a:latin typeface="맑은 고딕" pitchFamily="50" charset="-127"/>
              <a:ea typeface="맑은 고딕" pitchFamily="50" charset="-127"/>
            </a:endParaRPr>
          </a:p>
          <a:p>
            <a:pPr algn="just"/>
            <a:endParaRPr lang="en-US" altLang="ko-KR" sz="11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기본 패키지</a:t>
            </a:r>
            <a:r>
              <a:rPr lang="en-US" altLang="ko-KR" sz="1100" dirty="0"/>
              <a:t>(</a:t>
            </a:r>
            <a:r>
              <a:rPr lang="ko-KR" altLang="en-US" sz="1100" dirty="0"/>
              <a:t>혹은 상위 업종 패키지</a:t>
            </a:r>
            <a:r>
              <a:rPr lang="en-US" altLang="ko-KR" sz="1100" dirty="0"/>
              <a:t>)</a:t>
            </a:r>
            <a:r>
              <a:rPr lang="ko-KR" altLang="en-US" sz="1100" dirty="0"/>
              <a:t>에 이어 상위 업무 패키지를 구성한다</a:t>
            </a:r>
            <a:r>
              <a:rPr lang="en-US" altLang="ko-KR" sz="1100" dirty="0"/>
              <a:t>. </a:t>
            </a:r>
            <a:endParaRPr lang="en-US" altLang="ko-KR" sz="1100" dirty="0" smtClean="0"/>
          </a:p>
          <a:p>
            <a:pPr marL="171450" indent="-171450" algn="just">
              <a:buFontTx/>
              <a:buChar char="-"/>
            </a:pPr>
            <a:r>
              <a:rPr lang="ko-KR" altLang="en-US" sz="1100" dirty="0" smtClean="0"/>
              <a:t>업무 </a:t>
            </a:r>
            <a:r>
              <a:rPr lang="ko-KR" altLang="en-US" sz="1100" dirty="0"/>
              <a:t>의존적인 패키지를 프로젝트에 맞게 구성한다</a:t>
            </a:r>
            <a:r>
              <a:rPr lang="en-US" altLang="ko-KR" sz="1100" dirty="0"/>
              <a:t>. </a:t>
            </a:r>
            <a:r>
              <a:rPr lang="ko-KR" altLang="en-US" sz="1100" dirty="0"/>
              <a:t>업무명은 가급적 </a:t>
            </a:r>
            <a:r>
              <a:rPr lang="ko-KR" altLang="en-US" sz="1100" dirty="0" smtClean="0"/>
              <a:t>읽었을 때 </a:t>
            </a:r>
            <a:r>
              <a:rPr lang="ko-KR" altLang="en-US" sz="1100" dirty="0"/>
              <a:t>의미가 파악되는 단어를 사용하도록 한다</a:t>
            </a:r>
            <a:r>
              <a:rPr lang="en-US" altLang="ko-KR" sz="1100" dirty="0" smtClean="0"/>
              <a:t>. </a:t>
            </a: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r>
              <a:rPr lang="ko-KR" altLang="en-US" sz="1100" dirty="0"/>
              <a:t>업무명에 대한 코드가 존재하고 </a:t>
            </a:r>
            <a:r>
              <a:rPr lang="ko-KR" altLang="en-US" sz="1100" dirty="0" err="1" smtClean="0"/>
              <a:t>충돌없이</a:t>
            </a:r>
            <a:r>
              <a:rPr lang="ko-KR" altLang="en-US" sz="1100" dirty="0" smtClean="0"/>
              <a:t> 의미 </a:t>
            </a:r>
            <a:r>
              <a:rPr lang="ko-KR" altLang="en-US" sz="1100" dirty="0"/>
              <a:t>파악이 가능하다는 전제 하에 코드를 패키지로 사용하는 것도 가능하다</a:t>
            </a:r>
            <a:r>
              <a:rPr lang="en-US" altLang="ko-KR" sz="1100" dirty="0"/>
              <a:t>. </a:t>
            </a: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171450" indent="-171450" algn="just">
              <a:buFontTx/>
              <a:buChar char="-"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3120" y="80628"/>
            <a:ext cx="1906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1. Java Package</a:t>
            </a:r>
            <a:endParaRPr lang="ko-KR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892697" y="96017"/>
            <a:ext cx="17315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상위</a:t>
            </a:r>
            <a:r>
              <a:rPr lang="en-US" altLang="ko-KR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패키지</a:t>
            </a:r>
            <a:endParaRPr lang="ko-KR" altLang="en-US" sz="1600" b="1" dirty="0">
              <a:solidFill>
                <a:schemeClr val="accent1">
                  <a:lumMod val="40000"/>
                  <a:lumOff val="6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293139"/>
              </p:ext>
            </p:extLst>
          </p:nvPr>
        </p:nvGraphicFramePr>
        <p:xfrm>
          <a:off x="632520" y="1772816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org.codelabor.banking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뱅킹</a:t>
                      </a:r>
                      <a:r>
                        <a:rPr lang="ko-KR" altLang="en-US" sz="1000" dirty="0" smtClean="0"/>
                        <a:t> 업무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org.codelabor.labor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노무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org.codelabor.estimate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견적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541938"/>
              </p:ext>
            </p:extLst>
          </p:nvPr>
        </p:nvGraphicFramePr>
        <p:xfrm>
          <a:off x="632520" y="3609020"/>
          <a:ext cx="8604956" cy="1234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8451"/>
                <a:gridCol w="495650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패키지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 smtClean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설명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ED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org.codelabor.bnk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err="1" smtClean="0"/>
                        <a:t>뱅킹</a:t>
                      </a:r>
                      <a:r>
                        <a:rPr lang="ko-KR" altLang="en-US" sz="1000" dirty="0" smtClean="0"/>
                        <a:t> 업무 패키지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org.codelabor.lbr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노무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4F5"/>
                    </a:solidFill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000" dirty="0" err="1" smtClean="0"/>
                        <a:t>org.codelabor.est</a:t>
                      </a:r>
                      <a:endParaRPr lang="en-US" altLang="ko-KR" sz="1000" b="0" kern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dirty="0" smtClean="0"/>
                        <a:t>견적 업무 패키지</a:t>
                      </a:r>
                      <a:endParaRPr lang="ko-KR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17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ub_중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_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ub_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1118</Words>
  <Application>Microsoft Office PowerPoint</Application>
  <PresentationFormat>A4 용지(210x297mm)</PresentationFormat>
  <Paragraphs>286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Contents</vt:lpstr>
      <vt:lpstr>Sub_중</vt:lpstr>
      <vt:lpstr>Sub_대</vt:lpstr>
      <vt:lpstr>Sub_소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designer</dc:creator>
  <cp:lastModifiedBy>bomber</cp:lastModifiedBy>
  <cp:revision>122</cp:revision>
  <dcterms:created xsi:type="dcterms:W3CDTF">2012-07-31T05:39:07Z</dcterms:created>
  <dcterms:modified xsi:type="dcterms:W3CDTF">2013-11-27T16:46:09Z</dcterms:modified>
</cp:coreProperties>
</file>