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notesMasterIdLst>
    <p:notesMasterId r:id="rId23"/>
  </p:notesMasterIdLst>
  <p:sldIdLst>
    <p:sldId id="282" r:id="rId5"/>
    <p:sldId id="257" r:id="rId6"/>
    <p:sldId id="263" r:id="rId7"/>
    <p:sldId id="283" r:id="rId8"/>
    <p:sldId id="291" r:id="rId9"/>
    <p:sldId id="266" r:id="rId10"/>
    <p:sldId id="264" r:id="rId11"/>
    <p:sldId id="289" r:id="rId12"/>
    <p:sldId id="286" r:id="rId13"/>
    <p:sldId id="285" r:id="rId14"/>
    <p:sldId id="287" r:id="rId15"/>
    <p:sldId id="293" r:id="rId16"/>
    <p:sldId id="294" r:id="rId17"/>
    <p:sldId id="272" r:id="rId18"/>
    <p:sldId id="284" r:id="rId19"/>
    <p:sldId id="292" r:id="rId20"/>
    <p:sldId id="295" r:id="rId21"/>
    <p:sldId id="296" r:id="rId22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5"/>
    <a:srgbClr val="E9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 autoAdjust="0"/>
    <p:restoredTop sz="83866" autoAdjust="0"/>
  </p:normalViewPr>
  <p:slideViewPr>
    <p:cSldViewPr snapToObjects="1">
      <p:cViewPr>
        <p:scale>
          <a:sx n="75" d="100"/>
          <a:sy n="75" d="100"/>
        </p:scale>
        <p:origin x="-1836" y="-108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5" d="100"/>
          <a:sy n="115" d="100"/>
        </p:scale>
        <p:origin x="-492" y="-96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E804F-87FA-48C5-8C15-C89CB3863B3B}" type="datetimeFigureOut">
              <a:rPr lang="ko-KR" altLang="en-US" smtClean="0"/>
              <a:t>2013-11-10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E4F-8351-4054-BCA3-F193A871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5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분석을 위한 </a:t>
            </a:r>
            <a:r>
              <a:rPr lang="ko-KR" altLang="en-US" baseline="0" dirty="0" err="1" smtClean="0"/>
              <a:t>식별자</a:t>
            </a:r>
            <a:r>
              <a:rPr lang="ko-KR" altLang="en-US" baseline="0" dirty="0" smtClean="0"/>
              <a:t> 생성 및 제거에 적합 </a:t>
            </a:r>
            <a:r>
              <a:rPr lang="en-US" altLang="ko-KR" baseline="0" dirty="0" smtClean="0"/>
              <a:t>(log </a:t>
            </a:r>
            <a:r>
              <a:rPr lang="ko-KR" altLang="en-US" baseline="0" dirty="0" smtClean="0"/>
              <a:t>분석 시</a:t>
            </a:r>
            <a:r>
              <a:rPr lang="en-US" altLang="ko-KR" baseline="0" dirty="0" smtClean="0"/>
              <a:t>, request</a:t>
            </a:r>
            <a:r>
              <a:rPr lang="ko-KR" altLang="en-US" baseline="0" dirty="0" smtClean="0"/>
              <a:t>별로 분석하므로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7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Springframework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추가적으로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Interceptor</a:t>
            </a:r>
            <a:r>
              <a:rPr lang="ko-KR" altLang="en-US" dirty="0" smtClean="0"/>
              <a:t>에서 유사 작업이 가능함</a:t>
            </a:r>
            <a:endParaRPr lang="en-US" altLang="ko-KR" dirty="0" smtClean="0"/>
          </a:p>
          <a:p>
            <a:r>
              <a:rPr lang="en-US" altLang="ko-KR" dirty="0" smtClean="0"/>
              <a:t>user </a:t>
            </a:r>
            <a:r>
              <a:rPr lang="ko-KR" altLang="en-US" dirty="0" smtClean="0"/>
              <a:t>정보 수집을 위한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제거에 적합 </a:t>
            </a:r>
            <a:r>
              <a:rPr lang="ko-KR" altLang="en-US" dirty="0" smtClean="0"/>
              <a:t> </a:t>
            </a:r>
            <a:r>
              <a:rPr lang="en-US" altLang="ko-KR" baseline="0" dirty="0" smtClean="0"/>
              <a:t>(user </a:t>
            </a:r>
            <a:r>
              <a:rPr lang="ko-KR" altLang="en-US" baseline="0" dirty="0" smtClean="0"/>
              <a:t>정보는 통상 </a:t>
            </a:r>
            <a:r>
              <a:rPr lang="en-US" altLang="ko-KR" baseline="0" dirty="0" smtClean="0"/>
              <a:t>authentication filter</a:t>
            </a:r>
            <a:r>
              <a:rPr lang="ko-KR" altLang="en-US" baseline="0" dirty="0" smtClean="0"/>
              <a:t>를 통과하면서 생성되므로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log </a:t>
            </a:r>
            <a:r>
              <a:rPr lang="ko-KR" altLang="en-US" baseline="0" dirty="0" smtClean="0"/>
              <a:t>분석 시</a:t>
            </a:r>
            <a:r>
              <a:rPr lang="en-US" altLang="ko-KR" baseline="0" dirty="0" smtClean="0"/>
              <a:t>, user </a:t>
            </a:r>
            <a:r>
              <a:rPr lang="ko-KR" altLang="en-US" baseline="0" dirty="0" smtClean="0"/>
              <a:t>별로 정보 수집이 필요하다면 </a:t>
            </a:r>
            <a:r>
              <a:rPr lang="en-US" altLang="ko-KR" baseline="0" dirty="0" smtClean="0"/>
              <a:t>MDC </a:t>
            </a:r>
            <a:r>
              <a:rPr lang="ko-KR" altLang="en-US" baseline="0" dirty="0" smtClean="0"/>
              <a:t>사용을 고려해야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7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정보 수집을 위한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제거에 적합 </a:t>
            </a:r>
            <a:r>
              <a:rPr lang="ko-KR" altLang="en-US" dirty="0" smtClean="0"/>
              <a:t> </a:t>
            </a:r>
            <a:r>
              <a:rPr lang="en-US" altLang="ko-KR" baseline="0" dirty="0" smtClean="0"/>
              <a:t>(user </a:t>
            </a:r>
            <a:r>
              <a:rPr lang="ko-KR" altLang="en-US" baseline="0" dirty="0" smtClean="0"/>
              <a:t>정보는 통상 시스템 공통 계정으로 설정하므로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log </a:t>
            </a:r>
            <a:r>
              <a:rPr lang="ko-KR" altLang="en-US" baseline="0" dirty="0" smtClean="0"/>
              <a:t>분석 시</a:t>
            </a:r>
            <a:r>
              <a:rPr lang="en-US" altLang="ko-KR" baseline="0" dirty="0" smtClean="0"/>
              <a:t>, cluster </a:t>
            </a:r>
            <a:r>
              <a:rPr lang="ko-KR" altLang="en-US" baseline="0" dirty="0" smtClean="0"/>
              <a:t>별로 정보 수집이 필요하다면 </a:t>
            </a:r>
            <a:r>
              <a:rPr lang="en-US" altLang="ko-KR" baseline="0" dirty="0" smtClean="0"/>
              <a:t>MDC </a:t>
            </a:r>
            <a:r>
              <a:rPr lang="ko-KR" altLang="en-US" baseline="0" dirty="0" smtClean="0"/>
              <a:t>사용을 고려해야 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8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정보 수집을 위한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제거에 적합 </a:t>
            </a:r>
            <a:r>
              <a:rPr lang="ko-KR" altLang="en-US" dirty="0" smtClean="0"/>
              <a:t> </a:t>
            </a:r>
            <a:r>
              <a:rPr lang="en-US" altLang="ko-KR" baseline="0" dirty="0" smtClean="0"/>
              <a:t>(user </a:t>
            </a:r>
            <a:r>
              <a:rPr lang="ko-KR" altLang="en-US" baseline="0" dirty="0" smtClean="0"/>
              <a:t>정보는 통상 시스템 공통 계정으로 설정하므로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log </a:t>
            </a:r>
            <a:r>
              <a:rPr lang="ko-KR" altLang="en-US" baseline="0" dirty="0" smtClean="0"/>
              <a:t>분석 시</a:t>
            </a:r>
            <a:r>
              <a:rPr lang="en-US" altLang="ko-KR" baseline="0" dirty="0" smtClean="0"/>
              <a:t>, cluster </a:t>
            </a:r>
            <a:r>
              <a:rPr lang="ko-KR" altLang="en-US" baseline="0" dirty="0" smtClean="0"/>
              <a:t>별로 정보 수집이 필요하다면 </a:t>
            </a:r>
            <a:r>
              <a:rPr lang="en-US" altLang="ko-KR" baseline="0" dirty="0" smtClean="0"/>
              <a:t>MDC </a:t>
            </a:r>
            <a:r>
              <a:rPr lang="ko-KR" altLang="en-US" baseline="0" dirty="0" smtClean="0"/>
              <a:t>사용을 고려해야 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8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user </a:t>
            </a:r>
            <a:r>
              <a:rPr lang="ko-KR" altLang="en-US" dirty="0" smtClean="0"/>
              <a:t>정보 수집을 위한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제거에 적합 </a:t>
            </a:r>
            <a:r>
              <a:rPr lang="ko-KR" altLang="en-US" dirty="0" smtClean="0"/>
              <a:t> </a:t>
            </a:r>
            <a:r>
              <a:rPr lang="en-US" altLang="ko-KR" baseline="0" dirty="0" smtClean="0"/>
              <a:t>(user </a:t>
            </a:r>
            <a:r>
              <a:rPr lang="ko-KR" altLang="en-US" baseline="0" dirty="0" smtClean="0"/>
              <a:t>정보는 통상 시스템 공통 계정으로 설정하므로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log </a:t>
            </a:r>
            <a:r>
              <a:rPr lang="ko-KR" altLang="en-US" baseline="0" dirty="0" smtClean="0"/>
              <a:t>분석 시</a:t>
            </a:r>
            <a:r>
              <a:rPr lang="en-US" altLang="ko-KR" baseline="0" dirty="0" smtClean="0"/>
              <a:t>, cluster </a:t>
            </a:r>
            <a:r>
              <a:rPr lang="ko-KR" altLang="en-US" baseline="0" dirty="0" smtClean="0"/>
              <a:t>별로 정보 수집이 필요하다면 </a:t>
            </a:r>
            <a:r>
              <a:rPr lang="en-US" altLang="ko-KR" baseline="0" dirty="0" smtClean="0"/>
              <a:t>MDC </a:t>
            </a:r>
            <a:r>
              <a:rPr lang="ko-KR" altLang="en-US" baseline="0" dirty="0" smtClean="0"/>
              <a:t>사용을 고려해야 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8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2398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 Local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2398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 Local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2120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 Local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 전략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4611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Thread Local 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활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전략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2012.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1.0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97" y="5738481"/>
            <a:ext cx="1342284" cy="6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63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Application (2/4)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47375" y="96017"/>
            <a:ext cx="477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3-2. Request Listener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(All Request / Thread ID)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77040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ServletRequestListener</a:t>
            </a:r>
            <a:endParaRPr lang="ko-KR" altLang="en-US" sz="10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750401" y="370675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requestInitialized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749048" y="134922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0" name="직사각형 109"/>
          <p:cNvSpPr/>
          <p:nvPr/>
        </p:nvSpPr>
        <p:spPr>
          <a:xfrm>
            <a:off x="2405232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ServletContextListener</a:t>
            </a:r>
            <a:endParaRPr lang="ko-KR" altLang="en-US" sz="10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478593" y="173801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contextInitialized</a:t>
            </a:r>
            <a:endParaRPr lang="ko-KR" altLang="en-US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2477240" y="134922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>
            <a:off x="4133424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SessionListener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749590" y="497414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requestDestroyed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4205432" y="134922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6" name="직사각형 115"/>
          <p:cNvSpPr/>
          <p:nvPr/>
        </p:nvSpPr>
        <p:spPr>
          <a:xfrm>
            <a:off x="5861616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Filter</a:t>
            </a:r>
            <a:endParaRPr lang="ko-KR" altLang="en-US" sz="10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5934977" y="249022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18" name="직사각형 117"/>
          <p:cNvSpPr/>
          <p:nvPr/>
        </p:nvSpPr>
        <p:spPr>
          <a:xfrm>
            <a:off x="5933624" y="2069300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9" name="직사각형 118"/>
          <p:cNvSpPr/>
          <p:nvPr/>
        </p:nvSpPr>
        <p:spPr>
          <a:xfrm>
            <a:off x="7589808" y="629978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Servlet</a:t>
            </a:r>
            <a:endParaRPr lang="ko-KR" altLang="en-US" sz="10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7680989" y="4144889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21" name="직사각형 120"/>
          <p:cNvSpPr/>
          <p:nvPr/>
        </p:nvSpPr>
        <p:spPr>
          <a:xfrm>
            <a:off x="7680989" y="3706751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7680989" y="4570848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service</a:t>
            </a:r>
            <a:endParaRPr lang="ko-KR" altLang="en-US" sz="1000" dirty="0"/>
          </a:p>
        </p:txBody>
      </p:sp>
      <p:sp>
        <p:nvSpPr>
          <p:cNvPr id="123" name="직사각형 122"/>
          <p:cNvSpPr/>
          <p:nvPr/>
        </p:nvSpPr>
        <p:spPr>
          <a:xfrm>
            <a:off x="5933626" y="4144890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doFilter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5933626" y="497414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doFilter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cxnSp>
        <p:nvCxnSpPr>
          <p:cNvPr id="125" name="직선 화살표 연결선 124"/>
          <p:cNvCxnSpPr>
            <a:endCxn id="109" idx="0"/>
          </p:cNvCxnSpPr>
          <p:nvPr/>
        </p:nvCxnSpPr>
        <p:spPr>
          <a:xfrm flipH="1">
            <a:off x="1482601" y="1200978"/>
            <a:ext cx="1353" cy="14824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09" idx="3"/>
            <a:endCxn id="112" idx="1"/>
          </p:cNvCxnSpPr>
          <p:nvPr/>
        </p:nvCxnSpPr>
        <p:spPr>
          <a:xfrm>
            <a:off x="2216154" y="1478862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2" idx="3"/>
            <a:endCxn id="115" idx="1"/>
          </p:cNvCxnSpPr>
          <p:nvPr/>
        </p:nvCxnSpPr>
        <p:spPr>
          <a:xfrm>
            <a:off x="3944346" y="1478862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5" idx="2"/>
            <a:endCxn id="111" idx="3"/>
          </p:cNvCxnSpPr>
          <p:nvPr/>
        </p:nvCxnSpPr>
        <p:spPr>
          <a:xfrm rot="5400000">
            <a:off x="4312767" y="1241434"/>
            <a:ext cx="259150" cy="99328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11" idx="2"/>
            <a:endCxn id="118" idx="1"/>
          </p:cNvCxnSpPr>
          <p:nvPr/>
        </p:nvCxnSpPr>
        <p:spPr>
          <a:xfrm rot="16200000" flipH="1">
            <a:off x="4472061" y="737377"/>
            <a:ext cx="201649" cy="27214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18" idx="2"/>
            <a:endCxn id="117" idx="0"/>
          </p:cNvCxnSpPr>
          <p:nvPr/>
        </p:nvCxnSpPr>
        <p:spPr>
          <a:xfrm>
            <a:off x="6667177" y="2328581"/>
            <a:ext cx="1353" cy="16164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560512" y="3217202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47" idx="4"/>
            <a:endCxn id="108" idx="0"/>
          </p:cNvCxnSpPr>
          <p:nvPr/>
        </p:nvCxnSpPr>
        <p:spPr>
          <a:xfrm>
            <a:off x="1483954" y="3529759"/>
            <a:ext cx="0" cy="17699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08" idx="3"/>
            <a:endCxn id="140" idx="1"/>
          </p:cNvCxnSpPr>
          <p:nvPr/>
        </p:nvCxnSpPr>
        <p:spPr>
          <a:xfrm>
            <a:off x="2217507" y="3836393"/>
            <a:ext cx="1988467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21" idx="2"/>
            <a:endCxn id="120" idx="0"/>
          </p:cNvCxnSpPr>
          <p:nvPr/>
        </p:nvCxnSpPr>
        <p:spPr>
          <a:xfrm>
            <a:off x="8414542" y="3966032"/>
            <a:ext cx="0" cy="1788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0" idx="1"/>
            <a:endCxn id="123" idx="3"/>
          </p:cNvCxnSpPr>
          <p:nvPr/>
        </p:nvCxnSpPr>
        <p:spPr>
          <a:xfrm flipH="1">
            <a:off x="7400732" y="4274530"/>
            <a:ext cx="280257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23" idx="2"/>
            <a:endCxn id="122" idx="1"/>
          </p:cNvCxnSpPr>
          <p:nvPr/>
        </p:nvCxnSpPr>
        <p:spPr>
          <a:xfrm rot="16200000" flipH="1">
            <a:off x="7025925" y="4045425"/>
            <a:ext cx="296318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22" idx="2"/>
            <a:endCxn id="124" idx="3"/>
          </p:cNvCxnSpPr>
          <p:nvPr/>
        </p:nvCxnSpPr>
        <p:spPr>
          <a:xfrm rot="5400000">
            <a:off x="7770809" y="4460052"/>
            <a:ext cx="273657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24" idx="1"/>
            <a:endCxn id="114" idx="3"/>
          </p:cNvCxnSpPr>
          <p:nvPr/>
        </p:nvCxnSpPr>
        <p:spPr>
          <a:xfrm flipH="1">
            <a:off x="2216696" y="5103786"/>
            <a:ext cx="371693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205974" y="6081569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sessionDestroyed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4205974" y="3706752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sessionCreated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41" name="직선 화살표 연결선 140"/>
          <p:cNvCxnSpPr>
            <a:stCxn id="140" idx="3"/>
            <a:endCxn id="121" idx="1"/>
          </p:cNvCxnSpPr>
          <p:nvPr/>
        </p:nvCxnSpPr>
        <p:spPr>
          <a:xfrm flipV="1">
            <a:off x="5673080" y="3836392"/>
            <a:ext cx="2007909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50" idx="4"/>
            <a:endCxn id="139" idx="0"/>
          </p:cNvCxnSpPr>
          <p:nvPr/>
        </p:nvCxnSpPr>
        <p:spPr>
          <a:xfrm>
            <a:off x="4939527" y="5945054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560512" y="5661248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1376702" y="989180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6571135" y="286138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>
            <a:stCxn id="117" idx="2"/>
            <a:endCxn id="145" idx="0"/>
          </p:cNvCxnSpPr>
          <p:nvPr/>
        </p:nvCxnSpPr>
        <p:spPr>
          <a:xfrm>
            <a:off x="6668530" y="2749503"/>
            <a:ext cx="8504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378055" y="3317961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378055" y="538166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14" idx="2"/>
            <a:endCxn id="148" idx="0"/>
          </p:cNvCxnSpPr>
          <p:nvPr/>
        </p:nvCxnSpPr>
        <p:spPr>
          <a:xfrm>
            <a:off x="1483143" y="5233426"/>
            <a:ext cx="811" cy="1482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4833628" y="5733256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4833628" y="6457562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39" idx="2"/>
            <a:endCxn id="151" idx="0"/>
          </p:cNvCxnSpPr>
          <p:nvPr/>
        </p:nvCxnSpPr>
        <p:spPr>
          <a:xfrm>
            <a:off x="4939527" y="6340850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 설명선 152"/>
          <p:cNvSpPr/>
          <p:nvPr/>
        </p:nvSpPr>
        <p:spPr>
          <a:xfrm>
            <a:off x="1784648" y="3317961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Request</a:t>
            </a:r>
            <a:endParaRPr lang="ko-KR" altLang="en-US" sz="1000" dirty="0"/>
          </a:p>
        </p:txBody>
      </p:sp>
      <p:sp>
        <p:nvSpPr>
          <p:cNvPr id="154" name="사각형 설명선 153"/>
          <p:cNvSpPr/>
          <p:nvPr/>
        </p:nvSpPr>
        <p:spPr>
          <a:xfrm>
            <a:off x="1802904" y="967327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Servlet Container Start</a:t>
            </a:r>
            <a:endParaRPr lang="ko-KR" altLang="en-US" sz="1000" dirty="0"/>
          </a:p>
        </p:txBody>
      </p:sp>
      <p:sp>
        <p:nvSpPr>
          <p:cNvPr id="155" name="사각형 설명선 154"/>
          <p:cNvSpPr/>
          <p:nvPr/>
        </p:nvSpPr>
        <p:spPr>
          <a:xfrm>
            <a:off x="5241032" y="5733256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Session Timeout</a:t>
            </a:r>
            <a:endParaRPr lang="ko-KR" altLang="en-US" sz="1000" dirty="0"/>
          </a:p>
        </p:txBody>
      </p:sp>
      <p:sp>
        <p:nvSpPr>
          <p:cNvPr id="156" name="사각형 설명선 155"/>
          <p:cNvSpPr/>
          <p:nvPr/>
        </p:nvSpPr>
        <p:spPr>
          <a:xfrm>
            <a:off x="4478490" y="4123812"/>
            <a:ext cx="1133872" cy="301433"/>
          </a:xfrm>
          <a:prstGeom prst="wedgeRectCallout">
            <a:avLst>
              <a:gd name="adj1" fmla="val -40460"/>
              <a:gd name="adj2" fmla="val -100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If session does not exist</a:t>
            </a:r>
            <a:endParaRPr lang="ko-KR" altLang="en-US" sz="1000" dirty="0"/>
          </a:p>
        </p:txBody>
      </p:sp>
      <p:sp>
        <p:nvSpPr>
          <p:cNvPr id="157" name="사각형 설명선 156"/>
          <p:cNvSpPr/>
          <p:nvPr/>
        </p:nvSpPr>
        <p:spPr>
          <a:xfrm>
            <a:off x="1779761" y="4071292"/>
            <a:ext cx="1133872" cy="301433"/>
          </a:xfrm>
          <a:prstGeom prst="wedgeRectCallout">
            <a:avLst>
              <a:gd name="adj1" fmla="val -74344"/>
              <a:gd name="adj2" fmla="val -675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Set </a:t>
            </a:r>
          </a:p>
          <a:p>
            <a:pPr algn="ctr"/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158" name="사각형 설명선 157"/>
          <p:cNvSpPr/>
          <p:nvPr/>
        </p:nvSpPr>
        <p:spPr>
          <a:xfrm>
            <a:off x="1802904" y="4581128"/>
            <a:ext cx="1133872" cy="301433"/>
          </a:xfrm>
          <a:prstGeom prst="wedgeRectCallout">
            <a:avLst>
              <a:gd name="adj1" fmla="val -77475"/>
              <a:gd name="adj2" fmla="val 708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Remove </a:t>
            </a:r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159" name="사각형 설명선 158"/>
          <p:cNvSpPr/>
          <p:nvPr/>
        </p:nvSpPr>
        <p:spPr>
          <a:xfrm>
            <a:off x="7977336" y="3217202"/>
            <a:ext cx="1224136" cy="301433"/>
          </a:xfrm>
          <a:prstGeom prst="wedgeRectCallout">
            <a:avLst>
              <a:gd name="adj1" fmla="val -60034"/>
              <a:gd name="adj2" fmla="val 105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For the first time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317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630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Application (3/4)</a:t>
            </a:r>
          </a:p>
          <a:p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9334" y="96017"/>
            <a:ext cx="4644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3-3. Servlet Filter (Specific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Request / User ID)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7040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ServletRequestListener</a:t>
            </a:r>
            <a:endParaRPr lang="ko-KR" altLang="en-US" sz="1000" b="1" dirty="0"/>
          </a:p>
        </p:txBody>
      </p:sp>
      <p:sp>
        <p:nvSpPr>
          <p:cNvPr id="5" name="직사각형 4"/>
          <p:cNvSpPr/>
          <p:nvPr/>
        </p:nvSpPr>
        <p:spPr>
          <a:xfrm>
            <a:off x="750401" y="370675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requestInitialized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749048" y="134922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405232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ServletContextListener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2478593" y="173801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contextInitialized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77240" y="134922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133424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SessionListener</a:t>
            </a:r>
            <a:endParaRPr lang="ko-KR" altLang="en-US" sz="1000" b="1" dirty="0"/>
          </a:p>
        </p:txBody>
      </p:sp>
      <p:sp>
        <p:nvSpPr>
          <p:cNvPr id="11" name="직사각형 10"/>
          <p:cNvSpPr/>
          <p:nvPr/>
        </p:nvSpPr>
        <p:spPr>
          <a:xfrm>
            <a:off x="749590" y="497414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requestDestroyed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205432" y="134922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861616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Filter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5934977" y="249022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933624" y="2069300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7589808" y="629978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Servlet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7680989" y="4144889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680989" y="3706751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680989" y="4570848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service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933626" y="4144890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doFilter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5933626" y="497414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doFilter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cxnSp>
        <p:nvCxnSpPr>
          <p:cNvPr id="24" name="직선 화살표 연결선 23"/>
          <p:cNvCxnSpPr>
            <a:endCxn id="6" idx="0"/>
          </p:cNvCxnSpPr>
          <p:nvPr/>
        </p:nvCxnSpPr>
        <p:spPr>
          <a:xfrm flipH="1">
            <a:off x="1482601" y="1200978"/>
            <a:ext cx="1353" cy="14824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3"/>
            <a:endCxn id="9" idx="1"/>
          </p:cNvCxnSpPr>
          <p:nvPr/>
        </p:nvCxnSpPr>
        <p:spPr>
          <a:xfrm>
            <a:off x="2216154" y="1478862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3"/>
            <a:endCxn id="12" idx="1"/>
          </p:cNvCxnSpPr>
          <p:nvPr/>
        </p:nvCxnSpPr>
        <p:spPr>
          <a:xfrm>
            <a:off x="3944346" y="1478862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2" idx="2"/>
            <a:endCxn id="8" idx="3"/>
          </p:cNvCxnSpPr>
          <p:nvPr/>
        </p:nvCxnSpPr>
        <p:spPr>
          <a:xfrm rot="5400000">
            <a:off x="4312767" y="1241434"/>
            <a:ext cx="259150" cy="99328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2"/>
            <a:endCxn id="17" idx="1"/>
          </p:cNvCxnSpPr>
          <p:nvPr/>
        </p:nvCxnSpPr>
        <p:spPr>
          <a:xfrm rot="16200000" flipH="1">
            <a:off x="4472061" y="737377"/>
            <a:ext cx="201649" cy="27214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2"/>
            <a:endCxn id="14" idx="0"/>
          </p:cNvCxnSpPr>
          <p:nvPr/>
        </p:nvCxnSpPr>
        <p:spPr>
          <a:xfrm>
            <a:off x="6667177" y="2328581"/>
            <a:ext cx="1353" cy="16164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60512" y="3217202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6" idx="4"/>
            <a:endCxn id="5" idx="0"/>
          </p:cNvCxnSpPr>
          <p:nvPr/>
        </p:nvCxnSpPr>
        <p:spPr>
          <a:xfrm>
            <a:off x="1483954" y="3529759"/>
            <a:ext cx="0" cy="17699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" idx="3"/>
            <a:endCxn id="39" idx="1"/>
          </p:cNvCxnSpPr>
          <p:nvPr/>
        </p:nvCxnSpPr>
        <p:spPr>
          <a:xfrm>
            <a:off x="2217507" y="3836393"/>
            <a:ext cx="1988467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2"/>
            <a:endCxn id="19" idx="0"/>
          </p:cNvCxnSpPr>
          <p:nvPr/>
        </p:nvCxnSpPr>
        <p:spPr>
          <a:xfrm>
            <a:off x="8414542" y="3966032"/>
            <a:ext cx="0" cy="1788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1"/>
            <a:endCxn id="22" idx="3"/>
          </p:cNvCxnSpPr>
          <p:nvPr/>
        </p:nvCxnSpPr>
        <p:spPr>
          <a:xfrm flipH="1">
            <a:off x="7400732" y="4274530"/>
            <a:ext cx="280257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2" idx="2"/>
            <a:endCxn id="21" idx="1"/>
          </p:cNvCxnSpPr>
          <p:nvPr/>
        </p:nvCxnSpPr>
        <p:spPr>
          <a:xfrm rot="16200000" flipH="1">
            <a:off x="7025925" y="4045425"/>
            <a:ext cx="296318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1" idx="2"/>
            <a:endCxn id="23" idx="3"/>
          </p:cNvCxnSpPr>
          <p:nvPr/>
        </p:nvCxnSpPr>
        <p:spPr>
          <a:xfrm rot="5400000">
            <a:off x="7770809" y="4460052"/>
            <a:ext cx="273657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3" idx="1"/>
            <a:endCxn id="11" idx="3"/>
          </p:cNvCxnSpPr>
          <p:nvPr/>
        </p:nvCxnSpPr>
        <p:spPr>
          <a:xfrm flipH="1">
            <a:off x="2216696" y="5103786"/>
            <a:ext cx="371693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205974" y="6081569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sessionDestroyed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4205974" y="3706752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sessionCreated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>
            <a:stCxn id="39" idx="3"/>
            <a:endCxn id="20" idx="1"/>
          </p:cNvCxnSpPr>
          <p:nvPr/>
        </p:nvCxnSpPr>
        <p:spPr>
          <a:xfrm flipV="1">
            <a:off x="5673080" y="3836392"/>
            <a:ext cx="2007909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9" idx="4"/>
            <a:endCxn id="38" idx="0"/>
          </p:cNvCxnSpPr>
          <p:nvPr/>
        </p:nvCxnSpPr>
        <p:spPr>
          <a:xfrm>
            <a:off x="4939527" y="5945054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60512" y="5661248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376702" y="989180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571135" y="286138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14" idx="2"/>
            <a:endCxn id="44" idx="0"/>
          </p:cNvCxnSpPr>
          <p:nvPr/>
        </p:nvCxnSpPr>
        <p:spPr>
          <a:xfrm>
            <a:off x="6668530" y="2749503"/>
            <a:ext cx="8504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378055" y="3317961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378055" y="538166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11" idx="2"/>
            <a:endCxn id="47" idx="0"/>
          </p:cNvCxnSpPr>
          <p:nvPr/>
        </p:nvCxnSpPr>
        <p:spPr>
          <a:xfrm>
            <a:off x="1483143" y="5233426"/>
            <a:ext cx="811" cy="1482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4833628" y="5733256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833628" y="6457562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38" idx="2"/>
            <a:endCxn id="50" idx="0"/>
          </p:cNvCxnSpPr>
          <p:nvPr/>
        </p:nvCxnSpPr>
        <p:spPr>
          <a:xfrm>
            <a:off x="4939527" y="6340850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784648" y="3317961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Request</a:t>
            </a:r>
            <a:endParaRPr lang="ko-KR" altLang="en-US" sz="1000" dirty="0"/>
          </a:p>
        </p:txBody>
      </p:sp>
      <p:sp>
        <p:nvSpPr>
          <p:cNvPr id="53" name="사각형 설명선 52"/>
          <p:cNvSpPr/>
          <p:nvPr/>
        </p:nvSpPr>
        <p:spPr>
          <a:xfrm>
            <a:off x="1802904" y="967327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Servlet Container Start</a:t>
            </a:r>
            <a:endParaRPr lang="ko-KR" altLang="en-US" sz="1000" dirty="0"/>
          </a:p>
        </p:txBody>
      </p:sp>
      <p:sp>
        <p:nvSpPr>
          <p:cNvPr id="54" name="사각형 설명선 53"/>
          <p:cNvSpPr/>
          <p:nvPr/>
        </p:nvSpPr>
        <p:spPr>
          <a:xfrm>
            <a:off x="5241032" y="5733256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Session Timeout</a:t>
            </a:r>
            <a:endParaRPr lang="ko-KR" altLang="en-US" sz="1000" dirty="0"/>
          </a:p>
        </p:txBody>
      </p:sp>
      <p:sp>
        <p:nvSpPr>
          <p:cNvPr id="55" name="사각형 설명선 54"/>
          <p:cNvSpPr/>
          <p:nvPr/>
        </p:nvSpPr>
        <p:spPr>
          <a:xfrm>
            <a:off x="4478490" y="4123812"/>
            <a:ext cx="1133872" cy="301433"/>
          </a:xfrm>
          <a:prstGeom prst="wedgeRectCallout">
            <a:avLst>
              <a:gd name="adj1" fmla="val -40460"/>
              <a:gd name="adj2" fmla="val -100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If session does not exist</a:t>
            </a:r>
            <a:endParaRPr lang="ko-KR" altLang="en-US" sz="1000" dirty="0"/>
          </a:p>
        </p:txBody>
      </p:sp>
      <p:sp>
        <p:nvSpPr>
          <p:cNvPr id="56" name="사각형 설명선 55"/>
          <p:cNvSpPr/>
          <p:nvPr/>
        </p:nvSpPr>
        <p:spPr>
          <a:xfrm>
            <a:off x="5025008" y="4561947"/>
            <a:ext cx="1133872" cy="301433"/>
          </a:xfrm>
          <a:prstGeom prst="wedgeRectCallout">
            <a:avLst>
              <a:gd name="adj1" fmla="val 79114"/>
              <a:gd name="adj2" fmla="val -969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Set </a:t>
            </a:r>
          </a:p>
          <a:p>
            <a:pPr algn="ctr"/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57" name="사각형 설명선 56"/>
          <p:cNvSpPr/>
          <p:nvPr/>
        </p:nvSpPr>
        <p:spPr>
          <a:xfrm>
            <a:off x="5048151" y="5301208"/>
            <a:ext cx="1133872" cy="301433"/>
          </a:xfrm>
          <a:prstGeom prst="wedgeRectCallout">
            <a:avLst>
              <a:gd name="adj1" fmla="val 68937"/>
              <a:gd name="adj2" fmla="val -6457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Remove </a:t>
            </a:r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58" name="사각형 설명선 57"/>
          <p:cNvSpPr/>
          <p:nvPr/>
        </p:nvSpPr>
        <p:spPr>
          <a:xfrm>
            <a:off x="7977336" y="3217202"/>
            <a:ext cx="1224136" cy="301433"/>
          </a:xfrm>
          <a:prstGeom prst="wedgeRectCallout">
            <a:avLst>
              <a:gd name="adj1" fmla="val -60034"/>
              <a:gd name="adj2" fmla="val 105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For the first time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41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63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Web Application (4/4)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1618" y="96017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3-4. Example</a:t>
            </a:r>
            <a:endParaRPr lang="en-US" altLang="ko-KR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905" y="800708"/>
            <a:ext cx="90186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User ID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전달 예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인증 전까지는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Anonymous,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인증 후에는 적절한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User 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Thread Local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 전달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User ID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정보 출처를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HttpSession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분리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Presentation Layer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이하에서도 접근 가능하도록 함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0" y="1700807"/>
            <a:ext cx="7277100" cy="465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28764" y="2600908"/>
            <a:ext cx="13321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28764" y="4473116"/>
            <a:ext cx="13321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84748" y="5157192"/>
            <a:ext cx="1332148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9800000">
            <a:off x="6822776" y="4568870"/>
            <a:ext cx="2937107" cy="77726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EXAMPLE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Application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유형 별 활용 전략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(Quartz Application)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9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87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Quartz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Application (1/3)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1164" y="96017"/>
            <a:ext cx="264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4-1. Application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Lifecycle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68524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SchedulerListener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>
          <a:xfrm>
            <a:off x="740532" y="148478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396716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GlobalTriggerListener</a:t>
            </a:r>
            <a:endParaRPr lang="ko-KR" altLang="en-US" sz="1000" b="1" dirty="0"/>
          </a:p>
        </p:txBody>
      </p:sp>
      <p:sp>
        <p:nvSpPr>
          <p:cNvPr id="48" name="직사각형 47"/>
          <p:cNvSpPr/>
          <p:nvPr/>
        </p:nvSpPr>
        <p:spPr>
          <a:xfrm>
            <a:off x="2470077" y="439385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triggerFired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2468724" y="148478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124908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GlobalJobListener</a:t>
            </a:r>
            <a:endParaRPr lang="ko-KR" altLang="en-US" sz="1000" b="1" dirty="0"/>
          </a:p>
        </p:txBody>
      </p:sp>
      <p:sp>
        <p:nvSpPr>
          <p:cNvPr id="51" name="직사각형 50"/>
          <p:cNvSpPr/>
          <p:nvPr/>
        </p:nvSpPr>
        <p:spPr>
          <a:xfrm>
            <a:off x="4196916" y="148478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5853100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JobListener</a:t>
            </a:r>
            <a:endParaRPr lang="ko-KR" altLang="en-US" sz="1000" b="1" dirty="0"/>
          </a:p>
        </p:txBody>
      </p:sp>
      <p:sp>
        <p:nvSpPr>
          <p:cNvPr id="53" name="직사각형 52"/>
          <p:cNvSpPr/>
          <p:nvPr/>
        </p:nvSpPr>
        <p:spPr>
          <a:xfrm>
            <a:off x="7581292" y="629978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targetObject</a:t>
            </a:r>
            <a:endParaRPr lang="ko-KR" altLang="en-US" sz="1000" b="1" dirty="0"/>
          </a:p>
        </p:txBody>
      </p:sp>
      <p:sp>
        <p:nvSpPr>
          <p:cNvPr id="54" name="직사각형 53"/>
          <p:cNvSpPr/>
          <p:nvPr/>
        </p:nvSpPr>
        <p:spPr>
          <a:xfrm>
            <a:off x="7653842" y="47538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targetMethod</a:t>
            </a:r>
            <a:endParaRPr lang="ko-KR" altLang="en-US" sz="1000" dirty="0"/>
          </a:p>
        </p:txBody>
      </p:sp>
      <p:cxnSp>
        <p:nvCxnSpPr>
          <p:cNvPr id="55" name="직선 화살표 연결선 54"/>
          <p:cNvCxnSpPr>
            <a:stCxn id="59" idx="4"/>
          </p:cNvCxnSpPr>
          <p:nvPr/>
        </p:nvCxnSpPr>
        <p:spPr>
          <a:xfrm>
            <a:off x="1474085" y="1200978"/>
            <a:ext cx="0" cy="13979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62" idx="4"/>
            <a:endCxn id="48" idx="0"/>
          </p:cNvCxnSpPr>
          <p:nvPr/>
        </p:nvCxnSpPr>
        <p:spPr>
          <a:xfrm flipH="1">
            <a:off x="3203630" y="4234489"/>
            <a:ext cx="8436" cy="1593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59330" y="6081569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scheduleShutdown</a:t>
            </a:r>
            <a:endParaRPr lang="ko-KR" altLang="en-US" sz="1000" dirty="0"/>
          </a:p>
        </p:txBody>
      </p:sp>
      <p:cxnSp>
        <p:nvCxnSpPr>
          <p:cNvPr id="58" name="직선 화살표 연결선 57"/>
          <p:cNvCxnSpPr>
            <a:stCxn id="65" idx="4"/>
            <a:endCxn id="57" idx="0"/>
          </p:cNvCxnSpPr>
          <p:nvPr/>
        </p:nvCxnSpPr>
        <p:spPr>
          <a:xfrm>
            <a:off x="1492883" y="5945054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368186" y="989180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355630" y="2028717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>
            <a:endCxn id="60" idx="0"/>
          </p:cNvCxnSpPr>
          <p:nvPr/>
        </p:nvCxnSpPr>
        <p:spPr>
          <a:xfrm flipH="1">
            <a:off x="1461529" y="1916832"/>
            <a:ext cx="12556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3106167" y="4022691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097731" y="552145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88" idx="2"/>
            <a:endCxn id="63" idx="0"/>
          </p:cNvCxnSpPr>
          <p:nvPr/>
        </p:nvCxnSpPr>
        <p:spPr>
          <a:xfrm>
            <a:off x="3202819" y="5353235"/>
            <a:ext cx="811" cy="16822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1386984" y="5733256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1386984" y="6457562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stCxn id="57" idx="2"/>
            <a:endCxn id="66" idx="0"/>
          </p:cNvCxnSpPr>
          <p:nvPr/>
        </p:nvCxnSpPr>
        <p:spPr>
          <a:xfrm>
            <a:off x="1492883" y="6340850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 설명선 67"/>
          <p:cNvSpPr/>
          <p:nvPr/>
        </p:nvSpPr>
        <p:spPr>
          <a:xfrm>
            <a:off x="3499979" y="3933056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Trigger Start</a:t>
            </a:r>
            <a:endParaRPr lang="ko-KR" altLang="en-US" sz="1000" dirty="0"/>
          </a:p>
        </p:txBody>
      </p:sp>
      <p:sp>
        <p:nvSpPr>
          <p:cNvPr id="69" name="사각형 설명선 68"/>
          <p:cNvSpPr/>
          <p:nvPr/>
        </p:nvSpPr>
        <p:spPr>
          <a:xfrm>
            <a:off x="1794388" y="967327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Application Context Start</a:t>
            </a:r>
            <a:endParaRPr lang="ko-KR" altLang="en-US" sz="1000" dirty="0"/>
          </a:p>
        </p:txBody>
      </p:sp>
      <p:sp>
        <p:nvSpPr>
          <p:cNvPr id="70" name="사각형 설명선 69"/>
          <p:cNvSpPr/>
          <p:nvPr/>
        </p:nvSpPr>
        <p:spPr>
          <a:xfrm>
            <a:off x="1794388" y="5733256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Application Context Stop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7653571" y="148478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1128060" y="1340768"/>
            <a:ext cx="7560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71" idx="0"/>
          </p:cNvCxnSpPr>
          <p:nvPr/>
        </p:nvCxnSpPr>
        <p:spPr>
          <a:xfrm>
            <a:off x="8387124" y="1340768"/>
            <a:ext cx="0" cy="14401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51" idx="0"/>
          </p:cNvCxnSpPr>
          <p:nvPr/>
        </p:nvCxnSpPr>
        <p:spPr>
          <a:xfrm flipH="1">
            <a:off x="4930469" y="1340768"/>
            <a:ext cx="7008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49" idx="0"/>
          </p:cNvCxnSpPr>
          <p:nvPr/>
        </p:nvCxnSpPr>
        <p:spPr>
          <a:xfrm>
            <a:off x="3202277" y="1340768"/>
            <a:ext cx="0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128060" y="1916832"/>
            <a:ext cx="7560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9" idx="2"/>
          </p:cNvCxnSpPr>
          <p:nvPr/>
        </p:nvCxnSpPr>
        <p:spPr>
          <a:xfrm>
            <a:off x="3202277" y="1744066"/>
            <a:ext cx="1353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1" idx="2"/>
          </p:cNvCxnSpPr>
          <p:nvPr/>
        </p:nvCxnSpPr>
        <p:spPr>
          <a:xfrm>
            <a:off x="4930469" y="1744066"/>
            <a:ext cx="14015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1" idx="2"/>
          </p:cNvCxnSpPr>
          <p:nvPr/>
        </p:nvCxnSpPr>
        <p:spPr>
          <a:xfrm>
            <a:off x="8387124" y="1744065"/>
            <a:ext cx="0" cy="17276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6" idx="2"/>
          </p:cNvCxnSpPr>
          <p:nvPr/>
        </p:nvCxnSpPr>
        <p:spPr>
          <a:xfrm>
            <a:off x="1474085" y="1744066"/>
            <a:ext cx="0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469266" y="47538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vetoJobExecution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4196916" y="47538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jobToBeExecuted</a:t>
            </a:r>
            <a:endParaRPr lang="ko-KR" altLang="en-US" sz="1000" dirty="0"/>
          </a:p>
        </p:txBody>
      </p:sp>
      <p:cxnSp>
        <p:nvCxnSpPr>
          <p:cNvPr id="83" name="직선 화살표 연결선 82"/>
          <p:cNvCxnSpPr>
            <a:stCxn id="48" idx="2"/>
            <a:endCxn id="81" idx="0"/>
          </p:cNvCxnSpPr>
          <p:nvPr/>
        </p:nvCxnSpPr>
        <p:spPr>
          <a:xfrm flipH="1">
            <a:off x="3202819" y="4653136"/>
            <a:ext cx="811" cy="10075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82" idx="1"/>
          </p:cNvCxnSpPr>
          <p:nvPr/>
        </p:nvCxnSpPr>
        <p:spPr>
          <a:xfrm>
            <a:off x="3936372" y="4883536"/>
            <a:ext cx="260544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2" idx="3"/>
            <a:endCxn id="54" idx="1"/>
          </p:cNvCxnSpPr>
          <p:nvPr/>
        </p:nvCxnSpPr>
        <p:spPr>
          <a:xfrm>
            <a:off x="5664022" y="4883536"/>
            <a:ext cx="198982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196916" y="509011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jobWasExecuted</a:t>
            </a:r>
            <a:endParaRPr lang="ko-KR" altLang="en-US" sz="1000" dirty="0"/>
          </a:p>
        </p:txBody>
      </p:sp>
      <p:cxnSp>
        <p:nvCxnSpPr>
          <p:cNvPr id="87" name="꺾인 연결선 86"/>
          <p:cNvCxnSpPr>
            <a:stCxn id="54" idx="2"/>
            <a:endCxn id="86" idx="3"/>
          </p:cNvCxnSpPr>
          <p:nvPr/>
        </p:nvCxnSpPr>
        <p:spPr>
          <a:xfrm rot="5400000">
            <a:off x="6922421" y="3754778"/>
            <a:ext cx="206577" cy="272337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469266" y="509395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triggerCompleted</a:t>
            </a:r>
            <a:endParaRPr lang="ko-KR" altLang="en-US" sz="1000" dirty="0"/>
          </a:p>
        </p:txBody>
      </p:sp>
      <p:cxnSp>
        <p:nvCxnSpPr>
          <p:cNvPr id="89" name="직선 화살표 연결선 88"/>
          <p:cNvCxnSpPr>
            <a:stCxn id="86" idx="1"/>
            <a:endCxn id="88" idx="3"/>
          </p:cNvCxnSpPr>
          <p:nvPr/>
        </p:nvCxnSpPr>
        <p:spPr>
          <a:xfrm flipH="1">
            <a:off x="3936372" y="5219753"/>
            <a:ext cx="260544" cy="38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46" idx="0"/>
          </p:cNvCxnSpPr>
          <p:nvPr/>
        </p:nvCxnSpPr>
        <p:spPr>
          <a:xfrm>
            <a:off x="1461529" y="1340768"/>
            <a:ext cx="12556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497023" y="259365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triggerFired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680788" y="29536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targetMethod</a:t>
            </a:r>
            <a:endParaRPr lang="ko-KR" altLang="en-US" sz="1000" dirty="0"/>
          </a:p>
        </p:txBody>
      </p:sp>
      <p:cxnSp>
        <p:nvCxnSpPr>
          <p:cNvPr id="93" name="직선 화살표 연결선 92"/>
          <p:cNvCxnSpPr>
            <a:stCxn id="94" idx="4"/>
            <a:endCxn id="91" idx="0"/>
          </p:cNvCxnSpPr>
          <p:nvPr/>
        </p:nvCxnSpPr>
        <p:spPr>
          <a:xfrm flipH="1">
            <a:off x="3230576" y="2434289"/>
            <a:ext cx="8436" cy="1593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133113" y="2222491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124677" y="372125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>
            <a:stCxn id="105" idx="2"/>
            <a:endCxn id="95" idx="0"/>
          </p:cNvCxnSpPr>
          <p:nvPr/>
        </p:nvCxnSpPr>
        <p:spPr>
          <a:xfrm>
            <a:off x="3229765" y="3553035"/>
            <a:ext cx="811" cy="16822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 설명선 96"/>
          <p:cNvSpPr/>
          <p:nvPr/>
        </p:nvSpPr>
        <p:spPr>
          <a:xfrm>
            <a:off x="3526925" y="2132856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Trigger Start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2496212" y="29536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vetoJobExecution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4223862" y="29536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jobToBeExecuted</a:t>
            </a:r>
            <a:endParaRPr lang="ko-KR" altLang="en-US" sz="1000" dirty="0"/>
          </a:p>
        </p:txBody>
      </p:sp>
      <p:cxnSp>
        <p:nvCxnSpPr>
          <p:cNvPr id="100" name="직선 화살표 연결선 99"/>
          <p:cNvCxnSpPr>
            <a:stCxn id="91" idx="2"/>
            <a:endCxn id="98" idx="0"/>
          </p:cNvCxnSpPr>
          <p:nvPr/>
        </p:nvCxnSpPr>
        <p:spPr>
          <a:xfrm flipH="1">
            <a:off x="3229765" y="2852936"/>
            <a:ext cx="811" cy="10075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8" idx="3"/>
            <a:endCxn id="99" idx="1"/>
          </p:cNvCxnSpPr>
          <p:nvPr/>
        </p:nvCxnSpPr>
        <p:spPr>
          <a:xfrm>
            <a:off x="3963318" y="3083336"/>
            <a:ext cx="260544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9" idx="3"/>
            <a:endCxn id="92" idx="1"/>
          </p:cNvCxnSpPr>
          <p:nvPr/>
        </p:nvCxnSpPr>
        <p:spPr>
          <a:xfrm>
            <a:off x="5690968" y="3083336"/>
            <a:ext cx="198982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223862" y="328991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jobWasExecuted</a:t>
            </a:r>
            <a:endParaRPr lang="ko-KR" altLang="en-US" sz="1000" dirty="0"/>
          </a:p>
        </p:txBody>
      </p:sp>
      <p:cxnSp>
        <p:nvCxnSpPr>
          <p:cNvPr id="104" name="꺾인 연결선 103"/>
          <p:cNvCxnSpPr>
            <a:stCxn id="92" idx="2"/>
            <a:endCxn id="103" idx="3"/>
          </p:cNvCxnSpPr>
          <p:nvPr/>
        </p:nvCxnSpPr>
        <p:spPr>
          <a:xfrm rot="5400000">
            <a:off x="6949367" y="1954578"/>
            <a:ext cx="206577" cy="272337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496212" y="329375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triggerCompleted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>
            <a:stCxn id="103" idx="1"/>
            <a:endCxn id="105" idx="3"/>
          </p:cNvCxnSpPr>
          <p:nvPr/>
        </p:nvCxnSpPr>
        <p:spPr>
          <a:xfrm flipH="1">
            <a:off x="3963318" y="3419553"/>
            <a:ext cx="260544" cy="38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87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Quartz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Application (2/3)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6645" y="96017"/>
            <a:ext cx="2997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4-2. Job Listener (Thread ID)</a:t>
            </a:r>
            <a:endParaRPr lang="en-US" altLang="ko-KR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77040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SchedulerListener</a:t>
            </a:r>
            <a:endParaRPr lang="ko-KR" altLang="en-US" sz="10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749048" y="148478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2405232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GlobalTriggerListener</a:t>
            </a:r>
            <a:endParaRPr lang="ko-KR" altLang="en-US" sz="10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2478593" y="439385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triggerFired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2477240" y="148478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4133424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GlobalJobListener</a:t>
            </a:r>
            <a:endParaRPr lang="ko-KR" altLang="en-US" sz="10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4205432" y="148478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5861616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JobListener</a:t>
            </a:r>
            <a:endParaRPr lang="ko-KR" altLang="en-US" sz="10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7589808" y="629978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targetObject</a:t>
            </a:r>
            <a:endParaRPr lang="ko-KR" altLang="en-US" sz="10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7662358" y="47538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targetMethod</a:t>
            </a:r>
            <a:endParaRPr lang="ko-KR" altLang="en-US" sz="1000" dirty="0"/>
          </a:p>
        </p:txBody>
      </p:sp>
      <p:cxnSp>
        <p:nvCxnSpPr>
          <p:cNvPr id="117" name="직선 화살표 연결선 116"/>
          <p:cNvCxnSpPr>
            <a:stCxn id="121" idx="4"/>
          </p:cNvCxnSpPr>
          <p:nvPr/>
        </p:nvCxnSpPr>
        <p:spPr>
          <a:xfrm>
            <a:off x="1482601" y="1200978"/>
            <a:ext cx="0" cy="13979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24" idx="4"/>
            <a:endCxn id="110" idx="0"/>
          </p:cNvCxnSpPr>
          <p:nvPr/>
        </p:nvCxnSpPr>
        <p:spPr>
          <a:xfrm flipH="1">
            <a:off x="3212146" y="4234489"/>
            <a:ext cx="8436" cy="1593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767846" y="6081569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scheduleShutdown</a:t>
            </a:r>
            <a:endParaRPr lang="ko-KR" altLang="en-US" sz="1000" dirty="0"/>
          </a:p>
        </p:txBody>
      </p:sp>
      <p:cxnSp>
        <p:nvCxnSpPr>
          <p:cNvPr id="120" name="직선 화살표 연결선 119"/>
          <p:cNvCxnSpPr>
            <a:stCxn id="127" idx="4"/>
            <a:endCxn id="119" idx="0"/>
          </p:cNvCxnSpPr>
          <p:nvPr/>
        </p:nvCxnSpPr>
        <p:spPr>
          <a:xfrm>
            <a:off x="1501399" y="5945054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1376702" y="989180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1364146" y="2028717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/>
          <p:cNvCxnSpPr>
            <a:endCxn id="122" idx="0"/>
          </p:cNvCxnSpPr>
          <p:nvPr/>
        </p:nvCxnSpPr>
        <p:spPr>
          <a:xfrm flipH="1">
            <a:off x="1470045" y="1916832"/>
            <a:ext cx="12556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3114683" y="4022691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3106247" y="552145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/>
          <p:cNvCxnSpPr>
            <a:stCxn id="150" idx="2"/>
            <a:endCxn id="125" idx="0"/>
          </p:cNvCxnSpPr>
          <p:nvPr/>
        </p:nvCxnSpPr>
        <p:spPr>
          <a:xfrm>
            <a:off x="3211335" y="5353235"/>
            <a:ext cx="811" cy="16822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1395500" y="5733256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1395500" y="6457562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>
            <a:stCxn id="119" idx="2"/>
            <a:endCxn id="128" idx="0"/>
          </p:cNvCxnSpPr>
          <p:nvPr/>
        </p:nvCxnSpPr>
        <p:spPr>
          <a:xfrm>
            <a:off x="1501399" y="6340850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 설명선 129"/>
          <p:cNvSpPr/>
          <p:nvPr/>
        </p:nvSpPr>
        <p:spPr>
          <a:xfrm>
            <a:off x="3508495" y="3933056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Trigger Start #2</a:t>
            </a:r>
            <a:endParaRPr lang="ko-KR" altLang="en-US" sz="1000" dirty="0"/>
          </a:p>
        </p:txBody>
      </p:sp>
      <p:sp>
        <p:nvSpPr>
          <p:cNvPr id="131" name="사각형 설명선 130"/>
          <p:cNvSpPr/>
          <p:nvPr/>
        </p:nvSpPr>
        <p:spPr>
          <a:xfrm>
            <a:off x="1802904" y="967327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Application Context Start</a:t>
            </a:r>
            <a:endParaRPr lang="ko-KR" altLang="en-US" sz="1000" dirty="0"/>
          </a:p>
        </p:txBody>
      </p:sp>
      <p:sp>
        <p:nvSpPr>
          <p:cNvPr id="132" name="사각형 설명선 131"/>
          <p:cNvSpPr/>
          <p:nvPr/>
        </p:nvSpPr>
        <p:spPr>
          <a:xfrm>
            <a:off x="1802904" y="5733256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Application Context Stop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7662087" y="148478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cxnSp>
        <p:nvCxnSpPr>
          <p:cNvPr id="134" name="직선 연결선 133"/>
          <p:cNvCxnSpPr/>
          <p:nvPr/>
        </p:nvCxnSpPr>
        <p:spPr>
          <a:xfrm>
            <a:off x="1136576" y="1340768"/>
            <a:ext cx="7560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endCxn id="133" idx="0"/>
          </p:cNvCxnSpPr>
          <p:nvPr/>
        </p:nvCxnSpPr>
        <p:spPr>
          <a:xfrm>
            <a:off x="8395640" y="1340768"/>
            <a:ext cx="0" cy="14401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endCxn id="113" idx="0"/>
          </p:cNvCxnSpPr>
          <p:nvPr/>
        </p:nvCxnSpPr>
        <p:spPr>
          <a:xfrm flipH="1">
            <a:off x="4938985" y="1340768"/>
            <a:ext cx="7008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endCxn id="111" idx="0"/>
          </p:cNvCxnSpPr>
          <p:nvPr/>
        </p:nvCxnSpPr>
        <p:spPr>
          <a:xfrm>
            <a:off x="3210793" y="1340768"/>
            <a:ext cx="0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136576" y="1916832"/>
            <a:ext cx="7560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11" idx="2"/>
          </p:cNvCxnSpPr>
          <p:nvPr/>
        </p:nvCxnSpPr>
        <p:spPr>
          <a:xfrm>
            <a:off x="3210793" y="1744066"/>
            <a:ext cx="1353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13" idx="2"/>
          </p:cNvCxnSpPr>
          <p:nvPr/>
        </p:nvCxnSpPr>
        <p:spPr>
          <a:xfrm>
            <a:off x="4938985" y="1744066"/>
            <a:ext cx="14015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33" idx="2"/>
          </p:cNvCxnSpPr>
          <p:nvPr/>
        </p:nvCxnSpPr>
        <p:spPr>
          <a:xfrm>
            <a:off x="8395640" y="1744065"/>
            <a:ext cx="0" cy="17276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08" idx="2"/>
          </p:cNvCxnSpPr>
          <p:nvPr/>
        </p:nvCxnSpPr>
        <p:spPr>
          <a:xfrm>
            <a:off x="1482601" y="1744066"/>
            <a:ext cx="0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2477782" y="47538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vetoJobExecution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4196916" y="47538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jobToBeExecuted</a:t>
            </a:r>
            <a:endParaRPr lang="ko-KR" altLang="en-US" sz="1000" dirty="0"/>
          </a:p>
        </p:txBody>
      </p:sp>
      <p:cxnSp>
        <p:nvCxnSpPr>
          <p:cNvPr id="145" name="직선 화살표 연결선 144"/>
          <p:cNvCxnSpPr>
            <a:stCxn id="110" idx="2"/>
            <a:endCxn id="143" idx="0"/>
          </p:cNvCxnSpPr>
          <p:nvPr/>
        </p:nvCxnSpPr>
        <p:spPr>
          <a:xfrm flipH="1">
            <a:off x="3211335" y="4653136"/>
            <a:ext cx="811" cy="10075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43" idx="3"/>
            <a:endCxn id="144" idx="1"/>
          </p:cNvCxnSpPr>
          <p:nvPr/>
        </p:nvCxnSpPr>
        <p:spPr>
          <a:xfrm>
            <a:off x="3944888" y="4883536"/>
            <a:ext cx="252028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44" idx="3"/>
            <a:endCxn id="116" idx="1"/>
          </p:cNvCxnSpPr>
          <p:nvPr/>
        </p:nvCxnSpPr>
        <p:spPr>
          <a:xfrm>
            <a:off x="5664022" y="4883536"/>
            <a:ext cx="199833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4196916" y="509011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jobWasExecuted</a:t>
            </a:r>
            <a:endParaRPr lang="ko-KR" altLang="en-US" sz="1000" dirty="0"/>
          </a:p>
        </p:txBody>
      </p:sp>
      <p:cxnSp>
        <p:nvCxnSpPr>
          <p:cNvPr id="149" name="꺾인 연결선 148"/>
          <p:cNvCxnSpPr>
            <a:stCxn id="116" idx="2"/>
            <a:endCxn id="148" idx="3"/>
          </p:cNvCxnSpPr>
          <p:nvPr/>
        </p:nvCxnSpPr>
        <p:spPr>
          <a:xfrm rot="5400000">
            <a:off x="6926679" y="3750520"/>
            <a:ext cx="206577" cy="273188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2477782" y="509395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triggerCompleted</a:t>
            </a:r>
            <a:endParaRPr lang="ko-KR" altLang="en-US" sz="1000" dirty="0"/>
          </a:p>
        </p:txBody>
      </p:sp>
      <p:cxnSp>
        <p:nvCxnSpPr>
          <p:cNvPr id="151" name="직선 화살표 연결선 150"/>
          <p:cNvCxnSpPr>
            <a:stCxn id="148" idx="1"/>
            <a:endCxn id="150" idx="3"/>
          </p:cNvCxnSpPr>
          <p:nvPr/>
        </p:nvCxnSpPr>
        <p:spPr>
          <a:xfrm flipH="1">
            <a:off x="3944888" y="5219753"/>
            <a:ext cx="252028" cy="38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endCxn id="108" idx="0"/>
          </p:cNvCxnSpPr>
          <p:nvPr/>
        </p:nvCxnSpPr>
        <p:spPr>
          <a:xfrm>
            <a:off x="1470045" y="1340768"/>
            <a:ext cx="12556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2505539" y="259365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triggerFired</a:t>
            </a:r>
            <a:endParaRPr lang="ko-KR" altLang="en-US" sz="1000" dirty="0"/>
          </a:p>
        </p:txBody>
      </p:sp>
      <p:sp>
        <p:nvSpPr>
          <p:cNvPr id="154" name="직사각형 153"/>
          <p:cNvSpPr/>
          <p:nvPr/>
        </p:nvSpPr>
        <p:spPr>
          <a:xfrm>
            <a:off x="7689304" y="29536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targetMethod</a:t>
            </a:r>
            <a:endParaRPr lang="ko-KR" altLang="en-US" sz="1000" dirty="0"/>
          </a:p>
        </p:txBody>
      </p:sp>
      <p:cxnSp>
        <p:nvCxnSpPr>
          <p:cNvPr id="155" name="직선 화살표 연결선 154"/>
          <p:cNvCxnSpPr>
            <a:stCxn id="156" idx="4"/>
            <a:endCxn id="153" idx="0"/>
          </p:cNvCxnSpPr>
          <p:nvPr/>
        </p:nvCxnSpPr>
        <p:spPr>
          <a:xfrm flipH="1">
            <a:off x="3239092" y="2434289"/>
            <a:ext cx="8436" cy="1593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/>
          <p:cNvSpPr/>
          <p:nvPr/>
        </p:nvSpPr>
        <p:spPr>
          <a:xfrm>
            <a:off x="3141629" y="2222491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3133193" y="372125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stCxn id="167" idx="2"/>
            <a:endCxn id="157" idx="0"/>
          </p:cNvCxnSpPr>
          <p:nvPr/>
        </p:nvCxnSpPr>
        <p:spPr>
          <a:xfrm>
            <a:off x="3238281" y="3553035"/>
            <a:ext cx="811" cy="16822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 설명선 158"/>
          <p:cNvSpPr/>
          <p:nvPr/>
        </p:nvSpPr>
        <p:spPr>
          <a:xfrm>
            <a:off x="3535441" y="2132856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Trigger Start #1</a:t>
            </a:r>
            <a:endParaRPr lang="ko-KR" altLang="en-US" sz="1000" dirty="0"/>
          </a:p>
        </p:txBody>
      </p:sp>
      <p:sp>
        <p:nvSpPr>
          <p:cNvPr id="160" name="직사각형 159"/>
          <p:cNvSpPr/>
          <p:nvPr/>
        </p:nvSpPr>
        <p:spPr>
          <a:xfrm>
            <a:off x="2504728" y="29536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vetoJobExecution</a:t>
            </a:r>
            <a:endParaRPr lang="ko-KR" altLang="en-US" sz="1000" dirty="0"/>
          </a:p>
        </p:txBody>
      </p:sp>
      <p:sp>
        <p:nvSpPr>
          <p:cNvPr id="161" name="직사각형 160"/>
          <p:cNvSpPr/>
          <p:nvPr/>
        </p:nvSpPr>
        <p:spPr>
          <a:xfrm>
            <a:off x="4223862" y="295369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jobToBeExecuted</a:t>
            </a:r>
            <a:endParaRPr lang="ko-KR" altLang="en-US" sz="1000" dirty="0"/>
          </a:p>
        </p:txBody>
      </p:sp>
      <p:cxnSp>
        <p:nvCxnSpPr>
          <p:cNvPr id="162" name="직선 화살표 연결선 161"/>
          <p:cNvCxnSpPr>
            <a:stCxn id="153" idx="2"/>
            <a:endCxn id="160" idx="0"/>
          </p:cNvCxnSpPr>
          <p:nvPr/>
        </p:nvCxnSpPr>
        <p:spPr>
          <a:xfrm flipH="1">
            <a:off x="3238281" y="2852936"/>
            <a:ext cx="811" cy="10075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60" idx="3"/>
            <a:endCxn id="161" idx="1"/>
          </p:cNvCxnSpPr>
          <p:nvPr/>
        </p:nvCxnSpPr>
        <p:spPr>
          <a:xfrm>
            <a:off x="3971834" y="3083336"/>
            <a:ext cx="252028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61" idx="3"/>
            <a:endCxn id="154" idx="1"/>
          </p:cNvCxnSpPr>
          <p:nvPr/>
        </p:nvCxnSpPr>
        <p:spPr>
          <a:xfrm>
            <a:off x="5690968" y="3083336"/>
            <a:ext cx="199833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4223862" y="328991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jobWasExecuted</a:t>
            </a:r>
            <a:endParaRPr lang="ko-KR" altLang="en-US" sz="1000" dirty="0"/>
          </a:p>
        </p:txBody>
      </p:sp>
      <p:cxnSp>
        <p:nvCxnSpPr>
          <p:cNvPr id="166" name="꺾인 연결선 165"/>
          <p:cNvCxnSpPr>
            <a:stCxn id="154" idx="2"/>
            <a:endCxn id="165" idx="3"/>
          </p:cNvCxnSpPr>
          <p:nvPr/>
        </p:nvCxnSpPr>
        <p:spPr>
          <a:xfrm rot="5400000">
            <a:off x="6953625" y="1950320"/>
            <a:ext cx="206577" cy="273188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2504728" y="329375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triggerCompleted</a:t>
            </a:r>
            <a:endParaRPr lang="ko-KR" altLang="en-US" sz="1000" dirty="0"/>
          </a:p>
        </p:txBody>
      </p:sp>
      <p:cxnSp>
        <p:nvCxnSpPr>
          <p:cNvPr id="168" name="직선 화살표 연결선 167"/>
          <p:cNvCxnSpPr>
            <a:stCxn id="165" idx="1"/>
            <a:endCxn id="167" idx="3"/>
          </p:cNvCxnSpPr>
          <p:nvPr/>
        </p:nvCxnSpPr>
        <p:spPr>
          <a:xfrm flipH="1">
            <a:off x="3971834" y="3419553"/>
            <a:ext cx="252028" cy="38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사각형 설명선 168"/>
          <p:cNvSpPr/>
          <p:nvPr/>
        </p:nvSpPr>
        <p:spPr>
          <a:xfrm>
            <a:off x="5524789" y="2513029"/>
            <a:ext cx="1133872" cy="301433"/>
          </a:xfrm>
          <a:prstGeom prst="wedgeRectCallout">
            <a:avLst>
              <a:gd name="adj1" fmla="val -69646"/>
              <a:gd name="adj2" fmla="val 88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Set </a:t>
            </a:r>
          </a:p>
          <a:p>
            <a:pPr algn="ctr"/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170" name="사각형 설명선 169"/>
          <p:cNvSpPr/>
          <p:nvPr/>
        </p:nvSpPr>
        <p:spPr>
          <a:xfrm>
            <a:off x="5518592" y="3663043"/>
            <a:ext cx="1133872" cy="301433"/>
          </a:xfrm>
          <a:prstGeom prst="wedgeRectCallout">
            <a:avLst>
              <a:gd name="adj1" fmla="val -68862"/>
              <a:gd name="adj2" fmla="val -822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Remove </a:t>
            </a:r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171" name="사각형 설명선 170"/>
          <p:cNvSpPr/>
          <p:nvPr/>
        </p:nvSpPr>
        <p:spPr>
          <a:xfrm>
            <a:off x="5538262" y="4309427"/>
            <a:ext cx="1133872" cy="301433"/>
          </a:xfrm>
          <a:prstGeom prst="wedgeRectCallout">
            <a:avLst>
              <a:gd name="adj1" fmla="val -69646"/>
              <a:gd name="adj2" fmla="val 88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Set </a:t>
            </a:r>
          </a:p>
          <a:p>
            <a:pPr algn="ctr"/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172" name="사각형 설명선 171"/>
          <p:cNvSpPr/>
          <p:nvPr/>
        </p:nvSpPr>
        <p:spPr>
          <a:xfrm>
            <a:off x="5532065" y="5459441"/>
            <a:ext cx="1133872" cy="301433"/>
          </a:xfrm>
          <a:prstGeom prst="wedgeRectCallout">
            <a:avLst>
              <a:gd name="adj1" fmla="val -68862"/>
              <a:gd name="adj2" fmla="val -822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Remove </a:t>
            </a:r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484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4" y="1696021"/>
            <a:ext cx="8094575" cy="4613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3120" y="80628"/>
            <a:ext cx="287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Quartz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Application (3/3)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1618" y="96017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4-3. Example</a:t>
            </a:r>
            <a:endParaRPr lang="en-US" altLang="ko-KR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905" y="800708"/>
            <a:ext cx="90186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User ID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전달 예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인증 전까지는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Anonymous,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배치는 인증 없이 시스템 공통 계정을 사용하므로 해당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User 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Thread Local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 전달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User ID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정보 출처를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HttpSession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분리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Web Application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아닌 경우에도 접근 가능하도록 함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49144" y="2096852"/>
            <a:ext cx="1836204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89004" y="2816932"/>
            <a:ext cx="19802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249144" y="3573016"/>
            <a:ext cx="1836204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19800000">
            <a:off x="6822776" y="4568870"/>
            <a:ext cx="2937107" cy="77726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EXAMPLE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4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5. Lifecycle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6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Lifecycle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1913" y="96017"/>
            <a:ext cx="3422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5-1. Set / Get / Remove Lifecycle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1203"/>
              </p:ext>
            </p:extLst>
          </p:nvPr>
        </p:nvGraphicFramePr>
        <p:xfrm>
          <a:off x="380491" y="1736812"/>
          <a:ext cx="9073071" cy="448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3"/>
                <a:gridCol w="2196244"/>
                <a:gridCol w="1116124"/>
                <a:gridCol w="900100"/>
                <a:gridCol w="4032510"/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Lifecycle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Sequence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Layer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Presentation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XxxFilter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Session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 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가져와서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Application / Service / Business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XxxService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 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Domain / 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 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Integration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XxxAdapter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 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Persistence / Data Store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XxxDao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 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Integration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XxxAdapter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 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Domain / 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XxxManager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 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Application / Service / Business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XxxService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 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Presentation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XxxFilter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Remove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제거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Thread Local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변수에 대한 접근 방법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위치를 확인하여 무분별한 사용을 통제함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Thread Local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변수에 대한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Lifecycle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Sequence Diagram, Table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형태로 관리할 것을 권고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의도치 않은 변조로 인한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오동작을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예방하기 위해 개발 툴에서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reference, search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등의 방법으로 소스 코드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Inspaction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하여 사후 관리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9800000">
            <a:off x="6822776" y="4568870"/>
            <a:ext cx="2937107" cy="77726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EXAMPLE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3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7561"/>
              </p:ext>
            </p:extLst>
          </p:nvPr>
        </p:nvGraphicFramePr>
        <p:xfrm>
          <a:off x="452436" y="1226026"/>
          <a:ext cx="9001126" cy="4125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Thread Local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활용 전략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2012. 10. 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자료에 표준 양식 적용</a:t>
                      </a: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1069707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412776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Scope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82853" y="1453655"/>
            <a:ext cx="51648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4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44888" y="1657756"/>
            <a:ext cx="4780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0752" y="1794975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Check Point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0752" y="2528900"/>
            <a:ext cx="573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3. Application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유형 별 활용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전략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Web Application)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8764" y="2119011"/>
            <a:ext cx="399083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Thread Local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 전략에 영향을 주는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요소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81329" y="2155015"/>
            <a:ext cx="51648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6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910196" y="2359116"/>
            <a:ext cx="18131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764" y="2911648"/>
            <a:ext cx="39127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Application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Lifecycle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3.2 Request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Listener (All Request / Thread ID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3.3 Servlet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Filter (Specific Request / User ID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3.4 Example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4395" y="2952527"/>
            <a:ext cx="55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819600" y="3463599"/>
            <a:ext cx="19037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97016" y="3156628"/>
            <a:ext cx="36263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9600" y="3780619"/>
            <a:ext cx="1912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20752" y="4221088"/>
            <a:ext cx="598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Application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유형 별 활용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전략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(Quartz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Application)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28764" y="4603836"/>
            <a:ext cx="242803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4.1 Application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Lifecycle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4.2 Job Listener (Thread ID)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4.3 Example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81942" y="4644715"/>
            <a:ext cx="61587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13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5349044" y="5155787"/>
            <a:ext cx="33743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097016" y="4848816"/>
            <a:ext cx="36263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088904" y="4113076"/>
            <a:ext cx="46359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088904" y="5489650"/>
            <a:ext cx="46359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20752" y="5615952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Lifecycle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42393" y="5905597"/>
            <a:ext cx="28124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.1 Set / Get / Remove Lifecycle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95571" y="5946476"/>
            <a:ext cx="6158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17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781092" y="6150577"/>
            <a:ext cx="29559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Overview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8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Overview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8864" y="96017"/>
            <a:ext cx="1215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Scope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9176"/>
              </p:ext>
            </p:extLst>
          </p:nvPr>
        </p:nvGraphicFramePr>
        <p:xfrm>
          <a:off x="380492" y="1736812"/>
          <a:ext cx="9243768" cy="448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157"/>
                <a:gridCol w="1546243"/>
                <a:gridCol w="2988332"/>
                <a:gridCol w="2655036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Scope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List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Category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Scope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Main User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Application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Class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Class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사용하는 복수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Instance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간 공유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Instance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Instance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파괴 전까지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Method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종료 전까지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Local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Thread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종료 전까지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Framework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Web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Application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Request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Request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종료 전까지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Web Application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Page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내에서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Web Application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Session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Session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파괴 전까지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Web Application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Application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 Application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종료 전까지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Web Application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Framework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Prototype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JVM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내에서 개별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인스턴스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생성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Framework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Singletone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JVM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내에서 동일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인스턴스를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Framework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Flash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Request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다음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Request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전까지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Framework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Conversation(Diaglog)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대화형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Flow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내에서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Framework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Flow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Flow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내에서 유효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Application Framework Developer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Programming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시에 자주 사용되는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Scope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개발 상황에 따라 최적의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Scope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선택할 수 있어야 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그 중에서도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Thread Local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제대로 이해하고 활용할 수 있어야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개발 시 발생하는 각종 이슈에 대응이 가능하다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6716" y="3356992"/>
            <a:ext cx="7227544" cy="28803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Check Point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7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Check Point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8549" y="96017"/>
            <a:ext cx="470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Thread Local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 전략에 영향을 주는 요소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54450"/>
              </p:ext>
            </p:extLst>
          </p:nvPr>
        </p:nvGraphicFramePr>
        <p:xfrm>
          <a:off x="452438" y="1931556"/>
          <a:ext cx="9001124" cy="246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784893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영향 요소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Category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Check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Point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계정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Application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유형에 따라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Default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계정을 달리 해야 하는 경우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인증 처리 전 계정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 후 계정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보안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권한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Layer/Pattern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넘나들면서 보안 키 전달 및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Role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정보를 전달해야 하는 경우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트랜잭션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Layer/Pattern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넘나들면서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Transaction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State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정보를 전달해야 하는 경우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클러스터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요청별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로깅을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위해 </a:t>
                      </a:r>
                      <a:r>
                        <a:rPr lang="ko-KR" altLang="en-US" sz="1000" b="0" kern="12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식별자가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필요한 경우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S/W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제품간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연계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동일 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JVM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안에서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en-US" altLang="ko-KR" sz="1000" b="0" kern="1200" baseline="30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rd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Party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제품과 연계를 해야 하나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Parameter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전달이 어려운 경우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Thread Local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활용 전략에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영향을 주는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요소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Thread Local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시 아래와 같은 영향 요소를 고려하여 최적의 전략을 수립할 수 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3. Application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유형 별 활용 전략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(Web Application)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3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263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Application (1/4)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1164" y="96017"/>
            <a:ext cx="2643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3-1. Application 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Lifecycle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7040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ServletRequestListener</a:t>
            </a:r>
            <a:endParaRPr lang="ko-KR" altLang="en-US" sz="1000" b="1" dirty="0"/>
          </a:p>
        </p:txBody>
      </p:sp>
      <p:sp>
        <p:nvSpPr>
          <p:cNvPr id="5" name="직사각형 4"/>
          <p:cNvSpPr/>
          <p:nvPr/>
        </p:nvSpPr>
        <p:spPr>
          <a:xfrm>
            <a:off x="750401" y="370675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requestInitialized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749048" y="134922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405232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ServletContextListener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2478593" y="173801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contextInitialized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77240" y="134922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133424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SessionListener</a:t>
            </a:r>
            <a:endParaRPr lang="ko-KR" altLang="en-US" sz="1000" b="1" dirty="0"/>
          </a:p>
        </p:txBody>
      </p:sp>
      <p:sp>
        <p:nvSpPr>
          <p:cNvPr id="11" name="직사각형 10"/>
          <p:cNvSpPr/>
          <p:nvPr/>
        </p:nvSpPr>
        <p:spPr>
          <a:xfrm>
            <a:off x="749590" y="497414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requestDestroyed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205432" y="134922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5861616" y="629980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Filter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5934977" y="249022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5933624" y="2069300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7589808" y="629978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Servlet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7680989" y="4144889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680989" y="370675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680989" y="4570848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service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933626" y="4144890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doFilter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5933626" y="4974145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doFilter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cxnSp>
        <p:nvCxnSpPr>
          <p:cNvPr id="24" name="직선 화살표 연결선 23"/>
          <p:cNvCxnSpPr>
            <a:endCxn id="6" idx="0"/>
          </p:cNvCxnSpPr>
          <p:nvPr/>
        </p:nvCxnSpPr>
        <p:spPr>
          <a:xfrm flipH="1">
            <a:off x="1482601" y="1200978"/>
            <a:ext cx="1353" cy="14824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3"/>
            <a:endCxn id="9" idx="1"/>
          </p:cNvCxnSpPr>
          <p:nvPr/>
        </p:nvCxnSpPr>
        <p:spPr>
          <a:xfrm>
            <a:off x="2216154" y="1478862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3"/>
            <a:endCxn id="12" idx="1"/>
          </p:cNvCxnSpPr>
          <p:nvPr/>
        </p:nvCxnSpPr>
        <p:spPr>
          <a:xfrm>
            <a:off x="3944346" y="1478862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2" idx="2"/>
            <a:endCxn id="8" idx="3"/>
          </p:cNvCxnSpPr>
          <p:nvPr/>
        </p:nvCxnSpPr>
        <p:spPr>
          <a:xfrm rot="5400000">
            <a:off x="4312767" y="1241434"/>
            <a:ext cx="259150" cy="99328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2"/>
            <a:endCxn id="17" idx="1"/>
          </p:cNvCxnSpPr>
          <p:nvPr/>
        </p:nvCxnSpPr>
        <p:spPr>
          <a:xfrm rot="16200000" flipH="1">
            <a:off x="4472061" y="737377"/>
            <a:ext cx="201649" cy="27214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2"/>
            <a:endCxn id="14" idx="0"/>
          </p:cNvCxnSpPr>
          <p:nvPr/>
        </p:nvCxnSpPr>
        <p:spPr>
          <a:xfrm>
            <a:off x="6667177" y="2328581"/>
            <a:ext cx="1353" cy="16164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60512" y="3217202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6" idx="4"/>
            <a:endCxn id="5" idx="0"/>
          </p:cNvCxnSpPr>
          <p:nvPr/>
        </p:nvCxnSpPr>
        <p:spPr>
          <a:xfrm>
            <a:off x="1483954" y="3529759"/>
            <a:ext cx="0" cy="17699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" idx="3"/>
            <a:endCxn id="39" idx="1"/>
          </p:cNvCxnSpPr>
          <p:nvPr/>
        </p:nvCxnSpPr>
        <p:spPr>
          <a:xfrm>
            <a:off x="2217507" y="3836393"/>
            <a:ext cx="1988467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2"/>
            <a:endCxn id="19" idx="0"/>
          </p:cNvCxnSpPr>
          <p:nvPr/>
        </p:nvCxnSpPr>
        <p:spPr>
          <a:xfrm>
            <a:off x="8414542" y="3966032"/>
            <a:ext cx="0" cy="1788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1"/>
            <a:endCxn id="22" idx="3"/>
          </p:cNvCxnSpPr>
          <p:nvPr/>
        </p:nvCxnSpPr>
        <p:spPr>
          <a:xfrm flipH="1">
            <a:off x="7400732" y="4274530"/>
            <a:ext cx="280257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2" idx="2"/>
            <a:endCxn id="21" idx="1"/>
          </p:cNvCxnSpPr>
          <p:nvPr/>
        </p:nvCxnSpPr>
        <p:spPr>
          <a:xfrm rot="16200000" flipH="1">
            <a:off x="7025925" y="4045425"/>
            <a:ext cx="296318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1" idx="2"/>
            <a:endCxn id="23" idx="3"/>
          </p:cNvCxnSpPr>
          <p:nvPr/>
        </p:nvCxnSpPr>
        <p:spPr>
          <a:xfrm rot="5400000">
            <a:off x="7770809" y="4460052"/>
            <a:ext cx="273657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3" idx="1"/>
            <a:endCxn id="11" idx="3"/>
          </p:cNvCxnSpPr>
          <p:nvPr/>
        </p:nvCxnSpPr>
        <p:spPr>
          <a:xfrm flipH="1">
            <a:off x="2216696" y="5103786"/>
            <a:ext cx="371693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205974" y="6081569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sessionDestroyed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4205974" y="3706752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sessionCreated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>
            <a:stCxn id="39" idx="3"/>
            <a:endCxn id="20" idx="1"/>
          </p:cNvCxnSpPr>
          <p:nvPr/>
        </p:nvCxnSpPr>
        <p:spPr>
          <a:xfrm flipV="1">
            <a:off x="5673080" y="3836392"/>
            <a:ext cx="2007909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9" idx="4"/>
            <a:endCxn id="38" idx="0"/>
          </p:cNvCxnSpPr>
          <p:nvPr/>
        </p:nvCxnSpPr>
        <p:spPr>
          <a:xfrm>
            <a:off x="4939527" y="5945054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60512" y="5661248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376702" y="989180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571135" y="286138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14" idx="2"/>
            <a:endCxn id="44" idx="0"/>
          </p:cNvCxnSpPr>
          <p:nvPr/>
        </p:nvCxnSpPr>
        <p:spPr>
          <a:xfrm>
            <a:off x="6668530" y="2749503"/>
            <a:ext cx="8504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378055" y="3317961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378055" y="5381668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11" idx="2"/>
            <a:endCxn id="47" idx="0"/>
          </p:cNvCxnSpPr>
          <p:nvPr/>
        </p:nvCxnSpPr>
        <p:spPr>
          <a:xfrm>
            <a:off x="1483143" y="5233426"/>
            <a:ext cx="811" cy="1482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4833628" y="5733256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833628" y="6457562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38" idx="2"/>
            <a:endCxn id="50" idx="0"/>
          </p:cNvCxnSpPr>
          <p:nvPr/>
        </p:nvCxnSpPr>
        <p:spPr>
          <a:xfrm>
            <a:off x="4939527" y="6340850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784648" y="3317961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Request</a:t>
            </a:r>
            <a:endParaRPr lang="ko-KR" altLang="en-US" sz="1000" dirty="0"/>
          </a:p>
        </p:txBody>
      </p:sp>
      <p:sp>
        <p:nvSpPr>
          <p:cNvPr id="53" name="사각형 설명선 52"/>
          <p:cNvSpPr/>
          <p:nvPr/>
        </p:nvSpPr>
        <p:spPr>
          <a:xfrm>
            <a:off x="1802904" y="967327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Servlet Container Start</a:t>
            </a:r>
            <a:endParaRPr lang="ko-KR" altLang="en-US" sz="1000" dirty="0"/>
          </a:p>
        </p:txBody>
      </p:sp>
      <p:sp>
        <p:nvSpPr>
          <p:cNvPr id="54" name="사각형 설명선 53"/>
          <p:cNvSpPr/>
          <p:nvPr/>
        </p:nvSpPr>
        <p:spPr>
          <a:xfrm>
            <a:off x="5241032" y="5733256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Session Timeout</a:t>
            </a:r>
            <a:endParaRPr lang="ko-KR" altLang="en-US" sz="1000" dirty="0"/>
          </a:p>
        </p:txBody>
      </p:sp>
      <p:sp>
        <p:nvSpPr>
          <p:cNvPr id="55" name="사각형 설명선 54"/>
          <p:cNvSpPr/>
          <p:nvPr/>
        </p:nvSpPr>
        <p:spPr>
          <a:xfrm>
            <a:off x="4478490" y="4123812"/>
            <a:ext cx="1133872" cy="301433"/>
          </a:xfrm>
          <a:prstGeom prst="wedgeRectCallout">
            <a:avLst>
              <a:gd name="adj1" fmla="val -40460"/>
              <a:gd name="adj2" fmla="val -100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If session does not exist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41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1181</Words>
  <Application>Microsoft Office PowerPoint</Application>
  <PresentationFormat>A4 용지(210x297mm)</PresentationFormat>
  <Paragraphs>355</Paragraphs>
  <Slides>18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278</cp:revision>
  <dcterms:created xsi:type="dcterms:W3CDTF">2012-07-31T05:39:07Z</dcterms:created>
  <dcterms:modified xsi:type="dcterms:W3CDTF">2013-11-10T14:20:57Z</dcterms:modified>
</cp:coreProperties>
</file>