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sldIdLst>
    <p:sldId id="282" r:id="rId5"/>
    <p:sldId id="257" r:id="rId6"/>
    <p:sldId id="263" r:id="rId7"/>
    <p:sldId id="266" r:id="rId8"/>
    <p:sldId id="264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1" r:id="rId17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ED"/>
    <a:srgbClr val="F3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-1482" y="-84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표준 작성 지침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명명법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및 코딩 표준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표준 작성 지침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명명법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및 코딩 표준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표준 작성 지침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명명법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및 코딩 표준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640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개발 표준 작성 지침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명명법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및 코딩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2012.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1.2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97" y="5738481"/>
            <a:ext cx="1342284" cy="6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4905" y="800708"/>
            <a:ext cx="847853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하위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상위 패키지 아래에 주제별 패키지를 구성할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하위 패키지는 실제 인터페이스나 클래스가 탑재되기에 적절한 수준이 나올 때까지 하위 단계를 더 만들 수 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처음부터 </a:t>
            </a:r>
            <a:r>
              <a:rPr lang="ko-KR" altLang="en-US" sz="1100" dirty="0"/>
              <a:t>하위 패키지를 깊게 만들기 보다는 필요에 의해서 구분이 </a:t>
            </a:r>
            <a:r>
              <a:rPr lang="ko-KR" altLang="en-US" sz="1100" dirty="0" err="1"/>
              <a:t>필요해질</a:t>
            </a:r>
            <a:r>
              <a:rPr lang="ko-KR" altLang="en-US" sz="1100" dirty="0"/>
              <a:t> 때 하위 패키지를 추가하는 방식으로 </a:t>
            </a:r>
            <a:r>
              <a:rPr lang="en-US" altLang="ko-KR" sz="1100" dirty="0"/>
              <a:t>refactoring </a:t>
            </a:r>
            <a:r>
              <a:rPr lang="ko-KR" altLang="en-US" sz="1100" dirty="0"/>
              <a:t>할 것을 </a:t>
            </a:r>
            <a:r>
              <a:rPr lang="ko-KR" altLang="en-US" sz="1100" dirty="0" smtClean="0"/>
              <a:t>권장한다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개발 표준 작성 시에도 </a:t>
            </a:r>
            <a:r>
              <a:rPr lang="en-US" altLang="ko-KR" sz="1100" dirty="0" smtClean="0"/>
              <a:t>refactoring</a:t>
            </a:r>
            <a:r>
              <a:rPr lang="ko-KR" altLang="en-US" sz="1100" dirty="0" smtClean="0"/>
              <a:t>으로 인한 변경이 있을 수 있음을 명시할 것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496" y="2010326"/>
            <a:ext cx="8478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/>
              <a:t>하위 공통 패키지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6" y="96017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83787"/>
              </p:ext>
            </p:extLst>
          </p:nvPr>
        </p:nvGraphicFramePr>
        <p:xfrm>
          <a:off x="416496" y="2352918"/>
          <a:ext cx="9001124" cy="325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5184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org.codelabor.system.file</a:t>
                      </a:r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파일 관리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org.codelabor.system.remoting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원격 호출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org.codelabor.system.security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보안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org.codelabor.common.calendar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캘린더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org.codelabor.common.zip</a:t>
                      </a:r>
                      <a:endParaRPr lang="en-US" altLang="ko-KR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우편번호 관련 패키지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org.codelabor.example.file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파일 관리 관련 예제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org.codelabor.example.remoting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원격 호출 관련 예제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org.codelabor.example.security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보안 관련 예제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org.codelabor.example.calendar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캘린더 관련 예제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org.codelabor.example.zip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우편번호 관련 예제 패키지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905" y="5668216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하위 업무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하위 </a:t>
            </a:r>
            <a:r>
              <a:rPr lang="ko-KR" altLang="en-US" sz="1100" dirty="0"/>
              <a:t>업무가 있을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패키지를 추가할 수 있다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0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0708"/>
            <a:ext cx="847853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/>
              <a:t>패턴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역할 패키지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특정 패턴 혹은 역할 클래스를 만들 정도로 패키지가 충분히 정의되었다면 탑재될 패턴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역할명으로</a:t>
            </a:r>
            <a:r>
              <a:rPr lang="ko-KR" altLang="en-US" sz="1100" dirty="0"/>
              <a:t> 패키지를 구성한다</a:t>
            </a:r>
            <a:r>
              <a:rPr lang="en-US" altLang="ko-KR" sz="1100" dirty="0" smtClean="0"/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패턴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역할명은</a:t>
            </a:r>
            <a:r>
              <a:rPr lang="ko-KR" altLang="en-US" sz="1100" dirty="0"/>
              <a:t> 읽었을 때 다른 것으로 오인하지 않는 이름을 사용한다</a:t>
            </a:r>
            <a:r>
              <a:rPr lang="en-US" altLang="ko-KR" sz="1100" dirty="0"/>
              <a:t>. 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패턴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역할명은</a:t>
            </a:r>
            <a:r>
              <a:rPr lang="ko-KR" altLang="en-US" sz="1100" dirty="0" smtClean="0"/>
              <a:t> 반드시 </a:t>
            </a:r>
            <a:r>
              <a:rPr lang="en-US" altLang="ko-KR" sz="1100" dirty="0" err="1" smtClean="0"/>
              <a:t>GoF</a:t>
            </a:r>
            <a:r>
              <a:rPr lang="en-US" altLang="ko-KR" sz="1100" dirty="0" smtClean="0"/>
              <a:t>, Core </a:t>
            </a:r>
            <a:r>
              <a:rPr lang="en-US" altLang="ko-KR" sz="1100" dirty="0" err="1" smtClean="0"/>
              <a:t>J2EE</a:t>
            </a:r>
            <a:r>
              <a:rPr lang="en-US" altLang="ko-KR" sz="1100" dirty="0" smtClean="0"/>
              <a:t> Patterns</a:t>
            </a:r>
            <a:r>
              <a:rPr lang="ko-KR" altLang="en-US" sz="1100" dirty="0" smtClean="0"/>
              <a:t>의 용어와 일치하지 않아도 무방하고 특정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제품에서 사용하는 패턴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역할명을</a:t>
            </a:r>
            <a:r>
              <a:rPr lang="ko-KR" altLang="en-US" sz="1100" dirty="0" smtClean="0"/>
              <a:t> 사용해도 무방하다</a:t>
            </a:r>
            <a:r>
              <a:rPr lang="en-US" altLang="ko-KR" sz="1100" dirty="0" smtClean="0"/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패턴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역할명은</a:t>
            </a:r>
            <a:r>
              <a:rPr lang="ko-KR" altLang="en-US" sz="1100" dirty="0" smtClean="0"/>
              <a:t> 가급적 직접 정의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작명한 이름보다는 불특정 다수의 개발자가 그 내용을 짐작할 수 있는 개발자 커뮤니티에서 관례상 통용되는 이름을 사용한다</a:t>
            </a:r>
            <a:r>
              <a:rPr lang="en-US" altLang="ko-KR" sz="1100" dirty="0" smtClean="0"/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2560" y="96017"/>
            <a:ext cx="2231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1-5.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64353"/>
              </p:ext>
            </p:extLst>
          </p:nvPr>
        </p:nvGraphicFramePr>
        <p:xfrm>
          <a:off x="416496" y="2348880"/>
          <a:ext cx="9001124" cy="411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5184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org.codelabor.system.file.advice</a:t>
                      </a:r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err="1" smtClean="0">
                          <a:effectLst/>
                        </a:rPr>
                        <a:t>AOP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org.codelabor.system.file.dao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smtClean="0">
                          <a:effectLst/>
                        </a:rPr>
                        <a:t>DAO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org.codelabor.system.file.dto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err="1" smtClean="0">
                          <a:effectLst/>
                        </a:rPr>
                        <a:t>DTO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org.codelabor.system.file.exception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smtClean="0">
                          <a:effectLst/>
                        </a:rPr>
                        <a:t>Exception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org.codelabor.system.file.listener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Listener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org.codelabor.system.file.manager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org.codelabor.system.file.service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org.codelabor.system.file.util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org.codelabor.system.file.web.servlet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(Servlet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org.codelabor.system.file.web.filter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(Servlet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org.codelabor.system.file.web.controller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(Controller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org.codelabor.system.file.ws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1592796"/>
            <a:ext cx="84785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baseline="30000" dirty="0" smtClean="0">
                <a:latin typeface="맑은 고딕" pitchFamily="50" charset="-127"/>
                <a:ea typeface="맑은 고딕" pitchFamily="50" charset="-127"/>
              </a:rPr>
              <a:t>rd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Party S/W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제품을 확장하는 경우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동일 인터페이스를 구현하는 복수 구현체가 존재하되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특정 </a:t>
            </a:r>
            <a:r>
              <a:rPr lang="en-US" altLang="ko-KR" sz="1100" dirty="0" smtClean="0"/>
              <a:t>S/W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제품에 의존적인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제품명으로 </a:t>
            </a:r>
            <a:r>
              <a:rPr lang="ko-KR" altLang="en-US" sz="1100" dirty="0"/>
              <a:t>패키지를 구성한다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벤더나 회사명이 </a:t>
            </a:r>
            <a:r>
              <a:rPr lang="ko-KR" altLang="en-US" sz="1100" dirty="0"/>
              <a:t>아닌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제품명을 </a:t>
            </a:r>
            <a:r>
              <a:rPr lang="ko-KR" altLang="en-US" sz="1100" dirty="0"/>
              <a:t>사용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2505" y="96017"/>
            <a:ext cx="290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1-6. </a:t>
            </a:r>
            <a:r>
              <a:rPr lang="ko-KR" alt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패키지 구조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43753"/>
              </p:ext>
            </p:extLst>
          </p:nvPr>
        </p:nvGraphicFramePr>
        <p:xfrm>
          <a:off x="632520" y="2560423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org.codelabor.system.util.xplatform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XPLATFORM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 유틸리티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org.codelabor.system.web.filter.xplatform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XPLATFORM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서블릿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필터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org.codelabor.system.web.controller.xplatform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XPLATFORM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 컨트롤러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27659"/>
              </p:ext>
            </p:extLst>
          </p:nvPr>
        </p:nvGraphicFramePr>
        <p:xfrm>
          <a:off x="632520" y="4678436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org.codelabor.system.services</a:t>
                      </a:r>
                      <a:r>
                        <a:rPr lang="en-US" altLang="ko-KR" sz="1000" dirty="0" smtClean="0"/>
                        <a:t> 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동일 레벨에 여러 개의 서비스들이 탑재되는 경우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org.codelabor.system.filters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동일 레벨에 여러 개의 필터들이 탑재되는 경우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6496" y="800708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 구조 정의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기 정의된 패키지 구조에서 상황에 따라 아래와 같은 확장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변형이 가능하다</a:t>
            </a:r>
            <a:r>
              <a:rPr lang="en-US" altLang="ko-KR" sz="1100" dirty="0" smtClean="0"/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496" y="3933056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/>
              <a:t>패키지 복수형 표현을 사용하는 </a:t>
            </a:r>
            <a:r>
              <a:rPr lang="ko-KR" altLang="en-US" sz="1600" b="1" dirty="0" smtClean="0"/>
              <a:t>경우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동일 패턴에 해당하는 복수 구현 클래스가 탑재될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패키지 이름을 복수형으로 사용할 수 있다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5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5189"/>
            <a:ext cx="847853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구현 패키지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인터페이스 패키지는 사용 금지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인터페이스와 구현 클래스의 구분은 </a:t>
            </a:r>
            <a:r>
              <a:rPr lang="ko-KR" altLang="en-US" sz="1100" dirty="0" err="1"/>
              <a:t>클래스명으로</a:t>
            </a:r>
            <a:r>
              <a:rPr lang="ko-KR" altLang="en-US" sz="1100" dirty="0"/>
              <a:t> 구분하므로 패키지로 구분할 필요는 없다</a:t>
            </a:r>
            <a:r>
              <a:rPr lang="en-US" altLang="ko-KR" sz="1100" dirty="0"/>
              <a:t>. 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en-US" altLang="ko-KR" sz="1100" dirty="0" err="1" smtClean="0"/>
              <a:t>FileManager</a:t>
            </a:r>
            <a:r>
              <a:rPr lang="ko-KR" altLang="en-US" sz="1100" dirty="0" smtClean="0"/>
              <a:t>는 </a:t>
            </a:r>
            <a:r>
              <a:rPr lang="ko-KR" altLang="en-US" sz="1100" dirty="0"/>
              <a:t>인터페이스</a:t>
            </a:r>
            <a:r>
              <a:rPr lang="en-US" altLang="ko-KR" sz="1100" dirty="0"/>
              <a:t>, </a:t>
            </a:r>
            <a:r>
              <a:rPr lang="en-US" altLang="ko-KR" sz="1100" dirty="0" err="1" smtClean="0"/>
              <a:t>FileManagerImpl</a:t>
            </a:r>
            <a:r>
              <a:rPr lang="ko-KR" altLang="en-US" sz="1100" dirty="0" smtClean="0"/>
              <a:t>는 </a:t>
            </a:r>
            <a:r>
              <a:rPr lang="ko-KR" altLang="en-US" sz="1100" dirty="0"/>
              <a:t>구현 클래스</a:t>
            </a:r>
            <a:r>
              <a:rPr lang="en-US" altLang="ko-KR" sz="1100" dirty="0"/>
              <a:t>)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같은 </a:t>
            </a:r>
            <a:r>
              <a:rPr lang="ko-KR" altLang="en-US" sz="1100" dirty="0"/>
              <a:t>이유로 인터페이스를 표현하기 위한 패키지 역시 사용하지 않는다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기능적으로 인터페이스가 필요한 모듈일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interface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라는 패키지를 </a:t>
            </a:r>
            <a:r>
              <a:rPr lang="ko-KR" altLang="en-US" sz="1100" dirty="0"/>
              <a:t>사용하지 않고 </a:t>
            </a:r>
            <a:r>
              <a:rPr lang="en-US" altLang="ko-KR" sz="1100" dirty="0" err="1"/>
              <a:t>remoting.http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remoting.tcp</a:t>
            </a:r>
            <a:r>
              <a:rPr lang="en-US" altLang="ko-KR" sz="1100" dirty="0"/>
              <a:t> </a:t>
            </a:r>
            <a:r>
              <a:rPr lang="ko-KR" altLang="en-US" sz="1100" dirty="0"/>
              <a:t>와 같은 형태로 명명한다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2504" y="96017"/>
            <a:ext cx="290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1-6. </a:t>
            </a:r>
            <a:r>
              <a:rPr lang="ko-KR" alt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600" b="1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패키지 구조 정의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31450"/>
              </p:ext>
            </p:extLst>
          </p:nvPr>
        </p:nvGraphicFramePr>
        <p:xfrm>
          <a:off x="632520" y="1772816"/>
          <a:ext cx="8604956" cy="65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org.codelabor.system.file.manager.impl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사용하지 않음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99073"/>
              </p:ext>
            </p:extLst>
          </p:nvPr>
        </p:nvGraphicFramePr>
        <p:xfrm>
          <a:off x="632520" y="2986184"/>
          <a:ext cx="8604956" cy="65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org.codelabor.system.file.manager.inf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사용하지 않음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38898"/>
              </p:ext>
            </p:extLst>
          </p:nvPr>
        </p:nvGraphicFramePr>
        <p:xfrm>
          <a:off x="632520" y="4329100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org.codelabor.system.remoting.http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HTTP </a:t>
                      </a:r>
                      <a:r>
                        <a:rPr lang="ko-KR" altLang="en-US" sz="1000" dirty="0" smtClean="0"/>
                        <a:t>프로토콜 관련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org.codelabor.system.remoting.tcp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프로토콜 관련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5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04048"/>
              </p:ext>
            </p:extLst>
          </p:nvPr>
        </p:nvGraphicFramePr>
        <p:xfrm>
          <a:off x="452436" y="1226026"/>
          <a:ext cx="9001126" cy="441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표준 작성 지침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코딩 표준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2012. 09. 21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자료 문서 양식 변경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2012. 09. 22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개사 도메인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내용 보완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2012. 10.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16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패턴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 패키지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항목 추가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79909"/>
            <a:ext cx="2468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하위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패키지 구조 정의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5983" y="1520788"/>
            <a:ext cx="553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 p</a:t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 p</a:t>
            </a:r>
          </a:p>
          <a:p>
            <a:pPr algn="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 p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324350" y="2031860"/>
            <a:ext cx="4400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24350" y="2338832"/>
            <a:ext cx="4400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64868" y="1724889"/>
            <a:ext cx="49600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8984" y="2991130"/>
            <a:ext cx="39143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99234" y="3298102"/>
            <a:ext cx="3424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24350" y="2684159"/>
            <a:ext cx="43990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384" y="9601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84196"/>
              </p:ext>
            </p:extLst>
          </p:nvPr>
        </p:nvGraphicFramePr>
        <p:xfrm>
          <a:off x="452438" y="1931556"/>
          <a:ext cx="9001124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784893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명명법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우선 순위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우선 순위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PJT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정의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관례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업종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 용어 의존적 명명법 및 관례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3rd Party SW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제품 의존적 명명법 및 관례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Framework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의존적 명명법 및 관례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u="sng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en-US" altLang="ko-KR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u="sng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언어 의존적 </a:t>
                      </a:r>
                      <a:r>
                        <a:rPr lang="ko-KR" altLang="en-US" sz="1000" b="1" u="sng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000" b="1" u="sng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관례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운영체제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의존적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관례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일반적인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Java Application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개발 시 필요한 일반적인 패키지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명명법을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정의한다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본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명명법은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보다 구체화된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명명법이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존재할 경우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해당 내용으로 재정의될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본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명명법은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아래 우선 순위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 언어 의존적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명명법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및 관례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 해당된다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6" y="96017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05" y="800708"/>
            <a:ext cx="84785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기본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도메인 역순으로 기본 패키지를 구성한다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반드시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등록된 도메인이 아니라도 상관없으나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소스 코드에 대한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오너십이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있는 조직 이름이 포함되도록 한다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90888"/>
              </p:ext>
            </p:extLst>
          </p:nvPr>
        </p:nvGraphicFramePr>
        <p:xfrm>
          <a:off x="632520" y="1762048"/>
          <a:ext cx="8604956" cy="65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496" y="2636912"/>
            <a:ext cx="8478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사의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공식 도메인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외부로 공개된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사의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공식 도메인은 아래와 같다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기본적으로 공식 도메인을 참고하여 기본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패키지명을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정의하되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필요에 따라 일부를 생략하거나 보완할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수정한 기본 패키지를 도메인으로 접속한 경우 해당 조직과 무관한 사이트로 접속될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해당 패키지는 사용하지 않는다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41435"/>
              </p:ext>
            </p:extLst>
          </p:nvPr>
        </p:nvGraphicFramePr>
        <p:xfrm>
          <a:off x="416496" y="3814404"/>
          <a:ext cx="9001124" cy="181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580"/>
                <a:gridCol w="3289772"/>
                <a:gridCol w="32897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도메인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권장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비권장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기본 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1561273"/>
            <a:ext cx="84785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상위 공통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업무 독립적으로 시스템 공통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업무 공통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예제 패키지를 둔다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예제 패키지는 개발자가 참고할 수 있는 예제 소스를 탑재하되</a:t>
            </a:r>
            <a:r>
              <a:rPr lang="en-US" altLang="ko-KR" sz="1100" dirty="0"/>
              <a:t>, CI(Continuous Integration) </a:t>
            </a:r>
            <a:r>
              <a:rPr lang="ko-KR" altLang="en-US" sz="1100" dirty="0"/>
              <a:t>서버에서 </a:t>
            </a:r>
            <a:r>
              <a:rPr lang="ko-KR" altLang="en-US" sz="1100" dirty="0" err="1"/>
              <a:t>빌드</a:t>
            </a:r>
            <a:r>
              <a:rPr lang="ko-KR" altLang="en-US" sz="1100" dirty="0"/>
              <a:t> 후</a:t>
            </a:r>
            <a:r>
              <a:rPr lang="en-US" altLang="ko-KR" sz="1100" dirty="0"/>
              <a:t>, </a:t>
            </a:r>
            <a:r>
              <a:rPr lang="ko-KR" altLang="en-US" sz="1100" dirty="0"/>
              <a:t>배포 시에는 </a:t>
            </a:r>
            <a:r>
              <a:rPr lang="ko-KR" altLang="en-US" sz="1100" dirty="0" err="1"/>
              <a:t>예외처리하여</a:t>
            </a:r>
            <a:r>
              <a:rPr lang="ko-KR" altLang="en-US" sz="1100" dirty="0"/>
              <a:t> 배포되지 않도록 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테스트 </a:t>
            </a:r>
            <a:r>
              <a:rPr lang="ko-KR" altLang="en-US" sz="1100" dirty="0"/>
              <a:t>코드 역시 운영 서버 </a:t>
            </a:r>
            <a:r>
              <a:rPr lang="ko-KR" altLang="en-US" sz="1100" dirty="0" err="1"/>
              <a:t>배포시에는</a:t>
            </a:r>
            <a:r>
              <a:rPr lang="ko-KR" altLang="en-US" sz="1100" dirty="0"/>
              <a:t> 예외 처리되는데 이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패키지로 구분하지 않고 패키지로 구분하지 않고 </a:t>
            </a:r>
            <a:r>
              <a:rPr lang="en-US" altLang="ko-KR" sz="1100" dirty="0"/>
              <a:t>Source Directory </a:t>
            </a:r>
            <a:r>
              <a:rPr lang="ko-KR" altLang="en-US" sz="1100" dirty="0"/>
              <a:t>자체를 구분하도록 한다</a:t>
            </a:r>
            <a:r>
              <a:rPr lang="en-US" altLang="ko-KR" sz="1100" dirty="0"/>
              <a:t>. (Maven </a:t>
            </a:r>
            <a:r>
              <a:rPr lang="ko-KR" altLang="en-US" sz="1100" dirty="0"/>
              <a:t>스타일의 소스 </a:t>
            </a:r>
            <a:r>
              <a:rPr lang="ko-KR" altLang="en-US" sz="1100" dirty="0" err="1"/>
              <a:t>디렉토리</a:t>
            </a:r>
            <a:r>
              <a:rPr lang="ko-KR" altLang="en-US" sz="1100" dirty="0"/>
              <a:t> 레이아웃 권장</a:t>
            </a:r>
            <a:r>
              <a:rPr lang="en-US" altLang="ko-KR" sz="1100" dirty="0"/>
              <a:t>)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7" y="96017"/>
            <a:ext cx="17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05" y="800708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상위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기본 패키지에 이어 상위 공통 패키지를 구성한다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7566"/>
              </p:ext>
            </p:extLst>
          </p:nvPr>
        </p:nvGraphicFramePr>
        <p:xfrm>
          <a:off x="632520" y="2348880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org.codelabor.system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공통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org.codelabor.common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 공통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org.codelabor.example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예제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5167"/>
              </p:ext>
            </p:extLst>
          </p:nvPr>
        </p:nvGraphicFramePr>
        <p:xfrm>
          <a:off x="632520" y="4534388"/>
          <a:ext cx="8604956" cy="94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디렉토리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/main/java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 코드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배포됨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/test/java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테스트 코드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배포되지 않음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3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0708"/>
            <a:ext cx="8478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/>
              <a:t>상위 업종</a:t>
            </a:r>
            <a:r>
              <a:rPr lang="en-US" altLang="ko-KR" sz="1600" b="1" dirty="0"/>
              <a:t>(Industry) </a:t>
            </a:r>
            <a:r>
              <a:rPr lang="ko-KR" altLang="en-US" sz="1600" b="1" dirty="0"/>
              <a:t>패키지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업종별 패키지를 구분해서 </a:t>
            </a:r>
            <a:r>
              <a:rPr lang="ko-KR" altLang="en-US" sz="1100" dirty="0" err="1"/>
              <a:t>구성해야하는</a:t>
            </a:r>
            <a:r>
              <a:rPr lang="ko-KR" altLang="en-US" sz="1100" dirty="0"/>
              <a:t> 경우 상위 패키지에 업무명을 넣기 전에 </a:t>
            </a:r>
            <a:r>
              <a:rPr lang="ko-KR" altLang="en-US" sz="1100" dirty="0" err="1"/>
              <a:t>업종명을</a:t>
            </a:r>
            <a:r>
              <a:rPr lang="ko-KR" altLang="en-US" sz="1100" dirty="0"/>
              <a:t> 넣는다</a:t>
            </a:r>
            <a:r>
              <a:rPr lang="en-US" altLang="ko-KR" sz="1100" dirty="0" smtClean="0"/>
              <a:t>.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err="1" smtClean="0"/>
              <a:t>ERP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일류화의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소스 코드가 통합 관리되므로 업종 구분이 필요하나 </a:t>
            </a:r>
            <a:r>
              <a:rPr lang="en-US" altLang="ko-KR" sz="1100" dirty="0" smtClean="0"/>
              <a:t>Legacy</a:t>
            </a:r>
            <a:r>
              <a:rPr lang="ko-KR" altLang="en-US" sz="1100" dirty="0" smtClean="0"/>
              <a:t>의 경우 소스 코드가 각 사에서 관리되므로 업종 패키지는 생략 가능하다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향후 언급되는 패키지에서는 상위 업종 패키지는 생략함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7" y="96017"/>
            <a:ext cx="17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49781"/>
              </p:ext>
            </p:extLst>
          </p:nvPr>
        </p:nvGraphicFramePr>
        <p:xfrm>
          <a:off x="416496" y="1916832"/>
          <a:ext cx="9001124" cy="325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5184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org.codelabor.finance</a:t>
                      </a:r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금융업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org.codelabor.insurance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보험업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org.codelabor.construction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건설업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org.codelabor.manufacturing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제조업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org.codelabor.education</a:t>
                      </a:r>
                      <a:endParaRPr lang="en-US" altLang="ko-KR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교육서비스업</a:t>
                      </a:r>
                      <a:r>
                        <a:rPr lang="ko-KR" altLang="en-US" sz="1000" dirty="0" smtClean="0"/>
                        <a:t> 관련 패키지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5189"/>
            <a:ext cx="847853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상위 업무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기본 패키지</a:t>
            </a:r>
            <a:r>
              <a:rPr lang="en-US" altLang="ko-KR" sz="1100" dirty="0"/>
              <a:t>(</a:t>
            </a:r>
            <a:r>
              <a:rPr lang="ko-KR" altLang="en-US" sz="1100" dirty="0"/>
              <a:t>혹은 상위 업종 패키지</a:t>
            </a:r>
            <a:r>
              <a:rPr lang="en-US" altLang="ko-KR" sz="1100" dirty="0"/>
              <a:t>)</a:t>
            </a:r>
            <a:r>
              <a:rPr lang="ko-KR" altLang="en-US" sz="1100" dirty="0"/>
              <a:t>에 이어 상위 업무 패키지를 구성한다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업무 </a:t>
            </a:r>
            <a:r>
              <a:rPr lang="ko-KR" altLang="en-US" sz="1100" dirty="0"/>
              <a:t>의존적인 패키지를 프로젝트에 맞게 구성한다</a:t>
            </a:r>
            <a:r>
              <a:rPr lang="en-US" altLang="ko-KR" sz="1100" dirty="0"/>
              <a:t>. </a:t>
            </a:r>
            <a:r>
              <a:rPr lang="ko-KR" altLang="en-US" sz="1100" dirty="0"/>
              <a:t>업무명은 가급적 </a:t>
            </a:r>
            <a:r>
              <a:rPr lang="ko-KR" altLang="en-US" sz="1100" dirty="0" smtClean="0"/>
              <a:t>읽었을 때 </a:t>
            </a:r>
            <a:r>
              <a:rPr lang="ko-KR" altLang="en-US" sz="1100" dirty="0"/>
              <a:t>의미가 파악되는 단어를 사용하도록 한다</a:t>
            </a:r>
            <a:r>
              <a:rPr lang="en-US" altLang="ko-KR" sz="1100" dirty="0" smtClean="0"/>
              <a:t>. 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업무명에 대한 코드가 존재하고 </a:t>
            </a:r>
            <a:r>
              <a:rPr lang="ko-KR" altLang="en-US" sz="1100" dirty="0" err="1" smtClean="0"/>
              <a:t>충돌없이</a:t>
            </a:r>
            <a:r>
              <a:rPr lang="ko-KR" altLang="en-US" sz="1100" dirty="0" smtClean="0"/>
              <a:t> 의미 </a:t>
            </a:r>
            <a:r>
              <a:rPr lang="ko-KR" altLang="en-US" sz="1100" dirty="0"/>
              <a:t>파악이 가능하다는 전제 하에 코드를 패키지로 사용하는 것도 가능하다</a:t>
            </a:r>
            <a:r>
              <a:rPr lang="en-US" altLang="ko-KR" sz="1100" dirty="0"/>
              <a:t>.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7" y="96017"/>
            <a:ext cx="17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93139"/>
              </p:ext>
            </p:extLst>
          </p:nvPr>
        </p:nvGraphicFramePr>
        <p:xfrm>
          <a:off x="632520" y="1772816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org.codelabor.banking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뱅킹</a:t>
                      </a:r>
                      <a:r>
                        <a:rPr lang="ko-KR" altLang="en-US" sz="1000" dirty="0" smtClean="0"/>
                        <a:t> 업무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org.codelabor.labor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노무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org.codelabor.estimate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견적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41938"/>
              </p:ext>
            </p:extLst>
          </p:nvPr>
        </p:nvGraphicFramePr>
        <p:xfrm>
          <a:off x="632520" y="3609020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org.codelabor.bnk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뱅킹</a:t>
                      </a:r>
                      <a:r>
                        <a:rPr lang="ko-KR" altLang="en-US" sz="1000" dirty="0" smtClean="0"/>
                        <a:t> 업무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org.codelabor.lbr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노무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org.codelabor.est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견적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1118</Words>
  <Application>Microsoft Office PowerPoint</Application>
  <PresentationFormat>A4 용지(210x297mm)</PresentationFormat>
  <Paragraphs>286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120</cp:revision>
  <dcterms:created xsi:type="dcterms:W3CDTF">2012-07-31T05:39:07Z</dcterms:created>
  <dcterms:modified xsi:type="dcterms:W3CDTF">2013-11-10T14:28:15Z</dcterms:modified>
</cp:coreProperties>
</file>