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0" r:id="rId2"/>
    <p:sldMasterId id="2147483656" r:id="rId3"/>
    <p:sldMasterId id="2147483654" r:id="rId4"/>
  </p:sldMasterIdLst>
  <p:notesMasterIdLst>
    <p:notesMasterId r:id="rId23"/>
  </p:notesMasterIdLst>
  <p:sldIdLst>
    <p:sldId id="282" r:id="rId5"/>
    <p:sldId id="257" r:id="rId6"/>
    <p:sldId id="263" r:id="rId7"/>
    <p:sldId id="283" r:id="rId8"/>
    <p:sldId id="291" r:id="rId9"/>
    <p:sldId id="313" r:id="rId10"/>
    <p:sldId id="314" r:id="rId11"/>
    <p:sldId id="315" r:id="rId12"/>
    <p:sldId id="316" r:id="rId13"/>
    <p:sldId id="317" r:id="rId14"/>
    <p:sldId id="266" r:id="rId15"/>
    <p:sldId id="303" r:id="rId16"/>
    <p:sldId id="297" r:id="rId17"/>
    <p:sldId id="307" r:id="rId18"/>
    <p:sldId id="309" r:id="rId19"/>
    <p:sldId id="310" r:id="rId20"/>
    <p:sldId id="311" r:id="rId21"/>
    <p:sldId id="312" r:id="rId22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5"/>
    <a:srgbClr val="E9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612" autoAdjust="0"/>
    <p:restoredTop sz="83866" autoAdjust="0"/>
  </p:normalViewPr>
  <p:slideViewPr>
    <p:cSldViewPr snapToObjects="1">
      <p:cViewPr varScale="1">
        <p:scale>
          <a:sx n="76" d="100"/>
          <a:sy n="76" d="100"/>
        </p:scale>
        <p:origin x="-1434" y="-84"/>
      </p:cViewPr>
      <p:guideLst>
        <p:guide orient="horz" pos="504"/>
        <p:guide orient="horz" pos="618"/>
        <p:guide pos="3120"/>
        <p:guide pos="6000"/>
        <p:guide pos="376"/>
        <p:guide pos="489"/>
        <p:guide pos="285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2" d="100"/>
          <a:sy n="92" d="100"/>
        </p:scale>
        <p:origin x="-2160" y="-102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E804F-87FA-48C5-8C15-C89CB3863B3B}" type="datetimeFigureOut">
              <a:rPr lang="ko-KR" altLang="en-US" smtClean="0"/>
              <a:t>2013-11-10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0E4F-8351-4054-BCA3-F193A871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5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5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5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4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48343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소스 코드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인스펙션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계획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42088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01148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소스 코드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인스펙션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계획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43674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515434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소스 코드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인스펙션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계획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4874" y="1592796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소스 코드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인스펙션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계획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175" y="340905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2013.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852" y="22961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 1.2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2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0048" y="96017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Check List 5/5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4905" y="800708"/>
            <a:ext cx="90186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Check List</a:t>
            </a: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정적 분석 툴의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Ruleset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달리 수작업으로 진행하는 점검인 만큼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Check List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내용은 상황에 따라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보완이 가능함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분석 중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특정 이슈에 대한 징후가 감지되거나 취약점이 발견되면 해당 부분을 강화하여 점검할 수 있음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자체의 점검 사항 뿐만 아니라 소스 코드와 관련된 제반 활동에 대한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Audit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성격도 포함함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회성 평가 목적 보다는 수시 개선 권고 형태로 진행됨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Check List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는 사전 공유되지 않고 분석 결과 공유 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포함됨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31052"/>
              </p:ext>
            </p:extLst>
          </p:nvPr>
        </p:nvGraphicFramePr>
        <p:xfrm>
          <a:off x="452437" y="2255432"/>
          <a:ext cx="9171823" cy="36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1"/>
                <a:gridCol w="801963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List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 항목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Class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다른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Jar(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다른 라이브러리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 중복 여부 확인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Class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다른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Jar(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동일 라이브러리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버전만 다름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 중복 여부 확인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내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.properties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내용에 대한 가변 필요 여부 확인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파일명에 버전 식별 불가한 파일 사용 여부 확인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.properties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파일의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Localization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 여부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파일의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Localization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 여부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Process / Environment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모서리가 둥근 직사각형 305"/>
          <p:cNvSpPr/>
          <p:nvPr/>
        </p:nvSpPr>
        <p:spPr>
          <a:xfrm>
            <a:off x="416496" y="980728"/>
            <a:ext cx="9171760" cy="5256584"/>
          </a:xfrm>
          <a:prstGeom prst="roundRect">
            <a:avLst>
              <a:gd name="adj" fmla="val 65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Process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652" y="96017"/>
            <a:ext cx="442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소스 코드 </a:t>
            </a:r>
            <a:r>
              <a:rPr lang="ko-KR" altLang="en-US" sz="1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인스펙션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프로세스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 관점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0" name="그룹 26"/>
          <p:cNvGrpSpPr/>
          <p:nvPr/>
        </p:nvGrpSpPr>
        <p:grpSpPr>
          <a:xfrm>
            <a:off x="6630446" y="1802752"/>
            <a:ext cx="676275" cy="792088"/>
            <a:chOff x="3575783" y="3201943"/>
            <a:chExt cx="676275" cy="792088"/>
          </a:xfrm>
        </p:grpSpPr>
        <p:pic>
          <p:nvPicPr>
            <p:cNvPr id="264" name="Picture 77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5783" y="3201943"/>
              <a:ext cx="676275" cy="582613"/>
            </a:xfrm>
            <a:prstGeom prst="rect">
              <a:avLst/>
            </a:prstGeom>
            <a:noFill/>
          </p:spPr>
        </p:pic>
        <p:sp>
          <p:nvSpPr>
            <p:cNvPr id="265" name="TextBox 264"/>
            <p:cNvSpPr txBox="1"/>
            <p:nvPr/>
          </p:nvSpPr>
          <p:spPr>
            <a:xfrm>
              <a:off x="3594378" y="3717032"/>
              <a:ext cx="63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PJT</a:t>
              </a:r>
              <a:r>
                <a:rPr lang="ko-KR" altLang="en-US" sz="1200" dirty="0"/>
                <a:t> </a:t>
              </a:r>
              <a:r>
                <a:rPr lang="en-US" altLang="ko-KR" sz="1200" dirty="0" smtClean="0"/>
                <a:t>SA</a:t>
              </a:r>
            </a:p>
          </p:txBody>
        </p:sp>
      </p:grpSp>
      <p:grpSp>
        <p:nvGrpSpPr>
          <p:cNvPr id="131" name="그룹 27"/>
          <p:cNvGrpSpPr/>
          <p:nvPr/>
        </p:nvGrpSpPr>
        <p:grpSpPr>
          <a:xfrm>
            <a:off x="4412940" y="3457971"/>
            <a:ext cx="1074332" cy="964332"/>
            <a:chOff x="3376756" y="4787508"/>
            <a:chExt cx="1074332" cy="964332"/>
          </a:xfrm>
        </p:grpSpPr>
        <p:pic>
          <p:nvPicPr>
            <p:cNvPr id="262" name="Picture 77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39270" y="4787508"/>
              <a:ext cx="749300" cy="574675"/>
            </a:xfrm>
            <a:prstGeom prst="rect">
              <a:avLst/>
            </a:prstGeom>
            <a:noFill/>
          </p:spPr>
        </p:pic>
        <p:sp>
          <p:nvSpPr>
            <p:cNvPr id="263" name="TextBox 262"/>
            <p:cNvSpPr txBox="1"/>
            <p:nvPr/>
          </p:nvSpPr>
          <p:spPr>
            <a:xfrm>
              <a:off x="3376756" y="5290175"/>
              <a:ext cx="1074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통합지원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T/F</a:t>
              </a:r>
            </a:p>
            <a:p>
              <a:pPr algn="ctr"/>
              <a:r>
                <a:rPr lang="en-US" altLang="ko-KR" sz="1200" dirty="0" smtClean="0"/>
                <a:t>SA</a:t>
              </a:r>
              <a:endParaRPr lang="ko-KR" altLang="en-US" sz="1200" dirty="0"/>
            </a:p>
          </p:txBody>
        </p:sp>
      </p:grpSp>
      <p:grpSp>
        <p:nvGrpSpPr>
          <p:cNvPr id="266" name="그룹 52"/>
          <p:cNvGrpSpPr/>
          <p:nvPr/>
        </p:nvGrpSpPr>
        <p:grpSpPr>
          <a:xfrm>
            <a:off x="6392677" y="5044534"/>
            <a:ext cx="1148122" cy="976754"/>
            <a:chOff x="397539" y="5733256"/>
            <a:chExt cx="1148122" cy="976754"/>
          </a:xfrm>
        </p:grpSpPr>
        <p:pic>
          <p:nvPicPr>
            <p:cNvPr id="267" name="Picture 77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1550" y="5733256"/>
              <a:ext cx="800100" cy="560388"/>
            </a:xfrm>
            <a:prstGeom prst="rect">
              <a:avLst/>
            </a:prstGeom>
            <a:noFill/>
          </p:spPr>
        </p:pic>
        <p:sp>
          <p:nvSpPr>
            <p:cNvPr id="268" name="TextBox 267"/>
            <p:cNvSpPr txBox="1"/>
            <p:nvPr/>
          </p:nvSpPr>
          <p:spPr>
            <a:xfrm>
              <a:off x="397539" y="6248345"/>
              <a:ext cx="1148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오픈소스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기획그룹</a:t>
              </a:r>
              <a:endParaRPr lang="ko-KR" altLang="en-US" sz="1200" dirty="0"/>
            </a:p>
          </p:txBody>
        </p:sp>
      </p:grpSp>
      <p:sp>
        <p:nvSpPr>
          <p:cNvPr id="2" name="정육면체 1"/>
          <p:cNvSpPr/>
          <p:nvPr/>
        </p:nvSpPr>
        <p:spPr>
          <a:xfrm>
            <a:off x="941970" y="1658736"/>
            <a:ext cx="1404156" cy="1143387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Subversion</a:t>
            </a:r>
            <a:endParaRPr lang="ko-KR" altLang="en-US" sz="1200" dirty="0"/>
          </a:p>
        </p:txBody>
      </p:sp>
      <p:sp>
        <p:nvSpPr>
          <p:cNvPr id="278" name="정육면체 277"/>
          <p:cNvSpPr/>
          <p:nvPr/>
        </p:nvSpPr>
        <p:spPr>
          <a:xfrm>
            <a:off x="928777" y="3306179"/>
            <a:ext cx="1404156" cy="1143387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Jenkins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PMD</a:t>
            </a:r>
            <a:r>
              <a:rPr lang="en-US" altLang="ko-KR" sz="1200" dirty="0" smtClean="0"/>
              <a:t>, Fortify)</a:t>
            </a:r>
            <a:endParaRPr lang="ko-KR" altLang="en-US" sz="1200" dirty="0"/>
          </a:p>
        </p:txBody>
      </p:sp>
      <p:sp>
        <p:nvSpPr>
          <p:cNvPr id="279" name="정육면체 278"/>
          <p:cNvSpPr/>
          <p:nvPr/>
        </p:nvSpPr>
        <p:spPr>
          <a:xfrm>
            <a:off x="928777" y="4913905"/>
            <a:ext cx="1404156" cy="1143387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Protex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94184" y="1613889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형상 관리 점검 수행</a:t>
            </a:r>
            <a:endParaRPr lang="en-US" altLang="ko-KR" sz="1200" dirty="0" smtClean="0"/>
          </a:p>
          <a:p>
            <a:r>
              <a:rPr lang="ko-KR" altLang="en-US" sz="1200" dirty="0" smtClean="0"/>
              <a:t>소스 코드 수작업 리뷰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2394184" y="3227139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빌드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배포 자동화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검검</a:t>
            </a:r>
            <a:r>
              <a:rPr lang="ko-KR" altLang="en-US" sz="1200" dirty="0" smtClean="0"/>
              <a:t> 수행</a:t>
            </a:r>
            <a:endParaRPr lang="en-US" altLang="ko-KR" sz="1200" dirty="0" smtClean="0"/>
          </a:p>
          <a:p>
            <a:r>
              <a:rPr lang="ko-KR" altLang="en-US" sz="1200" dirty="0" smtClean="0"/>
              <a:t>품질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보안 분석 결과 리뷰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2394184" y="503901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라이선스 점검 수행</a:t>
            </a:r>
            <a:endParaRPr lang="ko-KR" altLang="en-US" sz="1200" dirty="0"/>
          </a:p>
        </p:txBody>
      </p:sp>
      <p:cxnSp>
        <p:nvCxnSpPr>
          <p:cNvPr id="13" name="꺾인 연결선 12"/>
          <p:cNvCxnSpPr>
            <a:stCxn id="263" idx="2"/>
            <a:endCxn id="267" idx="1"/>
          </p:cNvCxnSpPr>
          <p:nvPr/>
        </p:nvCxnSpPr>
        <p:spPr>
          <a:xfrm rot="16200000" flipH="1">
            <a:off x="5307185" y="4065224"/>
            <a:ext cx="902425" cy="161658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5767924" y="180275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시정 권고</a:t>
            </a:r>
            <a:endParaRPr lang="ko-KR" altLang="en-US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061012" y="485435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라이선스 점검 결과</a:t>
            </a:r>
            <a:endParaRPr lang="en-US" altLang="ko-KR" sz="1200" dirty="0" smtClean="0"/>
          </a:p>
          <a:p>
            <a:r>
              <a:rPr lang="ko-KR" altLang="en-US" sz="1200" dirty="0" smtClean="0"/>
              <a:t>리뷰 요청</a:t>
            </a:r>
            <a:endParaRPr lang="ko-KR" altLang="en-US" sz="12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8699120" y="3450195"/>
            <a:ext cx="731837" cy="864096"/>
            <a:chOff x="6592886" y="2204864"/>
            <a:chExt cx="731837" cy="864096"/>
          </a:xfrm>
        </p:grpSpPr>
        <p:pic>
          <p:nvPicPr>
            <p:cNvPr id="284" name="Picture 77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92886" y="2204864"/>
              <a:ext cx="731837" cy="603250"/>
            </a:xfrm>
            <a:prstGeom prst="rect">
              <a:avLst/>
            </a:prstGeom>
            <a:noFill/>
          </p:spPr>
        </p:pic>
        <p:sp>
          <p:nvSpPr>
            <p:cNvPr id="285" name="TextBox 284"/>
            <p:cNvSpPr txBox="1"/>
            <p:nvPr/>
          </p:nvSpPr>
          <p:spPr>
            <a:xfrm>
              <a:off x="6616819" y="2791961"/>
              <a:ext cx="68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PJT</a:t>
              </a:r>
              <a:r>
                <a:rPr lang="en-US" altLang="ko-KR" sz="1200" dirty="0" smtClean="0"/>
                <a:t> PM</a:t>
              </a:r>
              <a:endParaRPr lang="ko-KR" altLang="en-US" sz="1200" dirty="0"/>
            </a:p>
          </p:txBody>
        </p:sp>
      </p:grpSp>
      <p:sp>
        <p:nvSpPr>
          <p:cNvPr id="286" name="TextBox 285"/>
          <p:cNvSpPr txBox="1"/>
          <p:nvPr/>
        </p:nvSpPr>
        <p:spPr>
          <a:xfrm>
            <a:off x="7450737" y="3486199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점검 결과 보고</a:t>
            </a:r>
            <a:endParaRPr lang="ko-KR" altLang="en-US" sz="1200" dirty="0"/>
          </a:p>
        </p:txBody>
      </p:sp>
      <p:cxnSp>
        <p:nvCxnSpPr>
          <p:cNvPr id="20" name="꺾인 연결선 19"/>
          <p:cNvCxnSpPr>
            <a:stCxn id="264" idx="3"/>
            <a:endCxn id="284" idx="0"/>
          </p:cNvCxnSpPr>
          <p:nvPr/>
        </p:nvCxnSpPr>
        <p:spPr>
          <a:xfrm>
            <a:off x="7306721" y="2094059"/>
            <a:ext cx="1758318" cy="135613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67" idx="3"/>
            <a:endCxn id="285" idx="2"/>
          </p:cNvCxnSpPr>
          <p:nvPr/>
        </p:nvCxnSpPr>
        <p:spPr>
          <a:xfrm flipV="1">
            <a:off x="7366788" y="4314291"/>
            <a:ext cx="1698250" cy="101043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7810777" y="180275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조치 결과 보고</a:t>
            </a:r>
            <a:endParaRPr lang="ko-KR" altLang="en-US" sz="1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7846781" y="504918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점검 결과 통보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262" idx="3"/>
            <a:endCxn id="284" idx="1"/>
          </p:cNvCxnSpPr>
          <p:nvPr/>
        </p:nvCxnSpPr>
        <p:spPr>
          <a:xfrm>
            <a:off x="5324754" y="3745309"/>
            <a:ext cx="3374366" cy="65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62" idx="0"/>
            <a:endCxn id="264" idx="1"/>
          </p:cNvCxnSpPr>
          <p:nvPr/>
        </p:nvCxnSpPr>
        <p:spPr>
          <a:xfrm rot="5400000" flipH="1" flipV="1">
            <a:off x="5108319" y="1935844"/>
            <a:ext cx="1363912" cy="168034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62" idx="0"/>
            <a:endCxn id="2" idx="5"/>
          </p:cNvCxnSpPr>
          <p:nvPr/>
        </p:nvCxnSpPr>
        <p:spPr>
          <a:xfrm rot="16200000" flipV="1">
            <a:off x="2962883" y="1470750"/>
            <a:ext cx="1370465" cy="260397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/>
          <p:cNvCxnSpPr>
            <a:stCxn id="262" idx="1"/>
            <a:endCxn id="278" idx="5"/>
          </p:cNvCxnSpPr>
          <p:nvPr/>
        </p:nvCxnSpPr>
        <p:spPr>
          <a:xfrm flipH="1" flipV="1">
            <a:off x="2332933" y="3734949"/>
            <a:ext cx="2242521" cy="103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꺾인 연결선 293"/>
          <p:cNvCxnSpPr>
            <a:stCxn id="263" idx="2"/>
            <a:endCxn id="279" idx="5"/>
          </p:cNvCxnSpPr>
          <p:nvPr/>
        </p:nvCxnSpPr>
        <p:spPr>
          <a:xfrm rot="5400000">
            <a:off x="3181334" y="3573903"/>
            <a:ext cx="920372" cy="26171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타원 296"/>
          <p:cNvSpPr/>
          <p:nvPr/>
        </p:nvSpPr>
        <p:spPr>
          <a:xfrm>
            <a:off x="2394184" y="1275499"/>
            <a:ext cx="324036" cy="324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98" name="타원 297"/>
          <p:cNvSpPr/>
          <p:nvPr/>
        </p:nvSpPr>
        <p:spPr>
          <a:xfrm>
            <a:off x="2404941" y="2924944"/>
            <a:ext cx="324036" cy="324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99" name="타원 298"/>
          <p:cNvSpPr/>
          <p:nvPr/>
        </p:nvSpPr>
        <p:spPr>
          <a:xfrm>
            <a:off x="2404941" y="4727449"/>
            <a:ext cx="324036" cy="324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300" name="타원 299"/>
          <p:cNvSpPr/>
          <p:nvPr/>
        </p:nvSpPr>
        <p:spPr>
          <a:xfrm>
            <a:off x="5823400" y="1478716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01" name="타원 300"/>
          <p:cNvSpPr/>
          <p:nvPr/>
        </p:nvSpPr>
        <p:spPr>
          <a:xfrm>
            <a:off x="7522745" y="3158703"/>
            <a:ext cx="324036" cy="3240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302" name="타원 301"/>
          <p:cNvSpPr/>
          <p:nvPr/>
        </p:nvSpPr>
        <p:spPr>
          <a:xfrm>
            <a:off x="5132685" y="4495473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03" name="타원 302"/>
          <p:cNvSpPr/>
          <p:nvPr/>
        </p:nvSpPr>
        <p:spPr>
          <a:xfrm>
            <a:off x="7863876" y="1496718"/>
            <a:ext cx="324036" cy="3240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304" name="타원 303"/>
          <p:cNvSpPr/>
          <p:nvPr/>
        </p:nvSpPr>
        <p:spPr>
          <a:xfrm>
            <a:off x="7897219" y="4692333"/>
            <a:ext cx="324036" cy="3240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3475571" y="800708"/>
            <a:ext cx="2917106" cy="474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PJT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종료 전까지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회 반복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11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3. Environment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0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Environment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5377" y="96017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준비 사항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1992032"/>
            <a:ext cx="901865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오픈 소스 검증 서비스 사전 준비 사항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SCM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통한 최신 소스 코드 접근 가능 확인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고정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사용 가능 여부 및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SDS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방화벽 해제 신청 및 완료 여부 확인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측 방화벽 해제 신청 및 완료 여부 확인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842" y="3385445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Protex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 방화벽 해제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Target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시스템</a:t>
            </a:r>
            <a:r>
              <a:rPr lang="en-US" altLang="ko-KR" sz="1100" dirty="0" smtClean="0"/>
              <a:t>: Black duck </a:t>
            </a:r>
            <a:r>
              <a:rPr lang="en-US" altLang="ko-KR" sz="1100" dirty="0" err="1" smtClean="0"/>
              <a:t>Protex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검증 서버</a:t>
            </a: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/>
              <a:t>IP: 70.7.105.110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Port: 80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842" y="4573577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Protex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 방화벽 해제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Source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시스템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통합지원 </a:t>
            </a:r>
            <a:r>
              <a:rPr lang="en-US" altLang="ko-KR" sz="1100" dirty="0" smtClean="0"/>
              <a:t>T/F </a:t>
            </a:r>
            <a:r>
              <a:rPr lang="ko-KR" altLang="en-US" sz="1100" dirty="0" smtClean="0"/>
              <a:t>현장 지원 노트북 </a:t>
            </a:r>
            <a:r>
              <a:rPr lang="en-US" altLang="ko-KR" sz="1100" dirty="0" smtClean="0"/>
              <a:t>(5</a:t>
            </a:r>
            <a:r>
              <a:rPr lang="ko-KR" altLang="en-US" sz="1100" dirty="0" smtClean="0"/>
              <a:t>개사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대 준비</a:t>
            </a:r>
            <a:r>
              <a:rPr lang="en-US" altLang="ko-KR" sz="1100" dirty="0" smtClean="0"/>
              <a:t>)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/>
              <a:t>IP: </a:t>
            </a:r>
            <a:r>
              <a:rPr lang="ko-KR" altLang="en-US" sz="1100" dirty="0" smtClean="0"/>
              <a:t>각 사에서 </a:t>
            </a:r>
            <a:r>
              <a:rPr lang="ko-KR" altLang="en-US" sz="1100" dirty="0" err="1" smtClean="0"/>
              <a:t>점검자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IP </a:t>
            </a:r>
            <a:r>
              <a:rPr lang="ko-KR" altLang="en-US" sz="1100" dirty="0" smtClean="0"/>
              <a:t>고정 할당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검증자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통합지원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T/F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신상재 책임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필요할 경우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각 사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점검자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내정하여 점검 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905" y="836712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오픈소스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검증 서비스 환경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검증 서버는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사내망에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위치함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사내망에서는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접근 제약 없음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사외망에서는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SBC(Server Based Computing)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혹은 방화벽 해제가 필요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(SDS ISSP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통한 방화벽 해제와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측 방화벽 해제 모두 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8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Schedule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3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Schedule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6228" y="96017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점검 지원 계획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1/3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점검 지원 계획 및 진행 상황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Freezing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전까지 지속적으로 수행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개사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순회 점검을 하되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 사에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주간 작업 시간 할당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차는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주간 수행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일 중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일을 각 사 작업에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일을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개사 공통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수명업무로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할당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점검 대상 및 방법은 상황에 따라 조정 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57039"/>
              </p:ext>
            </p:extLst>
          </p:nvPr>
        </p:nvGraphicFramePr>
        <p:xfrm>
          <a:off x="452438" y="1955448"/>
          <a:ext cx="9001124" cy="41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0"/>
                <a:gridCol w="1872208"/>
                <a:gridCol w="5976726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차 점검 계획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고객사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예상 지원 일정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 상황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결과 리포트 분석 및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Ruleset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조정 작업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적용 상황만 점검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Password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난독 처리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URL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간접 참조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File Encoding, Library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버전 적정성 위주로 점검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오픈 소스 라이선스 점검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중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일부 라이브러리의 라이선스 충돌 확인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조치 지시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적용 상황만 점검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적용 상황만 점검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Password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난독 처리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URL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간접 참조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File Encoding, Library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버전 적정성 위주로 점검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오픈 소스 라이선스 점검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중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일부 소스 코드의 라이선스 충돌 확인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 진행 중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결과 리포트 분석 및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Ruleset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조정 작업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적용 상황만 점검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Password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난독 처리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URL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간접 참조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File Encoding, Library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버전 적정성 위주로 점검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오픈 소스 라이선스 점검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중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일부 라이브러리의 라이선스 충돌 확인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조치 지시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9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Schedule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6228" y="96017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점검 지원 계획 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/3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점검 지원 계획 및 진행 상황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Freezing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전까지 지속적으로 수행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개사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순회 점검을 하되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 사에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주간 작업 시간 할당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차는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주간 수행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주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 중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일을 각 사 작업에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일을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개사 공통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수명업무로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할당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점검 대상 및 방법은 상황에 따라 조정 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58325"/>
              </p:ext>
            </p:extLst>
          </p:nvPr>
        </p:nvGraphicFramePr>
        <p:xfrm>
          <a:off x="452438" y="1955448"/>
          <a:ext cx="9001124" cy="41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0"/>
                <a:gridCol w="1872208"/>
                <a:gridCol w="5976726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차 점검 계획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고객사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예상 지원 일정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 상황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7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Schedule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6228" y="96017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점검 지원 계획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3/3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점검 지원 계획 및 진행 상황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Freezing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전까지 지속적으로 수행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개사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순회 점검을 하되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 사에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주간 작업 시간 할당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차는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주간 수행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주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 중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일을 각 사 작업에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일을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개사 공통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수명업무로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할당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점검 대상 및 방법은 상황에 따라 조정 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50659"/>
              </p:ext>
            </p:extLst>
          </p:nvPr>
        </p:nvGraphicFramePr>
        <p:xfrm>
          <a:off x="452438" y="1955448"/>
          <a:ext cx="9001124" cy="41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0"/>
                <a:gridCol w="1872208"/>
                <a:gridCol w="5976726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차 점검 계획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고객사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예상 지원 일정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 상황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Forrify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Manual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Protex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3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76807"/>
              </p:ext>
            </p:extLst>
          </p:nvPr>
        </p:nvGraphicFramePr>
        <p:xfrm>
          <a:off x="452436" y="1226026"/>
          <a:ext cx="9001126" cy="383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430"/>
                <a:gridCol w="1569576"/>
                <a:gridCol w="4775988"/>
                <a:gridCol w="1409132"/>
              </a:tblGrid>
              <a:tr h="32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개정 </a:t>
                      </a:r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소스 코드 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인스펙션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계획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 짜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02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01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작성</a:t>
                      </a: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02. 07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 조정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2013. 03 25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소스 코드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인스펙션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계획을 소스 코드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인스펙션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계획으로 상세화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88" y="709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문서개정이력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25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08647" y="1069707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0288" y="1412776"/>
            <a:ext cx="3608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통상적인 소스 코드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인스펙션과의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Check List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82853" y="1453655"/>
            <a:ext cx="516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4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880992" y="1664804"/>
            <a:ext cx="38439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0752" y="2276872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 Process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0752" y="3176972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Environment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8764" y="2600908"/>
            <a:ext cx="3780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소스 코드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인스펙션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프로세스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 관점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81942" y="2636912"/>
            <a:ext cx="6158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10 p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5565068" y="2823854"/>
            <a:ext cx="3158309" cy="171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764" y="3559720"/>
            <a:ext cx="16882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사전 준비 사항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1943" y="3600599"/>
            <a:ext cx="61587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12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313040" y="3774232"/>
            <a:ext cx="34103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89511" y="1988840"/>
            <a:ext cx="38439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20752" y="414908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Schedule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8764" y="4531828"/>
            <a:ext cx="16882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지원 계획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81942" y="4572707"/>
            <a:ext cx="6158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14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313040" y="4746340"/>
            <a:ext cx="34103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Overview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8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2505" y="96017"/>
            <a:ext cx="290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소스 코드 </a:t>
            </a:r>
            <a:r>
              <a:rPr lang="ko-KR" altLang="en-US" sz="1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인스펙션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</a:t>
            </a:r>
            <a:r>
              <a:rPr lang="ko-KR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4905" y="800708"/>
            <a:ext cx="90186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통상적인 소스 코드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인스펙션과의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차이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코드와 관련된 품질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성능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유지보수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보안 관점에서의 취약점을 분석하고 개선토록 하는 활동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특정 산출물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리뷰어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특정 시기를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정해놓고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품질활동을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하는 일반적인 코드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인스펙션활동은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PJT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에수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수행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불특정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산춭물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단일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리뷰어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불시에 상시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품질활동을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하는 코드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인스펙션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활동을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통합지원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T/F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수행함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단순히 소스 코드 내용만 보는 것이 아닌 소스 코드와 관련된 각종 분석 툴들의 전체적인 사용 현황과 적정성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설정 내용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배포 방식 등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PJT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전체의 다각적인 관점을 통해 소스 코드의 개선 사항을 도출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시정조치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되도록 권고하는 활동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83993" y="3140968"/>
            <a:ext cx="5976728" cy="468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PMD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유지보수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3083992" y="3728374"/>
            <a:ext cx="5976728" cy="468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Fortify (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3093738" y="4860776"/>
            <a:ext cx="5976728" cy="468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Protex</a:t>
            </a:r>
            <a:r>
              <a:rPr lang="en-US" altLang="ko-KR" dirty="0" smtClean="0"/>
              <a:t> (</a:t>
            </a:r>
            <a:r>
              <a:rPr lang="ko-KR" altLang="en-US" dirty="0" smtClean="0"/>
              <a:t>라이선스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3083993" y="4293096"/>
            <a:ext cx="5976728" cy="468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Jenkins (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 자동화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083993" y="5445224"/>
            <a:ext cx="5976728" cy="468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Manual / Eye </a:t>
            </a:r>
            <a:r>
              <a:rPr lang="en-US" altLang="ko-KR" dirty="0" err="1" smtClean="0"/>
              <a:t>Cheking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기타 특정 개발 이슈 표적 점검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모서리가 접힌 도형 2"/>
          <p:cNvSpPr/>
          <p:nvPr/>
        </p:nvSpPr>
        <p:spPr>
          <a:xfrm>
            <a:off x="1086785" y="3405436"/>
            <a:ext cx="1404156" cy="1590836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</a:p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" idx="1"/>
            <a:endCxn id="3" idx="3"/>
          </p:cNvCxnSpPr>
          <p:nvPr/>
        </p:nvCxnSpPr>
        <p:spPr>
          <a:xfrm flipH="1">
            <a:off x="2490941" y="3374994"/>
            <a:ext cx="593052" cy="825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81" idx="1"/>
            <a:endCxn id="3" idx="3"/>
          </p:cNvCxnSpPr>
          <p:nvPr/>
        </p:nvCxnSpPr>
        <p:spPr>
          <a:xfrm flipH="1">
            <a:off x="2490941" y="3962400"/>
            <a:ext cx="593051" cy="2384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83" idx="1"/>
            <a:endCxn id="3" idx="3"/>
          </p:cNvCxnSpPr>
          <p:nvPr/>
        </p:nvCxnSpPr>
        <p:spPr>
          <a:xfrm flipH="1" flipV="1">
            <a:off x="2490941" y="4200854"/>
            <a:ext cx="593052" cy="3262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2" idx="1"/>
            <a:endCxn id="3" idx="3"/>
          </p:cNvCxnSpPr>
          <p:nvPr/>
        </p:nvCxnSpPr>
        <p:spPr>
          <a:xfrm flipH="1" flipV="1">
            <a:off x="2490941" y="4200854"/>
            <a:ext cx="602797" cy="8939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4" idx="1"/>
            <a:endCxn id="3" idx="3"/>
          </p:cNvCxnSpPr>
          <p:nvPr/>
        </p:nvCxnSpPr>
        <p:spPr>
          <a:xfrm flipH="1" flipV="1">
            <a:off x="2490941" y="4200854"/>
            <a:ext cx="593052" cy="14783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080792" y="2564904"/>
            <a:ext cx="5976728" cy="468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Subversion (</a:t>
            </a:r>
            <a:r>
              <a:rPr lang="ko-KR" altLang="en-US" dirty="0" smtClean="0"/>
              <a:t>형상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01" idx="1"/>
          </p:cNvCxnSpPr>
          <p:nvPr/>
        </p:nvCxnSpPr>
        <p:spPr>
          <a:xfrm flipH="1">
            <a:off x="2490941" y="2798930"/>
            <a:ext cx="589851" cy="14941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47914" y="96017"/>
            <a:ext cx="2576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Check List 1/5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4905" y="800708"/>
            <a:ext cx="90186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Check List</a:t>
            </a: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정적 분석 툴의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Ruleset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달리 수작업으로 진행하는 점검인 만큼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Check List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내용은 상황에 따라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보완이 가능함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분석 중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특정 이슈에 대한 징후가 감지되거나 취약점이 발견되면 해당 부분을 강화하여 점검할 수 있음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자체의 점검 사항 뿐만 아니라 소스 코드와 관련된 제반 활동에 대한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Audit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성격도 포함함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회성 평가 목적 보다는 수시 개선 권고 형태로 진행됨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Check List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는 사전 공유되지 않고 분석 결과 공유 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포함됨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58074"/>
              </p:ext>
            </p:extLst>
          </p:nvPr>
        </p:nvGraphicFramePr>
        <p:xfrm>
          <a:off x="452437" y="2255432"/>
          <a:ext cx="9171823" cy="36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1"/>
                <a:gridCol w="801963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List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 항목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Subversion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모든 개발 대상 시스템과 소스 코드 등록 내용과의 일치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Subversion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모든 소스 코드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Repository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접근 가능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Subversion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형상관리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Repository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정기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Backup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분리된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Disk)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Jenkins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적용된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Ruleset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 출하 검사 기준과 동일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Eclipse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적용된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Ruleset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 출하 검사 기준과 동일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출하검사 기준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Ruleset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커스텀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출하검사 기준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Ruleset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커스텀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 담당자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고객의 동의 확보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출하검사 기준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Ruleset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추가 커스텀 필요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모든 개발 대상 시스템의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적용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점검 결과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Report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프로젝트 참여자 공유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87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0048" y="96017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Check List 2/5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4905" y="800708"/>
            <a:ext cx="90186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Check List</a:t>
            </a: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정적 분석 툴의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Ruleset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달리 수작업으로 진행하는 점검인 만큼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Check List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내용은 상황에 따라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보완이 가능함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분석 중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특정 이슈에 대한 징후가 감지되거나 취약점이 발견되면 해당 부분을 강화하여 점검할 수 있음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자체의 점검 사항 뿐만 아니라 소스 코드와 관련된 제반 활동에 대한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Audit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성격도 포함함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회성 평가 목적 보다는 수시 개선 권고 형태로 진행됨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Check List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는 사전 공유되지 않고 분석 결과 공유 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포함됨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09269"/>
              </p:ext>
            </p:extLst>
          </p:nvPr>
        </p:nvGraphicFramePr>
        <p:xfrm>
          <a:off x="452437" y="2255432"/>
          <a:ext cx="9171823" cy="36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1"/>
                <a:gridCol w="801963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List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 항목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점검 결과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Report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시정 조치 활동 수행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우회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적정성 여부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Annotation, PMD Marker)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트렌드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소스 코드 품질 수준 분석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Fortify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모든 개발 대상 시스템의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Fortify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적용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Fortify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Fortify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점검 결과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Report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프로젝트 참여자 공유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Fortify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Fortify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점검 결과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Report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시정 조치 활동 수행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Jenkins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모든 개발 대상 시스템의 자동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Build, Deploy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Jenkins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Jenkins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설정의 정기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Backup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분리된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Disk)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Protex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오픈소스 라이선스 위반 및 충돌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Protex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Protext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검증 서버 접근 가능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5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0048" y="96017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Check List 3/5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4905" y="800708"/>
            <a:ext cx="90186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Check List</a:t>
            </a: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정적 분석 툴의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Ruleset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달리 수작업으로 진행하는 점검인 만큼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Check List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내용은 상황에 따라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보완이 가능함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분석 중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특정 이슈에 대한 징후가 감지되거나 취약점이 발견되면 해당 부분을 강화하여 점검할 수 있음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자체의 점검 사항 뿐만 아니라 소스 코드와 관련된 제반 활동에 대한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Audit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성격도 포함함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회성 평가 목적 보다는 수시 개선 권고 형태로 진행됨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Check List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는 사전 공유되지 않고 분석 결과 공유 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포함됨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07176"/>
              </p:ext>
            </p:extLst>
          </p:nvPr>
        </p:nvGraphicFramePr>
        <p:xfrm>
          <a:off x="452437" y="2255432"/>
          <a:ext cx="9171823" cy="36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1"/>
                <a:gridCol w="801963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List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 항목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Protex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Protext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검증 결과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Report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프로젝트 참여자 공유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Protex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Protext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검증 결과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Report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시정 조치 활동 수행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난독 처리 여부 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.java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인코딩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최신 버전 사용 여부 확인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파일간의 버전 조합 적정성 여부 확인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난독 처리 여부 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난독 처리 여부 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URL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간접 참조 처리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전화번호 간접 참조 처리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4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0048" y="96017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Check List 4/5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4905" y="800708"/>
            <a:ext cx="90186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점검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Check List</a:t>
            </a: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정적 분석 툴의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Ruleset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달리 수작업으로 진행하는 점검인 만큼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Check List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내용은 상황에 따라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보완이 가능함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분석 중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특정 이슈에 대한 징후가 감지되거나 취약점이 발견되면 해당 부분을 강화하여 점검할 수 있음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소스 코드 자체의 점검 사항 뿐만 아니라 소스 코드와 관련된 제반 활동에 대한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Audit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성격도 포함함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회성 평가 목적 보다는 수시 개선 권고 형태로 진행됨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Check List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는 사전 공유되지 않고 분석 결과 공유 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포함됨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02632"/>
              </p:ext>
            </p:extLst>
          </p:nvPr>
        </p:nvGraphicFramePr>
        <p:xfrm>
          <a:off x="452437" y="2255432"/>
          <a:ext cx="9171823" cy="36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1"/>
                <a:gridCol w="801963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List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점검 항목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 주소 간접 참조 처리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.properties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인코딩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저작권 표시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라이선스 명기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SimpleDateFormat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System.out.print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final static Logger logger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Test, Sample, Example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소스 코드에 대한 배포 예외 적용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 level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적정성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JavaDoc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생성 및 내용의 적정성 확인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Manual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Client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프로그램의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return code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처리 여부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55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_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_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_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1948</Words>
  <Application>Microsoft Office PowerPoint</Application>
  <PresentationFormat>A4 용지(210x297mm)</PresentationFormat>
  <Paragraphs>368</Paragraphs>
  <Slides>18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Contents</vt:lpstr>
      <vt:lpstr>Sub_중</vt:lpstr>
      <vt:lpstr>Sub_대</vt:lpstr>
      <vt:lpstr>Sub_소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designer</dc:creator>
  <cp:lastModifiedBy>bomber</cp:lastModifiedBy>
  <cp:revision>475</cp:revision>
  <dcterms:created xsi:type="dcterms:W3CDTF">2012-07-31T05:39:07Z</dcterms:created>
  <dcterms:modified xsi:type="dcterms:W3CDTF">2013-11-10T14:14:29Z</dcterms:modified>
</cp:coreProperties>
</file>