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0" r:id="rId2"/>
    <p:sldMasterId id="2147483656" r:id="rId3"/>
    <p:sldMasterId id="2147483654" r:id="rId4"/>
  </p:sldMasterIdLst>
  <p:notesMasterIdLst>
    <p:notesMasterId r:id="rId21"/>
  </p:notesMasterIdLst>
  <p:sldIdLst>
    <p:sldId id="282" r:id="rId5"/>
    <p:sldId id="257" r:id="rId6"/>
    <p:sldId id="263" r:id="rId7"/>
    <p:sldId id="283" r:id="rId8"/>
    <p:sldId id="291" r:id="rId9"/>
    <p:sldId id="304" r:id="rId10"/>
    <p:sldId id="305" r:id="rId11"/>
    <p:sldId id="306" r:id="rId12"/>
    <p:sldId id="266" r:id="rId13"/>
    <p:sldId id="303" r:id="rId14"/>
    <p:sldId id="308" r:id="rId15"/>
    <p:sldId id="297" r:id="rId16"/>
    <p:sldId id="300" r:id="rId17"/>
    <p:sldId id="307" r:id="rId18"/>
    <p:sldId id="309" r:id="rId19"/>
    <p:sldId id="310" r:id="rId20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5"/>
    <a:srgbClr val="E9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612" autoAdjust="0"/>
    <p:restoredTop sz="83866" autoAdjust="0"/>
  </p:normalViewPr>
  <p:slideViewPr>
    <p:cSldViewPr snapToObjects="1">
      <p:cViewPr varScale="1">
        <p:scale>
          <a:sx n="76" d="100"/>
          <a:sy n="76" d="100"/>
        </p:scale>
        <p:origin x="-1434" y="-84"/>
      </p:cViewPr>
      <p:guideLst>
        <p:guide orient="horz" pos="504"/>
        <p:guide orient="horz" pos="618"/>
        <p:guide pos="3120"/>
        <p:guide pos="6000"/>
        <p:guide pos="376"/>
        <p:guide pos="489"/>
        <p:guide pos="285"/>
        <p:guide pos="59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2" d="100"/>
          <a:sy n="92" d="100"/>
        </p:scale>
        <p:origin x="-2160" y="-102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E804F-87FA-48C5-8C15-C89CB3863B3B}" type="datetimeFigureOut">
              <a:rPr lang="ko-KR" altLang="en-US" smtClean="0"/>
              <a:t>2013-11-10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0E4F-8351-4054-BCA3-F193A871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5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대상 선정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pPr lvl="1" eaLnBrk="1" hangingPunct="1"/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대상선정 기준에 따라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,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현장에서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대상여부를 확인하고 검증담당자를 선정하여 본부 담당자가 취합하고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오픈소스사무국에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통보한다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라이선스 검증 교육 수료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pPr lvl="1" eaLnBrk="1" hangingPunct="1"/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검증담당자는 검증실무교육을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수강해야하며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,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기존 교육수료인력은 교육수강이 선택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,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신규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검증담당자는 검증교육이 필수이다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검증환경 확인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pPr lvl="1" eaLnBrk="1" hangingPunct="1"/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검증담당자는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검증환경을 확인하고 검증을 수행하며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,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사내망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검증서버를 이용할 수 없는 환경일 경우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,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이동형 검증서버를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오픈소스사무국에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요청할 수 있다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 (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이동형 검증서버는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두대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보유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)</a:t>
            </a:r>
          </a:p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라이선스 식별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pPr lvl="1" eaLnBrk="1" hangingPunct="1"/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검증담당자는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라이선스 검증을 수행한다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식별을 완료하면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,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오픈소스사무국에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검토를 요청한다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라이선스 식별 검토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pPr lvl="1" eaLnBrk="1" hangingPunct="1"/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검토의뢰 순서대로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오픈소스사무국에서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검토를 진행한다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검증 결과 보고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pPr lvl="1" eaLnBrk="1" hangingPunct="1"/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최초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검증결과보고서는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오픈소스사무국에서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작성한다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조치완료 보고서는 검증담당자가 작성한다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위반여부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pPr lvl="1" eaLnBrk="1" hangingPunct="1">
              <a:buFontTx/>
              <a:buAutoNum type="arabicPeriod"/>
            </a:pP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위반이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있을경우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오픈소스사무국은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조치가이드를 발송한다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lvl="2" eaLnBrk="1" hangingPunct="1"/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    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검증담당자는 개발자에게 조치를 요청하고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,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조치가 완료되면 조치가이드에 따라 재 검증을 수행한다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 (5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번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)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검증담당자는 재검증후 조치완료보고서를 작성하여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오픈소스사무국에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통보한다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 (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완료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)</a:t>
            </a:r>
          </a:p>
          <a:p>
            <a:pPr lvl="1" eaLnBrk="1" hangingPunct="1">
              <a:buFontTx/>
              <a:buAutoNum type="arabicPeriod"/>
            </a:pP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위반이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없을경우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오픈소스사무국은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검토결과보고서를 발송한다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 (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완료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)</a:t>
            </a:r>
          </a:p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검증완료 승인 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대상 선정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pPr lvl="1" eaLnBrk="1" hangingPunct="1"/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대상선정 기준에 따라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,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현장에서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대상여부를 확인하고 검증담당자를 선정하여 본부 담당자가 취합하고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오픈소스사무국에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통보한다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라이선스 검증 교육 수료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pPr lvl="1" eaLnBrk="1" hangingPunct="1"/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검증담당자는 검증실무교육을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수강해야하며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,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기존 교육수료인력은 교육수강이 선택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,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신규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검증담당자는 검증교육이 필수이다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검증환경 확인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pPr lvl="1" eaLnBrk="1" hangingPunct="1"/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검증담당자는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검증환경을 확인하고 검증을 수행하며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,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사내망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검증서버를 이용할 수 없는 환경일 경우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,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이동형 검증서버를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오픈소스사무국에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요청할 수 있다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 (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이동형 검증서버는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두대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보유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)</a:t>
            </a:r>
          </a:p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라이선스 식별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pPr lvl="1" eaLnBrk="1" hangingPunct="1"/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검증담당자는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라이선스 검증을 수행한다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식별을 완료하면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,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오픈소스사무국에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검토를 요청한다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라이선스 식별 검토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pPr lvl="1" eaLnBrk="1" hangingPunct="1"/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검토의뢰 순서대로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오픈소스사무국에서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검토를 진행한다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검증 결과 보고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pPr lvl="1" eaLnBrk="1" hangingPunct="1"/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최초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검증결과보고서는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오픈소스사무국에서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작성한다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조치완료 보고서는 검증담당자가 작성한다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위반여부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pPr lvl="1" eaLnBrk="1" hangingPunct="1">
              <a:buFontTx/>
              <a:buAutoNum type="arabicPeriod"/>
            </a:pP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위반이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있을경우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오픈소스사무국은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조치가이드를 발송한다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lvl="2" eaLnBrk="1" hangingPunct="1"/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    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검증담당자는 개발자에게 조치를 요청하고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,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조치가 완료되면 조치가이드에 따라 재 검증을 수행한다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 (5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번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) 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검증담당자는 재검증후 조치완료보고서를 작성하여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오픈소스사무국에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통보한다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 (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완료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)</a:t>
            </a:r>
          </a:p>
          <a:p>
            <a:pPr lvl="1" eaLnBrk="1" hangingPunct="1">
              <a:buFontTx/>
              <a:buAutoNum type="arabicPeriod"/>
            </a:pP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위반이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없을경우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: </a:t>
            </a: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오픈소스사무국은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검토결과보고서를 발송한다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. (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완료</a:t>
            </a:r>
            <a:r>
              <a:rPr lang="en-US" altLang="ko-KR" sz="1500" b="0" dirty="0" smtClean="0">
                <a:latin typeface="Malgun Gothic" pitchFamily="50" charset="-127"/>
                <a:ea typeface="Malgun Gothic" pitchFamily="50" charset="-127"/>
              </a:rPr>
              <a:t>)</a:t>
            </a:r>
          </a:p>
          <a:p>
            <a:pPr eaLnBrk="1" hangingPunct="1">
              <a:buFontTx/>
              <a:buAutoNum type="arabicPeriod"/>
            </a:pPr>
            <a:r>
              <a:rPr lang="ko-KR" altLang="en-US" sz="1500" b="0" dirty="0" err="1" smtClean="0">
                <a:latin typeface="Malgun Gothic" pitchFamily="50" charset="-127"/>
                <a:ea typeface="Malgun Gothic" pitchFamily="50" charset="-127"/>
              </a:rPr>
              <a:t>오픈소스</a:t>
            </a:r>
            <a:r>
              <a:rPr lang="ko-KR" altLang="en-US" sz="1500" b="0" dirty="0" smtClean="0">
                <a:latin typeface="Malgun Gothic" pitchFamily="50" charset="-127"/>
                <a:ea typeface="Malgun Gothic" pitchFamily="50" charset="-127"/>
              </a:rPr>
              <a:t> 검증완료 승인 </a:t>
            </a:r>
            <a:endParaRPr lang="en-US" altLang="ko-KR" sz="1500" b="0" dirty="0" smtClean="0">
              <a:latin typeface="Malgun Gothic" pitchFamily="50" charset="-127"/>
              <a:ea typeface="Malgun Gothic" pitchFamily="50" charset="-127"/>
            </a:endParaRPr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5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3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5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40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0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48343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오픈소스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라이선스 검증 계획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42088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01148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오픈소스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라이선스 검증 계획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43674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515434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오픈소스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라이선스 검증 계획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hyperlink" Target="&#48372;&#51312;&#44368;&#51116;-&#50724;&#54536;&#49548;&#49828;&#46972;&#51060;&#49440;&#49828;&#44160;&#51613;&#44208;&#44284;.x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4874" y="1592796"/>
            <a:ext cx="5830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오픈 소스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라이선스 검증 계획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175" y="340905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2013.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852" y="22961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V 1.1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97" y="5738481"/>
            <a:ext cx="1342284" cy="67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2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Process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0021" y="96017"/>
            <a:ext cx="4014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소스 검증 프로세스 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역할 관점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32520" y="981075"/>
            <a:ext cx="576263" cy="51482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208783" y="980728"/>
            <a:ext cx="7921625" cy="51482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632520" y="5445125"/>
            <a:ext cx="8534400" cy="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632520" y="4508500"/>
            <a:ext cx="8534400" cy="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632520" y="2843213"/>
            <a:ext cx="8534400" cy="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632520" y="1855788"/>
            <a:ext cx="8534400" cy="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78"/>
          <p:cNvGrpSpPr>
            <a:grpSpLocks/>
          </p:cNvGrpSpPr>
          <p:nvPr/>
        </p:nvGrpSpPr>
        <p:grpSpPr bwMode="auto">
          <a:xfrm>
            <a:off x="805558" y="3101975"/>
            <a:ext cx="211137" cy="471488"/>
            <a:chOff x="444935" y="1878959"/>
            <a:chExt cx="211137" cy="470339"/>
          </a:xfrm>
        </p:grpSpPr>
        <p:grpSp>
          <p:nvGrpSpPr>
            <p:cNvPr id="142" name="그룹 165"/>
            <p:cNvGrpSpPr>
              <a:grpSpLocks/>
            </p:cNvGrpSpPr>
            <p:nvPr/>
          </p:nvGrpSpPr>
          <p:grpSpPr bwMode="auto">
            <a:xfrm>
              <a:off x="444935" y="1878959"/>
              <a:ext cx="211137" cy="282574"/>
              <a:chOff x="1255860" y="6057936"/>
              <a:chExt cx="211122" cy="282107"/>
            </a:xfrm>
          </p:grpSpPr>
          <p:pic>
            <p:nvPicPr>
              <p:cNvPr id="144" name="Picture 4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860" y="6154109"/>
                <a:ext cx="211122" cy="185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" name="Picture 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860" y="6154109"/>
                <a:ext cx="211122" cy="185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6" name="Freeform 42"/>
              <p:cNvSpPr>
                <a:spLocks noEditPoints="1"/>
              </p:cNvSpPr>
              <p:nvPr/>
            </p:nvSpPr>
            <p:spPr bwMode="auto">
              <a:xfrm>
                <a:off x="1265384" y="6159121"/>
                <a:ext cx="200011" cy="175493"/>
              </a:xfrm>
              <a:custGeom>
                <a:avLst/>
                <a:gdLst>
                  <a:gd name="T0" fmla="*/ 1 w 605"/>
                  <a:gd name="T1" fmla="*/ 4 h 526"/>
                  <a:gd name="T2" fmla="*/ 4 w 605"/>
                  <a:gd name="T3" fmla="*/ 5 h 526"/>
                  <a:gd name="T4" fmla="*/ 5 w 605"/>
                  <a:gd name="T5" fmla="*/ 5 h 526"/>
                  <a:gd name="T6" fmla="*/ 5 w 605"/>
                  <a:gd name="T7" fmla="*/ 5 h 526"/>
                  <a:gd name="T8" fmla="*/ 6 w 605"/>
                  <a:gd name="T9" fmla="*/ 4 h 526"/>
                  <a:gd name="T10" fmla="*/ 6 w 605"/>
                  <a:gd name="T11" fmla="*/ 2 h 526"/>
                  <a:gd name="T12" fmla="*/ 4 w 605"/>
                  <a:gd name="T13" fmla="*/ 0 h 526"/>
                  <a:gd name="T14" fmla="*/ 2 w 605"/>
                  <a:gd name="T15" fmla="*/ 0 h 526"/>
                  <a:gd name="T16" fmla="*/ 0 w 605"/>
                  <a:gd name="T17" fmla="*/ 2 h 526"/>
                  <a:gd name="T18" fmla="*/ 0 w 605"/>
                  <a:gd name="T19" fmla="*/ 2 h 526"/>
                  <a:gd name="T20" fmla="*/ 0 w 605"/>
                  <a:gd name="T21" fmla="*/ 3 h 526"/>
                  <a:gd name="T22" fmla="*/ 0 w 605"/>
                  <a:gd name="T23" fmla="*/ 4 h 526"/>
                  <a:gd name="T24" fmla="*/ 1 w 605"/>
                  <a:gd name="T25" fmla="*/ 4 h 526"/>
                  <a:gd name="T26" fmla="*/ 1 w 605"/>
                  <a:gd name="T27" fmla="*/ 4 h 52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05"/>
                  <a:gd name="T43" fmla="*/ 0 h 526"/>
                  <a:gd name="T44" fmla="*/ 605 w 605"/>
                  <a:gd name="T45" fmla="*/ 526 h 52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05" h="526">
                    <a:moveTo>
                      <a:pt x="98" y="454"/>
                    </a:moveTo>
                    <a:cubicBezTo>
                      <a:pt x="192" y="502"/>
                      <a:pt x="296" y="526"/>
                      <a:pt x="402" y="525"/>
                    </a:cubicBezTo>
                    <a:cubicBezTo>
                      <a:pt x="436" y="524"/>
                      <a:pt x="470" y="516"/>
                      <a:pt x="500" y="499"/>
                    </a:cubicBezTo>
                    <a:cubicBezTo>
                      <a:pt x="510" y="510"/>
                      <a:pt x="526" y="512"/>
                      <a:pt x="539" y="506"/>
                    </a:cubicBezTo>
                    <a:cubicBezTo>
                      <a:pt x="568" y="491"/>
                      <a:pt x="591" y="468"/>
                      <a:pt x="605" y="438"/>
                    </a:cubicBezTo>
                    <a:lnTo>
                      <a:pt x="605" y="246"/>
                    </a:lnTo>
                    <a:cubicBezTo>
                      <a:pt x="599" y="146"/>
                      <a:pt x="535" y="57"/>
                      <a:pt x="439" y="19"/>
                    </a:cubicBezTo>
                    <a:moveTo>
                      <a:pt x="166" y="0"/>
                    </a:moveTo>
                    <a:cubicBezTo>
                      <a:pt x="70" y="40"/>
                      <a:pt x="5" y="130"/>
                      <a:pt x="0" y="232"/>
                    </a:cubicBezTo>
                    <a:lnTo>
                      <a:pt x="1" y="341"/>
                    </a:lnTo>
                    <a:cubicBezTo>
                      <a:pt x="1" y="369"/>
                      <a:pt x="14" y="395"/>
                      <a:pt x="36" y="413"/>
                    </a:cubicBezTo>
                    <a:cubicBezTo>
                      <a:pt x="46" y="423"/>
                      <a:pt x="62" y="425"/>
                      <a:pt x="75" y="419"/>
                    </a:cubicBezTo>
                    <a:cubicBezTo>
                      <a:pt x="77" y="434"/>
                      <a:pt x="85" y="447"/>
                      <a:pt x="98" y="454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47" name="Picture 4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540" y="6057936"/>
                <a:ext cx="132614" cy="128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8" name="Picture 4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540" y="6057936"/>
                <a:ext cx="132614" cy="128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9" name="Oval 45"/>
              <p:cNvSpPr>
                <a:spLocks noChangeArrowheads="1"/>
              </p:cNvSpPr>
              <p:nvPr/>
            </p:nvSpPr>
            <p:spPr bwMode="auto">
              <a:xfrm>
                <a:off x="1308243" y="6065842"/>
                <a:ext cx="119055" cy="11699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latinLnBrk="0"/>
                <a:endParaRPr kumimoji="0" lang="ko-KR" altLang="en-US" sz="1100">
                  <a:solidFill>
                    <a:srgbClr val="000000"/>
                  </a:solidFill>
                  <a:latin typeface="Malgun Gothic" pitchFamily="50" charset="-127"/>
                  <a:ea typeface="Malgun Gothic" pitchFamily="50" charset="-127"/>
                </a:endParaRPr>
              </a:p>
            </p:txBody>
          </p:sp>
          <p:sp>
            <p:nvSpPr>
              <p:cNvPr id="150" name="Freeform 46"/>
              <p:cNvSpPr>
                <a:spLocks/>
              </p:cNvSpPr>
              <p:nvPr/>
            </p:nvSpPr>
            <p:spPr bwMode="auto">
              <a:xfrm>
                <a:off x="1276496" y="6187579"/>
                <a:ext cx="31748" cy="110671"/>
              </a:xfrm>
              <a:custGeom>
                <a:avLst/>
                <a:gdLst>
                  <a:gd name="T0" fmla="*/ 13 w 30"/>
                  <a:gd name="T1" fmla="*/ 104 h 104"/>
                  <a:gd name="T2" fmla="*/ 30 w 30"/>
                  <a:gd name="T3" fmla="*/ 0 h 104"/>
                  <a:gd name="T4" fmla="*/ 0 60000 65536"/>
                  <a:gd name="T5" fmla="*/ 0 60000 65536"/>
                  <a:gd name="T6" fmla="*/ 0 w 30"/>
                  <a:gd name="T7" fmla="*/ 0 h 104"/>
                  <a:gd name="T8" fmla="*/ 30 w 30"/>
                  <a:gd name="T9" fmla="*/ 104 h 1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" h="104">
                    <a:moveTo>
                      <a:pt x="13" y="104"/>
                    </a:moveTo>
                    <a:cubicBezTo>
                      <a:pt x="0" y="67"/>
                      <a:pt x="6" y="31"/>
                      <a:pt x="30" y="0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1" name="Freeform 47"/>
              <p:cNvSpPr>
                <a:spLocks/>
              </p:cNvSpPr>
              <p:nvPr/>
            </p:nvSpPr>
            <p:spPr bwMode="auto">
              <a:xfrm>
                <a:off x="1422535" y="6208133"/>
                <a:ext cx="17462" cy="116995"/>
              </a:xfrm>
              <a:custGeom>
                <a:avLst/>
                <a:gdLst>
                  <a:gd name="T0" fmla="*/ 8 w 16"/>
                  <a:gd name="T1" fmla="*/ 110 h 110"/>
                  <a:gd name="T2" fmla="*/ 0 w 16"/>
                  <a:gd name="T3" fmla="*/ 0 h 110"/>
                  <a:gd name="T4" fmla="*/ 0 60000 65536"/>
                  <a:gd name="T5" fmla="*/ 0 60000 65536"/>
                  <a:gd name="T6" fmla="*/ 0 w 16"/>
                  <a:gd name="T7" fmla="*/ 0 h 110"/>
                  <a:gd name="T8" fmla="*/ 16 w 16"/>
                  <a:gd name="T9" fmla="*/ 110 h 1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" h="110">
                    <a:moveTo>
                      <a:pt x="8" y="110"/>
                    </a:moveTo>
                    <a:cubicBezTo>
                      <a:pt x="16" y="73"/>
                      <a:pt x="13" y="36"/>
                      <a:pt x="0" y="0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2" name="Freeform 48"/>
              <p:cNvSpPr>
                <a:spLocks/>
              </p:cNvSpPr>
              <p:nvPr/>
            </p:nvSpPr>
            <p:spPr bwMode="auto">
              <a:xfrm>
                <a:off x="1320942" y="6157540"/>
                <a:ext cx="90482" cy="33201"/>
              </a:xfrm>
              <a:custGeom>
                <a:avLst/>
                <a:gdLst>
                  <a:gd name="T0" fmla="*/ 0 w 85"/>
                  <a:gd name="T1" fmla="*/ 0 h 30"/>
                  <a:gd name="T2" fmla="*/ 79 w 85"/>
                  <a:gd name="T3" fmla="*/ 11 h 30"/>
                  <a:gd name="T4" fmla="*/ 85 w 85"/>
                  <a:gd name="T5" fmla="*/ 6 h 3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30"/>
                  <a:gd name="T11" fmla="*/ 85 w 85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30">
                    <a:moveTo>
                      <a:pt x="0" y="0"/>
                    </a:moveTo>
                    <a:cubicBezTo>
                      <a:pt x="19" y="25"/>
                      <a:pt x="54" y="30"/>
                      <a:pt x="79" y="11"/>
                    </a:cubicBezTo>
                    <a:cubicBezTo>
                      <a:pt x="81" y="10"/>
                      <a:pt x="83" y="8"/>
                      <a:pt x="85" y="6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3" name="Freeform 49"/>
              <p:cNvSpPr>
                <a:spLocks/>
              </p:cNvSpPr>
              <p:nvPr/>
            </p:nvSpPr>
            <p:spPr bwMode="auto">
              <a:xfrm>
                <a:off x="1265384" y="6059518"/>
                <a:ext cx="200011" cy="275097"/>
              </a:xfrm>
              <a:custGeom>
                <a:avLst/>
                <a:gdLst>
                  <a:gd name="T0" fmla="*/ 2 w 607"/>
                  <a:gd name="T1" fmla="*/ 3 h 825"/>
                  <a:gd name="T2" fmla="*/ 0 w 607"/>
                  <a:gd name="T3" fmla="*/ 5 h 825"/>
                  <a:gd name="T4" fmla="*/ 0 w 607"/>
                  <a:gd name="T5" fmla="*/ 5 h 825"/>
                  <a:gd name="T6" fmla="*/ 0 w 607"/>
                  <a:gd name="T7" fmla="*/ 6 h 825"/>
                  <a:gd name="T8" fmla="*/ 0 w 607"/>
                  <a:gd name="T9" fmla="*/ 7 h 825"/>
                  <a:gd name="T10" fmla="*/ 1 w 607"/>
                  <a:gd name="T11" fmla="*/ 7 h 825"/>
                  <a:gd name="T12" fmla="*/ 1 w 607"/>
                  <a:gd name="T13" fmla="*/ 7 h 825"/>
                  <a:gd name="T14" fmla="*/ 4 w 607"/>
                  <a:gd name="T15" fmla="*/ 8 h 825"/>
                  <a:gd name="T16" fmla="*/ 5 w 607"/>
                  <a:gd name="T17" fmla="*/ 7 h 825"/>
                  <a:gd name="T18" fmla="*/ 5 w 607"/>
                  <a:gd name="T19" fmla="*/ 7 h 825"/>
                  <a:gd name="T20" fmla="*/ 6 w 607"/>
                  <a:gd name="T21" fmla="*/ 7 h 825"/>
                  <a:gd name="T22" fmla="*/ 6 w 607"/>
                  <a:gd name="T23" fmla="*/ 5 h 825"/>
                  <a:gd name="T24" fmla="*/ 4 w 607"/>
                  <a:gd name="T25" fmla="*/ 3 h 825"/>
                  <a:gd name="T26" fmla="*/ 4 w 607"/>
                  <a:gd name="T27" fmla="*/ 3 h 825"/>
                  <a:gd name="T28" fmla="*/ 4 w 607"/>
                  <a:gd name="T29" fmla="*/ 1 h 825"/>
                  <a:gd name="T30" fmla="*/ 2 w 607"/>
                  <a:gd name="T31" fmla="*/ 1 h 825"/>
                  <a:gd name="T32" fmla="*/ 2 w 607"/>
                  <a:gd name="T33" fmla="*/ 3 h 8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07"/>
                  <a:gd name="T52" fmla="*/ 0 h 825"/>
                  <a:gd name="T53" fmla="*/ 607 w 607"/>
                  <a:gd name="T54" fmla="*/ 825 h 8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07" h="825">
                    <a:moveTo>
                      <a:pt x="166" y="299"/>
                    </a:moveTo>
                    <a:cubicBezTo>
                      <a:pt x="71" y="340"/>
                      <a:pt x="7" y="429"/>
                      <a:pt x="0" y="531"/>
                    </a:cubicBezTo>
                    <a:lnTo>
                      <a:pt x="1" y="640"/>
                    </a:lnTo>
                    <a:cubicBezTo>
                      <a:pt x="1" y="668"/>
                      <a:pt x="14" y="694"/>
                      <a:pt x="36" y="712"/>
                    </a:cubicBezTo>
                    <a:cubicBezTo>
                      <a:pt x="46" y="722"/>
                      <a:pt x="62" y="724"/>
                      <a:pt x="75" y="718"/>
                    </a:cubicBezTo>
                    <a:cubicBezTo>
                      <a:pt x="77" y="733"/>
                      <a:pt x="85" y="746"/>
                      <a:pt x="98" y="753"/>
                    </a:cubicBezTo>
                    <a:cubicBezTo>
                      <a:pt x="192" y="801"/>
                      <a:pt x="296" y="825"/>
                      <a:pt x="402" y="824"/>
                    </a:cubicBezTo>
                    <a:cubicBezTo>
                      <a:pt x="436" y="823"/>
                      <a:pt x="470" y="815"/>
                      <a:pt x="500" y="798"/>
                    </a:cubicBezTo>
                    <a:cubicBezTo>
                      <a:pt x="510" y="809"/>
                      <a:pt x="526" y="811"/>
                      <a:pt x="539" y="805"/>
                    </a:cubicBezTo>
                    <a:cubicBezTo>
                      <a:pt x="568" y="790"/>
                      <a:pt x="591" y="767"/>
                      <a:pt x="605" y="737"/>
                    </a:cubicBezTo>
                    <a:lnTo>
                      <a:pt x="605" y="563"/>
                    </a:lnTo>
                    <a:cubicBezTo>
                      <a:pt x="607" y="456"/>
                      <a:pt x="541" y="358"/>
                      <a:pt x="439" y="318"/>
                    </a:cubicBezTo>
                    <a:lnTo>
                      <a:pt x="438" y="318"/>
                    </a:lnTo>
                    <a:cubicBezTo>
                      <a:pt x="508" y="249"/>
                      <a:pt x="508" y="138"/>
                      <a:pt x="437" y="69"/>
                    </a:cubicBezTo>
                    <a:cubicBezTo>
                      <a:pt x="367" y="0"/>
                      <a:pt x="253" y="1"/>
                      <a:pt x="183" y="69"/>
                    </a:cubicBezTo>
                    <a:cubicBezTo>
                      <a:pt x="120" y="131"/>
                      <a:pt x="113" y="229"/>
                      <a:pt x="166" y="299"/>
                    </a:cubicBezTo>
                    <a:close/>
                  </a:path>
                </a:pathLst>
              </a:custGeom>
              <a:noFill/>
              <a:ln w="20638" cap="rnd">
                <a:solidFill>
                  <a:srgbClr val="4677B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43" name="Rectangle 50"/>
            <p:cNvSpPr>
              <a:spLocks noChangeArrowheads="1"/>
            </p:cNvSpPr>
            <p:nvPr/>
          </p:nvSpPr>
          <p:spPr bwMode="auto">
            <a:xfrm>
              <a:off x="452872" y="2179849"/>
              <a:ext cx="190500" cy="169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latinLnBrk="0">
                <a:defRPr/>
              </a:pPr>
              <a:r>
                <a:rPr kumimoji="0" lang="en-US" altLang="ko-KR" sz="1100" b="1">
                  <a:solidFill>
                    <a:srgbClr val="26262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Malgun Gothic" pitchFamily="50" charset="-127"/>
                  <a:ea typeface="Malgun Gothic" pitchFamily="50" charset="-127"/>
                </a:rPr>
                <a:t>PM</a:t>
              </a:r>
            </a:p>
          </p:txBody>
        </p:sp>
      </p:grpSp>
      <p:grpSp>
        <p:nvGrpSpPr>
          <p:cNvPr id="154" name="그룹 91"/>
          <p:cNvGrpSpPr>
            <a:grpSpLocks/>
          </p:cNvGrpSpPr>
          <p:nvPr/>
        </p:nvGrpSpPr>
        <p:grpSpPr bwMode="auto">
          <a:xfrm>
            <a:off x="645220" y="4697413"/>
            <a:ext cx="563563" cy="639762"/>
            <a:chOff x="242306" y="2563035"/>
            <a:chExt cx="564142" cy="639447"/>
          </a:xfrm>
        </p:grpSpPr>
        <p:grpSp>
          <p:nvGrpSpPr>
            <p:cNvPr id="155" name="그룹 165"/>
            <p:cNvGrpSpPr>
              <a:grpSpLocks/>
            </p:cNvGrpSpPr>
            <p:nvPr/>
          </p:nvGrpSpPr>
          <p:grpSpPr bwMode="auto">
            <a:xfrm>
              <a:off x="433636" y="2563035"/>
              <a:ext cx="211137" cy="282574"/>
              <a:chOff x="1255860" y="6057936"/>
              <a:chExt cx="211122" cy="282107"/>
            </a:xfrm>
          </p:grpSpPr>
          <p:pic>
            <p:nvPicPr>
              <p:cNvPr id="157" name="Picture 4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860" y="6154109"/>
                <a:ext cx="211122" cy="185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8" name="Picture 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860" y="6154109"/>
                <a:ext cx="211122" cy="185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9" name="Freeform 42"/>
              <p:cNvSpPr>
                <a:spLocks noEditPoints="1"/>
              </p:cNvSpPr>
              <p:nvPr/>
            </p:nvSpPr>
            <p:spPr bwMode="auto">
              <a:xfrm>
                <a:off x="1264760" y="6159318"/>
                <a:ext cx="200217" cy="175834"/>
              </a:xfrm>
              <a:custGeom>
                <a:avLst/>
                <a:gdLst>
                  <a:gd name="T0" fmla="*/ 1 w 605"/>
                  <a:gd name="T1" fmla="*/ 4 h 526"/>
                  <a:gd name="T2" fmla="*/ 4 w 605"/>
                  <a:gd name="T3" fmla="*/ 5 h 526"/>
                  <a:gd name="T4" fmla="*/ 5 w 605"/>
                  <a:gd name="T5" fmla="*/ 5 h 526"/>
                  <a:gd name="T6" fmla="*/ 5 w 605"/>
                  <a:gd name="T7" fmla="*/ 5 h 526"/>
                  <a:gd name="T8" fmla="*/ 6 w 605"/>
                  <a:gd name="T9" fmla="*/ 4 h 526"/>
                  <a:gd name="T10" fmla="*/ 6 w 605"/>
                  <a:gd name="T11" fmla="*/ 2 h 526"/>
                  <a:gd name="T12" fmla="*/ 4 w 605"/>
                  <a:gd name="T13" fmla="*/ 0 h 526"/>
                  <a:gd name="T14" fmla="*/ 2 w 605"/>
                  <a:gd name="T15" fmla="*/ 0 h 526"/>
                  <a:gd name="T16" fmla="*/ 0 w 605"/>
                  <a:gd name="T17" fmla="*/ 2 h 526"/>
                  <a:gd name="T18" fmla="*/ 0 w 605"/>
                  <a:gd name="T19" fmla="*/ 2 h 526"/>
                  <a:gd name="T20" fmla="*/ 0 w 605"/>
                  <a:gd name="T21" fmla="*/ 3 h 526"/>
                  <a:gd name="T22" fmla="*/ 0 w 605"/>
                  <a:gd name="T23" fmla="*/ 4 h 526"/>
                  <a:gd name="T24" fmla="*/ 1 w 605"/>
                  <a:gd name="T25" fmla="*/ 4 h 526"/>
                  <a:gd name="T26" fmla="*/ 1 w 605"/>
                  <a:gd name="T27" fmla="*/ 4 h 52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05"/>
                  <a:gd name="T43" fmla="*/ 0 h 526"/>
                  <a:gd name="T44" fmla="*/ 605 w 605"/>
                  <a:gd name="T45" fmla="*/ 526 h 52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05" h="526">
                    <a:moveTo>
                      <a:pt x="98" y="454"/>
                    </a:moveTo>
                    <a:cubicBezTo>
                      <a:pt x="192" y="502"/>
                      <a:pt x="296" y="526"/>
                      <a:pt x="402" y="525"/>
                    </a:cubicBezTo>
                    <a:cubicBezTo>
                      <a:pt x="436" y="524"/>
                      <a:pt x="470" y="516"/>
                      <a:pt x="500" y="499"/>
                    </a:cubicBezTo>
                    <a:cubicBezTo>
                      <a:pt x="510" y="510"/>
                      <a:pt x="526" y="512"/>
                      <a:pt x="539" y="506"/>
                    </a:cubicBezTo>
                    <a:cubicBezTo>
                      <a:pt x="568" y="491"/>
                      <a:pt x="591" y="468"/>
                      <a:pt x="605" y="438"/>
                    </a:cubicBezTo>
                    <a:lnTo>
                      <a:pt x="605" y="246"/>
                    </a:lnTo>
                    <a:cubicBezTo>
                      <a:pt x="599" y="146"/>
                      <a:pt x="535" y="57"/>
                      <a:pt x="439" y="19"/>
                    </a:cubicBezTo>
                    <a:moveTo>
                      <a:pt x="166" y="0"/>
                    </a:moveTo>
                    <a:cubicBezTo>
                      <a:pt x="70" y="40"/>
                      <a:pt x="5" y="130"/>
                      <a:pt x="0" y="232"/>
                    </a:cubicBezTo>
                    <a:lnTo>
                      <a:pt x="1" y="341"/>
                    </a:lnTo>
                    <a:cubicBezTo>
                      <a:pt x="1" y="369"/>
                      <a:pt x="14" y="395"/>
                      <a:pt x="36" y="413"/>
                    </a:cubicBezTo>
                    <a:cubicBezTo>
                      <a:pt x="46" y="423"/>
                      <a:pt x="62" y="425"/>
                      <a:pt x="75" y="419"/>
                    </a:cubicBezTo>
                    <a:cubicBezTo>
                      <a:pt x="77" y="434"/>
                      <a:pt x="85" y="447"/>
                      <a:pt x="98" y="454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60" name="Picture 4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540" y="6057936"/>
                <a:ext cx="132614" cy="128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1" name="Picture 4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540" y="6057936"/>
                <a:ext cx="132614" cy="128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2" name="Oval 45"/>
              <p:cNvSpPr>
                <a:spLocks noChangeArrowheads="1"/>
              </p:cNvSpPr>
              <p:nvPr/>
            </p:nvSpPr>
            <p:spPr bwMode="auto">
              <a:xfrm>
                <a:off x="1307664" y="6065856"/>
                <a:ext cx="119176" cy="117223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latinLnBrk="0"/>
                <a:endParaRPr kumimoji="0" lang="ko-KR" altLang="en-US" sz="1100">
                  <a:solidFill>
                    <a:srgbClr val="000000"/>
                  </a:solidFill>
                  <a:latin typeface="Malgun Gothic" pitchFamily="50" charset="-127"/>
                  <a:ea typeface="Malgun Gothic" pitchFamily="50" charset="-127"/>
                </a:endParaRPr>
              </a:p>
            </p:txBody>
          </p:sp>
          <p:sp>
            <p:nvSpPr>
              <p:cNvPr id="163" name="Freeform 46"/>
              <p:cNvSpPr>
                <a:spLocks/>
              </p:cNvSpPr>
              <p:nvPr/>
            </p:nvSpPr>
            <p:spPr bwMode="auto">
              <a:xfrm>
                <a:off x="1275883" y="6187832"/>
                <a:ext cx="31780" cy="110887"/>
              </a:xfrm>
              <a:custGeom>
                <a:avLst/>
                <a:gdLst>
                  <a:gd name="T0" fmla="*/ 13 w 30"/>
                  <a:gd name="T1" fmla="*/ 104 h 104"/>
                  <a:gd name="T2" fmla="*/ 30 w 30"/>
                  <a:gd name="T3" fmla="*/ 0 h 104"/>
                  <a:gd name="T4" fmla="*/ 0 60000 65536"/>
                  <a:gd name="T5" fmla="*/ 0 60000 65536"/>
                  <a:gd name="T6" fmla="*/ 0 w 30"/>
                  <a:gd name="T7" fmla="*/ 0 h 104"/>
                  <a:gd name="T8" fmla="*/ 30 w 30"/>
                  <a:gd name="T9" fmla="*/ 104 h 1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" h="104">
                    <a:moveTo>
                      <a:pt x="13" y="104"/>
                    </a:moveTo>
                    <a:cubicBezTo>
                      <a:pt x="0" y="67"/>
                      <a:pt x="6" y="31"/>
                      <a:pt x="30" y="0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4" name="Freeform 47"/>
              <p:cNvSpPr>
                <a:spLocks/>
              </p:cNvSpPr>
              <p:nvPr/>
            </p:nvSpPr>
            <p:spPr bwMode="auto">
              <a:xfrm>
                <a:off x="1422073" y="6208425"/>
                <a:ext cx="17479" cy="117223"/>
              </a:xfrm>
              <a:custGeom>
                <a:avLst/>
                <a:gdLst>
                  <a:gd name="T0" fmla="*/ 8 w 16"/>
                  <a:gd name="T1" fmla="*/ 110 h 110"/>
                  <a:gd name="T2" fmla="*/ 0 w 16"/>
                  <a:gd name="T3" fmla="*/ 0 h 110"/>
                  <a:gd name="T4" fmla="*/ 0 60000 65536"/>
                  <a:gd name="T5" fmla="*/ 0 60000 65536"/>
                  <a:gd name="T6" fmla="*/ 0 w 16"/>
                  <a:gd name="T7" fmla="*/ 0 h 110"/>
                  <a:gd name="T8" fmla="*/ 16 w 16"/>
                  <a:gd name="T9" fmla="*/ 110 h 1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" h="110">
                    <a:moveTo>
                      <a:pt x="8" y="110"/>
                    </a:moveTo>
                    <a:cubicBezTo>
                      <a:pt x="16" y="73"/>
                      <a:pt x="13" y="36"/>
                      <a:pt x="0" y="0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5" name="Freeform 48"/>
              <p:cNvSpPr>
                <a:spLocks/>
              </p:cNvSpPr>
              <p:nvPr/>
            </p:nvSpPr>
            <p:spPr bwMode="auto">
              <a:xfrm>
                <a:off x="1320376" y="6157734"/>
                <a:ext cx="90574" cy="33267"/>
              </a:xfrm>
              <a:custGeom>
                <a:avLst/>
                <a:gdLst>
                  <a:gd name="T0" fmla="*/ 0 w 85"/>
                  <a:gd name="T1" fmla="*/ 0 h 30"/>
                  <a:gd name="T2" fmla="*/ 79 w 85"/>
                  <a:gd name="T3" fmla="*/ 11 h 30"/>
                  <a:gd name="T4" fmla="*/ 85 w 85"/>
                  <a:gd name="T5" fmla="*/ 6 h 3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30"/>
                  <a:gd name="T11" fmla="*/ 85 w 85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30">
                    <a:moveTo>
                      <a:pt x="0" y="0"/>
                    </a:moveTo>
                    <a:cubicBezTo>
                      <a:pt x="19" y="25"/>
                      <a:pt x="54" y="30"/>
                      <a:pt x="79" y="11"/>
                    </a:cubicBezTo>
                    <a:cubicBezTo>
                      <a:pt x="81" y="10"/>
                      <a:pt x="83" y="8"/>
                      <a:pt x="85" y="6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6" name="Freeform 49"/>
              <p:cNvSpPr>
                <a:spLocks/>
              </p:cNvSpPr>
              <p:nvPr/>
            </p:nvSpPr>
            <p:spPr bwMode="auto">
              <a:xfrm>
                <a:off x="1264760" y="6059520"/>
                <a:ext cx="200217" cy="275633"/>
              </a:xfrm>
              <a:custGeom>
                <a:avLst/>
                <a:gdLst>
                  <a:gd name="T0" fmla="*/ 2 w 607"/>
                  <a:gd name="T1" fmla="*/ 3 h 825"/>
                  <a:gd name="T2" fmla="*/ 0 w 607"/>
                  <a:gd name="T3" fmla="*/ 5 h 825"/>
                  <a:gd name="T4" fmla="*/ 0 w 607"/>
                  <a:gd name="T5" fmla="*/ 5 h 825"/>
                  <a:gd name="T6" fmla="*/ 0 w 607"/>
                  <a:gd name="T7" fmla="*/ 6 h 825"/>
                  <a:gd name="T8" fmla="*/ 0 w 607"/>
                  <a:gd name="T9" fmla="*/ 7 h 825"/>
                  <a:gd name="T10" fmla="*/ 1 w 607"/>
                  <a:gd name="T11" fmla="*/ 7 h 825"/>
                  <a:gd name="T12" fmla="*/ 1 w 607"/>
                  <a:gd name="T13" fmla="*/ 7 h 825"/>
                  <a:gd name="T14" fmla="*/ 4 w 607"/>
                  <a:gd name="T15" fmla="*/ 8 h 825"/>
                  <a:gd name="T16" fmla="*/ 5 w 607"/>
                  <a:gd name="T17" fmla="*/ 7 h 825"/>
                  <a:gd name="T18" fmla="*/ 5 w 607"/>
                  <a:gd name="T19" fmla="*/ 7 h 825"/>
                  <a:gd name="T20" fmla="*/ 6 w 607"/>
                  <a:gd name="T21" fmla="*/ 7 h 825"/>
                  <a:gd name="T22" fmla="*/ 6 w 607"/>
                  <a:gd name="T23" fmla="*/ 5 h 825"/>
                  <a:gd name="T24" fmla="*/ 4 w 607"/>
                  <a:gd name="T25" fmla="*/ 3 h 825"/>
                  <a:gd name="T26" fmla="*/ 4 w 607"/>
                  <a:gd name="T27" fmla="*/ 3 h 825"/>
                  <a:gd name="T28" fmla="*/ 4 w 607"/>
                  <a:gd name="T29" fmla="*/ 1 h 825"/>
                  <a:gd name="T30" fmla="*/ 2 w 607"/>
                  <a:gd name="T31" fmla="*/ 1 h 825"/>
                  <a:gd name="T32" fmla="*/ 2 w 607"/>
                  <a:gd name="T33" fmla="*/ 3 h 8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07"/>
                  <a:gd name="T52" fmla="*/ 0 h 825"/>
                  <a:gd name="T53" fmla="*/ 607 w 607"/>
                  <a:gd name="T54" fmla="*/ 825 h 8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07" h="825">
                    <a:moveTo>
                      <a:pt x="166" y="299"/>
                    </a:moveTo>
                    <a:cubicBezTo>
                      <a:pt x="71" y="340"/>
                      <a:pt x="7" y="429"/>
                      <a:pt x="0" y="531"/>
                    </a:cubicBezTo>
                    <a:lnTo>
                      <a:pt x="1" y="640"/>
                    </a:lnTo>
                    <a:cubicBezTo>
                      <a:pt x="1" y="668"/>
                      <a:pt x="14" y="694"/>
                      <a:pt x="36" y="712"/>
                    </a:cubicBezTo>
                    <a:cubicBezTo>
                      <a:pt x="46" y="722"/>
                      <a:pt x="62" y="724"/>
                      <a:pt x="75" y="718"/>
                    </a:cubicBezTo>
                    <a:cubicBezTo>
                      <a:pt x="77" y="733"/>
                      <a:pt x="85" y="746"/>
                      <a:pt x="98" y="753"/>
                    </a:cubicBezTo>
                    <a:cubicBezTo>
                      <a:pt x="192" y="801"/>
                      <a:pt x="296" y="825"/>
                      <a:pt x="402" y="824"/>
                    </a:cubicBezTo>
                    <a:cubicBezTo>
                      <a:pt x="436" y="823"/>
                      <a:pt x="470" y="815"/>
                      <a:pt x="500" y="798"/>
                    </a:cubicBezTo>
                    <a:cubicBezTo>
                      <a:pt x="510" y="809"/>
                      <a:pt x="526" y="811"/>
                      <a:pt x="539" y="805"/>
                    </a:cubicBezTo>
                    <a:cubicBezTo>
                      <a:pt x="568" y="790"/>
                      <a:pt x="591" y="767"/>
                      <a:pt x="605" y="737"/>
                    </a:cubicBezTo>
                    <a:lnTo>
                      <a:pt x="605" y="563"/>
                    </a:lnTo>
                    <a:cubicBezTo>
                      <a:pt x="607" y="456"/>
                      <a:pt x="541" y="358"/>
                      <a:pt x="439" y="318"/>
                    </a:cubicBezTo>
                    <a:lnTo>
                      <a:pt x="438" y="318"/>
                    </a:lnTo>
                    <a:cubicBezTo>
                      <a:pt x="508" y="249"/>
                      <a:pt x="508" y="138"/>
                      <a:pt x="437" y="69"/>
                    </a:cubicBezTo>
                    <a:cubicBezTo>
                      <a:pt x="367" y="0"/>
                      <a:pt x="253" y="1"/>
                      <a:pt x="183" y="69"/>
                    </a:cubicBezTo>
                    <a:cubicBezTo>
                      <a:pt x="120" y="131"/>
                      <a:pt x="113" y="229"/>
                      <a:pt x="166" y="299"/>
                    </a:cubicBezTo>
                    <a:close/>
                  </a:path>
                </a:pathLst>
              </a:custGeom>
              <a:noFill/>
              <a:ln w="20638" cap="rnd">
                <a:solidFill>
                  <a:srgbClr val="4677B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56" name="Rectangle 50"/>
            <p:cNvSpPr>
              <a:spLocks noChangeArrowheads="1"/>
            </p:cNvSpPr>
            <p:nvPr/>
          </p:nvSpPr>
          <p:spPr bwMode="auto">
            <a:xfrm>
              <a:off x="242306" y="2864511"/>
              <a:ext cx="564142" cy="337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latinLnBrk="0">
                <a:defRPr/>
              </a:pPr>
              <a:r>
                <a:rPr kumimoji="0" lang="ko-KR" altLang="en-US" sz="1100" b="1">
                  <a:solidFill>
                    <a:srgbClr val="26262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Malgun Gothic" pitchFamily="50" charset="-127"/>
                  <a:ea typeface="Malgun Gothic" pitchFamily="50" charset="-127"/>
                </a:rPr>
                <a:t>오픈소스</a:t>
              </a:r>
              <a:endParaRPr kumimoji="0" lang="en-US" altLang="ko-KR" sz="1100" b="1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itchFamily="50" charset="-127"/>
                <a:ea typeface="Malgun Gothic" pitchFamily="50" charset="-127"/>
              </a:endParaRPr>
            </a:p>
            <a:p>
              <a:pPr algn="ctr" latinLnBrk="0">
                <a:defRPr/>
              </a:pPr>
              <a:r>
                <a:rPr kumimoji="0" lang="ko-KR" altLang="en-US" sz="1100" b="1">
                  <a:solidFill>
                    <a:srgbClr val="26262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Malgun Gothic" pitchFamily="50" charset="-127"/>
                  <a:ea typeface="Malgun Gothic" pitchFamily="50" charset="-127"/>
                </a:rPr>
                <a:t>사무국</a:t>
              </a:r>
              <a:endParaRPr kumimoji="0" lang="en-US" altLang="ko-KR" sz="1100" b="1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itchFamily="50" charset="-127"/>
                <a:ea typeface="Malgun Gothic" pitchFamily="50" charset="-127"/>
              </a:endParaRPr>
            </a:p>
          </p:txBody>
        </p:sp>
      </p:grpSp>
      <p:grpSp>
        <p:nvGrpSpPr>
          <p:cNvPr id="167" name="그룹 104"/>
          <p:cNvGrpSpPr>
            <a:grpSpLocks/>
          </p:cNvGrpSpPr>
          <p:nvPr/>
        </p:nvGrpSpPr>
        <p:grpSpPr bwMode="auto">
          <a:xfrm>
            <a:off x="810320" y="5516563"/>
            <a:ext cx="250825" cy="471487"/>
            <a:chOff x="414047" y="2563035"/>
            <a:chExt cx="249609" cy="470338"/>
          </a:xfrm>
        </p:grpSpPr>
        <p:grpSp>
          <p:nvGrpSpPr>
            <p:cNvPr id="168" name="그룹 165"/>
            <p:cNvGrpSpPr>
              <a:grpSpLocks/>
            </p:cNvGrpSpPr>
            <p:nvPr/>
          </p:nvGrpSpPr>
          <p:grpSpPr bwMode="auto">
            <a:xfrm>
              <a:off x="433636" y="2563035"/>
              <a:ext cx="211137" cy="282574"/>
              <a:chOff x="1255860" y="6057936"/>
              <a:chExt cx="211122" cy="282107"/>
            </a:xfrm>
          </p:grpSpPr>
          <p:pic>
            <p:nvPicPr>
              <p:cNvPr id="170" name="Picture 4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860" y="6154109"/>
                <a:ext cx="211122" cy="185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1" name="Picture 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860" y="6154109"/>
                <a:ext cx="211122" cy="185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2" name="Freeform 42"/>
              <p:cNvSpPr>
                <a:spLocks noEditPoints="1"/>
              </p:cNvSpPr>
              <p:nvPr/>
            </p:nvSpPr>
            <p:spPr bwMode="auto">
              <a:xfrm>
                <a:off x="1264707" y="6159121"/>
                <a:ext cx="200621" cy="175492"/>
              </a:xfrm>
              <a:custGeom>
                <a:avLst/>
                <a:gdLst>
                  <a:gd name="T0" fmla="*/ 1 w 605"/>
                  <a:gd name="T1" fmla="*/ 4 h 526"/>
                  <a:gd name="T2" fmla="*/ 4 w 605"/>
                  <a:gd name="T3" fmla="*/ 5 h 526"/>
                  <a:gd name="T4" fmla="*/ 5 w 605"/>
                  <a:gd name="T5" fmla="*/ 5 h 526"/>
                  <a:gd name="T6" fmla="*/ 5 w 605"/>
                  <a:gd name="T7" fmla="*/ 5 h 526"/>
                  <a:gd name="T8" fmla="*/ 6 w 605"/>
                  <a:gd name="T9" fmla="*/ 4 h 526"/>
                  <a:gd name="T10" fmla="*/ 6 w 605"/>
                  <a:gd name="T11" fmla="*/ 2 h 526"/>
                  <a:gd name="T12" fmla="*/ 4 w 605"/>
                  <a:gd name="T13" fmla="*/ 0 h 526"/>
                  <a:gd name="T14" fmla="*/ 2 w 605"/>
                  <a:gd name="T15" fmla="*/ 0 h 526"/>
                  <a:gd name="T16" fmla="*/ 0 w 605"/>
                  <a:gd name="T17" fmla="*/ 2 h 526"/>
                  <a:gd name="T18" fmla="*/ 0 w 605"/>
                  <a:gd name="T19" fmla="*/ 2 h 526"/>
                  <a:gd name="T20" fmla="*/ 0 w 605"/>
                  <a:gd name="T21" fmla="*/ 3 h 526"/>
                  <a:gd name="T22" fmla="*/ 0 w 605"/>
                  <a:gd name="T23" fmla="*/ 4 h 526"/>
                  <a:gd name="T24" fmla="*/ 1 w 605"/>
                  <a:gd name="T25" fmla="*/ 4 h 526"/>
                  <a:gd name="T26" fmla="*/ 1 w 605"/>
                  <a:gd name="T27" fmla="*/ 4 h 52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05"/>
                  <a:gd name="T43" fmla="*/ 0 h 526"/>
                  <a:gd name="T44" fmla="*/ 605 w 605"/>
                  <a:gd name="T45" fmla="*/ 526 h 52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05" h="526">
                    <a:moveTo>
                      <a:pt x="98" y="454"/>
                    </a:moveTo>
                    <a:cubicBezTo>
                      <a:pt x="192" y="502"/>
                      <a:pt x="296" y="526"/>
                      <a:pt x="402" y="525"/>
                    </a:cubicBezTo>
                    <a:cubicBezTo>
                      <a:pt x="436" y="524"/>
                      <a:pt x="470" y="516"/>
                      <a:pt x="500" y="499"/>
                    </a:cubicBezTo>
                    <a:cubicBezTo>
                      <a:pt x="510" y="510"/>
                      <a:pt x="526" y="512"/>
                      <a:pt x="539" y="506"/>
                    </a:cubicBezTo>
                    <a:cubicBezTo>
                      <a:pt x="568" y="491"/>
                      <a:pt x="591" y="468"/>
                      <a:pt x="605" y="438"/>
                    </a:cubicBezTo>
                    <a:lnTo>
                      <a:pt x="605" y="246"/>
                    </a:lnTo>
                    <a:cubicBezTo>
                      <a:pt x="599" y="146"/>
                      <a:pt x="535" y="57"/>
                      <a:pt x="439" y="19"/>
                    </a:cubicBezTo>
                    <a:moveTo>
                      <a:pt x="166" y="0"/>
                    </a:moveTo>
                    <a:cubicBezTo>
                      <a:pt x="70" y="40"/>
                      <a:pt x="5" y="130"/>
                      <a:pt x="0" y="232"/>
                    </a:cubicBezTo>
                    <a:lnTo>
                      <a:pt x="1" y="341"/>
                    </a:lnTo>
                    <a:cubicBezTo>
                      <a:pt x="1" y="369"/>
                      <a:pt x="14" y="395"/>
                      <a:pt x="36" y="413"/>
                    </a:cubicBezTo>
                    <a:cubicBezTo>
                      <a:pt x="46" y="423"/>
                      <a:pt x="62" y="425"/>
                      <a:pt x="75" y="419"/>
                    </a:cubicBezTo>
                    <a:cubicBezTo>
                      <a:pt x="77" y="434"/>
                      <a:pt x="85" y="447"/>
                      <a:pt x="98" y="454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73" name="Picture 4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540" y="6057936"/>
                <a:ext cx="132614" cy="128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" name="Picture 4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540" y="6057936"/>
                <a:ext cx="132614" cy="128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" name="Oval 45"/>
              <p:cNvSpPr>
                <a:spLocks noChangeArrowheads="1"/>
              </p:cNvSpPr>
              <p:nvPr/>
            </p:nvSpPr>
            <p:spPr bwMode="auto">
              <a:xfrm>
                <a:off x="1307359" y="6065841"/>
                <a:ext cx="120056" cy="11699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latinLnBrk="0"/>
                <a:endParaRPr kumimoji="0" lang="ko-KR" altLang="en-US" sz="1100">
                  <a:solidFill>
                    <a:srgbClr val="000000"/>
                  </a:solidFill>
                  <a:latin typeface="Malgun Gothic" pitchFamily="50" charset="-127"/>
                  <a:ea typeface="Malgun Gothic" pitchFamily="50" charset="-127"/>
                </a:endParaRPr>
              </a:p>
            </p:txBody>
          </p:sp>
          <p:sp>
            <p:nvSpPr>
              <p:cNvPr id="176" name="Freeform 46"/>
              <p:cNvSpPr>
                <a:spLocks/>
              </p:cNvSpPr>
              <p:nvPr/>
            </p:nvSpPr>
            <p:spPr bwMode="auto">
              <a:xfrm>
                <a:off x="1275766" y="6187579"/>
                <a:ext cx="31594" cy="110671"/>
              </a:xfrm>
              <a:custGeom>
                <a:avLst/>
                <a:gdLst>
                  <a:gd name="T0" fmla="*/ 13 w 30"/>
                  <a:gd name="T1" fmla="*/ 104 h 104"/>
                  <a:gd name="T2" fmla="*/ 30 w 30"/>
                  <a:gd name="T3" fmla="*/ 0 h 104"/>
                  <a:gd name="T4" fmla="*/ 0 60000 65536"/>
                  <a:gd name="T5" fmla="*/ 0 60000 65536"/>
                  <a:gd name="T6" fmla="*/ 0 w 30"/>
                  <a:gd name="T7" fmla="*/ 0 h 104"/>
                  <a:gd name="T8" fmla="*/ 30 w 30"/>
                  <a:gd name="T9" fmla="*/ 104 h 1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" h="104">
                    <a:moveTo>
                      <a:pt x="13" y="104"/>
                    </a:moveTo>
                    <a:cubicBezTo>
                      <a:pt x="0" y="67"/>
                      <a:pt x="6" y="31"/>
                      <a:pt x="30" y="0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7" name="Freeform 47"/>
              <p:cNvSpPr>
                <a:spLocks/>
              </p:cNvSpPr>
              <p:nvPr/>
            </p:nvSpPr>
            <p:spPr bwMode="auto">
              <a:xfrm>
                <a:off x="1422676" y="6208132"/>
                <a:ext cx="17377" cy="116995"/>
              </a:xfrm>
              <a:custGeom>
                <a:avLst/>
                <a:gdLst>
                  <a:gd name="T0" fmla="*/ 8 w 16"/>
                  <a:gd name="T1" fmla="*/ 110 h 110"/>
                  <a:gd name="T2" fmla="*/ 0 w 16"/>
                  <a:gd name="T3" fmla="*/ 0 h 110"/>
                  <a:gd name="T4" fmla="*/ 0 60000 65536"/>
                  <a:gd name="T5" fmla="*/ 0 60000 65536"/>
                  <a:gd name="T6" fmla="*/ 0 w 16"/>
                  <a:gd name="T7" fmla="*/ 0 h 110"/>
                  <a:gd name="T8" fmla="*/ 16 w 16"/>
                  <a:gd name="T9" fmla="*/ 110 h 1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" h="110">
                    <a:moveTo>
                      <a:pt x="8" y="110"/>
                    </a:moveTo>
                    <a:cubicBezTo>
                      <a:pt x="16" y="73"/>
                      <a:pt x="13" y="36"/>
                      <a:pt x="0" y="0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8" name="Freeform 48"/>
              <p:cNvSpPr>
                <a:spLocks/>
              </p:cNvSpPr>
              <p:nvPr/>
            </p:nvSpPr>
            <p:spPr bwMode="auto">
              <a:xfrm>
                <a:off x="1319997" y="6157539"/>
                <a:ext cx="91622" cy="33202"/>
              </a:xfrm>
              <a:custGeom>
                <a:avLst/>
                <a:gdLst>
                  <a:gd name="T0" fmla="*/ 0 w 85"/>
                  <a:gd name="T1" fmla="*/ 0 h 30"/>
                  <a:gd name="T2" fmla="*/ 79 w 85"/>
                  <a:gd name="T3" fmla="*/ 11 h 30"/>
                  <a:gd name="T4" fmla="*/ 85 w 85"/>
                  <a:gd name="T5" fmla="*/ 6 h 3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30"/>
                  <a:gd name="T11" fmla="*/ 85 w 85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30">
                    <a:moveTo>
                      <a:pt x="0" y="0"/>
                    </a:moveTo>
                    <a:cubicBezTo>
                      <a:pt x="19" y="25"/>
                      <a:pt x="54" y="30"/>
                      <a:pt x="79" y="11"/>
                    </a:cubicBezTo>
                    <a:cubicBezTo>
                      <a:pt x="81" y="10"/>
                      <a:pt x="83" y="8"/>
                      <a:pt x="85" y="6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9" name="Freeform 49"/>
              <p:cNvSpPr>
                <a:spLocks/>
              </p:cNvSpPr>
              <p:nvPr/>
            </p:nvSpPr>
            <p:spPr bwMode="auto">
              <a:xfrm>
                <a:off x="1264707" y="6059517"/>
                <a:ext cx="200621" cy="275097"/>
              </a:xfrm>
              <a:custGeom>
                <a:avLst/>
                <a:gdLst>
                  <a:gd name="T0" fmla="*/ 2 w 607"/>
                  <a:gd name="T1" fmla="*/ 3 h 825"/>
                  <a:gd name="T2" fmla="*/ 0 w 607"/>
                  <a:gd name="T3" fmla="*/ 5 h 825"/>
                  <a:gd name="T4" fmla="*/ 0 w 607"/>
                  <a:gd name="T5" fmla="*/ 5 h 825"/>
                  <a:gd name="T6" fmla="*/ 0 w 607"/>
                  <a:gd name="T7" fmla="*/ 6 h 825"/>
                  <a:gd name="T8" fmla="*/ 0 w 607"/>
                  <a:gd name="T9" fmla="*/ 7 h 825"/>
                  <a:gd name="T10" fmla="*/ 1 w 607"/>
                  <a:gd name="T11" fmla="*/ 7 h 825"/>
                  <a:gd name="T12" fmla="*/ 1 w 607"/>
                  <a:gd name="T13" fmla="*/ 7 h 825"/>
                  <a:gd name="T14" fmla="*/ 4 w 607"/>
                  <a:gd name="T15" fmla="*/ 8 h 825"/>
                  <a:gd name="T16" fmla="*/ 5 w 607"/>
                  <a:gd name="T17" fmla="*/ 7 h 825"/>
                  <a:gd name="T18" fmla="*/ 5 w 607"/>
                  <a:gd name="T19" fmla="*/ 7 h 825"/>
                  <a:gd name="T20" fmla="*/ 6 w 607"/>
                  <a:gd name="T21" fmla="*/ 7 h 825"/>
                  <a:gd name="T22" fmla="*/ 6 w 607"/>
                  <a:gd name="T23" fmla="*/ 5 h 825"/>
                  <a:gd name="T24" fmla="*/ 4 w 607"/>
                  <a:gd name="T25" fmla="*/ 3 h 825"/>
                  <a:gd name="T26" fmla="*/ 4 w 607"/>
                  <a:gd name="T27" fmla="*/ 3 h 825"/>
                  <a:gd name="T28" fmla="*/ 4 w 607"/>
                  <a:gd name="T29" fmla="*/ 1 h 825"/>
                  <a:gd name="T30" fmla="*/ 2 w 607"/>
                  <a:gd name="T31" fmla="*/ 1 h 825"/>
                  <a:gd name="T32" fmla="*/ 2 w 607"/>
                  <a:gd name="T33" fmla="*/ 3 h 8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07"/>
                  <a:gd name="T52" fmla="*/ 0 h 825"/>
                  <a:gd name="T53" fmla="*/ 607 w 607"/>
                  <a:gd name="T54" fmla="*/ 825 h 8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07" h="825">
                    <a:moveTo>
                      <a:pt x="166" y="299"/>
                    </a:moveTo>
                    <a:cubicBezTo>
                      <a:pt x="71" y="340"/>
                      <a:pt x="7" y="429"/>
                      <a:pt x="0" y="531"/>
                    </a:cubicBezTo>
                    <a:lnTo>
                      <a:pt x="1" y="640"/>
                    </a:lnTo>
                    <a:cubicBezTo>
                      <a:pt x="1" y="668"/>
                      <a:pt x="14" y="694"/>
                      <a:pt x="36" y="712"/>
                    </a:cubicBezTo>
                    <a:cubicBezTo>
                      <a:pt x="46" y="722"/>
                      <a:pt x="62" y="724"/>
                      <a:pt x="75" y="718"/>
                    </a:cubicBezTo>
                    <a:cubicBezTo>
                      <a:pt x="77" y="733"/>
                      <a:pt x="85" y="746"/>
                      <a:pt x="98" y="753"/>
                    </a:cubicBezTo>
                    <a:cubicBezTo>
                      <a:pt x="192" y="801"/>
                      <a:pt x="296" y="825"/>
                      <a:pt x="402" y="824"/>
                    </a:cubicBezTo>
                    <a:cubicBezTo>
                      <a:pt x="436" y="823"/>
                      <a:pt x="470" y="815"/>
                      <a:pt x="500" y="798"/>
                    </a:cubicBezTo>
                    <a:cubicBezTo>
                      <a:pt x="510" y="809"/>
                      <a:pt x="526" y="811"/>
                      <a:pt x="539" y="805"/>
                    </a:cubicBezTo>
                    <a:cubicBezTo>
                      <a:pt x="568" y="790"/>
                      <a:pt x="591" y="767"/>
                      <a:pt x="605" y="737"/>
                    </a:cubicBezTo>
                    <a:lnTo>
                      <a:pt x="605" y="563"/>
                    </a:lnTo>
                    <a:cubicBezTo>
                      <a:pt x="607" y="456"/>
                      <a:pt x="541" y="358"/>
                      <a:pt x="439" y="318"/>
                    </a:cubicBezTo>
                    <a:lnTo>
                      <a:pt x="438" y="318"/>
                    </a:lnTo>
                    <a:cubicBezTo>
                      <a:pt x="508" y="249"/>
                      <a:pt x="508" y="138"/>
                      <a:pt x="437" y="69"/>
                    </a:cubicBezTo>
                    <a:cubicBezTo>
                      <a:pt x="367" y="0"/>
                      <a:pt x="253" y="1"/>
                      <a:pt x="183" y="69"/>
                    </a:cubicBezTo>
                    <a:cubicBezTo>
                      <a:pt x="120" y="131"/>
                      <a:pt x="113" y="229"/>
                      <a:pt x="166" y="299"/>
                    </a:cubicBezTo>
                    <a:close/>
                  </a:path>
                </a:pathLst>
              </a:custGeom>
              <a:noFill/>
              <a:ln w="20638" cap="rnd">
                <a:solidFill>
                  <a:srgbClr val="4677B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9" name="Rectangle 50"/>
            <p:cNvSpPr>
              <a:spLocks noChangeArrowheads="1"/>
            </p:cNvSpPr>
            <p:nvPr/>
          </p:nvSpPr>
          <p:spPr bwMode="auto">
            <a:xfrm>
              <a:off x="414047" y="2863925"/>
              <a:ext cx="249609" cy="169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latinLnBrk="0">
                <a:defRPr/>
              </a:pPr>
              <a:r>
                <a:rPr kumimoji="0" lang="ko-KR" altLang="en-US" sz="1100" b="1">
                  <a:solidFill>
                    <a:srgbClr val="26262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Malgun Gothic" pitchFamily="50" charset="-127"/>
                  <a:ea typeface="Malgun Gothic" pitchFamily="50" charset="-127"/>
                </a:rPr>
                <a:t>법무</a:t>
              </a:r>
              <a:endParaRPr kumimoji="0" lang="en-US" altLang="ko-KR" sz="1100" b="1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itchFamily="50" charset="-127"/>
                <a:ea typeface="Malgun Gothic" pitchFamily="50" charset="-127"/>
              </a:endParaRPr>
            </a:p>
          </p:txBody>
        </p:sp>
      </p:grpSp>
      <p:sp>
        <p:nvSpPr>
          <p:cNvPr id="180" name="모서리가 둥근 직사각형 179"/>
          <p:cNvSpPr/>
          <p:nvPr/>
        </p:nvSpPr>
        <p:spPr>
          <a:xfrm>
            <a:off x="1388170" y="3068638"/>
            <a:ext cx="684213" cy="16922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99CCFF">
                  <a:shade val="67500"/>
                  <a:satMod val="115000"/>
                </a:srgbClr>
              </a:gs>
              <a:gs pos="100000">
                <a:srgbClr val="99CCFF">
                  <a:shade val="100000"/>
                  <a:satMod val="115000"/>
                </a:srgbClr>
              </a:gs>
            </a:gsLst>
            <a:lin ang="3900000" scaled="0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00" b="1">
                <a:solidFill>
                  <a:srgbClr val="000000"/>
                </a:solidFill>
              </a:rPr>
              <a:t>1. </a:t>
            </a: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오픈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소스 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검증 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대상 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선정</a:t>
            </a:r>
          </a:p>
        </p:txBody>
      </p:sp>
      <p:cxnSp>
        <p:nvCxnSpPr>
          <p:cNvPr id="181" name="꺾인 연결선 117"/>
          <p:cNvCxnSpPr>
            <a:stCxn id="236" idx="0"/>
            <a:endCxn id="180" idx="2"/>
          </p:cNvCxnSpPr>
          <p:nvPr/>
        </p:nvCxnSpPr>
        <p:spPr>
          <a:xfrm rot="5400000" flipH="1" flipV="1">
            <a:off x="1569939" y="4920457"/>
            <a:ext cx="320675" cy="1587"/>
          </a:xfrm>
          <a:prstGeom prst="bentConnector3">
            <a:avLst>
              <a:gd name="adj1" fmla="val 50000"/>
            </a:avLst>
          </a:prstGeom>
          <a:ln w="19050">
            <a:solidFill>
              <a:srgbClr val="2F2F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모서리가 둥근 직사각형 181"/>
          <p:cNvSpPr/>
          <p:nvPr/>
        </p:nvSpPr>
        <p:spPr>
          <a:xfrm>
            <a:off x="2397820" y="2051050"/>
            <a:ext cx="792163" cy="6127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99CCFF">
                  <a:shade val="67500"/>
                  <a:satMod val="115000"/>
                </a:srgbClr>
              </a:gs>
              <a:gs pos="100000">
                <a:srgbClr val="99CCFF">
                  <a:shade val="100000"/>
                  <a:satMod val="115000"/>
                </a:srgbClr>
              </a:gs>
            </a:gsLst>
            <a:lin ang="3900000" scaled="0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00" b="1">
                <a:solidFill>
                  <a:srgbClr val="000000"/>
                </a:solidFill>
              </a:rPr>
              <a:t>2. </a:t>
            </a:r>
            <a:r>
              <a:rPr lang="ko-KR" altLang="en-US" sz="1000" b="1">
                <a:solidFill>
                  <a:srgbClr val="000000"/>
                </a:solidFill>
              </a:rPr>
              <a:t>오픈소스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 라이선스 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교육수료</a:t>
            </a:r>
          </a:p>
        </p:txBody>
      </p:sp>
      <p:grpSp>
        <p:nvGrpSpPr>
          <p:cNvPr id="183" name="그룹 121"/>
          <p:cNvGrpSpPr>
            <a:grpSpLocks/>
          </p:cNvGrpSpPr>
          <p:nvPr/>
        </p:nvGrpSpPr>
        <p:grpSpPr bwMode="auto">
          <a:xfrm>
            <a:off x="711895" y="1239838"/>
            <a:ext cx="374650" cy="471487"/>
            <a:chOff x="345118" y="2563035"/>
            <a:chExt cx="374412" cy="471928"/>
          </a:xfrm>
        </p:grpSpPr>
        <p:grpSp>
          <p:nvGrpSpPr>
            <p:cNvPr id="184" name="그룹 165"/>
            <p:cNvGrpSpPr>
              <a:grpSpLocks/>
            </p:cNvGrpSpPr>
            <p:nvPr/>
          </p:nvGrpSpPr>
          <p:grpSpPr bwMode="auto">
            <a:xfrm>
              <a:off x="433636" y="2563035"/>
              <a:ext cx="211137" cy="282574"/>
              <a:chOff x="1255860" y="6057936"/>
              <a:chExt cx="211122" cy="282107"/>
            </a:xfrm>
          </p:grpSpPr>
          <p:pic>
            <p:nvPicPr>
              <p:cNvPr id="186" name="Picture 4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860" y="6154109"/>
                <a:ext cx="211122" cy="185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7" name="Picture 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860" y="6154109"/>
                <a:ext cx="211122" cy="185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8" name="Freeform 42"/>
              <p:cNvSpPr>
                <a:spLocks noEditPoints="1"/>
              </p:cNvSpPr>
              <p:nvPr/>
            </p:nvSpPr>
            <p:spPr bwMode="auto">
              <a:xfrm>
                <a:off x="1265704" y="6159463"/>
                <a:ext cx="199884" cy="176085"/>
              </a:xfrm>
              <a:custGeom>
                <a:avLst/>
                <a:gdLst>
                  <a:gd name="T0" fmla="*/ 1 w 605"/>
                  <a:gd name="T1" fmla="*/ 4 h 526"/>
                  <a:gd name="T2" fmla="*/ 4 w 605"/>
                  <a:gd name="T3" fmla="*/ 5 h 526"/>
                  <a:gd name="T4" fmla="*/ 5 w 605"/>
                  <a:gd name="T5" fmla="*/ 5 h 526"/>
                  <a:gd name="T6" fmla="*/ 5 w 605"/>
                  <a:gd name="T7" fmla="*/ 5 h 526"/>
                  <a:gd name="T8" fmla="*/ 6 w 605"/>
                  <a:gd name="T9" fmla="*/ 4 h 526"/>
                  <a:gd name="T10" fmla="*/ 6 w 605"/>
                  <a:gd name="T11" fmla="*/ 2 h 526"/>
                  <a:gd name="T12" fmla="*/ 4 w 605"/>
                  <a:gd name="T13" fmla="*/ 0 h 526"/>
                  <a:gd name="T14" fmla="*/ 2 w 605"/>
                  <a:gd name="T15" fmla="*/ 0 h 526"/>
                  <a:gd name="T16" fmla="*/ 0 w 605"/>
                  <a:gd name="T17" fmla="*/ 2 h 526"/>
                  <a:gd name="T18" fmla="*/ 0 w 605"/>
                  <a:gd name="T19" fmla="*/ 2 h 526"/>
                  <a:gd name="T20" fmla="*/ 0 w 605"/>
                  <a:gd name="T21" fmla="*/ 3 h 526"/>
                  <a:gd name="T22" fmla="*/ 0 w 605"/>
                  <a:gd name="T23" fmla="*/ 4 h 526"/>
                  <a:gd name="T24" fmla="*/ 1 w 605"/>
                  <a:gd name="T25" fmla="*/ 4 h 526"/>
                  <a:gd name="T26" fmla="*/ 1 w 605"/>
                  <a:gd name="T27" fmla="*/ 4 h 52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05"/>
                  <a:gd name="T43" fmla="*/ 0 h 526"/>
                  <a:gd name="T44" fmla="*/ 605 w 605"/>
                  <a:gd name="T45" fmla="*/ 526 h 52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05" h="526">
                    <a:moveTo>
                      <a:pt x="98" y="454"/>
                    </a:moveTo>
                    <a:cubicBezTo>
                      <a:pt x="192" y="502"/>
                      <a:pt x="296" y="526"/>
                      <a:pt x="402" y="525"/>
                    </a:cubicBezTo>
                    <a:cubicBezTo>
                      <a:pt x="436" y="524"/>
                      <a:pt x="470" y="516"/>
                      <a:pt x="500" y="499"/>
                    </a:cubicBezTo>
                    <a:cubicBezTo>
                      <a:pt x="510" y="510"/>
                      <a:pt x="526" y="512"/>
                      <a:pt x="539" y="506"/>
                    </a:cubicBezTo>
                    <a:cubicBezTo>
                      <a:pt x="568" y="491"/>
                      <a:pt x="591" y="468"/>
                      <a:pt x="605" y="438"/>
                    </a:cubicBezTo>
                    <a:lnTo>
                      <a:pt x="605" y="246"/>
                    </a:lnTo>
                    <a:cubicBezTo>
                      <a:pt x="599" y="146"/>
                      <a:pt x="535" y="57"/>
                      <a:pt x="439" y="19"/>
                    </a:cubicBezTo>
                    <a:moveTo>
                      <a:pt x="166" y="0"/>
                    </a:moveTo>
                    <a:cubicBezTo>
                      <a:pt x="70" y="40"/>
                      <a:pt x="5" y="130"/>
                      <a:pt x="0" y="232"/>
                    </a:cubicBezTo>
                    <a:lnTo>
                      <a:pt x="1" y="341"/>
                    </a:lnTo>
                    <a:cubicBezTo>
                      <a:pt x="1" y="369"/>
                      <a:pt x="14" y="395"/>
                      <a:pt x="36" y="413"/>
                    </a:cubicBezTo>
                    <a:cubicBezTo>
                      <a:pt x="46" y="423"/>
                      <a:pt x="62" y="425"/>
                      <a:pt x="75" y="419"/>
                    </a:cubicBezTo>
                    <a:cubicBezTo>
                      <a:pt x="77" y="434"/>
                      <a:pt x="85" y="447"/>
                      <a:pt x="98" y="454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89" name="Picture 4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540" y="6057936"/>
                <a:ext cx="132614" cy="128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0" name="Picture 4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540" y="6057936"/>
                <a:ext cx="132614" cy="128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1" name="Oval 45"/>
              <p:cNvSpPr>
                <a:spLocks noChangeArrowheads="1"/>
              </p:cNvSpPr>
              <p:nvPr/>
            </p:nvSpPr>
            <p:spPr bwMode="auto">
              <a:xfrm>
                <a:off x="1308537" y="6065867"/>
                <a:ext cx="118978" cy="117391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latinLnBrk="0"/>
                <a:endParaRPr kumimoji="0" lang="ko-KR" altLang="en-US" sz="1100">
                  <a:solidFill>
                    <a:srgbClr val="000000"/>
                  </a:solidFill>
                  <a:latin typeface="Malgun Gothic" pitchFamily="50" charset="-127"/>
                  <a:ea typeface="Malgun Gothic" pitchFamily="50" charset="-127"/>
                </a:endParaRPr>
              </a:p>
            </p:txBody>
          </p:sp>
          <p:sp>
            <p:nvSpPr>
              <p:cNvPr id="192" name="Freeform 46"/>
              <p:cNvSpPr>
                <a:spLocks/>
              </p:cNvSpPr>
              <p:nvPr/>
            </p:nvSpPr>
            <p:spPr bwMode="auto">
              <a:xfrm>
                <a:off x="1276809" y="6188017"/>
                <a:ext cx="31728" cy="111045"/>
              </a:xfrm>
              <a:custGeom>
                <a:avLst/>
                <a:gdLst>
                  <a:gd name="T0" fmla="*/ 13 w 30"/>
                  <a:gd name="T1" fmla="*/ 104 h 104"/>
                  <a:gd name="T2" fmla="*/ 30 w 30"/>
                  <a:gd name="T3" fmla="*/ 0 h 104"/>
                  <a:gd name="T4" fmla="*/ 0 60000 65536"/>
                  <a:gd name="T5" fmla="*/ 0 60000 65536"/>
                  <a:gd name="T6" fmla="*/ 0 w 30"/>
                  <a:gd name="T7" fmla="*/ 0 h 104"/>
                  <a:gd name="T8" fmla="*/ 30 w 30"/>
                  <a:gd name="T9" fmla="*/ 104 h 1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" h="104">
                    <a:moveTo>
                      <a:pt x="13" y="104"/>
                    </a:moveTo>
                    <a:cubicBezTo>
                      <a:pt x="0" y="67"/>
                      <a:pt x="6" y="31"/>
                      <a:pt x="30" y="0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3" name="Freeform 47"/>
              <p:cNvSpPr>
                <a:spLocks/>
              </p:cNvSpPr>
              <p:nvPr/>
            </p:nvSpPr>
            <p:spPr bwMode="auto">
              <a:xfrm>
                <a:off x="1422756" y="6208640"/>
                <a:ext cx="17450" cy="117391"/>
              </a:xfrm>
              <a:custGeom>
                <a:avLst/>
                <a:gdLst>
                  <a:gd name="T0" fmla="*/ 8 w 16"/>
                  <a:gd name="T1" fmla="*/ 110 h 110"/>
                  <a:gd name="T2" fmla="*/ 0 w 16"/>
                  <a:gd name="T3" fmla="*/ 0 h 110"/>
                  <a:gd name="T4" fmla="*/ 0 60000 65536"/>
                  <a:gd name="T5" fmla="*/ 0 60000 65536"/>
                  <a:gd name="T6" fmla="*/ 0 w 16"/>
                  <a:gd name="T7" fmla="*/ 0 h 110"/>
                  <a:gd name="T8" fmla="*/ 16 w 16"/>
                  <a:gd name="T9" fmla="*/ 110 h 1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" h="110">
                    <a:moveTo>
                      <a:pt x="8" y="110"/>
                    </a:moveTo>
                    <a:cubicBezTo>
                      <a:pt x="16" y="73"/>
                      <a:pt x="13" y="36"/>
                      <a:pt x="0" y="0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4" name="Freeform 48"/>
              <p:cNvSpPr>
                <a:spLocks/>
              </p:cNvSpPr>
              <p:nvPr/>
            </p:nvSpPr>
            <p:spPr bwMode="auto">
              <a:xfrm>
                <a:off x="1321228" y="6157876"/>
                <a:ext cx="90423" cy="33314"/>
              </a:xfrm>
              <a:custGeom>
                <a:avLst/>
                <a:gdLst>
                  <a:gd name="T0" fmla="*/ 0 w 85"/>
                  <a:gd name="T1" fmla="*/ 0 h 30"/>
                  <a:gd name="T2" fmla="*/ 79 w 85"/>
                  <a:gd name="T3" fmla="*/ 11 h 30"/>
                  <a:gd name="T4" fmla="*/ 85 w 85"/>
                  <a:gd name="T5" fmla="*/ 6 h 3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30"/>
                  <a:gd name="T11" fmla="*/ 85 w 85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30">
                    <a:moveTo>
                      <a:pt x="0" y="0"/>
                    </a:moveTo>
                    <a:cubicBezTo>
                      <a:pt x="19" y="25"/>
                      <a:pt x="54" y="30"/>
                      <a:pt x="79" y="11"/>
                    </a:cubicBezTo>
                    <a:cubicBezTo>
                      <a:pt x="81" y="10"/>
                      <a:pt x="83" y="8"/>
                      <a:pt x="85" y="6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5" name="Freeform 49"/>
              <p:cNvSpPr>
                <a:spLocks/>
              </p:cNvSpPr>
              <p:nvPr/>
            </p:nvSpPr>
            <p:spPr bwMode="auto">
              <a:xfrm>
                <a:off x="1265704" y="6059522"/>
                <a:ext cx="199884" cy="276026"/>
              </a:xfrm>
              <a:custGeom>
                <a:avLst/>
                <a:gdLst>
                  <a:gd name="T0" fmla="*/ 2 w 607"/>
                  <a:gd name="T1" fmla="*/ 3 h 825"/>
                  <a:gd name="T2" fmla="*/ 0 w 607"/>
                  <a:gd name="T3" fmla="*/ 5 h 825"/>
                  <a:gd name="T4" fmla="*/ 0 w 607"/>
                  <a:gd name="T5" fmla="*/ 5 h 825"/>
                  <a:gd name="T6" fmla="*/ 0 w 607"/>
                  <a:gd name="T7" fmla="*/ 6 h 825"/>
                  <a:gd name="T8" fmla="*/ 0 w 607"/>
                  <a:gd name="T9" fmla="*/ 7 h 825"/>
                  <a:gd name="T10" fmla="*/ 1 w 607"/>
                  <a:gd name="T11" fmla="*/ 7 h 825"/>
                  <a:gd name="T12" fmla="*/ 1 w 607"/>
                  <a:gd name="T13" fmla="*/ 7 h 825"/>
                  <a:gd name="T14" fmla="*/ 4 w 607"/>
                  <a:gd name="T15" fmla="*/ 8 h 825"/>
                  <a:gd name="T16" fmla="*/ 5 w 607"/>
                  <a:gd name="T17" fmla="*/ 7 h 825"/>
                  <a:gd name="T18" fmla="*/ 5 w 607"/>
                  <a:gd name="T19" fmla="*/ 7 h 825"/>
                  <a:gd name="T20" fmla="*/ 6 w 607"/>
                  <a:gd name="T21" fmla="*/ 7 h 825"/>
                  <a:gd name="T22" fmla="*/ 6 w 607"/>
                  <a:gd name="T23" fmla="*/ 5 h 825"/>
                  <a:gd name="T24" fmla="*/ 4 w 607"/>
                  <a:gd name="T25" fmla="*/ 3 h 825"/>
                  <a:gd name="T26" fmla="*/ 4 w 607"/>
                  <a:gd name="T27" fmla="*/ 3 h 825"/>
                  <a:gd name="T28" fmla="*/ 4 w 607"/>
                  <a:gd name="T29" fmla="*/ 1 h 825"/>
                  <a:gd name="T30" fmla="*/ 2 w 607"/>
                  <a:gd name="T31" fmla="*/ 1 h 825"/>
                  <a:gd name="T32" fmla="*/ 2 w 607"/>
                  <a:gd name="T33" fmla="*/ 3 h 8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07"/>
                  <a:gd name="T52" fmla="*/ 0 h 825"/>
                  <a:gd name="T53" fmla="*/ 607 w 607"/>
                  <a:gd name="T54" fmla="*/ 825 h 8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07" h="825">
                    <a:moveTo>
                      <a:pt x="166" y="299"/>
                    </a:moveTo>
                    <a:cubicBezTo>
                      <a:pt x="71" y="340"/>
                      <a:pt x="7" y="429"/>
                      <a:pt x="0" y="531"/>
                    </a:cubicBezTo>
                    <a:lnTo>
                      <a:pt x="1" y="640"/>
                    </a:lnTo>
                    <a:cubicBezTo>
                      <a:pt x="1" y="668"/>
                      <a:pt x="14" y="694"/>
                      <a:pt x="36" y="712"/>
                    </a:cubicBezTo>
                    <a:cubicBezTo>
                      <a:pt x="46" y="722"/>
                      <a:pt x="62" y="724"/>
                      <a:pt x="75" y="718"/>
                    </a:cubicBezTo>
                    <a:cubicBezTo>
                      <a:pt x="77" y="733"/>
                      <a:pt x="85" y="746"/>
                      <a:pt x="98" y="753"/>
                    </a:cubicBezTo>
                    <a:cubicBezTo>
                      <a:pt x="192" y="801"/>
                      <a:pt x="296" y="825"/>
                      <a:pt x="402" y="824"/>
                    </a:cubicBezTo>
                    <a:cubicBezTo>
                      <a:pt x="436" y="823"/>
                      <a:pt x="470" y="815"/>
                      <a:pt x="500" y="798"/>
                    </a:cubicBezTo>
                    <a:cubicBezTo>
                      <a:pt x="510" y="809"/>
                      <a:pt x="526" y="811"/>
                      <a:pt x="539" y="805"/>
                    </a:cubicBezTo>
                    <a:cubicBezTo>
                      <a:pt x="568" y="790"/>
                      <a:pt x="591" y="767"/>
                      <a:pt x="605" y="737"/>
                    </a:cubicBezTo>
                    <a:lnTo>
                      <a:pt x="605" y="563"/>
                    </a:lnTo>
                    <a:cubicBezTo>
                      <a:pt x="607" y="456"/>
                      <a:pt x="541" y="358"/>
                      <a:pt x="439" y="318"/>
                    </a:cubicBezTo>
                    <a:lnTo>
                      <a:pt x="438" y="318"/>
                    </a:lnTo>
                    <a:cubicBezTo>
                      <a:pt x="508" y="249"/>
                      <a:pt x="508" y="138"/>
                      <a:pt x="437" y="69"/>
                    </a:cubicBezTo>
                    <a:cubicBezTo>
                      <a:pt x="367" y="0"/>
                      <a:pt x="253" y="1"/>
                      <a:pt x="183" y="69"/>
                    </a:cubicBezTo>
                    <a:cubicBezTo>
                      <a:pt x="120" y="131"/>
                      <a:pt x="113" y="229"/>
                      <a:pt x="166" y="299"/>
                    </a:cubicBezTo>
                    <a:close/>
                  </a:path>
                </a:pathLst>
              </a:custGeom>
              <a:noFill/>
              <a:ln w="20638" cap="rnd">
                <a:solidFill>
                  <a:srgbClr val="4677B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85" name="Rectangle 50"/>
            <p:cNvSpPr>
              <a:spLocks noChangeArrowheads="1"/>
            </p:cNvSpPr>
            <p:nvPr/>
          </p:nvSpPr>
          <p:spPr bwMode="auto">
            <a:xfrm>
              <a:off x="345118" y="2864942"/>
              <a:ext cx="374412" cy="170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latinLnBrk="0">
                <a:defRPr/>
              </a:pPr>
              <a:r>
                <a:rPr kumimoji="0" lang="ko-KR" altLang="en-US" sz="1100" b="1">
                  <a:solidFill>
                    <a:srgbClr val="26262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Malgun Gothic" pitchFamily="50" charset="-127"/>
                  <a:ea typeface="Malgun Gothic" pitchFamily="50" charset="-127"/>
                </a:rPr>
                <a:t>개발자</a:t>
              </a:r>
              <a:endParaRPr kumimoji="0" lang="en-US" altLang="ko-KR" sz="1100" b="1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itchFamily="50" charset="-127"/>
                <a:ea typeface="Malgun Gothic" pitchFamily="50" charset="-127"/>
              </a:endParaRPr>
            </a:p>
          </p:txBody>
        </p:sp>
      </p:grpSp>
      <p:sp>
        <p:nvSpPr>
          <p:cNvPr id="196" name="모서리가 둥근 직사각형 195"/>
          <p:cNvSpPr/>
          <p:nvPr/>
        </p:nvSpPr>
        <p:spPr>
          <a:xfrm>
            <a:off x="3067745" y="4616450"/>
            <a:ext cx="1192213" cy="576263"/>
          </a:xfrm>
          <a:prstGeom prst="roundRect">
            <a:avLst/>
          </a:prstGeom>
          <a:solidFill>
            <a:srgbClr val="CECEE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오픈소스 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이슈 사항 지원</a:t>
            </a:r>
          </a:p>
        </p:txBody>
      </p:sp>
      <p:cxnSp>
        <p:nvCxnSpPr>
          <p:cNvPr id="197" name="꺾인 연결선 117"/>
          <p:cNvCxnSpPr>
            <a:stCxn id="218" idx="2"/>
            <a:endCxn id="196" idx="0"/>
          </p:cNvCxnSpPr>
          <p:nvPr/>
        </p:nvCxnSpPr>
        <p:spPr>
          <a:xfrm rot="5400000">
            <a:off x="3288408" y="4237037"/>
            <a:ext cx="755650" cy="3175"/>
          </a:xfrm>
          <a:prstGeom prst="bentConnector3">
            <a:avLst>
              <a:gd name="adj1" fmla="val 50000"/>
            </a:avLst>
          </a:prstGeom>
          <a:ln w="19050">
            <a:solidFill>
              <a:srgbClr val="2F2F98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모서리가 둥근 직사각형 197"/>
          <p:cNvSpPr/>
          <p:nvPr/>
        </p:nvSpPr>
        <p:spPr>
          <a:xfrm>
            <a:off x="3066158" y="5527675"/>
            <a:ext cx="1193800" cy="422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00" b="1">
                <a:solidFill>
                  <a:srgbClr val="000000"/>
                </a:solidFill>
              </a:rPr>
              <a:t> </a:t>
            </a:r>
            <a:r>
              <a:rPr lang="ko-KR" altLang="en-US" sz="1000" b="1">
                <a:solidFill>
                  <a:srgbClr val="000000"/>
                </a:solidFill>
              </a:rPr>
              <a:t>오픈소스 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관련 법률 자문</a:t>
            </a:r>
          </a:p>
        </p:txBody>
      </p:sp>
      <p:cxnSp>
        <p:nvCxnSpPr>
          <p:cNvPr id="199" name="꺾인 연결선 117"/>
          <p:cNvCxnSpPr>
            <a:stCxn id="196" idx="2"/>
            <a:endCxn id="198" idx="0"/>
          </p:cNvCxnSpPr>
          <p:nvPr/>
        </p:nvCxnSpPr>
        <p:spPr>
          <a:xfrm rot="5400000">
            <a:off x="3496371" y="5359400"/>
            <a:ext cx="334962" cy="1587"/>
          </a:xfrm>
          <a:prstGeom prst="bentConnector3">
            <a:avLst>
              <a:gd name="adj1" fmla="val 50000"/>
            </a:avLst>
          </a:prstGeom>
          <a:ln w="19050">
            <a:solidFill>
              <a:srgbClr val="2F2F98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07"/>
          <p:cNvSpPr>
            <a:spLocks noChangeArrowheads="1"/>
          </p:cNvSpPr>
          <p:nvPr/>
        </p:nvSpPr>
        <p:spPr bwMode="auto">
          <a:xfrm>
            <a:off x="632520" y="738188"/>
            <a:ext cx="576263" cy="217487"/>
          </a:xfrm>
          <a:prstGeom prst="rect">
            <a:avLst/>
          </a:prstGeom>
          <a:solidFill>
            <a:srgbClr val="386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역할자</a:t>
            </a:r>
          </a:p>
        </p:txBody>
      </p:sp>
      <p:grpSp>
        <p:nvGrpSpPr>
          <p:cNvPr id="201" name="그룹 157"/>
          <p:cNvGrpSpPr>
            <a:grpSpLocks/>
          </p:cNvGrpSpPr>
          <p:nvPr/>
        </p:nvGrpSpPr>
        <p:grpSpPr bwMode="auto">
          <a:xfrm>
            <a:off x="697608" y="2051050"/>
            <a:ext cx="422275" cy="639763"/>
            <a:chOff x="329126" y="2563035"/>
            <a:chExt cx="424924" cy="639186"/>
          </a:xfrm>
        </p:grpSpPr>
        <p:grpSp>
          <p:nvGrpSpPr>
            <p:cNvPr id="202" name="그룹 165"/>
            <p:cNvGrpSpPr>
              <a:grpSpLocks/>
            </p:cNvGrpSpPr>
            <p:nvPr/>
          </p:nvGrpSpPr>
          <p:grpSpPr bwMode="auto">
            <a:xfrm>
              <a:off x="433636" y="2563035"/>
              <a:ext cx="211137" cy="282574"/>
              <a:chOff x="1255860" y="6057936"/>
              <a:chExt cx="211122" cy="282107"/>
            </a:xfrm>
          </p:grpSpPr>
          <p:pic>
            <p:nvPicPr>
              <p:cNvPr id="204" name="Picture 4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860" y="6154109"/>
                <a:ext cx="211122" cy="185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" name="Picture 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860" y="6154109"/>
                <a:ext cx="211122" cy="185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" name="Freeform 42"/>
              <p:cNvSpPr>
                <a:spLocks noEditPoints="1"/>
              </p:cNvSpPr>
              <p:nvPr/>
            </p:nvSpPr>
            <p:spPr bwMode="auto">
              <a:xfrm>
                <a:off x="1264769" y="6159277"/>
                <a:ext cx="201265" cy="175763"/>
              </a:xfrm>
              <a:custGeom>
                <a:avLst/>
                <a:gdLst>
                  <a:gd name="T0" fmla="*/ 1 w 605"/>
                  <a:gd name="T1" fmla="*/ 4 h 526"/>
                  <a:gd name="T2" fmla="*/ 4 w 605"/>
                  <a:gd name="T3" fmla="*/ 5 h 526"/>
                  <a:gd name="T4" fmla="*/ 5 w 605"/>
                  <a:gd name="T5" fmla="*/ 5 h 526"/>
                  <a:gd name="T6" fmla="*/ 5 w 605"/>
                  <a:gd name="T7" fmla="*/ 5 h 526"/>
                  <a:gd name="T8" fmla="*/ 6 w 605"/>
                  <a:gd name="T9" fmla="*/ 4 h 526"/>
                  <a:gd name="T10" fmla="*/ 6 w 605"/>
                  <a:gd name="T11" fmla="*/ 2 h 526"/>
                  <a:gd name="T12" fmla="*/ 4 w 605"/>
                  <a:gd name="T13" fmla="*/ 0 h 526"/>
                  <a:gd name="T14" fmla="*/ 2 w 605"/>
                  <a:gd name="T15" fmla="*/ 0 h 526"/>
                  <a:gd name="T16" fmla="*/ 0 w 605"/>
                  <a:gd name="T17" fmla="*/ 2 h 526"/>
                  <a:gd name="T18" fmla="*/ 0 w 605"/>
                  <a:gd name="T19" fmla="*/ 2 h 526"/>
                  <a:gd name="T20" fmla="*/ 0 w 605"/>
                  <a:gd name="T21" fmla="*/ 3 h 526"/>
                  <a:gd name="T22" fmla="*/ 0 w 605"/>
                  <a:gd name="T23" fmla="*/ 4 h 526"/>
                  <a:gd name="T24" fmla="*/ 1 w 605"/>
                  <a:gd name="T25" fmla="*/ 4 h 526"/>
                  <a:gd name="T26" fmla="*/ 1 w 605"/>
                  <a:gd name="T27" fmla="*/ 4 h 52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05"/>
                  <a:gd name="T43" fmla="*/ 0 h 526"/>
                  <a:gd name="T44" fmla="*/ 605 w 605"/>
                  <a:gd name="T45" fmla="*/ 526 h 52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05" h="526">
                    <a:moveTo>
                      <a:pt x="98" y="454"/>
                    </a:moveTo>
                    <a:cubicBezTo>
                      <a:pt x="192" y="502"/>
                      <a:pt x="296" y="526"/>
                      <a:pt x="402" y="525"/>
                    </a:cubicBezTo>
                    <a:cubicBezTo>
                      <a:pt x="436" y="524"/>
                      <a:pt x="470" y="516"/>
                      <a:pt x="500" y="499"/>
                    </a:cubicBezTo>
                    <a:cubicBezTo>
                      <a:pt x="510" y="510"/>
                      <a:pt x="526" y="512"/>
                      <a:pt x="539" y="506"/>
                    </a:cubicBezTo>
                    <a:cubicBezTo>
                      <a:pt x="568" y="491"/>
                      <a:pt x="591" y="468"/>
                      <a:pt x="605" y="438"/>
                    </a:cubicBezTo>
                    <a:lnTo>
                      <a:pt x="605" y="246"/>
                    </a:lnTo>
                    <a:cubicBezTo>
                      <a:pt x="599" y="146"/>
                      <a:pt x="535" y="57"/>
                      <a:pt x="439" y="19"/>
                    </a:cubicBezTo>
                    <a:moveTo>
                      <a:pt x="166" y="0"/>
                    </a:moveTo>
                    <a:cubicBezTo>
                      <a:pt x="70" y="40"/>
                      <a:pt x="5" y="130"/>
                      <a:pt x="0" y="232"/>
                    </a:cubicBezTo>
                    <a:lnTo>
                      <a:pt x="1" y="341"/>
                    </a:lnTo>
                    <a:cubicBezTo>
                      <a:pt x="1" y="369"/>
                      <a:pt x="14" y="395"/>
                      <a:pt x="36" y="413"/>
                    </a:cubicBezTo>
                    <a:cubicBezTo>
                      <a:pt x="46" y="423"/>
                      <a:pt x="62" y="425"/>
                      <a:pt x="75" y="419"/>
                    </a:cubicBezTo>
                    <a:cubicBezTo>
                      <a:pt x="77" y="434"/>
                      <a:pt x="85" y="447"/>
                      <a:pt x="98" y="454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07" name="Picture 4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540" y="6057936"/>
                <a:ext cx="132614" cy="128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" name="Picture 4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540" y="6057936"/>
                <a:ext cx="132614" cy="128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9" name="Oval 45"/>
              <p:cNvSpPr>
                <a:spLocks noChangeArrowheads="1"/>
              </p:cNvSpPr>
              <p:nvPr/>
            </p:nvSpPr>
            <p:spPr bwMode="auto">
              <a:xfrm>
                <a:off x="1307898" y="6065854"/>
                <a:ext cx="119800" cy="11717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latinLnBrk="0"/>
                <a:endParaRPr kumimoji="0" lang="ko-KR" altLang="en-US" sz="1100">
                  <a:solidFill>
                    <a:srgbClr val="000000"/>
                  </a:solidFill>
                  <a:latin typeface="Malgun Gothic" pitchFamily="50" charset="-127"/>
                  <a:ea typeface="Malgun Gothic" pitchFamily="50" charset="-127"/>
                </a:endParaRPr>
              </a:p>
            </p:txBody>
          </p:sp>
          <p:sp>
            <p:nvSpPr>
              <p:cNvPr id="210" name="Freeform 46"/>
              <p:cNvSpPr>
                <a:spLocks/>
              </p:cNvSpPr>
              <p:nvPr/>
            </p:nvSpPr>
            <p:spPr bwMode="auto">
              <a:xfrm>
                <a:off x="1275951" y="6187779"/>
                <a:ext cx="31947" cy="110841"/>
              </a:xfrm>
              <a:custGeom>
                <a:avLst/>
                <a:gdLst>
                  <a:gd name="T0" fmla="*/ 13 w 30"/>
                  <a:gd name="T1" fmla="*/ 104 h 104"/>
                  <a:gd name="T2" fmla="*/ 30 w 30"/>
                  <a:gd name="T3" fmla="*/ 0 h 104"/>
                  <a:gd name="T4" fmla="*/ 0 60000 65536"/>
                  <a:gd name="T5" fmla="*/ 0 60000 65536"/>
                  <a:gd name="T6" fmla="*/ 0 w 30"/>
                  <a:gd name="T7" fmla="*/ 0 h 104"/>
                  <a:gd name="T8" fmla="*/ 30 w 30"/>
                  <a:gd name="T9" fmla="*/ 104 h 1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" h="104">
                    <a:moveTo>
                      <a:pt x="13" y="104"/>
                    </a:moveTo>
                    <a:cubicBezTo>
                      <a:pt x="0" y="67"/>
                      <a:pt x="6" y="31"/>
                      <a:pt x="30" y="0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11" name="Freeform 47"/>
              <p:cNvSpPr>
                <a:spLocks/>
              </p:cNvSpPr>
              <p:nvPr/>
            </p:nvSpPr>
            <p:spPr bwMode="auto">
              <a:xfrm>
                <a:off x="1422906" y="6208364"/>
                <a:ext cx="17570" cy="117175"/>
              </a:xfrm>
              <a:custGeom>
                <a:avLst/>
                <a:gdLst>
                  <a:gd name="T0" fmla="*/ 8 w 16"/>
                  <a:gd name="T1" fmla="*/ 110 h 110"/>
                  <a:gd name="T2" fmla="*/ 0 w 16"/>
                  <a:gd name="T3" fmla="*/ 0 h 110"/>
                  <a:gd name="T4" fmla="*/ 0 60000 65536"/>
                  <a:gd name="T5" fmla="*/ 0 60000 65536"/>
                  <a:gd name="T6" fmla="*/ 0 w 16"/>
                  <a:gd name="T7" fmla="*/ 0 h 110"/>
                  <a:gd name="T8" fmla="*/ 16 w 16"/>
                  <a:gd name="T9" fmla="*/ 110 h 1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" h="110">
                    <a:moveTo>
                      <a:pt x="8" y="110"/>
                    </a:moveTo>
                    <a:cubicBezTo>
                      <a:pt x="16" y="73"/>
                      <a:pt x="13" y="36"/>
                      <a:pt x="0" y="0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12" name="Freeform 48"/>
              <p:cNvSpPr>
                <a:spLocks/>
              </p:cNvSpPr>
              <p:nvPr/>
            </p:nvSpPr>
            <p:spPr bwMode="auto">
              <a:xfrm>
                <a:off x="1320676" y="6157694"/>
                <a:ext cx="91048" cy="33252"/>
              </a:xfrm>
              <a:custGeom>
                <a:avLst/>
                <a:gdLst>
                  <a:gd name="T0" fmla="*/ 0 w 85"/>
                  <a:gd name="T1" fmla="*/ 0 h 30"/>
                  <a:gd name="T2" fmla="*/ 79 w 85"/>
                  <a:gd name="T3" fmla="*/ 11 h 30"/>
                  <a:gd name="T4" fmla="*/ 85 w 85"/>
                  <a:gd name="T5" fmla="*/ 6 h 3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30"/>
                  <a:gd name="T11" fmla="*/ 85 w 85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30">
                    <a:moveTo>
                      <a:pt x="0" y="0"/>
                    </a:moveTo>
                    <a:cubicBezTo>
                      <a:pt x="19" y="25"/>
                      <a:pt x="54" y="30"/>
                      <a:pt x="79" y="11"/>
                    </a:cubicBezTo>
                    <a:cubicBezTo>
                      <a:pt x="81" y="10"/>
                      <a:pt x="83" y="8"/>
                      <a:pt x="85" y="6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13" name="Freeform 49"/>
              <p:cNvSpPr>
                <a:spLocks/>
              </p:cNvSpPr>
              <p:nvPr/>
            </p:nvSpPr>
            <p:spPr bwMode="auto">
              <a:xfrm>
                <a:off x="1264769" y="6059520"/>
                <a:ext cx="201265" cy="275520"/>
              </a:xfrm>
              <a:custGeom>
                <a:avLst/>
                <a:gdLst>
                  <a:gd name="T0" fmla="*/ 2 w 607"/>
                  <a:gd name="T1" fmla="*/ 3 h 825"/>
                  <a:gd name="T2" fmla="*/ 0 w 607"/>
                  <a:gd name="T3" fmla="*/ 5 h 825"/>
                  <a:gd name="T4" fmla="*/ 0 w 607"/>
                  <a:gd name="T5" fmla="*/ 5 h 825"/>
                  <a:gd name="T6" fmla="*/ 0 w 607"/>
                  <a:gd name="T7" fmla="*/ 6 h 825"/>
                  <a:gd name="T8" fmla="*/ 0 w 607"/>
                  <a:gd name="T9" fmla="*/ 7 h 825"/>
                  <a:gd name="T10" fmla="*/ 1 w 607"/>
                  <a:gd name="T11" fmla="*/ 7 h 825"/>
                  <a:gd name="T12" fmla="*/ 1 w 607"/>
                  <a:gd name="T13" fmla="*/ 7 h 825"/>
                  <a:gd name="T14" fmla="*/ 4 w 607"/>
                  <a:gd name="T15" fmla="*/ 8 h 825"/>
                  <a:gd name="T16" fmla="*/ 5 w 607"/>
                  <a:gd name="T17" fmla="*/ 7 h 825"/>
                  <a:gd name="T18" fmla="*/ 5 w 607"/>
                  <a:gd name="T19" fmla="*/ 7 h 825"/>
                  <a:gd name="T20" fmla="*/ 6 w 607"/>
                  <a:gd name="T21" fmla="*/ 7 h 825"/>
                  <a:gd name="T22" fmla="*/ 6 w 607"/>
                  <a:gd name="T23" fmla="*/ 5 h 825"/>
                  <a:gd name="T24" fmla="*/ 4 w 607"/>
                  <a:gd name="T25" fmla="*/ 3 h 825"/>
                  <a:gd name="T26" fmla="*/ 4 w 607"/>
                  <a:gd name="T27" fmla="*/ 3 h 825"/>
                  <a:gd name="T28" fmla="*/ 4 w 607"/>
                  <a:gd name="T29" fmla="*/ 1 h 825"/>
                  <a:gd name="T30" fmla="*/ 2 w 607"/>
                  <a:gd name="T31" fmla="*/ 1 h 825"/>
                  <a:gd name="T32" fmla="*/ 2 w 607"/>
                  <a:gd name="T33" fmla="*/ 3 h 8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07"/>
                  <a:gd name="T52" fmla="*/ 0 h 825"/>
                  <a:gd name="T53" fmla="*/ 607 w 607"/>
                  <a:gd name="T54" fmla="*/ 825 h 8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07" h="825">
                    <a:moveTo>
                      <a:pt x="166" y="299"/>
                    </a:moveTo>
                    <a:cubicBezTo>
                      <a:pt x="71" y="340"/>
                      <a:pt x="7" y="429"/>
                      <a:pt x="0" y="531"/>
                    </a:cubicBezTo>
                    <a:lnTo>
                      <a:pt x="1" y="640"/>
                    </a:lnTo>
                    <a:cubicBezTo>
                      <a:pt x="1" y="668"/>
                      <a:pt x="14" y="694"/>
                      <a:pt x="36" y="712"/>
                    </a:cubicBezTo>
                    <a:cubicBezTo>
                      <a:pt x="46" y="722"/>
                      <a:pt x="62" y="724"/>
                      <a:pt x="75" y="718"/>
                    </a:cubicBezTo>
                    <a:cubicBezTo>
                      <a:pt x="77" y="733"/>
                      <a:pt x="85" y="746"/>
                      <a:pt x="98" y="753"/>
                    </a:cubicBezTo>
                    <a:cubicBezTo>
                      <a:pt x="192" y="801"/>
                      <a:pt x="296" y="825"/>
                      <a:pt x="402" y="824"/>
                    </a:cubicBezTo>
                    <a:cubicBezTo>
                      <a:pt x="436" y="823"/>
                      <a:pt x="470" y="815"/>
                      <a:pt x="500" y="798"/>
                    </a:cubicBezTo>
                    <a:cubicBezTo>
                      <a:pt x="510" y="809"/>
                      <a:pt x="526" y="811"/>
                      <a:pt x="539" y="805"/>
                    </a:cubicBezTo>
                    <a:cubicBezTo>
                      <a:pt x="568" y="790"/>
                      <a:pt x="591" y="767"/>
                      <a:pt x="605" y="737"/>
                    </a:cubicBezTo>
                    <a:lnTo>
                      <a:pt x="605" y="563"/>
                    </a:lnTo>
                    <a:cubicBezTo>
                      <a:pt x="607" y="456"/>
                      <a:pt x="541" y="358"/>
                      <a:pt x="439" y="318"/>
                    </a:cubicBezTo>
                    <a:lnTo>
                      <a:pt x="438" y="318"/>
                    </a:lnTo>
                    <a:cubicBezTo>
                      <a:pt x="508" y="249"/>
                      <a:pt x="508" y="138"/>
                      <a:pt x="437" y="69"/>
                    </a:cubicBezTo>
                    <a:cubicBezTo>
                      <a:pt x="367" y="0"/>
                      <a:pt x="253" y="1"/>
                      <a:pt x="183" y="69"/>
                    </a:cubicBezTo>
                    <a:cubicBezTo>
                      <a:pt x="120" y="131"/>
                      <a:pt x="113" y="229"/>
                      <a:pt x="166" y="299"/>
                    </a:cubicBezTo>
                    <a:close/>
                  </a:path>
                </a:pathLst>
              </a:custGeom>
              <a:noFill/>
              <a:ln w="20638" cap="rnd">
                <a:solidFill>
                  <a:srgbClr val="4677B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03" name="Rectangle 50"/>
            <p:cNvSpPr>
              <a:spLocks noChangeArrowheads="1"/>
            </p:cNvSpPr>
            <p:nvPr/>
          </p:nvSpPr>
          <p:spPr bwMode="auto">
            <a:xfrm>
              <a:off x="329126" y="2864388"/>
              <a:ext cx="424924" cy="337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latinLnBrk="0">
                <a:defRPr/>
              </a:pPr>
              <a:r>
                <a:rPr kumimoji="0" lang="ko-KR" altLang="en-US" sz="1100" b="1">
                  <a:solidFill>
                    <a:srgbClr val="26262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Malgun Gothic" pitchFamily="50" charset="-127"/>
                  <a:ea typeface="Malgun Gothic" pitchFamily="50" charset="-127"/>
                </a:rPr>
                <a:t>검증</a:t>
              </a:r>
              <a:endParaRPr kumimoji="0" lang="en-US" altLang="ko-KR" sz="1100" b="1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itchFamily="50" charset="-127"/>
                <a:ea typeface="Malgun Gothic" pitchFamily="50" charset="-127"/>
              </a:endParaRPr>
            </a:p>
            <a:p>
              <a:pPr algn="ctr" latinLnBrk="0">
                <a:defRPr/>
              </a:pPr>
              <a:r>
                <a:rPr kumimoji="0" lang="ko-KR" altLang="en-US" sz="1100" b="1">
                  <a:solidFill>
                    <a:srgbClr val="26262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Malgun Gothic" pitchFamily="50" charset="-127"/>
                  <a:ea typeface="Malgun Gothic" pitchFamily="50" charset="-127"/>
                </a:rPr>
                <a:t>담당자</a:t>
              </a:r>
              <a:endParaRPr kumimoji="0" lang="en-US" altLang="ko-KR" sz="1100" b="1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itchFamily="50" charset="-127"/>
                <a:ea typeface="Malgun Gothic" pitchFamily="50" charset="-127"/>
              </a:endParaRPr>
            </a:p>
          </p:txBody>
        </p:sp>
      </p:grpSp>
      <p:sp>
        <p:nvSpPr>
          <p:cNvPr id="214" name="모서리가 둥근 직사각형 213"/>
          <p:cNvSpPr/>
          <p:nvPr/>
        </p:nvSpPr>
        <p:spPr>
          <a:xfrm>
            <a:off x="3658295" y="2051050"/>
            <a:ext cx="827088" cy="6127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99CCFF">
                  <a:shade val="67500"/>
                  <a:satMod val="115000"/>
                </a:srgbClr>
              </a:gs>
              <a:gs pos="100000">
                <a:srgbClr val="99CCFF">
                  <a:shade val="100000"/>
                  <a:satMod val="115000"/>
                </a:srgbClr>
              </a:gs>
            </a:gsLst>
            <a:lin ang="3900000" scaled="0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00" b="1">
                <a:solidFill>
                  <a:srgbClr val="000000"/>
                </a:solidFill>
              </a:rPr>
              <a:t>3. </a:t>
            </a:r>
            <a:r>
              <a:rPr lang="ko-KR" altLang="en-US" sz="1000" b="1">
                <a:solidFill>
                  <a:srgbClr val="000000"/>
                </a:solidFill>
              </a:rPr>
              <a:t>오픈소스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검증환경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확인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  <p:cxnSp>
        <p:nvCxnSpPr>
          <p:cNvPr id="215" name="꺾인 연결선 117"/>
          <p:cNvCxnSpPr>
            <a:stCxn id="182" idx="3"/>
            <a:endCxn id="214" idx="1"/>
          </p:cNvCxnSpPr>
          <p:nvPr/>
        </p:nvCxnSpPr>
        <p:spPr>
          <a:xfrm flipV="1">
            <a:off x="3189983" y="2357438"/>
            <a:ext cx="468312" cy="0"/>
          </a:xfrm>
          <a:prstGeom prst="bentConnector3">
            <a:avLst>
              <a:gd name="adj1" fmla="val 50000"/>
            </a:avLst>
          </a:prstGeom>
          <a:ln w="19050">
            <a:solidFill>
              <a:srgbClr val="2F2F9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오각형 215"/>
          <p:cNvSpPr/>
          <p:nvPr/>
        </p:nvSpPr>
        <p:spPr>
          <a:xfrm>
            <a:off x="1208584" y="739775"/>
            <a:ext cx="7920037" cy="204788"/>
          </a:xfrm>
          <a:prstGeom prst="homePlate">
            <a:avLst/>
          </a:prstGeom>
          <a:solidFill>
            <a:srgbClr val="386FB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rgbClr val="FFFFFF"/>
                </a:solidFill>
              </a:rPr>
              <a:t>검증 프로세스</a:t>
            </a:r>
          </a:p>
        </p:txBody>
      </p:sp>
      <p:sp>
        <p:nvSpPr>
          <p:cNvPr id="217" name="모서리가 접힌 도형 216"/>
          <p:cNvSpPr/>
          <p:nvPr/>
        </p:nvSpPr>
        <p:spPr>
          <a:xfrm>
            <a:off x="7833420" y="1052513"/>
            <a:ext cx="863600" cy="539750"/>
          </a:xfrm>
          <a:prstGeom prst="foldedCorner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rgbClr val="000000"/>
                </a:solidFill>
                <a:hlinkClick r:id="rId7" action="ppaction://hlinkfile"/>
              </a:rPr>
              <a:t>오픈 소스</a:t>
            </a:r>
            <a:endParaRPr lang="en-US" altLang="ko-KR" sz="900" b="1">
              <a:solidFill>
                <a:srgbClr val="000000"/>
              </a:solidFill>
              <a:hlinkClick r:id="rId7" action="ppaction://hlinkfile"/>
            </a:endParaRPr>
          </a:p>
          <a:p>
            <a:pPr algn="ctr">
              <a:defRPr/>
            </a:pPr>
            <a:r>
              <a:rPr lang="ko-KR" altLang="en-US" sz="900" b="1">
                <a:solidFill>
                  <a:srgbClr val="000000"/>
                </a:solidFill>
                <a:hlinkClick r:id="rId7" action="ppaction://hlinkfile"/>
              </a:rPr>
              <a:t>라이선스</a:t>
            </a:r>
            <a:endParaRPr lang="en-US" altLang="ko-KR" sz="900" b="1">
              <a:solidFill>
                <a:srgbClr val="000000"/>
              </a:solidFill>
              <a:hlinkClick r:id="rId7" action="ppaction://hlinkfile"/>
            </a:endParaRPr>
          </a:p>
          <a:p>
            <a:pPr algn="ctr">
              <a:defRPr/>
            </a:pPr>
            <a:r>
              <a:rPr lang="ko-KR" altLang="en-US" sz="900" b="1">
                <a:solidFill>
                  <a:srgbClr val="000000"/>
                </a:solidFill>
                <a:hlinkClick r:id="rId7" action="ppaction://hlinkfile"/>
              </a:rPr>
              <a:t>검증 결과</a:t>
            </a:r>
            <a:endParaRPr lang="ko-KR" altLang="en-US" sz="900" b="1">
              <a:solidFill>
                <a:srgbClr val="000000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2696270" y="3213100"/>
            <a:ext cx="1944688" cy="647700"/>
          </a:xfrm>
          <a:prstGeom prst="roundRect">
            <a:avLst/>
          </a:prstGeom>
          <a:solidFill>
            <a:srgbClr val="CECEE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00" b="1">
                <a:solidFill>
                  <a:srgbClr val="000000"/>
                </a:solidFill>
              </a:rPr>
              <a:t> </a:t>
            </a:r>
            <a:r>
              <a:rPr lang="ko-KR" altLang="en-US" sz="1000" b="1">
                <a:solidFill>
                  <a:srgbClr val="000000"/>
                </a:solidFill>
              </a:rPr>
              <a:t>이슈 사항 지원 요청</a:t>
            </a:r>
          </a:p>
        </p:txBody>
      </p:sp>
      <p:cxnSp>
        <p:nvCxnSpPr>
          <p:cNvPr id="219" name="꺾인 연결선 117"/>
          <p:cNvCxnSpPr>
            <a:stCxn id="182" idx="2"/>
            <a:endCxn id="218" idx="0"/>
          </p:cNvCxnSpPr>
          <p:nvPr/>
        </p:nvCxnSpPr>
        <p:spPr>
          <a:xfrm rot="16200000" flipH="1">
            <a:off x="2955826" y="2501107"/>
            <a:ext cx="549275" cy="874712"/>
          </a:xfrm>
          <a:prstGeom prst="bentConnector3">
            <a:avLst>
              <a:gd name="adj1" fmla="val 50000"/>
            </a:avLst>
          </a:prstGeom>
          <a:ln w="19050">
            <a:solidFill>
              <a:srgbClr val="2F2F98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117"/>
          <p:cNvCxnSpPr>
            <a:stCxn id="224" idx="0"/>
          </p:cNvCxnSpPr>
          <p:nvPr/>
        </p:nvCxnSpPr>
        <p:spPr>
          <a:xfrm rot="5400000" flipH="1" flipV="1">
            <a:off x="5999064" y="2905919"/>
            <a:ext cx="1114425" cy="1587"/>
          </a:xfrm>
          <a:prstGeom prst="bentConnector3">
            <a:avLst>
              <a:gd name="adj1" fmla="val 50000"/>
            </a:avLst>
          </a:prstGeom>
          <a:ln w="19050">
            <a:solidFill>
              <a:srgbClr val="2F2F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구부러진 연결선 54"/>
          <p:cNvCxnSpPr>
            <a:endCxn id="217" idx="1"/>
          </p:cNvCxnSpPr>
          <p:nvPr/>
        </p:nvCxnSpPr>
        <p:spPr>
          <a:xfrm flipV="1">
            <a:off x="7141270" y="1322388"/>
            <a:ext cx="692150" cy="504825"/>
          </a:xfrm>
          <a:prstGeom prst="curvedConnector3">
            <a:avLst>
              <a:gd name="adj1" fmla="val 50000"/>
            </a:avLst>
          </a:prstGeom>
          <a:ln w="12700">
            <a:solidFill>
              <a:srgbClr val="2F2F98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8635108" y="4878388"/>
            <a:ext cx="250825" cy="25558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223" name="그룹 286"/>
          <p:cNvGrpSpPr>
            <a:grpSpLocks/>
          </p:cNvGrpSpPr>
          <p:nvPr/>
        </p:nvGrpSpPr>
        <p:grpSpPr bwMode="auto">
          <a:xfrm>
            <a:off x="6034783" y="3463925"/>
            <a:ext cx="1150937" cy="541338"/>
            <a:chOff x="5328778" y="3777803"/>
            <a:chExt cx="1151434" cy="541338"/>
          </a:xfrm>
        </p:grpSpPr>
        <p:sp>
          <p:nvSpPr>
            <p:cNvPr id="224" name="다이아몬드 223"/>
            <p:cNvSpPr/>
            <p:nvPr/>
          </p:nvSpPr>
          <p:spPr>
            <a:xfrm>
              <a:off x="5328778" y="3777803"/>
              <a:ext cx="1043437" cy="541338"/>
            </a:xfrm>
            <a:prstGeom prst="diamond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>
                <a:solidFill>
                  <a:srgbClr val="FFFFFF"/>
                </a:solidFill>
              </a:endParaRPr>
            </a:p>
          </p:txBody>
        </p:sp>
        <p:sp>
          <p:nvSpPr>
            <p:cNvPr id="225" name="TextBox 214"/>
            <p:cNvSpPr txBox="1">
              <a:spLocks noChangeArrowheads="1"/>
            </p:cNvSpPr>
            <p:nvPr/>
          </p:nvSpPr>
          <p:spPr bwMode="auto">
            <a:xfrm>
              <a:off x="5435186" y="3857178"/>
              <a:ext cx="1045026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산돌고딕 M" pitchFamily="18" charset="-127"/>
                  <a:ea typeface="산돌고딕 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산돌고딕 M" pitchFamily="18" charset="-127"/>
                  <a:ea typeface="산돌고딕 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산돌고딕 M" pitchFamily="18" charset="-127"/>
                  <a:ea typeface="산돌고딕 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산돌고딕 M" pitchFamily="18" charset="-127"/>
                  <a:ea typeface="산돌고딕 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산돌고딕 M" pitchFamily="18" charset="-127"/>
                  <a:ea typeface="산돌고딕 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M" pitchFamily="18" charset="-127"/>
                  <a:ea typeface="산돌고딕 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M" pitchFamily="18" charset="-127"/>
                  <a:ea typeface="산돌고딕 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M" pitchFamily="18" charset="-127"/>
                  <a:ea typeface="산돌고딕 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M" pitchFamily="18" charset="-127"/>
                  <a:ea typeface="산돌고딕 M" pitchFamily="18" charset="-127"/>
                </a:defRPr>
              </a:lvl9pPr>
            </a:lstStyle>
            <a:p>
              <a:pPr eaLnBrk="1" hangingPunct="1"/>
              <a:r>
                <a:rPr lang="en-US" altLang="ko-KR" sz="1000" b="1">
                  <a:latin typeface="Malgun Gothic" pitchFamily="50" charset="-127"/>
                  <a:ea typeface="Malgun Gothic" pitchFamily="50" charset="-127"/>
                </a:rPr>
                <a:t>7. </a:t>
              </a:r>
              <a:r>
                <a:rPr lang="ko-KR" altLang="en-US" sz="1000" b="1">
                  <a:latin typeface="Malgun Gothic" pitchFamily="50" charset="-127"/>
                  <a:ea typeface="Malgun Gothic" pitchFamily="50" charset="-127"/>
                </a:rPr>
                <a:t>오픈소스</a:t>
              </a:r>
              <a:endParaRPr lang="en-US" altLang="ko-KR" sz="1000" b="1">
                <a:latin typeface="Malgun Gothic" pitchFamily="50" charset="-127"/>
                <a:ea typeface="Malgun Gothic" pitchFamily="50" charset="-127"/>
              </a:endParaRPr>
            </a:p>
            <a:p>
              <a:pPr eaLnBrk="1" hangingPunct="1"/>
              <a:r>
                <a:rPr lang="ko-KR" altLang="en-US" sz="1000" b="1">
                  <a:latin typeface="Malgun Gothic" pitchFamily="50" charset="-127"/>
                  <a:ea typeface="Malgun Gothic" pitchFamily="50" charset="-127"/>
                </a:rPr>
                <a:t> 위반 여부</a:t>
              </a:r>
            </a:p>
          </p:txBody>
        </p:sp>
      </p:grpSp>
      <p:cxnSp>
        <p:nvCxnSpPr>
          <p:cNvPr id="226" name="꺾인 연결선 117"/>
          <p:cNvCxnSpPr>
            <a:stCxn id="214" idx="3"/>
            <a:endCxn id="252" idx="1"/>
          </p:cNvCxnSpPr>
          <p:nvPr/>
        </p:nvCxnSpPr>
        <p:spPr>
          <a:xfrm>
            <a:off x="4485383" y="2357438"/>
            <a:ext cx="323850" cy="1587"/>
          </a:xfrm>
          <a:prstGeom prst="bentConnector3">
            <a:avLst>
              <a:gd name="adj1" fmla="val 50000"/>
            </a:avLst>
          </a:prstGeom>
          <a:ln w="19050">
            <a:solidFill>
              <a:srgbClr val="2F2F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229" idx="3"/>
            <a:endCxn id="253" idx="1"/>
          </p:cNvCxnSpPr>
          <p:nvPr/>
        </p:nvCxnSpPr>
        <p:spPr>
          <a:xfrm>
            <a:off x="5671245" y="4984750"/>
            <a:ext cx="469900" cy="0"/>
          </a:xfrm>
          <a:prstGeom prst="straightConnector1">
            <a:avLst/>
          </a:prstGeom>
          <a:ln w="19050">
            <a:solidFill>
              <a:srgbClr val="2F2F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15"/>
          <p:cNvSpPr txBox="1">
            <a:spLocks noChangeArrowheads="1"/>
          </p:cNvSpPr>
          <p:nvPr/>
        </p:nvSpPr>
        <p:spPr bwMode="auto">
          <a:xfrm>
            <a:off x="6284020" y="3249613"/>
            <a:ext cx="3254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Malgun Gothic" pitchFamily="50" charset="-127"/>
                <a:ea typeface="Malgun Gothic" pitchFamily="50" charset="-127"/>
              </a:rPr>
              <a:t>Y</a:t>
            </a:r>
            <a:endParaRPr lang="ko-KR" altLang="en-US" sz="1000" b="1"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4771133" y="4624388"/>
            <a:ext cx="900112" cy="72072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99CCFF">
                  <a:shade val="67500"/>
                  <a:satMod val="115000"/>
                </a:srgbClr>
              </a:gs>
              <a:gs pos="100000">
                <a:srgbClr val="99CCFF">
                  <a:shade val="100000"/>
                  <a:satMod val="115000"/>
                </a:srgbClr>
              </a:gs>
            </a:gsLst>
            <a:lin ang="3900000" scaled="0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00" b="1">
                <a:solidFill>
                  <a:srgbClr val="000000"/>
                </a:solidFill>
              </a:rPr>
              <a:t>5. </a:t>
            </a:r>
            <a:r>
              <a:rPr lang="ko-KR" altLang="en-US" sz="1000" b="1">
                <a:solidFill>
                  <a:srgbClr val="000000"/>
                </a:solidFill>
              </a:rPr>
              <a:t>오픈소스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 라이선스 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식별 검토</a:t>
            </a:r>
          </a:p>
        </p:txBody>
      </p:sp>
      <p:cxnSp>
        <p:nvCxnSpPr>
          <p:cNvPr id="230" name="꺾인 연결선 117"/>
          <p:cNvCxnSpPr>
            <a:stCxn id="258" idx="2"/>
            <a:endCxn id="233" idx="0"/>
          </p:cNvCxnSpPr>
          <p:nvPr/>
        </p:nvCxnSpPr>
        <p:spPr>
          <a:xfrm rot="5400000">
            <a:off x="7799288" y="4129882"/>
            <a:ext cx="449263" cy="558800"/>
          </a:xfrm>
          <a:prstGeom prst="bentConnector3">
            <a:avLst>
              <a:gd name="adj1" fmla="val 50000"/>
            </a:avLst>
          </a:prstGeom>
          <a:ln w="19050">
            <a:solidFill>
              <a:srgbClr val="2F2F9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모서리가 둥근 직사각형 230"/>
          <p:cNvSpPr/>
          <p:nvPr/>
        </p:nvSpPr>
        <p:spPr>
          <a:xfrm>
            <a:off x="6088758" y="1160463"/>
            <a:ext cx="936625" cy="12954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99CCFF">
                  <a:shade val="67500"/>
                  <a:satMod val="115000"/>
                </a:srgbClr>
              </a:gs>
              <a:gs pos="100000">
                <a:srgbClr val="99CCFF">
                  <a:shade val="100000"/>
                  <a:satMod val="115000"/>
                </a:srgbClr>
              </a:gs>
            </a:gsLst>
            <a:lin ang="3900000" scaled="0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00" b="1">
                <a:solidFill>
                  <a:srgbClr val="000000"/>
                </a:solidFill>
              </a:rPr>
              <a:t>7.1. </a:t>
            </a:r>
            <a:r>
              <a:rPr lang="ko-KR" altLang="en-US" sz="1000" b="1">
                <a:solidFill>
                  <a:srgbClr val="000000"/>
                </a:solidFill>
              </a:rPr>
              <a:t>라이선스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 위반 사항 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조치</a:t>
            </a:r>
            <a:r>
              <a:rPr lang="en-US" altLang="ko-KR" sz="1000" b="1">
                <a:solidFill>
                  <a:srgbClr val="000000"/>
                </a:solidFill>
              </a:rPr>
              <a:t> </a:t>
            </a:r>
            <a:endParaRPr lang="ko-KR" altLang="en-US" sz="1000" b="1">
              <a:solidFill>
                <a:srgbClr val="000000"/>
              </a:solidFill>
            </a:endParaRPr>
          </a:p>
        </p:txBody>
      </p:sp>
      <p:cxnSp>
        <p:nvCxnSpPr>
          <p:cNvPr id="232" name="꺾인 연결선 117"/>
          <p:cNvCxnSpPr>
            <a:stCxn id="214" idx="2"/>
            <a:endCxn id="218" idx="0"/>
          </p:cNvCxnSpPr>
          <p:nvPr/>
        </p:nvCxnSpPr>
        <p:spPr>
          <a:xfrm rot="5400000">
            <a:off x="3594795" y="2736850"/>
            <a:ext cx="549275" cy="403225"/>
          </a:xfrm>
          <a:prstGeom prst="bentConnector3">
            <a:avLst>
              <a:gd name="adj1" fmla="val 50000"/>
            </a:avLst>
          </a:prstGeom>
          <a:ln w="19050">
            <a:solidFill>
              <a:srgbClr val="2F2F98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모서리가 둥근 직사각형 232"/>
          <p:cNvSpPr/>
          <p:nvPr/>
        </p:nvSpPr>
        <p:spPr>
          <a:xfrm>
            <a:off x="7330183" y="4633913"/>
            <a:ext cx="827087" cy="7397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99CCFF">
                  <a:shade val="67500"/>
                  <a:satMod val="115000"/>
                </a:srgbClr>
              </a:gs>
              <a:gs pos="100000">
                <a:srgbClr val="99CCFF">
                  <a:shade val="100000"/>
                  <a:satMod val="115000"/>
                </a:srgbClr>
              </a:gs>
            </a:gsLst>
            <a:lin ang="3900000" scaled="0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00" b="1">
                <a:solidFill>
                  <a:srgbClr val="000000"/>
                </a:solidFill>
              </a:rPr>
              <a:t>8. </a:t>
            </a:r>
            <a:r>
              <a:rPr lang="ko-KR" altLang="en-US" sz="1000" b="1">
                <a:solidFill>
                  <a:srgbClr val="000000"/>
                </a:solidFill>
              </a:rPr>
              <a:t>오픈소스 검증 완료 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승인</a:t>
            </a:r>
          </a:p>
        </p:txBody>
      </p:sp>
      <p:cxnSp>
        <p:nvCxnSpPr>
          <p:cNvPr id="234" name="꺾인 연결선 117"/>
          <p:cNvCxnSpPr>
            <a:stCxn id="233" idx="3"/>
            <a:endCxn id="222" idx="2"/>
          </p:cNvCxnSpPr>
          <p:nvPr/>
        </p:nvCxnSpPr>
        <p:spPr>
          <a:xfrm>
            <a:off x="8157270" y="5003800"/>
            <a:ext cx="477838" cy="3175"/>
          </a:xfrm>
          <a:prstGeom prst="bentConnector3">
            <a:avLst>
              <a:gd name="adj1" fmla="val 50000"/>
            </a:avLst>
          </a:prstGeom>
          <a:ln w="19050">
            <a:solidFill>
              <a:srgbClr val="2F2F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꺾인 연결선 117"/>
          <p:cNvCxnSpPr>
            <a:stCxn id="252" idx="2"/>
            <a:endCxn id="229" idx="0"/>
          </p:cNvCxnSpPr>
          <p:nvPr/>
        </p:nvCxnSpPr>
        <p:spPr>
          <a:xfrm rot="5400000">
            <a:off x="4243289" y="3644107"/>
            <a:ext cx="1958975" cy="1587"/>
          </a:xfrm>
          <a:prstGeom prst="bentConnector3">
            <a:avLst>
              <a:gd name="adj1" fmla="val 50000"/>
            </a:avLst>
          </a:prstGeom>
          <a:ln w="19050">
            <a:solidFill>
              <a:srgbClr val="2F2F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타원 235"/>
          <p:cNvSpPr/>
          <p:nvPr/>
        </p:nvSpPr>
        <p:spPr>
          <a:xfrm>
            <a:off x="1604070" y="5081588"/>
            <a:ext cx="250825" cy="25558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rgbClr val="000000"/>
              </a:solidFill>
            </a:endParaRPr>
          </a:p>
        </p:txBody>
      </p:sp>
      <p:grpSp>
        <p:nvGrpSpPr>
          <p:cNvPr id="238" name="그룹 78"/>
          <p:cNvGrpSpPr>
            <a:grpSpLocks/>
          </p:cNvGrpSpPr>
          <p:nvPr/>
        </p:nvGrpSpPr>
        <p:grpSpPr bwMode="auto">
          <a:xfrm>
            <a:off x="705545" y="3779838"/>
            <a:ext cx="422275" cy="639762"/>
            <a:chOff x="336525" y="1878959"/>
            <a:chExt cx="423194" cy="638619"/>
          </a:xfrm>
        </p:grpSpPr>
        <p:grpSp>
          <p:nvGrpSpPr>
            <p:cNvPr id="239" name="그룹 165"/>
            <p:cNvGrpSpPr>
              <a:grpSpLocks/>
            </p:cNvGrpSpPr>
            <p:nvPr/>
          </p:nvGrpSpPr>
          <p:grpSpPr bwMode="auto">
            <a:xfrm>
              <a:off x="444935" y="1878959"/>
              <a:ext cx="211137" cy="282574"/>
              <a:chOff x="1255860" y="6057936"/>
              <a:chExt cx="211122" cy="282107"/>
            </a:xfrm>
          </p:grpSpPr>
          <p:pic>
            <p:nvPicPr>
              <p:cNvPr id="241" name="Picture 4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860" y="6154109"/>
                <a:ext cx="211122" cy="185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860" y="6154109"/>
                <a:ext cx="211122" cy="185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42"/>
              <p:cNvSpPr>
                <a:spLocks noEditPoints="1"/>
              </p:cNvSpPr>
              <p:nvPr/>
            </p:nvSpPr>
            <p:spPr bwMode="auto">
              <a:xfrm>
                <a:off x="1265180" y="6159187"/>
                <a:ext cx="200447" cy="175606"/>
              </a:xfrm>
              <a:custGeom>
                <a:avLst/>
                <a:gdLst>
                  <a:gd name="T0" fmla="*/ 1 w 605"/>
                  <a:gd name="T1" fmla="*/ 4 h 526"/>
                  <a:gd name="T2" fmla="*/ 4 w 605"/>
                  <a:gd name="T3" fmla="*/ 5 h 526"/>
                  <a:gd name="T4" fmla="*/ 5 w 605"/>
                  <a:gd name="T5" fmla="*/ 5 h 526"/>
                  <a:gd name="T6" fmla="*/ 5 w 605"/>
                  <a:gd name="T7" fmla="*/ 5 h 526"/>
                  <a:gd name="T8" fmla="*/ 6 w 605"/>
                  <a:gd name="T9" fmla="*/ 4 h 526"/>
                  <a:gd name="T10" fmla="*/ 6 w 605"/>
                  <a:gd name="T11" fmla="*/ 2 h 526"/>
                  <a:gd name="T12" fmla="*/ 4 w 605"/>
                  <a:gd name="T13" fmla="*/ 0 h 526"/>
                  <a:gd name="T14" fmla="*/ 2 w 605"/>
                  <a:gd name="T15" fmla="*/ 0 h 526"/>
                  <a:gd name="T16" fmla="*/ 0 w 605"/>
                  <a:gd name="T17" fmla="*/ 2 h 526"/>
                  <a:gd name="T18" fmla="*/ 0 w 605"/>
                  <a:gd name="T19" fmla="*/ 2 h 526"/>
                  <a:gd name="T20" fmla="*/ 0 w 605"/>
                  <a:gd name="T21" fmla="*/ 3 h 526"/>
                  <a:gd name="T22" fmla="*/ 0 w 605"/>
                  <a:gd name="T23" fmla="*/ 4 h 526"/>
                  <a:gd name="T24" fmla="*/ 1 w 605"/>
                  <a:gd name="T25" fmla="*/ 4 h 526"/>
                  <a:gd name="T26" fmla="*/ 1 w 605"/>
                  <a:gd name="T27" fmla="*/ 4 h 52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05"/>
                  <a:gd name="T43" fmla="*/ 0 h 526"/>
                  <a:gd name="T44" fmla="*/ 605 w 605"/>
                  <a:gd name="T45" fmla="*/ 526 h 52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05" h="526">
                    <a:moveTo>
                      <a:pt x="98" y="454"/>
                    </a:moveTo>
                    <a:cubicBezTo>
                      <a:pt x="192" y="502"/>
                      <a:pt x="296" y="526"/>
                      <a:pt x="402" y="525"/>
                    </a:cubicBezTo>
                    <a:cubicBezTo>
                      <a:pt x="436" y="524"/>
                      <a:pt x="470" y="516"/>
                      <a:pt x="500" y="499"/>
                    </a:cubicBezTo>
                    <a:cubicBezTo>
                      <a:pt x="510" y="510"/>
                      <a:pt x="526" y="512"/>
                      <a:pt x="539" y="506"/>
                    </a:cubicBezTo>
                    <a:cubicBezTo>
                      <a:pt x="568" y="491"/>
                      <a:pt x="591" y="468"/>
                      <a:pt x="605" y="438"/>
                    </a:cubicBezTo>
                    <a:lnTo>
                      <a:pt x="605" y="246"/>
                    </a:lnTo>
                    <a:cubicBezTo>
                      <a:pt x="599" y="146"/>
                      <a:pt x="535" y="57"/>
                      <a:pt x="439" y="19"/>
                    </a:cubicBezTo>
                    <a:moveTo>
                      <a:pt x="166" y="0"/>
                    </a:moveTo>
                    <a:cubicBezTo>
                      <a:pt x="70" y="40"/>
                      <a:pt x="5" y="130"/>
                      <a:pt x="0" y="232"/>
                    </a:cubicBezTo>
                    <a:lnTo>
                      <a:pt x="1" y="341"/>
                    </a:lnTo>
                    <a:cubicBezTo>
                      <a:pt x="1" y="369"/>
                      <a:pt x="14" y="395"/>
                      <a:pt x="36" y="413"/>
                    </a:cubicBezTo>
                    <a:cubicBezTo>
                      <a:pt x="46" y="423"/>
                      <a:pt x="62" y="425"/>
                      <a:pt x="75" y="419"/>
                    </a:cubicBezTo>
                    <a:cubicBezTo>
                      <a:pt x="77" y="434"/>
                      <a:pt x="85" y="447"/>
                      <a:pt x="98" y="454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44" name="Picture 4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540" y="6057936"/>
                <a:ext cx="132614" cy="128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" name="Picture 4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540" y="6057936"/>
                <a:ext cx="132614" cy="128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" name="Oval 45"/>
              <p:cNvSpPr>
                <a:spLocks noChangeArrowheads="1"/>
              </p:cNvSpPr>
              <p:nvPr/>
            </p:nvSpPr>
            <p:spPr bwMode="auto">
              <a:xfrm>
                <a:off x="1308133" y="6065846"/>
                <a:ext cx="119313" cy="117071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latinLnBrk="0"/>
                <a:endParaRPr kumimoji="0" lang="ko-KR" altLang="en-US" sz="1100">
                  <a:solidFill>
                    <a:srgbClr val="000000"/>
                  </a:solidFill>
                  <a:latin typeface="Malgun Gothic" pitchFamily="50" charset="-127"/>
                  <a:ea typeface="Malgun Gothic" pitchFamily="50" charset="-127"/>
                </a:endParaRPr>
              </a:p>
            </p:txBody>
          </p:sp>
          <p:sp>
            <p:nvSpPr>
              <p:cNvPr id="247" name="Freeform 46"/>
              <p:cNvSpPr>
                <a:spLocks/>
              </p:cNvSpPr>
              <p:nvPr/>
            </p:nvSpPr>
            <p:spPr bwMode="auto">
              <a:xfrm>
                <a:off x="1276316" y="6187664"/>
                <a:ext cx="31817" cy="110743"/>
              </a:xfrm>
              <a:custGeom>
                <a:avLst/>
                <a:gdLst>
                  <a:gd name="T0" fmla="*/ 13 w 30"/>
                  <a:gd name="T1" fmla="*/ 104 h 104"/>
                  <a:gd name="T2" fmla="*/ 30 w 30"/>
                  <a:gd name="T3" fmla="*/ 0 h 104"/>
                  <a:gd name="T4" fmla="*/ 0 60000 65536"/>
                  <a:gd name="T5" fmla="*/ 0 60000 65536"/>
                  <a:gd name="T6" fmla="*/ 0 w 30"/>
                  <a:gd name="T7" fmla="*/ 0 h 104"/>
                  <a:gd name="T8" fmla="*/ 30 w 30"/>
                  <a:gd name="T9" fmla="*/ 104 h 1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" h="104">
                    <a:moveTo>
                      <a:pt x="13" y="104"/>
                    </a:moveTo>
                    <a:cubicBezTo>
                      <a:pt x="0" y="67"/>
                      <a:pt x="6" y="31"/>
                      <a:pt x="30" y="0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8" name="Freeform 47"/>
              <p:cNvSpPr>
                <a:spLocks/>
              </p:cNvSpPr>
              <p:nvPr/>
            </p:nvSpPr>
            <p:spPr bwMode="auto">
              <a:xfrm>
                <a:off x="1422674" y="6208230"/>
                <a:ext cx="17499" cy="117071"/>
              </a:xfrm>
              <a:custGeom>
                <a:avLst/>
                <a:gdLst>
                  <a:gd name="T0" fmla="*/ 8 w 16"/>
                  <a:gd name="T1" fmla="*/ 110 h 110"/>
                  <a:gd name="T2" fmla="*/ 0 w 16"/>
                  <a:gd name="T3" fmla="*/ 0 h 110"/>
                  <a:gd name="T4" fmla="*/ 0 60000 65536"/>
                  <a:gd name="T5" fmla="*/ 0 60000 65536"/>
                  <a:gd name="T6" fmla="*/ 0 w 16"/>
                  <a:gd name="T7" fmla="*/ 0 h 110"/>
                  <a:gd name="T8" fmla="*/ 16 w 16"/>
                  <a:gd name="T9" fmla="*/ 110 h 1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" h="110">
                    <a:moveTo>
                      <a:pt x="8" y="110"/>
                    </a:moveTo>
                    <a:cubicBezTo>
                      <a:pt x="16" y="73"/>
                      <a:pt x="13" y="36"/>
                      <a:pt x="0" y="0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9" name="Freeform 48"/>
              <p:cNvSpPr>
                <a:spLocks/>
              </p:cNvSpPr>
              <p:nvPr/>
            </p:nvSpPr>
            <p:spPr bwMode="auto">
              <a:xfrm>
                <a:off x="1320860" y="6157604"/>
                <a:ext cx="90678" cy="33223"/>
              </a:xfrm>
              <a:custGeom>
                <a:avLst/>
                <a:gdLst>
                  <a:gd name="T0" fmla="*/ 0 w 85"/>
                  <a:gd name="T1" fmla="*/ 0 h 30"/>
                  <a:gd name="T2" fmla="*/ 79 w 85"/>
                  <a:gd name="T3" fmla="*/ 11 h 30"/>
                  <a:gd name="T4" fmla="*/ 85 w 85"/>
                  <a:gd name="T5" fmla="*/ 6 h 3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30"/>
                  <a:gd name="T11" fmla="*/ 85 w 85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30">
                    <a:moveTo>
                      <a:pt x="0" y="0"/>
                    </a:moveTo>
                    <a:cubicBezTo>
                      <a:pt x="19" y="25"/>
                      <a:pt x="54" y="30"/>
                      <a:pt x="79" y="11"/>
                    </a:cubicBezTo>
                    <a:cubicBezTo>
                      <a:pt x="81" y="10"/>
                      <a:pt x="83" y="8"/>
                      <a:pt x="85" y="6"/>
                    </a:cubicBezTo>
                  </a:path>
                </a:pathLst>
              </a:custGeom>
              <a:noFill/>
              <a:ln w="7938" cap="rnd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0" name="Freeform 49"/>
              <p:cNvSpPr>
                <a:spLocks/>
              </p:cNvSpPr>
              <p:nvPr/>
            </p:nvSpPr>
            <p:spPr bwMode="auto">
              <a:xfrm>
                <a:off x="1265180" y="6059518"/>
                <a:ext cx="200447" cy="275276"/>
              </a:xfrm>
              <a:custGeom>
                <a:avLst/>
                <a:gdLst>
                  <a:gd name="T0" fmla="*/ 2 w 607"/>
                  <a:gd name="T1" fmla="*/ 3 h 825"/>
                  <a:gd name="T2" fmla="*/ 0 w 607"/>
                  <a:gd name="T3" fmla="*/ 5 h 825"/>
                  <a:gd name="T4" fmla="*/ 0 w 607"/>
                  <a:gd name="T5" fmla="*/ 5 h 825"/>
                  <a:gd name="T6" fmla="*/ 0 w 607"/>
                  <a:gd name="T7" fmla="*/ 6 h 825"/>
                  <a:gd name="T8" fmla="*/ 0 w 607"/>
                  <a:gd name="T9" fmla="*/ 7 h 825"/>
                  <a:gd name="T10" fmla="*/ 1 w 607"/>
                  <a:gd name="T11" fmla="*/ 7 h 825"/>
                  <a:gd name="T12" fmla="*/ 1 w 607"/>
                  <a:gd name="T13" fmla="*/ 7 h 825"/>
                  <a:gd name="T14" fmla="*/ 4 w 607"/>
                  <a:gd name="T15" fmla="*/ 8 h 825"/>
                  <a:gd name="T16" fmla="*/ 5 w 607"/>
                  <a:gd name="T17" fmla="*/ 7 h 825"/>
                  <a:gd name="T18" fmla="*/ 5 w 607"/>
                  <a:gd name="T19" fmla="*/ 7 h 825"/>
                  <a:gd name="T20" fmla="*/ 6 w 607"/>
                  <a:gd name="T21" fmla="*/ 7 h 825"/>
                  <a:gd name="T22" fmla="*/ 6 w 607"/>
                  <a:gd name="T23" fmla="*/ 5 h 825"/>
                  <a:gd name="T24" fmla="*/ 4 w 607"/>
                  <a:gd name="T25" fmla="*/ 3 h 825"/>
                  <a:gd name="T26" fmla="*/ 4 w 607"/>
                  <a:gd name="T27" fmla="*/ 3 h 825"/>
                  <a:gd name="T28" fmla="*/ 4 w 607"/>
                  <a:gd name="T29" fmla="*/ 1 h 825"/>
                  <a:gd name="T30" fmla="*/ 2 w 607"/>
                  <a:gd name="T31" fmla="*/ 1 h 825"/>
                  <a:gd name="T32" fmla="*/ 2 w 607"/>
                  <a:gd name="T33" fmla="*/ 3 h 8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07"/>
                  <a:gd name="T52" fmla="*/ 0 h 825"/>
                  <a:gd name="T53" fmla="*/ 607 w 607"/>
                  <a:gd name="T54" fmla="*/ 825 h 8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07" h="825">
                    <a:moveTo>
                      <a:pt x="166" y="299"/>
                    </a:moveTo>
                    <a:cubicBezTo>
                      <a:pt x="71" y="340"/>
                      <a:pt x="7" y="429"/>
                      <a:pt x="0" y="531"/>
                    </a:cubicBezTo>
                    <a:lnTo>
                      <a:pt x="1" y="640"/>
                    </a:lnTo>
                    <a:cubicBezTo>
                      <a:pt x="1" y="668"/>
                      <a:pt x="14" y="694"/>
                      <a:pt x="36" y="712"/>
                    </a:cubicBezTo>
                    <a:cubicBezTo>
                      <a:pt x="46" y="722"/>
                      <a:pt x="62" y="724"/>
                      <a:pt x="75" y="718"/>
                    </a:cubicBezTo>
                    <a:cubicBezTo>
                      <a:pt x="77" y="733"/>
                      <a:pt x="85" y="746"/>
                      <a:pt x="98" y="753"/>
                    </a:cubicBezTo>
                    <a:cubicBezTo>
                      <a:pt x="192" y="801"/>
                      <a:pt x="296" y="825"/>
                      <a:pt x="402" y="824"/>
                    </a:cubicBezTo>
                    <a:cubicBezTo>
                      <a:pt x="436" y="823"/>
                      <a:pt x="470" y="815"/>
                      <a:pt x="500" y="798"/>
                    </a:cubicBezTo>
                    <a:cubicBezTo>
                      <a:pt x="510" y="809"/>
                      <a:pt x="526" y="811"/>
                      <a:pt x="539" y="805"/>
                    </a:cubicBezTo>
                    <a:cubicBezTo>
                      <a:pt x="568" y="790"/>
                      <a:pt x="591" y="767"/>
                      <a:pt x="605" y="737"/>
                    </a:cubicBezTo>
                    <a:lnTo>
                      <a:pt x="605" y="563"/>
                    </a:lnTo>
                    <a:cubicBezTo>
                      <a:pt x="607" y="456"/>
                      <a:pt x="541" y="358"/>
                      <a:pt x="439" y="318"/>
                    </a:cubicBezTo>
                    <a:lnTo>
                      <a:pt x="438" y="318"/>
                    </a:lnTo>
                    <a:cubicBezTo>
                      <a:pt x="508" y="249"/>
                      <a:pt x="508" y="138"/>
                      <a:pt x="437" y="69"/>
                    </a:cubicBezTo>
                    <a:cubicBezTo>
                      <a:pt x="367" y="0"/>
                      <a:pt x="253" y="1"/>
                      <a:pt x="183" y="69"/>
                    </a:cubicBezTo>
                    <a:cubicBezTo>
                      <a:pt x="120" y="131"/>
                      <a:pt x="113" y="229"/>
                      <a:pt x="166" y="299"/>
                    </a:cubicBezTo>
                    <a:close/>
                  </a:path>
                </a:pathLst>
              </a:custGeom>
              <a:noFill/>
              <a:ln w="20638" cap="rnd">
                <a:solidFill>
                  <a:srgbClr val="4677B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40" name="Rectangle 50"/>
            <p:cNvSpPr>
              <a:spLocks noChangeArrowheads="1"/>
            </p:cNvSpPr>
            <p:nvPr/>
          </p:nvSpPr>
          <p:spPr bwMode="auto">
            <a:xfrm>
              <a:off x="336525" y="2180045"/>
              <a:ext cx="423194" cy="337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latinLnBrk="0">
                <a:defRPr/>
              </a:pPr>
              <a:r>
                <a:rPr kumimoji="0" lang="ko-KR" altLang="en-US" sz="1100" b="1">
                  <a:solidFill>
                    <a:srgbClr val="26262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Malgun Gothic" pitchFamily="50" charset="-127"/>
                  <a:ea typeface="Malgun Gothic" pitchFamily="50" charset="-127"/>
                </a:rPr>
                <a:t>본부</a:t>
              </a:r>
              <a:endParaRPr kumimoji="0" lang="en-US" altLang="ko-KR" sz="1100" b="1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itchFamily="50" charset="-127"/>
                <a:ea typeface="Malgun Gothic" pitchFamily="50" charset="-127"/>
              </a:endParaRPr>
            </a:p>
            <a:p>
              <a:pPr algn="ctr" latinLnBrk="0">
                <a:defRPr/>
              </a:pPr>
              <a:r>
                <a:rPr kumimoji="0" lang="ko-KR" altLang="en-US" sz="1100" b="1">
                  <a:solidFill>
                    <a:srgbClr val="26262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Malgun Gothic" pitchFamily="50" charset="-127"/>
                  <a:ea typeface="Malgun Gothic" pitchFamily="50" charset="-127"/>
                </a:rPr>
                <a:t>담당자</a:t>
              </a:r>
              <a:endParaRPr kumimoji="0" lang="en-US" altLang="ko-KR" sz="1100" b="1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lgun Gothic" pitchFamily="50" charset="-127"/>
                <a:ea typeface="Malgun Gothic" pitchFamily="50" charset="-127"/>
              </a:endParaRPr>
            </a:p>
          </p:txBody>
        </p:sp>
      </p:grpSp>
      <p:cxnSp>
        <p:nvCxnSpPr>
          <p:cNvPr id="251" name="꺾인 연결선 117"/>
          <p:cNvCxnSpPr>
            <a:stCxn id="180" idx="3"/>
            <a:endCxn id="182" idx="1"/>
          </p:cNvCxnSpPr>
          <p:nvPr/>
        </p:nvCxnSpPr>
        <p:spPr>
          <a:xfrm flipV="1">
            <a:off x="2072383" y="2357438"/>
            <a:ext cx="325437" cy="1557337"/>
          </a:xfrm>
          <a:prstGeom prst="bentConnector3">
            <a:avLst>
              <a:gd name="adj1" fmla="val 50000"/>
            </a:avLst>
          </a:prstGeom>
          <a:ln w="19050">
            <a:solidFill>
              <a:srgbClr val="2F2F98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모서리가 둥근 직사각형 251"/>
          <p:cNvSpPr/>
          <p:nvPr/>
        </p:nvSpPr>
        <p:spPr>
          <a:xfrm>
            <a:off x="4809233" y="2052638"/>
            <a:ext cx="828675" cy="6127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99CCFF">
                  <a:shade val="67500"/>
                  <a:satMod val="115000"/>
                </a:srgbClr>
              </a:gs>
              <a:gs pos="100000">
                <a:srgbClr val="99CCFF">
                  <a:shade val="100000"/>
                  <a:satMod val="115000"/>
                </a:srgbClr>
              </a:gs>
            </a:gsLst>
            <a:lin ang="3900000" scaled="0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00" b="1">
                <a:solidFill>
                  <a:srgbClr val="000000"/>
                </a:solidFill>
              </a:rPr>
              <a:t>4. </a:t>
            </a:r>
            <a:r>
              <a:rPr lang="ko-KR" altLang="en-US" sz="1000" b="1">
                <a:solidFill>
                  <a:srgbClr val="000000"/>
                </a:solidFill>
              </a:rPr>
              <a:t>오픈소스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라이선스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식별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6141145" y="4624388"/>
            <a:ext cx="828675" cy="72072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99CCFF">
                  <a:shade val="67500"/>
                  <a:satMod val="115000"/>
                </a:srgbClr>
              </a:gs>
              <a:gs pos="100000">
                <a:srgbClr val="99CCFF">
                  <a:shade val="100000"/>
                  <a:satMod val="115000"/>
                </a:srgbClr>
              </a:gs>
            </a:gsLst>
            <a:lin ang="3900000" scaled="0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00" b="1">
                <a:solidFill>
                  <a:srgbClr val="000000"/>
                </a:solidFill>
              </a:rPr>
              <a:t>6. </a:t>
            </a:r>
            <a:r>
              <a:rPr lang="ko-KR" altLang="en-US" sz="1000" b="1">
                <a:solidFill>
                  <a:srgbClr val="000000"/>
                </a:solidFill>
              </a:rPr>
              <a:t>오픈소스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 검증결과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보고</a:t>
            </a:r>
          </a:p>
        </p:txBody>
      </p:sp>
      <p:cxnSp>
        <p:nvCxnSpPr>
          <p:cNvPr id="254" name="꺾인 연결선 117"/>
          <p:cNvCxnSpPr>
            <a:stCxn id="253" idx="0"/>
            <a:endCxn id="224" idx="2"/>
          </p:cNvCxnSpPr>
          <p:nvPr/>
        </p:nvCxnSpPr>
        <p:spPr>
          <a:xfrm rot="5400000" flipH="1" flipV="1">
            <a:off x="6245920" y="4314826"/>
            <a:ext cx="619125" cy="0"/>
          </a:xfrm>
          <a:prstGeom prst="bentConnector3">
            <a:avLst>
              <a:gd name="adj1" fmla="val 50000"/>
            </a:avLst>
          </a:prstGeom>
          <a:ln w="19050">
            <a:solidFill>
              <a:srgbClr val="2F2F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꺾인 연결선 117"/>
          <p:cNvCxnSpPr>
            <a:endCxn id="252" idx="0"/>
          </p:cNvCxnSpPr>
          <p:nvPr/>
        </p:nvCxnSpPr>
        <p:spPr>
          <a:xfrm rot="10800000" flipV="1">
            <a:off x="5223570" y="1655763"/>
            <a:ext cx="865188" cy="396875"/>
          </a:xfrm>
          <a:prstGeom prst="bentConnector2">
            <a:avLst/>
          </a:prstGeom>
          <a:ln w="19050">
            <a:solidFill>
              <a:srgbClr val="2F2F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117"/>
          <p:cNvCxnSpPr>
            <a:stCxn id="224" idx="3"/>
            <a:endCxn id="258" idx="1"/>
          </p:cNvCxnSpPr>
          <p:nvPr/>
        </p:nvCxnSpPr>
        <p:spPr>
          <a:xfrm flipV="1">
            <a:off x="7077770" y="3284538"/>
            <a:ext cx="722313" cy="449262"/>
          </a:xfrm>
          <a:prstGeom prst="bentConnector3">
            <a:avLst>
              <a:gd name="adj1" fmla="val 50000"/>
            </a:avLst>
          </a:prstGeom>
          <a:ln w="19050">
            <a:solidFill>
              <a:srgbClr val="2F2F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29"/>
          <p:cNvSpPr txBox="1">
            <a:spLocks noChangeArrowheads="1"/>
          </p:cNvSpPr>
          <p:nvPr/>
        </p:nvSpPr>
        <p:spPr bwMode="auto">
          <a:xfrm>
            <a:off x="7006333" y="3492500"/>
            <a:ext cx="3238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Malgun Gothic" pitchFamily="50" charset="-127"/>
                <a:ea typeface="Malgun Gothic" pitchFamily="50" charset="-127"/>
              </a:rPr>
              <a:t>N</a:t>
            </a:r>
            <a:endParaRPr lang="ko-KR" altLang="en-US" sz="1000" b="1"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7800083" y="2384425"/>
            <a:ext cx="1006475" cy="180022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99CCFF">
                  <a:shade val="67500"/>
                  <a:satMod val="115000"/>
                </a:srgbClr>
              </a:gs>
              <a:gs pos="100000">
                <a:srgbClr val="99CCFF">
                  <a:shade val="100000"/>
                  <a:satMod val="115000"/>
                </a:srgbClr>
              </a:gs>
            </a:gsLst>
            <a:lin ang="3900000" scaled="0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00" b="1">
                <a:solidFill>
                  <a:srgbClr val="000000"/>
                </a:solidFill>
              </a:rPr>
              <a:t>7.2. </a:t>
            </a:r>
            <a:r>
              <a:rPr lang="ko-KR" altLang="en-US" sz="1000" b="1">
                <a:solidFill>
                  <a:srgbClr val="000000"/>
                </a:solidFill>
              </a:rPr>
              <a:t>오픈소스 검증완료 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259" name="직사각형 258"/>
          <p:cNvSpPr/>
          <p:nvPr/>
        </p:nvSpPr>
        <p:spPr>
          <a:xfrm>
            <a:off x="4737795" y="1052513"/>
            <a:ext cx="2376488" cy="4500562"/>
          </a:xfrm>
          <a:prstGeom prst="rect">
            <a:avLst/>
          </a:prstGeom>
          <a:noFill/>
          <a:ln w="28575">
            <a:solidFill>
              <a:srgbClr val="CC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2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Process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0020" y="96017"/>
            <a:ext cx="4014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2-2.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소스 검증 프로세스 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활동 관점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85838"/>
            <a:ext cx="95821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36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3. Environment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03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8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Environment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2872" y="96017"/>
            <a:ext cx="2491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소스 검증 환경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오픈 소스 검증 환경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검증 서버는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사내망에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위치함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사내망에서는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접근 제약 없음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사외망에서는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SBC(Server Based Computing)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혹은 방화벽 해제가 필요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(SDS ISSP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통한 방화벽 해제와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측 방화벽 해제 모두 필요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386930"/>
            <a:ext cx="942022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5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8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Environment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15377" y="96017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3-2.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준비 사항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사전 준비 사항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SCM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통한 최신 소스 코드 접근 가능 확인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고정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사용 가능 여부 및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SDS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방화벽 해제 신청 및 완료 여부 확인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측 방화벽 해제 신청 및 완료 여부 확인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842" y="2492896"/>
            <a:ext cx="901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방화벽 해제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Target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시스템</a:t>
            </a:r>
            <a:r>
              <a:rPr lang="en-US" altLang="ko-KR" sz="1100" dirty="0" smtClean="0"/>
              <a:t>: Black duck </a:t>
            </a:r>
            <a:r>
              <a:rPr lang="en-US" altLang="ko-KR" sz="1100" dirty="0" err="1" smtClean="0"/>
              <a:t>Protex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검증 서버</a:t>
            </a:r>
            <a:endParaRPr lang="en-US" altLang="ko-KR" sz="1100" dirty="0" smtClean="0"/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/>
              <a:t>IP: 70.7.105.110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Port: 80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842" y="3889501"/>
            <a:ext cx="901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방화벽 해제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Source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시스템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통합지원 </a:t>
            </a:r>
            <a:r>
              <a:rPr lang="en-US" altLang="ko-KR" sz="1100" dirty="0" smtClean="0"/>
              <a:t>T/F </a:t>
            </a:r>
            <a:r>
              <a:rPr lang="ko-KR" altLang="en-US" sz="1100" dirty="0" smtClean="0"/>
              <a:t>현장 지원 노트북 </a:t>
            </a:r>
            <a:r>
              <a:rPr lang="en-US" altLang="ko-KR" sz="1100" dirty="0" smtClean="0"/>
              <a:t>(5</a:t>
            </a:r>
            <a:r>
              <a:rPr lang="ko-KR" altLang="en-US" sz="1100" dirty="0" smtClean="0"/>
              <a:t>개사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대 준비</a:t>
            </a:r>
            <a:r>
              <a:rPr lang="en-US" altLang="ko-KR" sz="1100" dirty="0" smtClean="0"/>
              <a:t>)</a:t>
            </a: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/>
              <a:t>IP: </a:t>
            </a:r>
            <a:r>
              <a:rPr lang="ko-KR" altLang="en-US" sz="1100" dirty="0" smtClean="0"/>
              <a:t>각 사에서 </a:t>
            </a:r>
            <a:r>
              <a:rPr lang="ko-KR" altLang="en-US" sz="1100" dirty="0" err="1" smtClean="0"/>
              <a:t>점검자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IP </a:t>
            </a:r>
            <a:r>
              <a:rPr lang="ko-KR" altLang="en-US" sz="1100" dirty="0" smtClean="0"/>
              <a:t>고정 할당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검증자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통합지원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T/F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신상재 책임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필요할 경우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각 사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점검자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내정하여 점검 가능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8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Schedule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32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Schedule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15377" y="96017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점검 지원 계획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점검 지원 계획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각 사별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4~6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일 소요 예상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현장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역할자와의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협업이 상대적으로 적어 상황에 따른 일정 조정 가능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수작업 소스 코드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인스펙션을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병행함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시스템 오픈 전까지 개발 완성도를 고려하여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2~3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차례 지원 예정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현장 지원에 제약이 있을 경우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원격 지원으로 전환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통합 지원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T/F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수명 업무 수행을 위해 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금요일은 제외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96479"/>
              </p:ext>
            </p:extLst>
          </p:nvPr>
        </p:nvGraphicFramePr>
        <p:xfrm>
          <a:off x="452438" y="2435484"/>
          <a:ext cx="9001124" cy="235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90"/>
                <a:gridCol w="2340260"/>
                <a:gridCol w="5508674"/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점검 계획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고객사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예상 지원 일정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고려사항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소스 코드 양이 상대적으로 적어 첫 시범 점검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자체 개발 소스 코드 집중 점검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자체 개발 소스 코드 집중 점검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현장 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원격 가능할 경우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원격으로 점검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소스 양이 많아 출장 리소스 부족 우려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자체 개발 소스 코드 집중 점검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솔루션 기반 개발 분량 집중 점검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솔루션 기반 개발 분량 집중 점검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9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07023"/>
              </p:ext>
            </p:extLst>
          </p:nvPr>
        </p:nvGraphicFramePr>
        <p:xfrm>
          <a:off x="452436" y="1226026"/>
          <a:ext cx="9001126" cy="383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430"/>
                <a:gridCol w="1569576"/>
                <a:gridCol w="4775988"/>
                <a:gridCol w="1409132"/>
              </a:tblGrid>
              <a:tr h="32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문서 개정 </a:t>
                      </a:r>
                      <a:r>
                        <a:rPr lang="ko-KR" altLang="en-US" sz="12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이력표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오픈소스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라이선스 검증 계획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전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 짜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 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2013.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02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01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작성</a:t>
                      </a: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신상재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책임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2013. 02. 07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 조정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신상재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책임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4488" y="7096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문서개정이력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25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08647" y="1069707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 Overview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0288" y="1412776"/>
            <a:ext cx="22894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소스 개요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소스의 위험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소스 검증 서비스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1.4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소스 검증 대상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82788" y="1453655"/>
            <a:ext cx="5165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4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880992" y="1664804"/>
            <a:ext cx="38439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0752" y="3168551"/>
            <a:ext cx="12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 Process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0752" y="4318937"/>
            <a:ext cx="18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Environment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8764" y="3492587"/>
            <a:ext cx="34211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소스 검증 프로세스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역할 관점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소스 검증 프로세스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활동 관점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49268" y="3528591"/>
            <a:ext cx="54854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9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565068" y="3715533"/>
            <a:ext cx="3158309" cy="171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8764" y="4701685"/>
            <a:ext cx="2109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소스 검증 환경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사전 준비 사항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81943" y="4742564"/>
            <a:ext cx="615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12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13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343151" y="5253636"/>
            <a:ext cx="43802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313040" y="4916197"/>
            <a:ext cx="34103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565068" y="4034941"/>
            <a:ext cx="3158309" cy="171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889511" y="1988840"/>
            <a:ext cx="38439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44988" y="2276872"/>
            <a:ext cx="38439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853507" y="2600908"/>
            <a:ext cx="38439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20752" y="551723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Schedule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8764" y="5899980"/>
            <a:ext cx="16882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검증 지원 계획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81943" y="5940859"/>
            <a:ext cx="6158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15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313040" y="6114492"/>
            <a:ext cx="34103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Overview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8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Overview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15377" y="96017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소스 개</a:t>
            </a:r>
            <a:r>
              <a:rPr lang="ko-KR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4905" y="800708"/>
            <a:ext cx="901865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오픈 소스 개요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소스 코드가 공개되어 자유롭게 복제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배포할 수 있는 소프트웨어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저작권법에 의해 권리가 보호됨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AutoShape 2504"/>
          <p:cNvSpPr>
            <a:spLocks noChangeArrowheads="1"/>
          </p:cNvSpPr>
          <p:nvPr/>
        </p:nvSpPr>
        <p:spPr bwMode="auto">
          <a:xfrm>
            <a:off x="2643188" y="3835400"/>
            <a:ext cx="1846262" cy="2571750"/>
          </a:xfrm>
          <a:prstGeom prst="roundRect">
            <a:avLst>
              <a:gd name="adj" fmla="val 2296"/>
            </a:avLst>
          </a:prstGeom>
          <a:solidFill>
            <a:srgbClr val="7030A0"/>
          </a:solidFill>
          <a:ln w="12700" algn="ctr">
            <a:solidFill>
              <a:srgbClr val="8BB6DD"/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sz="700"/>
              <a:t> </a:t>
            </a:r>
          </a:p>
        </p:txBody>
      </p:sp>
      <p:sp>
        <p:nvSpPr>
          <p:cNvPr id="131" name="AutoShape 48"/>
          <p:cNvSpPr>
            <a:spLocks noChangeArrowheads="1"/>
          </p:cNvSpPr>
          <p:nvPr/>
        </p:nvSpPr>
        <p:spPr bwMode="auto">
          <a:xfrm>
            <a:off x="523875" y="2181225"/>
            <a:ext cx="8902700" cy="4248150"/>
          </a:xfrm>
          <a:prstGeom prst="roundRect">
            <a:avLst>
              <a:gd name="adj" fmla="val 0"/>
            </a:avLst>
          </a:prstGeom>
          <a:noFill/>
          <a:ln w="19050" algn="ctr">
            <a:pattFill prst="dkUpDiag">
              <a:fgClr>
                <a:srgbClr val="E6E6E6"/>
              </a:fgClr>
              <a:bgClr>
                <a:srgbClr val="A7A7A7"/>
              </a:bgClr>
            </a:patt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/>
          </a:p>
        </p:txBody>
      </p:sp>
      <p:sp>
        <p:nvSpPr>
          <p:cNvPr id="132" name="AutoShape 2504"/>
          <p:cNvSpPr>
            <a:spLocks noChangeArrowheads="1"/>
          </p:cNvSpPr>
          <p:nvPr/>
        </p:nvSpPr>
        <p:spPr bwMode="auto">
          <a:xfrm>
            <a:off x="676275" y="3835400"/>
            <a:ext cx="1847850" cy="2571750"/>
          </a:xfrm>
          <a:prstGeom prst="roundRect">
            <a:avLst>
              <a:gd name="adj" fmla="val 2296"/>
            </a:avLst>
          </a:prstGeom>
          <a:solidFill>
            <a:srgbClr val="FFFFFF"/>
          </a:solidFill>
          <a:ln w="12700" algn="ctr">
            <a:solidFill>
              <a:srgbClr val="8BB6DD"/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sz="700"/>
              <a:t> </a:t>
            </a:r>
          </a:p>
        </p:txBody>
      </p:sp>
      <p:grpSp>
        <p:nvGrpSpPr>
          <p:cNvPr id="133" name="Group 2563"/>
          <p:cNvGrpSpPr>
            <a:grpSpLocks/>
          </p:cNvGrpSpPr>
          <p:nvPr/>
        </p:nvGrpSpPr>
        <p:grpSpPr bwMode="auto">
          <a:xfrm>
            <a:off x="746125" y="4368800"/>
            <a:ext cx="1692275" cy="323850"/>
            <a:chOff x="180" y="1482"/>
            <a:chExt cx="1003" cy="731"/>
          </a:xfrm>
        </p:grpSpPr>
        <p:sp>
          <p:nvSpPr>
            <p:cNvPr id="134" name="AutoShape 2564"/>
            <p:cNvSpPr>
              <a:spLocks noChangeArrowheads="1"/>
            </p:cNvSpPr>
            <p:nvPr/>
          </p:nvSpPr>
          <p:spPr bwMode="auto">
            <a:xfrm>
              <a:off x="180" y="1482"/>
              <a:ext cx="1003" cy="731"/>
            </a:xfrm>
            <a:prstGeom prst="roundRect">
              <a:avLst>
                <a:gd name="adj" fmla="val 4926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60" name="AutoShape 2565"/>
            <p:cNvSpPr>
              <a:spLocks noChangeArrowheads="1"/>
            </p:cNvSpPr>
            <p:nvPr/>
          </p:nvSpPr>
          <p:spPr bwMode="auto">
            <a:xfrm>
              <a:off x="196" y="1496"/>
              <a:ext cx="972" cy="333"/>
            </a:xfrm>
            <a:prstGeom prst="roundRect">
              <a:avLst>
                <a:gd name="adj" fmla="val 107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61" name="Rectangle 2566"/>
          <p:cNvSpPr>
            <a:spLocks noChangeArrowheads="1"/>
          </p:cNvSpPr>
          <p:nvPr/>
        </p:nvSpPr>
        <p:spPr bwMode="auto">
          <a:xfrm>
            <a:off x="838200" y="4376738"/>
            <a:ext cx="1530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fontAlgn="auto" latinLnBrk="0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소프트웨어 개발 생산성 향상</a:t>
            </a:r>
            <a:endParaRPr kumimoji="0" lang="en-US" altLang="ko-KR" sz="1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262" name="Group 2568"/>
          <p:cNvGrpSpPr>
            <a:grpSpLocks/>
          </p:cNvGrpSpPr>
          <p:nvPr/>
        </p:nvGrpSpPr>
        <p:grpSpPr bwMode="auto">
          <a:xfrm>
            <a:off x="746125" y="4759325"/>
            <a:ext cx="1692275" cy="323850"/>
            <a:chOff x="180" y="1482"/>
            <a:chExt cx="1003" cy="731"/>
          </a:xfrm>
        </p:grpSpPr>
        <p:sp>
          <p:nvSpPr>
            <p:cNvPr id="263" name="AutoShape 2569"/>
            <p:cNvSpPr>
              <a:spLocks noChangeArrowheads="1"/>
            </p:cNvSpPr>
            <p:nvPr/>
          </p:nvSpPr>
          <p:spPr bwMode="auto">
            <a:xfrm>
              <a:off x="180" y="1482"/>
              <a:ext cx="1003" cy="731"/>
            </a:xfrm>
            <a:prstGeom prst="roundRect">
              <a:avLst>
                <a:gd name="adj" fmla="val 4926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64" name="AutoShape 2570"/>
            <p:cNvSpPr>
              <a:spLocks noChangeArrowheads="1"/>
            </p:cNvSpPr>
            <p:nvPr/>
          </p:nvSpPr>
          <p:spPr bwMode="auto">
            <a:xfrm>
              <a:off x="196" y="1496"/>
              <a:ext cx="972" cy="333"/>
            </a:xfrm>
            <a:prstGeom prst="roundRect">
              <a:avLst>
                <a:gd name="adj" fmla="val 107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65" name="Rectangle 2571"/>
          <p:cNvSpPr>
            <a:spLocks noChangeArrowheads="1"/>
          </p:cNvSpPr>
          <p:nvPr/>
        </p:nvSpPr>
        <p:spPr bwMode="auto">
          <a:xfrm>
            <a:off x="838200" y="4845050"/>
            <a:ext cx="15303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fontAlgn="auto" latinLnBrk="0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개발자 역량 향상</a:t>
            </a:r>
            <a:endParaRPr kumimoji="0" lang="en-US" altLang="ko-KR" sz="1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266" name="Group 2573"/>
          <p:cNvGrpSpPr>
            <a:grpSpLocks/>
          </p:cNvGrpSpPr>
          <p:nvPr/>
        </p:nvGrpSpPr>
        <p:grpSpPr bwMode="auto">
          <a:xfrm>
            <a:off x="746125" y="5530850"/>
            <a:ext cx="1692275" cy="323850"/>
            <a:chOff x="180" y="1482"/>
            <a:chExt cx="1003" cy="731"/>
          </a:xfrm>
        </p:grpSpPr>
        <p:sp>
          <p:nvSpPr>
            <p:cNvPr id="267" name="AutoShape 2574"/>
            <p:cNvSpPr>
              <a:spLocks noChangeArrowheads="1"/>
            </p:cNvSpPr>
            <p:nvPr/>
          </p:nvSpPr>
          <p:spPr bwMode="auto">
            <a:xfrm>
              <a:off x="180" y="1482"/>
              <a:ext cx="1003" cy="731"/>
            </a:xfrm>
            <a:prstGeom prst="roundRect">
              <a:avLst>
                <a:gd name="adj" fmla="val 4926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68" name="AutoShape 2575"/>
            <p:cNvSpPr>
              <a:spLocks noChangeArrowheads="1"/>
            </p:cNvSpPr>
            <p:nvPr/>
          </p:nvSpPr>
          <p:spPr bwMode="auto">
            <a:xfrm>
              <a:off x="196" y="1493"/>
              <a:ext cx="972" cy="337"/>
            </a:xfrm>
            <a:prstGeom prst="roundRect">
              <a:avLst>
                <a:gd name="adj" fmla="val 107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69" name="Rectangle 2576"/>
          <p:cNvSpPr>
            <a:spLocks noChangeArrowheads="1"/>
          </p:cNvSpPr>
          <p:nvPr/>
        </p:nvSpPr>
        <p:spPr bwMode="auto">
          <a:xfrm>
            <a:off x="838200" y="5616575"/>
            <a:ext cx="15303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fontAlgn="auto" latinLnBrk="0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품질 향상</a:t>
            </a:r>
            <a:endParaRPr kumimoji="0" lang="en-US" altLang="ko-KR" sz="1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270" name="Group 2922"/>
          <p:cNvGrpSpPr>
            <a:grpSpLocks/>
          </p:cNvGrpSpPr>
          <p:nvPr/>
        </p:nvGrpSpPr>
        <p:grpSpPr bwMode="auto">
          <a:xfrm>
            <a:off x="681038" y="3903663"/>
            <a:ext cx="1778000" cy="358775"/>
            <a:chOff x="3494" y="1669"/>
            <a:chExt cx="1262" cy="228"/>
          </a:xfrm>
        </p:grpSpPr>
        <p:sp>
          <p:nvSpPr>
            <p:cNvPr id="271" name="AutoShape 2522"/>
            <p:cNvSpPr>
              <a:spLocks/>
            </p:cNvSpPr>
            <p:nvPr/>
          </p:nvSpPr>
          <p:spPr bwMode="auto">
            <a:xfrm rot="5400000" flipV="1">
              <a:off x="4012" y="1153"/>
              <a:ext cx="226" cy="1262"/>
            </a:xfrm>
            <a:prstGeom prst="rightBracket">
              <a:avLst>
                <a:gd name="adj" fmla="val 5547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689BC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rot="10800000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b="1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72" name="AutoShape 2523"/>
            <p:cNvSpPr>
              <a:spLocks/>
            </p:cNvSpPr>
            <p:nvPr/>
          </p:nvSpPr>
          <p:spPr bwMode="auto">
            <a:xfrm rot="5400000" flipV="1">
              <a:off x="4048" y="1190"/>
              <a:ext cx="151" cy="1149"/>
            </a:xfrm>
            <a:prstGeom prst="rightBracket">
              <a:avLst>
                <a:gd name="adj" fmla="val 6591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DFEAF5"/>
                </a:gs>
              </a:gsLst>
              <a:lin ang="5400000" scaled="1"/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b="1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73" name="Rectangle 2599"/>
            <p:cNvSpPr>
              <a:spLocks noChangeArrowheads="1"/>
            </p:cNvSpPr>
            <p:nvPr/>
          </p:nvSpPr>
          <p:spPr bwMode="auto">
            <a:xfrm>
              <a:off x="3496" y="1669"/>
              <a:ext cx="124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오픈 소스의 혜택</a:t>
              </a:r>
            </a:p>
          </p:txBody>
        </p:sp>
      </p:grpSp>
      <p:grpSp>
        <p:nvGrpSpPr>
          <p:cNvPr id="274" name="Group 2568"/>
          <p:cNvGrpSpPr>
            <a:grpSpLocks/>
          </p:cNvGrpSpPr>
          <p:nvPr/>
        </p:nvGrpSpPr>
        <p:grpSpPr bwMode="auto">
          <a:xfrm>
            <a:off x="749300" y="5154613"/>
            <a:ext cx="1692275" cy="323850"/>
            <a:chOff x="180" y="1482"/>
            <a:chExt cx="1003" cy="731"/>
          </a:xfrm>
        </p:grpSpPr>
        <p:sp>
          <p:nvSpPr>
            <p:cNvPr id="275" name="AutoShape 2569"/>
            <p:cNvSpPr>
              <a:spLocks noChangeArrowheads="1"/>
            </p:cNvSpPr>
            <p:nvPr/>
          </p:nvSpPr>
          <p:spPr bwMode="auto">
            <a:xfrm>
              <a:off x="180" y="1482"/>
              <a:ext cx="1003" cy="731"/>
            </a:xfrm>
            <a:prstGeom prst="roundRect">
              <a:avLst>
                <a:gd name="adj" fmla="val 4926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76" name="AutoShape 2570"/>
            <p:cNvSpPr>
              <a:spLocks noChangeArrowheads="1"/>
            </p:cNvSpPr>
            <p:nvPr/>
          </p:nvSpPr>
          <p:spPr bwMode="auto">
            <a:xfrm>
              <a:off x="196" y="1496"/>
              <a:ext cx="972" cy="333"/>
            </a:xfrm>
            <a:prstGeom prst="roundRect">
              <a:avLst>
                <a:gd name="adj" fmla="val 107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77" name="Rectangle 2571"/>
          <p:cNvSpPr>
            <a:spLocks noChangeArrowheads="1"/>
          </p:cNvSpPr>
          <p:nvPr/>
        </p:nvSpPr>
        <p:spPr bwMode="auto">
          <a:xfrm>
            <a:off x="841375" y="5238750"/>
            <a:ext cx="15303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fontAlgn="auto" latinLnBrk="0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고착성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(Lock-in) 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탈피</a:t>
            </a:r>
            <a:endParaRPr kumimoji="0" lang="en-US" altLang="ko-KR" sz="1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278" name="Group 2563"/>
          <p:cNvGrpSpPr>
            <a:grpSpLocks/>
          </p:cNvGrpSpPr>
          <p:nvPr/>
        </p:nvGrpSpPr>
        <p:grpSpPr bwMode="auto">
          <a:xfrm>
            <a:off x="2711450" y="4368800"/>
            <a:ext cx="1692275" cy="323850"/>
            <a:chOff x="180" y="1482"/>
            <a:chExt cx="1003" cy="731"/>
          </a:xfrm>
        </p:grpSpPr>
        <p:sp>
          <p:nvSpPr>
            <p:cNvPr id="279" name="AutoShape 2564"/>
            <p:cNvSpPr>
              <a:spLocks noChangeArrowheads="1"/>
            </p:cNvSpPr>
            <p:nvPr/>
          </p:nvSpPr>
          <p:spPr bwMode="auto">
            <a:xfrm>
              <a:off x="180" y="1482"/>
              <a:ext cx="1003" cy="731"/>
            </a:xfrm>
            <a:prstGeom prst="roundRect">
              <a:avLst>
                <a:gd name="adj" fmla="val 4926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80" name="AutoShape 2565"/>
            <p:cNvSpPr>
              <a:spLocks noChangeArrowheads="1"/>
            </p:cNvSpPr>
            <p:nvPr/>
          </p:nvSpPr>
          <p:spPr bwMode="auto">
            <a:xfrm>
              <a:off x="196" y="1496"/>
              <a:ext cx="972" cy="333"/>
            </a:xfrm>
            <a:prstGeom prst="roundRect">
              <a:avLst>
                <a:gd name="adj" fmla="val 107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1" name="Rectangle 2566"/>
          <p:cNvSpPr>
            <a:spLocks noChangeArrowheads="1"/>
          </p:cNvSpPr>
          <p:nvPr/>
        </p:nvSpPr>
        <p:spPr bwMode="auto">
          <a:xfrm>
            <a:off x="2803525" y="4376738"/>
            <a:ext cx="1530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fontAlgn="auto" latinLnBrk="0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위반자의 형사 및 민사의 책임</a:t>
            </a:r>
            <a:endParaRPr kumimoji="0" lang="en-US" altLang="ko-KR" sz="1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282" name="Group 2568"/>
          <p:cNvGrpSpPr>
            <a:grpSpLocks/>
          </p:cNvGrpSpPr>
          <p:nvPr/>
        </p:nvGrpSpPr>
        <p:grpSpPr bwMode="auto">
          <a:xfrm>
            <a:off x="2711450" y="4759325"/>
            <a:ext cx="1692275" cy="323850"/>
            <a:chOff x="180" y="1482"/>
            <a:chExt cx="1003" cy="731"/>
          </a:xfrm>
        </p:grpSpPr>
        <p:sp>
          <p:nvSpPr>
            <p:cNvPr id="283" name="AutoShape 2569"/>
            <p:cNvSpPr>
              <a:spLocks noChangeArrowheads="1"/>
            </p:cNvSpPr>
            <p:nvPr/>
          </p:nvSpPr>
          <p:spPr bwMode="auto">
            <a:xfrm>
              <a:off x="180" y="1482"/>
              <a:ext cx="1003" cy="731"/>
            </a:xfrm>
            <a:prstGeom prst="roundRect">
              <a:avLst>
                <a:gd name="adj" fmla="val 4926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84" name="AutoShape 2570"/>
            <p:cNvSpPr>
              <a:spLocks noChangeArrowheads="1"/>
            </p:cNvSpPr>
            <p:nvPr/>
          </p:nvSpPr>
          <p:spPr bwMode="auto">
            <a:xfrm>
              <a:off x="196" y="1496"/>
              <a:ext cx="972" cy="333"/>
            </a:xfrm>
            <a:prstGeom prst="roundRect">
              <a:avLst>
                <a:gd name="adj" fmla="val 107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5" name="Rectangle 2571"/>
          <p:cNvSpPr>
            <a:spLocks noChangeArrowheads="1"/>
          </p:cNvSpPr>
          <p:nvPr/>
        </p:nvSpPr>
        <p:spPr bwMode="auto">
          <a:xfrm>
            <a:off x="2803525" y="4845050"/>
            <a:ext cx="15303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fontAlgn="auto" latinLnBrk="0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지적재산권 유출 </a:t>
            </a:r>
            <a:endParaRPr kumimoji="0" lang="en-US" altLang="ko-KR" sz="1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286" name="Group 2573"/>
          <p:cNvGrpSpPr>
            <a:grpSpLocks/>
          </p:cNvGrpSpPr>
          <p:nvPr/>
        </p:nvGrpSpPr>
        <p:grpSpPr bwMode="auto">
          <a:xfrm>
            <a:off x="2711450" y="5530850"/>
            <a:ext cx="1692275" cy="323850"/>
            <a:chOff x="180" y="1482"/>
            <a:chExt cx="1003" cy="731"/>
          </a:xfrm>
        </p:grpSpPr>
        <p:sp>
          <p:nvSpPr>
            <p:cNvPr id="287" name="AutoShape 2574"/>
            <p:cNvSpPr>
              <a:spLocks noChangeArrowheads="1"/>
            </p:cNvSpPr>
            <p:nvPr/>
          </p:nvSpPr>
          <p:spPr bwMode="auto">
            <a:xfrm>
              <a:off x="180" y="1482"/>
              <a:ext cx="1003" cy="731"/>
            </a:xfrm>
            <a:prstGeom prst="roundRect">
              <a:avLst>
                <a:gd name="adj" fmla="val 4926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88" name="AutoShape 2575"/>
            <p:cNvSpPr>
              <a:spLocks noChangeArrowheads="1"/>
            </p:cNvSpPr>
            <p:nvPr/>
          </p:nvSpPr>
          <p:spPr bwMode="auto">
            <a:xfrm>
              <a:off x="196" y="1518"/>
              <a:ext cx="972" cy="337"/>
            </a:xfrm>
            <a:prstGeom prst="roundRect">
              <a:avLst>
                <a:gd name="adj" fmla="val 107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9" name="Rectangle 2576"/>
          <p:cNvSpPr>
            <a:spLocks noChangeArrowheads="1"/>
          </p:cNvSpPr>
          <p:nvPr/>
        </p:nvSpPr>
        <p:spPr bwMode="auto">
          <a:xfrm>
            <a:off x="2803525" y="5616575"/>
            <a:ext cx="15303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fontAlgn="auto" latinLnBrk="0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기업 이미지 실추</a:t>
            </a:r>
            <a:endParaRPr kumimoji="0" lang="en-US" altLang="ko-KR" sz="1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290" name="Group 2568"/>
          <p:cNvGrpSpPr>
            <a:grpSpLocks/>
          </p:cNvGrpSpPr>
          <p:nvPr/>
        </p:nvGrpSpPr>
        <p:grpSpPr bwMode="auto">
          <a:xfrm>
            <a:off x="2714625" y="5154613"/>
            <a:ext cx="1692275" cy="323850"/>
            <a:chOff x="180" y="1482"/>
            <a:chExt cx="1003" cy="731"/>
          </a:xfrm>
        </p:grpSpPr>
        <p:sp>
          <p:nvSpPr>
            <p:cNvPr id="291" name="AutoShape 2569"/>
            <p:cNvSpPr>
              <a:spLocks noChangeArrowheads="1"/>
            </p:cNvSpPr>
            <p:nvPr/>
          </p:nvSpPr>
          <p:spPr bwMode="auto">
            <a:xfrm>
              <a:off x="180" y="1482"/>
              <a:ext cx="1003" cy="731"/>
            </a:xfrm>
            <a:prstGeom prst="roundRect">
              <a:avLst>
                <a:gd name="adj" fmla="val 4926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92" name="AutoShape 2570"/>
            <p:cNvSpPr>
              <a:spLocks noChangeArrowheads="1"/>
            </p:cNvSpPr>
            <p:nvPr/>
          </p:nvSpPr>
          <p:spPr bwMode="auto">
            <a:xfrm>
              <a:off x="196" y="1496"/>
              <a:ext cx="972" cy="333"/>
            </a:xfrm>
            <a:prstGeom prst="roundRect">
              <a:avLst>
                <a:gd name="adj" fmla="val 107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93" name="Rectangle 2571"/>
          <p:cNvSpPr>
            <a:spLocks noChangeArrowheads="1"/>
          </p:cNvSpPr>
          <p:nvPr/>
        </p:nvSpPr>
        <p:spPr bwMode="auto">
          <a:xfrm>
            <a:off x="2738438" y="5162550"/>
            <a:ext cx="1714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저작권자와의 분쟁 및 </a:t>
            </a:r>
            <a:endParaRPr kumimoji="0" lang="en-US" altLang="ko-KR" sz="1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소송에 따른 법률 비용 발생</a:t>
            </a:r>
            <a:endParaRPr kumimoji="0" lang="en-US" altLang="ko-KR" sz="1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294" name="Group 2922"/>
          <p:cNvGrpSpPr>
            <a:grpSpLocks/>
          </p:cNvGrpSpPr>
          <p:nvPr/>
        </p:nvGrpSpPr>
        <p:grpSpPr bwMode="auto">
          <a:xfrm>
            <a:off x="2682875" y="3905250"/>
            <a:ext cx="1778000" cy="358775"/>
            <a:chOff x="3494" y="1669"/>
            <a:chExt cx="1262" cy="228"/>
          </a:xfrm>
        </p:grpSpPr>
        <p:sp>
          <p:nvSpPr>
            <p:cNvPr id="295" name="AutoShape 2522"/>
            <p:cNvSpPr>
              <a:spLocks/>
            </p:cNvSpPr>
            <p:nvPr/>
          </p:nvSpPr>
          <p:spPr bwMode="auto">
            <a:xfrm rot="5400000" flipV="1">
              <a:off x="4012" y="1153"/>
              <a:ext cx="226" cy="1262"/>
            </a:xfrm>
            <a:prstGeom prst="rightBracket">
              <a:avLst>
                <a:gd name="adj" fmla="val 5547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689BC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rot="10800000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b="1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96" name="AutoShape 2523"/>
            <p:cNvSpPr>
              <a:spLocks/>
            </p:cNvSpPr>
            <p:nvPr/>
          </p:nvSpPr>
          <p:spPr bwMode="auto">
            <a:xfrm rot="5400000" flipV="1">
              <a:off x="4048" y="1190"/>
              <a:ext cx="151" cy="1149"/>
            </a:xfrm>
            <a:prstGeom prst="rightBracket">
              <a:avLst>
                <a:gd name="adj" fmla="val 6591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DFEAF5"/>
                </a:gs>
              </a:gsLst>
              <a:lin ang="5400000" scaled="1"/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b="1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97" name="Rectangle 2599"/>
            <p:cNvSpPr>
              <a:spLocks noChangeArrowheads="1"/>
            </p:cNvSpPr>
            <p:nvPr/>
          </p:nvSpPr>
          <p:spPr bwMode="auto">
            <a:xfrm>
              <a:off x="3496" y="1669"/>
              <a:ext cx="124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오픈 소스의 위험</a:t>
              </a:r>
            </a:p>
          </p:txBody>
        </p:sp>
      </p:grpSp>
      <p:grpSp>
        <p:nvGrpSpPr>
          <p:cNvPr id="298" name="Group 2573"/>
          <p:cNvGrpSpPr>
            <a:grpSpLocks/>
          </p:cNvGrpSpPr>
          <p:nvPr/>
        </p:nvGrpSpPr>
        <p:grpSpPr bwMode="auto">
          <a:xfrm>
            <a:off x="754063" y="5922963"/>
            <a:ext cx="1692275" cy="325437"/>
            <a:chOff x="180" y="1482"/>
            <a:chExt cx="1003" cy="731"/>
          </a:xfrm>
        </p:grpSpPr>
        <p:sp>
          <p:nvSpPr>
            <p:cNvPr id="299" name="AutoShape 2574"/>
            <p:cNvSpPr>
              <a:spLocks noChangeArrowheads="1"/>
            </p:cNvSpPr>
            <p:nvPr/>
          </p:nvSpPr>
          <p:spPr bwMode="auto">
            <a:xfrm>
              <a:off x="180" y="1482"/>
              <a:ext cx="1003" cy="731"/>
            </a:xfrm>
            <a:prstGeom prst="roundRect">
              <a:avLst>
                <a:gd name="adj" fmla="val 4926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300" name="AutoShape 2575"/>
            <p:cNvSpPr>
              <a:spLocks noChangeArrowheads="1"/>
            </p:cNvSpPr>
            <p:nvPr/>
          </p:nvSpPr>
          <p:spPr bwMode="auto">
            <a:xfrm>
              <a:off x="196" y="1493"/>
              <a:ext cx="972" cy="339"/>
            </a:xfrm>
            <a:prstGeom prst="roundRect">
              <a:avLst>
                <a:gd name="adj" fmla="val 107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01" name="Rectangle 2576"/>
          <p:cNvSpPr>
            <a:spLocks noChangeArrowheads="1"/>
          </p:cNvSpPr>
          <p:nvPr/>
        </p:nvSpPr>
        <p:spPr bwMode="auto">
          <a:xfrm>
            <a:off x="846138" y="5932488"/>
            <a:ext cx="15303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fontAlgn="auto" latinLnBrk="0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+mn-ea"/>
              </a:rPr>
              <a:t>내부 구축 시스템의 장기적 </a:t>
            </a:r>
            <a:r>
              <a:rPr kumimoji="0" lang="ko-KR" altLang="en-US" sz="1000" kern="0" dirty="0" err="1">
                <a:solidFill>
                  <a:sysClr val="windowText" lastClr="000000"/>
                </a:solidFill>
                <a:latin typeface="+mn-ea"/>
              </a:rPr>
              <a:t>총소유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+mn-ea"/>
              </a:rPr>
              <a:t> 비용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latin typeface="+mn-ea"/>
              </a:rPr>
              <a:t>(TCO)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+mn-ea"/>
              </a:rPr>
              <a:t>의 절감</a:t>
            </a:r>
          </a:p>
        </p:txBody>
      </p:sp>
      <p:grpSp>
        <p:nvGrpSpPr>
          <p:cNvPr id="302" name="Group 2573"/>
          <p:cNvGrpSpPr>
            <a:grpSpLocks/>
          </p:cNvGrpSpPr>
          <p:nvPr/>
        </p:nvGrpSpPr>
        <p:grpSpPr bwMode="auto">
          <a:xfrm>
            <a:off x="2719388" y="5922963"/>
            <a:ext cx="1692275" cy="325437"/>
            <a:chOff x="180" y="1482"/>
            <a:chExt cx="1003" cy="731"/>
          </a:xfrm>
        </p:grpSpPr>
        <p:sp>
          <p:nvSpPr>
            <p:cNvPr id="303" name="AutoShape 2574"/>
            <p:cNvSpPr>
              <a:spLocks noChangeArrowheads="1"/>
            </p:cNvSpPr>
            <p:nvPr/>
          </p:nvSpPr>
          <p:spPr bwMode="auto">
            <a:xfrm>
              <a:off x="180" y="1482"/>
              <a:ext cx="1003" cy="731"/>
            </a:xfrm>
            <a:prstGeom prst="roundRect">
              <a:avLst>
                <a:gd name="adj" fmla="val 4926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304" name="AutoShape 2575"/>
            <p:cNvSpPr>
              <a:spLocks noChangeArrowheads="1"/>
            </p:cNvSpPr>
            <p:nvPr/>
          </p:nvSpPr>
          <p:spPr bwMode="auto">
            <a:xfrm>
              <a:off x="196" y="1518"/>
              <a:ext cx="972" cy="335"/>
            </a:xfrm>
            <a:prstGeom prst="roundRect">
              <a:avLst>
                <a:gd name="adj" fmla="val 107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05" name="Rectangle 2576"/>
          <p:cNvSpPr>
            <a:spLocks noChangeArrowheads="1"/>
          </p:cNvSpPr>
          <p:nvPr/>
        </p:nvSpPr>
        <p:spPr bwMode="auto">
          <a:xfrm>
            <a:off x="2811463" y="6008688"/>
            <a:ext cx="15303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fontAlgn="auto" latinLnBrk="0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+mn-ea"/>
              </a:rPr>
              <a:t>영업 기회 상실</a:t>
            </a:r>
            <a:endParaRPr kumimoji="0" lang="en-US" altLang="ko-KR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306" name="Picture 2" descr="C:\Users\SDS\AppData\Local\Microsoft\Windows\Temporary Internet Files\Content.IE5\MYRQADTD\MC90001870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0" y="2741613"/>
            <a:ext cx="2928938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" name="AutoShape 107"/>
          <p:cNvSpPr>
            <a:spLocks noChangeArrowheads="1"/>
          </p:cNvSpPr>
          <p:nvPr/>
        </p:nvSpPr>
        <p:spPr bwMode="auto">
          <a:xfrm rot="10800000">
            <a:off x="1166813" y="2263775"/>
            <a:ext cx="2643187" cy="393700"/>
          </a:xfrm>
          <a:prstGeom prst="roundRect">
            <a:avLst>
              <a:gd name="adj" fmla="val 3741"/>
            </a:avLst>
          </a:prstGeom>
          <a:solidFill>
            <a:srgbClr val="002060"/>
          </a:solidFill>
          <a:ln w="19050" algn="ctr">
            <a:solidFill>
              <a:srgbClr val="DAEDEF">
                <a:lumMod val="10000"/>
              </a:srgbClr>
            </a:solidFill>
            <a:round/>
            <a:headEnd/>
            <a:tailEnd/>
          </a:ln>
          <a:effectLst/>
        </p:spPr>
        <p:txBody>
          <a:bodyPr rot="10800000" lIns="72000" rIns="720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176213" indent="-176213" algn="ctr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ko-KR" altLang="en-US" sz="1600" b="1" kern="0" dirty="0" smtClean="0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오픈 소스의 양면성</a:t>
            </a:r>
            <a:endParaRPr lang="ko-KR" altLang="en-US" sz="1600" b="1" kern="0" dirty="0">
              <a:solidFill>
                <a:srgbClr val="FFFFFF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08" name="이등변 삼각형 307"/>
          <p:cNvSpPr>
            <a:spLocks noChangeArrowheads="1"/>
          </p:cNvSpPr>
          <p:nvPr/>
        </p:nvSpPr>
        <p:spPr bwMode="auto">
          <a:xfrm rot="5400000">
            <a:off x="3669507" y="4974431"/>
            <a:ext cx="2279650" cy="287337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526583">
                  <a:tint val="66000"/>
                  <a:satMod val="160000"/>
                </a:srgbClr>
              </a:gs>
              <a:gs pos="50000">
                <a:srgbClr val="526583">
                  <a:tint val="44500"/>
                  <a:satMod val="160000"/>
                </a:srgbClr>
              </a:gs>
              <a:gs pos="100000">
                <a:srgbClr val="526583">
                  <a:tint val="23500"/>
                  <a:satMod val="160000"/>
                </a:srgbClr>
              </a:gs>
            </a:gsLst>
            <a:lin ang="2700000" scaled="1"/>
            <a:tileRect/>
          </a:gradFill>
          <a:ln w="25400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>
              <a:defRPr/>
            </a:pPr>
            <a:endParaRPr lang="ko-KR" altLang="en-US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309" name="내용 개체 틀 2"/>
          <p:cNvSpPr txBox="1">
            <a:spLocks/>
          </p:cNvSpPr>
          <p:nvPr/>
        </p:nvSpPr>
        <p:spPr>
          <a:xfrm>
            <a:off x="5167313" y="2835275"/>
            <a:ext cx="4143375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7800" lvl="1" indent="-177800" algn="l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+mn-lt"/>
                <a:ea typeface="+mn-ea"/>
              </a:rPr>
              <a:t>오픈 소스 라이선스 검증을 통해서 위반 내역 발견</a:t>
            </a:r>
            <a:endParaRPr kumimoji="0" lang="en-US" altLang="ko-KR" sz="1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271463" lvl="1" indent="-93663" algn="l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+mn-lt"/>
                <a:ea typeface="+mn-ea"/>
              </a:rPr>
              <a:t>프로그램 패턴의 </a:t>
            </a:r>
            <a:r>
              <a:rPr kumimoji="0" lang="ko-KR" altLang="en-US" sz="1200" dirty="0" err="1">
                <a:solidFill>
                  <a:schemeClr val="tx1"/>
                </a:solidFill>
                <a:latin typeface="+mn-lt"/>
                <a:ea typeface="+mn-ea"/>
              </a:rPr>
              <a:t>매칭을</a:t>
            </a:r>
            <a:r>
              <a:rPr kumimoji="0" lang="ko-KR" altLang="en-US" sz="1200" dirty="0">
                <a:solidFill>
                  <a:schemeClr val="tx1"/>
                </a:solidFill>
                <a:latin typeface="+mn-lt"/>
                <a:ea typeface="+mn-ea"/>
              </a:rPr>
              <a:t> 통해 라이선스 </a:t>
            </a:r>
            <a:r>
              <a:rPr kumimoji="0" lang="ko-KR" altLang="en-US" sz="1200" b="1" dirty="0">
                <a:solidFill>
                  <a:schemeClr val="tx1"/>
                </a:solidFill>
                <a:latin typeface="+mn-lt"/>
                <a:ea typeface="+mn-ea"/>
              </a:rPr>
              <a:t>식별</a:t>
            </a:r>
            <a:endParaRPr kumimoji="0" lang="en-US" altLang="ko-KR" sz="1200" b="1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271463" lvl="1" indent="-93663" algn="l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+mn-lt"/>
                <a:ea typeface="+mn-ea"/>
              </a:rPr>
              <a:t>식별된 라이선스 사이의 충돌 조건을 </a:t>
            </a:r>
            <a:r>
              <a:rPr kumimoji="0" lang="ko-KR" altLang="en-US" sz="1200" b="1" dirty="0">
                <a:solidFill>
                  <a:schemeClr val="tx1"/>
                </a:solidFill>
                <a:latin typeface="+mn-lt"/>
                <a:ea typeface="+mn-ea"/>
              </a:rPr>
              <a:t>판별</a:t>
            </a:r>
            <a:endParaRPr kumimoji="0" lang="en-US" altLang="ko-KR" sz="1200" b="1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271463" lvl="1" indent="-93663" algn="l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  <a:ea typeface="+mn-ea"/>
                <a:sym typeface="Gill Sans" charset="0"/>
              </a:rPr>
              <a:t>소프트웨어의 배포 전 수행으로 위험 </a:t>
            </a:r>
            <a:r>
              <a:rPr kumimoji="0" lang="ko-KR" altLang="en-US" sz="1200" b="1" dirty="0">
                <a:solidFill>
                  <a:schemeClr val="tx1"/>
                </a:solidFill>
                <a:latin typeface="+mn-ea"/>
                <a:ea typeface="+mn-ea"/>
                <a:sym typeface="Gill Sans" charset="0"/>
              </a:rPr>
              <a:t>예방</a:t>
            </a:r>
            <a:endParaRPr kumimoji="0" lang="en-US" altLang="ko-KR" sz="1200" b="1" dirty="0">
              <a:solidFill>
                <a:schemeClr val="tx1"/>
              </a:solidFill>
              <a:latin typeface="+mn-ea"/>
              <a:ea typeface="+mn-ea"/>
              <a:sym typeface="Gill Sans" charset="0"/>
            </a:endParaRPr>
          </a:p>
        </p:txBody>
      </p:sp>
      <p:sp>
        <p:nvSpPr>
          <p:cNvPr id="310" name="AutoShape 107"/>
          <p:cNvSpPr>
            <a:spLocks noChangeArrowheads="1"/>
          </p:cNvSpPr>
          <p:nvPr/>
        </p:nvSpPr>
        <p:spPr bwMode="auto">
          <a:xfrm rot="10800000">
            <a:off x="5810250" y="2263775"/>
            <a:ext cx="2643188" cy="393700"/>
          </a:xfrm>
          <a:prstGeom prst="roundRect">
            <a:avLst>
              <a:gd name="adj" fmla="val 3741"/>
            </a:avLst>
          </a:prstGeom>
          <a:solidFill>
            <a:srgbClr val="002060"/>
          </a:solidFill>
          <a:ln w="19050" algn="ctr">
            <a:solidFill>
              <a:srgbClr val="DAEDEF">
                <a:lumMod val="10000"/>
              </a:srgbClr>
            </a:solidFill>
            <a:round/>
            <a:headEnd/>
            <a:tailEnd/>
          </a:ln>
          <a:effectLst/>
        </p:spPr>
        <p:txBody>
          <a:bodyPr rot="10800000" lIns="72000" rIns="720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176213" indent="-176213" algn="ctr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ko-KR" altLang="en-US" sz="1600" b="1" kern="0" dirty="0" smtClean="0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오픈 소스의 위험 예방</a:t>
            </a:r>
            <a:endParaRPr lang="ko-KR" altLang="en-US" sz="1600" b="1" kern="0" dirty="0">
              <a:solidFill>
                <a:srgbClr val="FFFFFF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7310438" y="3994150"/>
            <a:ext cx="2000250" cy="2339975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9050" cap="flat" cmpd="sng" algn="ctr">
            <a:solidFill>
              <a:srgbClr val="00698E"/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rgbClr val="000066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지원 부서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5167313" y="3994150"/>
            <a:ext cx="2124075" cy="2339975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9050" cap="flat" cmpd="sng" algn="ctr">
            <a:solidFill>
              <a:srgbClr val="808080">
                <a:lumMod val="75000"/>
              </a:srgb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kern="0">
                <a:solidFill>
                  <a:srgbClr val="000066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SW </a:t>
            </a:r>
            <a:r>
              <a:rPr kumimoji="0" lang="ko-KR" altLang="en-US" sz="1400" b="1" kern="0">
                <a:solidFill>
                  <a:srgbClr val="000066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개발 사이트</a:t>
            </a:r>
            <a:endParaRPr kumimoji="0" lang="ko-KR" altLang="en-US" sz="1400" b="1" kern="0" dirty="0">
              <a:solidFill>
                <a:srgbClr val="000066">
                  <a:lumMod val="60000"/>
                  <a:lumOff val="40000"/>
                </a:srgb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13" name="도넛 312"/>
          <p:cNvSpPr/>
          <p:nvPr/>
        </p:nvSpPr>
        <p:spPr>
          <a:xfrm>
            <a:off x="5414963" y="4624388"/>
            <a:ext cx="3609975" cy="1493837"/>
          </a:xfrm>
          <a:prstGeom prst="donut">
            <a:avLst>
              <a:gd name="adj" fmla="val 1737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1" ker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314" name="모서리가 둥근 직사각형 313"/>
          <p:cNvSpPr/>
          <p:nvPr/>
        </p:nvSpPr>
        <p:spPr>
          <a:xfrm>
            <a:off x="6423025" y="4497388"/>
            <a:ext cx="720725" cy="360362"/>
          </a:xfrm>
          <a:prstGeom prst="round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>
                <a:latin typeface="맑은 고딕"/>
                <a:ea typeface="맑은 고딕"/>
              </a:rPr>
              <a:t>식별</a:t>
            </a:r>
            <a:endParaRPr kumimoji="0" lang="ko-KR" altLang="en-US" sz="1000" b="1" kern="0" dirty="0">
              <a:latin typeface="맑은 고딕"/>
              <a:ea typeface="맑은 고딕"/>
            </a:endParaRPr>
          </a:p>
        </p:txBody>
      </p:sp>
      <p:sp>
        <p:nvSpPr>
          <p:cNvPr id="315" name="모서리가 둥근 직사각형 314"/>
          <p:cNvSpPr/>
          <p:nvPr/>
        </p:nvSpPr>
        <p:spPr>
          <a:xfrm>
            <a:off x="6423025" y="5865813"/>
            <a:ext cx="720725" cy="360362"/>
          </a:xfrm>
          <a:prstGeom prst="round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>
                <a:latin typeface="맑은 고딕"/>
                <a:ea typeface="맑은 고딕"/>
              </a:rPr>
              <a:t>조치</a:t>
            </a:r>
          </a:p>
        </p:txBody>
      </p:sp>
      <p:sp>
        <p:nvSpPr>
          <p:cNvPr id="316" name="모서리가 둥근 직사각형 315"/>
          <p:cNvSpPr/>
          <p:nvPr/>
        </p:nvSpPr>
        <p:spPr>
          <a:xfrm>
            <a:off x="7732713" y="5764213"/>
            <a:ext cx="720725" cy="360362"/>
          </a:xfrm>
          <a:prstGeom prst="round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>
                <a:latin typeface="맑은 고딕"/>
                <a:ea typeface="맑은 고딕"/>
              </a:rPr>
              <a:t>조치</a:t>
            </a:r>
            <a:endParaRPr kumimoji="0" lang="en-US" altLang="ko-KR" sz="1000" b="1" kern="0" dirty="0">
              <a:latin typeface="맑은 고딕"/>
              <a:ea typeface="맑은 고딕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>
                <a:latin typeface="맑은 고딕"/>
                <a:ea typeface="맑은 고딕"/>
              </a:rPr>
              <a:t>가이드</a:t>
            </a: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6875463" y="4930775"/>
            <a:ext cx="792162" cy="358775"/>
          </a:xfrm>
          <a:prstGeom prst="round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>
                <a:latin typeface="맑은 고딕"/>
                <a:ea typeface="맑은 고딕"/>
              </a:rPr>
              <a:t>모니터링</a:t>
            </a:r>
          </a:p>
        </p:txBody>
      </p:sp>
      <p:sp>
        <p:nvSpPr>
          <p:cNvPr id="318" name="이등변 삼각형 317"/>
          <p:cNvSpPr/>
          <p:nvPr/>
        </p:nvSpPr>
        <p:spPr>
          <a:xfrm rot="5400000">
            <a:off x="7323932" y="4542631"/>
            <a:ext cx="252412" cy="180975"/>
          </a:xfrm>
          <a:prstGeom prst="triangl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1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9" name="모서리가 둥근 직사각형 318"/>
          <p:cNvSpPr/>
          <p:nvPr/>
        </p:nvSpPr>
        <p:spPr>
          <a:xfrm>
            <a:off x="5272088" y="5578475"/>
            <a:ext cx="719137" cy="360363"/>
          </a:xfrm>
          <a:prstGeom prst="round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>
                <a:latin typeface="맑은 고딕"/>
                <a:ea typeface="맑은 고딕"/>
              </a:rPr>
              <a:t>조치 확인</a:t>
            </a:r>
          </a:p>
        </p:txBody>
      </p:sp>
      <p:sp>
        <p:nvSpPr>
          <p:cNvPr id="320" name="모서리가 둥근 직사각형 319"/>
          <p:cNvSpPr/>
          <p:nvPr/>
        </p:nvSpPr>
        <p:spPr>
          <a:xfrm>
            <a:off x="5343525" y="4786313"/>
            <a:ext cx="720725" cy="360362"/>
          </a:xfrm>
          <a:prstGeom prst="round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>
                <a:latin typeface="맑은 고딕"/>
                <a:ea typeface="맑은 고딕"/>
              </a:rPr>
              <a:t>툴 교육</a:t>
            </a:r>
            <a:endParaRPr kumimoji="0" lang="ko-KR" altLang="en-US" sz="1000" b="1" kern="0" dirty="0">
              <a:latin typeface="맑은 고딕"/>
              <a:ea typeface="맑은 고딕"/>
            </a:endParaRPr>
          </a:p>
        </p:txBody>
      </p:sp>
      <p:sp>
        <p:nvSpPr>
          <p:cNvPr id="321" name="모서리가 둥근 직사각형 320"/>
          <p:cNvSpPr/>
          <p:nvPr/>
        </p:nvSpPr>
        <p:spPr>
          <a:xfrm>
            <a:off x="7732713" y="4546600"/>
            <a:ext cx="720725" cy="360363"/>
          </a:xfrm>
          <a:prstGeom prst="round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>
                <a:latin typeface="맑은 고딕"/>
                <a:ea typeface="맑은 고딕"/>
              </a:rPr>
              <a:t>승인</a:t>
            </a:r>
            <a:endParaRPr kumimoji="0" lang="ko-KR" altLang="en-US" sz="1000" b="1" kern="0" dirty="0">
              <a:latin typeface="맑은 고딕"/>
              <a:ea typeface="맑은 고딕"/>
            </a:endParaRPr>
          </a:p>
        </p:txBody>
      </p:sp>
      <p:sp>
        <p:nvSpPr>
          <p:cNvPr id="322" name="모서리가 둥근 직사각형 321"/>
          <p:cNvSpPr/>
          <p:nvPr/>
        </p:nvSpPr>
        <p:spPr>
          <a:xfrm>
            <a:off x="8453438" y="5192713"/>
            <a:ext cx="720725" cy="360362"/>
          </a:xfrm>
          <a:prstGeom prst="round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>
                <a:latin typeface="맑은 고딕"/>
                <a:ea typeface="맑은 고딕"/>
              </a:rPr>
              <a:t>사례 참조</a:t>
            </a:r>
            <a:endParaRPr kumimoji="0" lang="ko-KR" altLang="en-US" sz="1000" b="1" kern="0" dirty="0">
              <a:latin typeface="맑은 고딕"/>
              <a:ea typeface="맑은 고딕"/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6875463" y="5434013"/>
            <a:ext cx="792162" cy="360362"/>
          </a:xfrm>
          <a:prstGeom prst="round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>
                <a:latin typeface="맑은 고딕"/>
                <a:ea typeface="맑은 고딕"/>
              </a:rPr>
              <a:t>Asset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>
                <a:latin typeface="맑은 고딕"/>
                <a:ea typeface="맑은 고딕"/>
              </a:rPr>
              <a:t>내재화</a:t>
            </a:r>
            <a:endParaRPr kumimoji="0" lang="ko-KR" altLang="en-US" sz="1000" b="1" kern="0" dirty="0">
              <a:latin typeface="맑은 고딕"/>
              <a:ea typeface="맑은 고딕"/>
            </a:endParaRPr>
          </a:p>
        </p:txBody>
      </p:sp>
      <p:sp>
        <p:nvSpPr>
          <p:cNvPr id="324" name="이등변 삼각형 323"/>
          <p:cNvSpPr/>
          <p:nvPr/>
        </p:nvSpPr>
        <p:spPr>
          <a:xfrm rot="7241921">
            <a:off x="8618537" y="4868863"/>
            <a:ext cx="252413" cy="179388"/>
          </a:xfrm>
          <a:prstGeom prst="triangl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1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5" name="이등변 삼각형 324"/>
          <p:cNvSpPr/>
          <p:nvPr/>
        </p:nvSpPr>
        <p:spPr>
          <a:xfrm rot="14629175">
            <a:off x="8535194" y="5734844"/>
            <a:ext cx="252413" cy="180975"/>
          </a:xfrm>
          <a:prstGeom prst="triangl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1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6" name="이등변 삼각형 325"/>
          <p:cNvSpPr/>
          <p:nvPr/>
        </p:nvSpPr>
        <p:spPr>
          <a:xfrm rot="16386719">
            <a:off x="7316788" y="6021388"/>
            <a:ext cx="250825" cy="180975"/>
          </a:xfrm>
          <a:prstGeom prst="triangl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1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7" name="이등변 삼각형 326"/>
          <p:cNvSpPr/>
          <p:nvPr/>
        </p:nvSpPr>
        <p:spPr>
          <a:xfrm rot="4684334">
            <a:off x="6124575" y="4649788"/>
            <a:ext cx="252413" cy="179387"/>
          </a:xfrm>
          <a:prstGeom prst="triangl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1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8" name="이등변 삼각형 327"/>
          <p:cNvSpPr/>
          <p:nvPr/>
        </p:nvSpPr>
        <p:spPr>
          <a:xfrm rot="1364682">
            <a:off x="5311775" y="5248275"/>
            <a:ext cx="252413" cy="179388"/>
          </a:xfrm>
          <a:prstGeom prst="triangl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1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9" name="이등변 삼각형 328"/>
          <p:cNvSpPr/>
          <p:nvPr/>
        </p:nvSpPr>
        <p:spPr>
          <a:xfrm rot="17884666">
            <a:off x="6099176" y="5899150"/>
            <a:ext cx="252412" cy="179387"/>
          </a:xfrm>
          <a:prstGeom prst="triangl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1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41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Overview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0192" y="96017"/>
            <a:ext cx="221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소스 위험</a:t>
            </a:r>
            <a:r>
              <a:rPr lang="ko-KR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성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4905" y="800708"/>
            <a:ext cx="901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오픈 소스의 위험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오픈 소스 사용자가 라이선스 의무 사항을 준수하지 않으면 지적재산권 침해에 따른 처벌을 받음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소송에서 패소할 경우 재무적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비재무적 손실이 발생함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감시 단체의 실적이 증가하고 처벌이 강화됨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8125" y="2357438"/>
            <a:ext cx="6100763" cy="3929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81" name="그룹 57"/>
          <p:cNvGrpSpPr>
            <a:grpSpLocks/>
          </p:cNvGrpSpPr>
          <p:nvPr/>
        </p:nvGrpSpPr>
        <p:grpSpPr bwMode="auto">
          <a:xfrm>
            <a:off x="266700" y="2428875"/>
            <a:ext cx="6115050" cy="3560763"/>
            <a:chOff x="375135" y="6066221"/>
            <a:chExt cx="6044380" cy="3441896"/>
          </a:xfrm>
        </p:grpSpPr>
        <p:pic>
          <p:nvPicPr>
            <p:cNvPr id="82" name="Picture 40" descr="Picture1"/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3247" y="6342446"/>
              <a:ext cx="233417" cy="365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" name="TextBox 233"/>
            <p:cNvSpPr txBox="1">
              <a:spLocks noChangeArrowheads="1"/>
            </p:cNvSpPr>
            <p:nvPr/>
          </p:nvSpPr>
          <p:spPr bwMode="auto">
            <a:xfrm>
              <a:off x="2605996" y="6066221"/>
              <a:ext cx="858966" cy="294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latinLnBrk="0" hangingPunct="0"/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공급사</a:t>
              </a:r>
            </a:p>
          </p:txBody>
        </p:sp>
        <p:pic>
          <p:nvPicPr>
            <p:cNvPr id="84" name="Picture 40" descr="Picture1"/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75904" y="7861693"/>
              <a:ext cx="234608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233"/>
            <p:cNvSpPr txBox="1">
              <a:spLocks noChangeArrowheads="1"/>
            </p:cNvSpPr>
            <p:nvPr/>
          </p:nvSpPr>
          <p:spPr bwMode="auto">
            <a:xfrm>
              <a:off x="5394973" y="7849955"/>
              <a:ext cx="524841" cy="357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최종</a:t>
              </a:r>
              <a:endParaRPr kumimoji="0" lang="en-US" altLang="ko-KR" sz="900">
                <a:solidFill>
                  <a:srgbClr val="002060"/>
                </a:solidFill>
                <a:latin typeface="산돌고딕B" pitchFamily="18" charset="-127"/>
                <a:ea typeface="산돌고딕B" pitchFamily="18" charset="-127"/>
              </a:endParaRPr>
            </a:p>
            <a:p>
              <a:pPr eaLnBrk="0" latinLnBrk="0" hangingPunct="0"/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사용자</a:t>
              </a:r>
            </a:p>
          </p:txBody>
        </p:sp>
        <p:pic>
          <p:nvPicPr>
            <p:cNvPr id="86" name="Picture 40" descr="Picture1"/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60615" y="7217444"/>
              <a:ext cx="234608" cy="34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TextBox 233"/>
            <p:cNvSpPr txBox="1">
              <a:spLocks noChangeArrowheads="1"/>
            </p:cNvSpPr>
            <p:nvPr/>
          </p:nvSpPr>
          <p:spPr bwMode="auto">
            <a:xfrm>
              <a:off x="2916516" y="7545256"/>
              <a:ext cx="524841" cy="294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고객사</a:t>
              </a:r>
            </a:p>
          </p:txBody>
        </p:sp>
        <p:grpSp>
          <p:nvGrpSpPr>
            <p:cNvPr id="88" name="그룹 38"/>
            <p:cNvGrpSpPr>
              <a:grpSpLocks/>
            </p:cNvGrpSpPr>
            <p:nvPr/>
          </p:nvGrpSpPr>
          <p:grpSpPr bwMode="auto">
            <a:xfrm>
              <a:off x="375135" y="7598233"/>
              <a:ext cx="710967" cy="705656"/>
              <a:chOff x="776536" y="4293096"/>
              <a:chExt cx="1025525" cy="971832"/>
            </a:xfrm>
          </p:grpSpPr>
          <p:pic>
            <p:nvPicPr>
              <p:cNvPr id="128" name="Picture 68" descr="scales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76536" y="4293096"/>
                <a:ext cx="1025525" cy="601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5" name="TextBox 233"/>
              <p:cNvSpPr txBox="1">
                <a:spLocks noChangeArrowheads="1"/>
              </p:cNvSpPr>
              <p:nvPr/>
            </p:nvSpPr>
            <p:spPr bwMode="auto">
              <a:xfrm>
                <a:off x="1026865" y="4859537"/>
                <a:ext cx="592473" cy="405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kumimoji="0" lang="ko-KR" altLang="en-US" sz="900">
                    <a:solidFill>
                      <a:srgbClr val="002060"/>
                    </a:solidFill>
                    <a:latin typeface="산돌고딕B" pitchFamily="18" charset="-127"/>
                    <a:ea typeface="산돌고딕B" pitchFamily="18" charset="-127"/>
                  </a:rPr>
                  <a:t>법원</a:t>
                </a:r>
              </a:p>
            </p:txBody>
          </p:sp>
        </p:grpSp>
        <p:pic>
          <p:nvPicPr>
            <p:cNvPr id="89" name="Picture 40" descr="Picture1"/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97533" y="8657604"/>
              <a:ext cx="233417" cy="34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0" name="구부러진 연결선 68"/>
            <p:cNvCxnSpPr>
              <a:cxnSpLocks noChangeShapeType="1"/>
            </p:cNvCxnSpPr>
            <p:nvPr/>
          </p:nvCxnSpPr>
          <p:spPr bwMode="auto">
            <a:xfrm>
              <a:off x="3295223" y="7334118"/>
              <a:ext cx="2698581" cy="500062"/>
            </a:xfrm>
            <a:prstGeom prst="curvedConnector2">
              <a:avLst/>
            </a:prstGeom>
            <a:noFill/>
            <a:ln w="28575" algn="ctr">
              <a:solidFill>
                <a:srgbClr val="606060"/>
              </a:solidFill>
              <a:prstDash val="sysDash"/>
              <a:round/>
              <a:headEnd type="none" w="lg" len="lg"/>
              <a:tailEnd type="triangle" w="lg" len="lg"/>
            </a:ln>
          </p:spPr>
        </p:cxnSp>
        <p:cxnSp>
          <p:nvCxnSpPr>
            <p:cNvPr id="91" name="구부러진 연결선 68"/>
            <p:cNvCxnSpPr>
              <a:cxnSpLocks noChangeShapeType="1"/>
            </p:cNvCxnSpPr>
            <p:nvPr/>
          </p:nvCxnSpPr>
          <p:spPr bwMode="auto">
            <a:xfrm rot="5400000">
              <a:off x="4398518" y="7256039"/>
              <a:ext cx="547640" cy="2486675"/>
            </a:xfrm>
            <a:prstGeom prst="curvedConnector2">
              <a:avLst/>
            </a:prstGeom>
            <a:noFill/>
            <a:ln w="28575" algn="ctr">
              <a:solidFill>
                <a:srgbClr val="606060"/>
              </a:solidFill>
              <a:prstDash val="sysDash"/>
              <a:round/>
              <a:headEnd type="none" w="lg" len="lg"/>
              <a:tailEnd type="triangle" w="lg" len="lg"/>
            </a:ln>
          </p:spPr>
        </p:cxnSp>
        <p:cxnSp>
          <p:nvCxnSpPr>
            <p:cNvPr id="92" name="구부러진 연결선 68"/>
            <p:cNvCxnSpPr>
              <a:cxnSpLocks noChangeShapeType="1"/>
            </p:cNvCxnSpPr>
            <p:nvPr/>
          </p:nvCxnSpPr>
          <p:spPr bwMode="auto">
            <a:xfrm rot="5400000" flipH="1" flipV="1">
              <a:off x="1754032" y="6263883"/>
              <a:ext cx="282575" cy="2330592"/>
            </a:xfrm>
            <a:prstGeom prst="curvedConnector2">
              <a:avLst/>
            </a:prstGeom>
            <a:noFill/>
            <a:ln w="28575" algn="ctr">
              <a:solidFill>
                <a:srgbClr val="606060"/>
              </a:solidFill>
              <a:prstDash val="sysDash"/>
              <a:round/>
              <a:headEnd type="none" w="lg" len="lg"/>
              <a:tailEnd type="triangle" w="lg" len="lg"/>
            </a:ln>
          </p:spPr>
        </p:cxnSp>
        <p:cxnSp>
          <p:nvCxnSpPr>
            <p:cNvPr id="93" name="구부러진 연결선 68"/>
            <p:cNvCxnSpPr>
              <a:cxnSpLocks noChangeShapeType="1"/>
            </p:cNvCxnSpPr>
            <p:nvPr/>
          </p:nvCxnSpPr>
          <p:spPr bwMode="auto">
            <a:xfrm rot="10800000">
              <a:off x="811134" y="8225556"/>
              <a:ext cx="2158972" cy="552172"/>
            </a:xfrm>
            <a:prstGeom prst="curvedConnector2">
              <a:avLst/>
            </a:prstGeom>
            <a:noFill/>
            <a:ln w="28575" algn="ctr">
              <a:solidFill>
                <a:srgbClr val="606060"/>
              </a:solidFill>
              <a:prstDash val="sysDash"/>
              <a:round/>
              <a:headEnd type="none" w="lg" len="lg"/>
              <a:tailEnd type="triangle" w="lg" len="lg"/>
            </a:ln>
          </p:spPr>
        </p:cxnSp>
        <p:sp>
          <p:nvSpPr>
            <p:cNvPr id="94" name="Rectangle 13"/>
            <p:cNvSpPr>
              <a:spLocks noChangeArrowheads="1"/>
            </p:cNvSpPr>
            <p:nvPr/>
          </p:nvSpPr>
          <p:spPr bwMode="auto">
            <a:xfrm>
              <a:off x="2427195" y="9032294"/>
              <a:ext cx="1837846" cy="254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latinLnBrk="0" hangingPunct="0">
                <a:lnSpc>
                  <a:spcPct val="95000"/>
                </a:lnSpc>
              </a:pPr>
              <a:r>
                <a:rPr lang="ko-KR" altLang="en-US" sz="900" b="1">
                  <a:solidFill>
                    <a:srgbClr val="C00000"/>
                  </a:solidFill>
                  <a:latin typeface="산돌고딕B" pitchFamily="18" charset="-127"/>
                  <a:ea typeface="산돌고딕B" pitchFamily="18" charset="-127"/>
                </a:rPr>
                <a:t>감시단체 </a:t>
              </a:r>
              <a:r>
                <a:rPr kumimoji="0" lang="en-US" altLang="ko-KR" sz="900" b="1">
                  <a:solidFill>
                    <a:srgbClr val="C00000"/>
                  </a:solidFill>
                  <a:latin typeface="산돌고딕B" pitchFamily="18" charset="-127"/>
                  <a:ea typeface="산돌고딕B" pitchFamily="18" charset="-127"/>
                </a:rPr>
                <a:t>(KOSSLC, SFLC, FSF, gpl-violations.org, SFC)</a:t>
              </a:r>
              <a:endParaRPr kumimoji="0" lang="ko-KR" altLang="en-US" sz="900" b="1">
                <a:solidFill>
                  <a:srgbClr val="C00000"/>
                </a:solidFill>
                <a:latin typeface="산돌고딕B" pitchFamily="18" charset="-127"/>
                <a:ea typeface="산돌고딕B" pitchFamily="18" charset="-127"/>
              </a:endParaRPr>
            </a:p>
          </p:txBody>
        </p:sp>
        <p:cxnSp>
          <p:nvCxnSpPr>
            <p:cNvPr id="95" name="구부러진 연결선 94"/>
            <p:cNvCxnSpPr/>
            <p:nvPr/>
          </p:nvCxnSpPr>
          <p:spPr bwMode="auto">
            <a:xfrm rot="5400000">
              <a:off x="2899030" y="8034029"/>
              <a:ext cx="540000" cy="1880"/>
            </a:xfrm>
            <a:prstGeom prst="curvedConnector3">
              <a:avLst>
                <a:gd name="adj1" fmla="val 50000"/>
              </a:avLst>
            </a:prstGeom>
            <a:solidFill>
              <a:srgbClr val="BBE0E3"/>
            </a:solidFill>
            <a:ln w="28575" cap="flat" cmpd="sng" algn="ctr">
              <a:solidFill>
                <a:srgbClr val="808080">
                  <a:lumMod val="75000"/>
                </a:srgbClr>
              </a:solidFill>
              <a:prstDash val="sysDash"/>
              <a:round/>
              <a:headEnd type="none" w="lg" len="lg"/>
              <a:tailEnd type="triangle" w="lg" len="lg"/>
            </a:ln>
            <a:effectLst/>
            <a:scene3d>
              <a:camera prst="orthographicFront">
                <a:rot lat="10800000" lon="0" rev="0"/>
              </a:camera>
              <a:lightRig rig="threePt" dir="t"/>
            </a:scene3d>
          </p:spPr>
        </p:cxnSp>
        <p:sp>
          <p:nvSpPr>
            <p:cNvPr id="96" name="Rectangle 13"/>
            <p:cNvSpPr>
              <a:spLocks noChangeArrowheads="1"/>
            </p:cNvSpPr>
            <p:nvPr/>
          </p:nvSpPr>
          <p:spPr bwMode="auto">
            <a:xfrm>
              <a:off x="2786708" y="8074973"/>
              <a:ext cx="297725" cy="372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r" eaLnBrk="0" latinLnBrk="0" hangingPunct="0">
                <a:lnSpc>
                  <a:spcPct val="95000"/>
                </a:lnSpc>
              </a:pPr>
              <a:r>
                <a:rPr kumimoji="0" lang="ko-KR" altLang="en-US" sz="1000">
                  <a:latin typeface="산돌고딕B" pitchFamily="18" charset="-127"/>
                  <a:ea typeface="산돌고딕B" pitchFamily="18" charset="-127"/>
                </a:rPr>
                <a:t>조치</a:t>
              </a:r>
              <a:endParaRPr kumimoji="0" lang="en-US" altLang="ko-KR" sz="1000">
                <a:latin typeface="산돌고딕B" pitchFamily="18" charset="-127"/>
                <a:ea typeface="산돌고딕B" pitchFamily="18" charset="-127"/>
              </a:endParaRPr>
            </a:p>
            <a:p>
              <a:pPr algn="r" eaLnBrk="0" latinLnBrk="0" hangingPunct="0">
                <a:lnSpc>
                  <a:spcPct val="95000"/>
                </a:lnSpc>
              </a:pPr>
              <a:r>
                <a:rPr kumimoji="0" lang="ko-KR" altLang="en-US" sz="1000">
                  <a:latin typeface="산돌고딕B" pitchFamily="18" charset="-127"/>
                  <a:ea typeface="산돌고딕B" pitchFamily="18" charset="-127"/>
                </a:rPr>
                <a:t>요구</a:t>
              </a:r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3441261" y="8008905"/>
              <a:ext cx="448778" cy="1534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 anchor="ctr">
              <a:spAutoFit/>
            </a:bodyPr>
            <a:lstStyle/>
            <a:p>
              <a:pPr eaLnBrk="0" latinLnBrk="0" hangingPunct="0">
                <a:lnSpc>
                  <a:spcPct val="95000"/>
                </a:lnSpc>
                <a:defRPr/>
              </a:pPr>
              <a:r>
                <a:rPr kumimoji="0" lang="en-US" altLang="ko-KR" sz="1050" dirty="0">
                  <a:latin typeface="산돌고딕B" pitchFamily="18" charset="-127"/>
                  <a:ea typeface="산돌고딕B" pitchFamily="18" charset="-127"/>
                </a:rPr>
                <a:t>5. </a:t>
              </a:r>
              <a:r>
                <a:rPr kumimoji="0" lang="ko-KR" altLang="en-US" sz="1050" dirty="0">
                  <a:latin typeface="산돌고딕B" pitchFamily="18" charset="-127"/>
                  <a:ea typeface="산돌고딕B" pitchFamily="18" charset="-127"/>
                </a:rPr>
                <a:t>합의</a:t>
              </a:r>
            </a:p>
          </p:txBody>
        </p:sp>
        <p:cxnSp>
          <p:nvCxnSpPr>
            <p:cNvPr id="98" name="구부러진 연결선 97"/>
            <p:cNvCxnSpPr/>
            <p:nvPr/>
          </p:nvCxnSpPr>
          <p:spPr bwMode="auto">
            <a:xfrm rot="5400000">
              <a:off x="2873462" y="6829264"/>
              <a:ext cx="360000" cy="1880"/>
            </a:xfrm>
            <a:prstGeom prst="curvedConnector3">
              <a:avLst>
                <a:gd name="adj1" fmla="val 50000"/>
              </a:avLst>
            </a:prstGeom>
            <a:solidFill>
              <a:srgbClr val="BBE0E3"/>
            </a:solidFill>
            <a:ln w="28575" cap="flat" cmpd="sng" algn="ctr">
              <a:solidFill>
                <a:srgbClr val="808080">
                  <a:lumMod val="75000"/>
                </a:srgbClr>
              </a:solidFill>
              <a:prstDash val="sysDash"/>
              <a:round/>
              <a:headEnd type="none" w="lg" len="lg"/>
              <a:tailEnd type="triangle" w="lg" len="lg"/>
            </a:ln>
            <a:effectLst/>
            <a:scene3d>
              <a:camera prst="orthographicFront">
                <a:rot lat="10800000" lon="0" rev="0"/>
              </a:camera>
              <a:lightRig rig="threePt" dir="t"/>
            </a:scene3d>
          </p:spPr>
        </p:cxnSp>
        <p:grpSp>
          <p:nvGrpSpPr>
            <p:cNvPr id="99" name="그룹 169"/>
            <p:cNvGrpSpPr>
              <a:grpSpLocks/>
            </p:cNvGrpSpPr>
            <p:nvPr/>
          </p:nvGrpSpPr>
          <p:grpSpPr bwMode="auto">
            <a:xfrm>
              <a:off x="4577330" y="7121961"/>
              <a:ext cx="994846" cy="282349"/>
              <a:chOff x="6149430" y="3392542"/>
              <a:chExt cx="1436539" cy="282180"/>
            </a:xfrm>
          </p:grpSpPr>
          <p:sp>
            <p:nvSpPr>
              <p:cNvPr id="126" name="Rectangle 13"/>
              <p:cNvSpPr>
                <a:spLocks noChangeArrowheads="1"/>
              </p:cNvSpPr>
              <p:nvPr/>
            </p:nvSpPr>
            <p:spPr bwMode="auto">
              <a:xfrm>
                <a:off x="6405472" y="3392542"/>
                <a:ext cx="1180497" cy="282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eaLnBrk="0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kern="0" dirty="0">
                    <a:latin typeface="산돌고딕B" pitchFamily="18" charset="-127"/>
                    <a:ea typeface="산돌고딕B" pitchFamily="18" charset="-127"/>
                  </a:rPr>
                  <a:t> </a:t>
                </a:r>
                <a:r>
                  <a:rPr kumimoji="0" lang="ko-KR" altLang="en-US" sz="1000" kern="0" dirty="0">
                    <a:latin typeface="산돌고딕B" pitchFamily="18" charset="-127"/>
                    <a:ea typeface="산돌고딕B" pitchFamily="18" charset="-127"/>
                  </a:rPr>
                  <a:t>상용 </a:t>
                </a:r>
                <a:r>
                  <a:rPr kumimoji="0" lang="en-US" altLang="ko-KR" sz="1000" kern="0" dirty="0">
                    <a:latin typeface="산돌고딕B" pitchFamily="18" charset="-127"/>
                    <a:ea typeface="산돌고딕B" pitchFamily="18" charset="-127"/>
                  </a:rPr>
                  <a:t>SW </a:t>
                </a:r>
                <a:r>
                  <a:rPr kumimoji="0" lang="ko-KR" altLang="en-US" sz="1000" kern="0" dirty="0">
                    <a:latin typeface="산돌고딕B" pitchFamily="18" charset="-127"/>
                    <a:ea typeface="산돌고딕B" pitchFamily="18" charset="-127"/>
                  </a:rPr>
                  <a:t>배포</a:t>
                </a:r>
              </a:p>
            </p:txBody>
          </p:sp>
          <p:sp>
            <p:nvSpPr>
              <p:cNvPr id="127" name="타원 28"/>
              <p:cNvSpPr/>
              <p:nvPr/>
            </p:nvSpPr>
            <p:spPr bwMode="auto">
              <a:xfrm>
                <a:off x="6149430" y="3415548"/>
                <a:ext cx="217520" cy="216235"/>
              </a:xfrm>
              <a:prstGeom prst="ellipse">
                <a:avLst/>
              </a:prstGeom>
              <a:solidFill>
                <a:srgbClr val="000000">
                  <a:lumMod val="85000"/>
                  <a:lumOff val="15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latinLnBrk="0">
                  <a:defRPr/>
                </a:pPr>
                <a:r>
                  <a:rPr kumimoji="0" lang="en-US" altLang="ko-KR" sz="1100" b="1" dirty="0" smtClean="0">
                    <a:solidFill>
                      <a:srgbClr val="FFFFFF"/>
                    </a:solidFill>
                    <a:latin typeface="돋움" pitchFamily="1" charset="-127"/>
                    <a:ea typeface="돋움" pitchFamily="1" charset="-127"/>
                  </a:rPr>
                  <a:t>2</a:t>
                </a:r>
                <a:endParaRPr kumimoji="0" lang="ko-KR" altLang="en-US" sz="1100" b="1" dirty="0">
                  <a:solidFill>
                    <a:srgbClr val="FFFFFF"/>
                  </a:solidFill>
                  <a:latin typeface="돋움" pitchFamily="1" charset="-127"/>
                  <a:ea typeface="돋움" pitchFamily="1" charset="-127"/>
                </a:endParaRPr>
              </a:p>
            </p:txBody>
          </p:sp>
        </p:grpSp>
        <p:grpSp>
          <p:nvGrpSpPr>
            <p:cNvPr id="100" name="그룹 166"/>
            <p:cNvGrpSpPr>
              <a:grpSpLocks/>
            </p:cNvGrpSpPr>
            <p:nvPr/>
          </p:nvGrpSpPr>
          <p:grpSpPr bwMode="auto">
            <a:xfrm>
              <a:off x="4509120" y="8801620"/>
              <a:ext cx="643086" cy="215899"/>
              <a:chOff x="5824716" y="5198844"/>
              <a:chExt cx="928484" cy="215651"/>
            </a:xfrm>
          </p:grpSpPr>
          <p:sp>
            <p:nvSpPr>
              <p:cNvPr id="124" name="Rectangle 13"/>
              <p:cNvSpPr>
                <a:spLocks noChangeArrowheads="1"/>
              </p:cNvSpPr>
              <p:nvPr/>
            </p:nvSpPr>
            <p:spPr bwMode="auto">
              <a:xfrm>
                <a:off x="5889213" y="5246982"/>
                <a:ext cx="863168" cy="141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eaLnBrk="0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kern="0" dirty="0">
                    <a:latin typeface="산돌고딕B" pitchFamily="18" charset="-127"/>
                    <a:ea typeface="산돌고딕B" pitchFamily="18" charset="-127"/>
                  </a:rPr>
                  <a:t>  </a:t>
                </a:r>
                <a:r>
                  <a:rPr kumimoji="0" lang="ko-KR" altLang="en-US" sz="1000" kern="0" dirty="0">
                    <a:latin typeface="산돌고딕B" pitchFamily="18" charset="-127"/>
                    <a:ea typeface="산돌고딕B" pitchFamily="18" charset="-127"/>
                  </a:rPr>
                  <a:t>제보</a:t>
                </a:r>
              </a:p>
            </p:txBody>
          </p:sp>
          <p:sp>
            <p:nvSpPr>
              <p:cNvPr id="125" name="타원 124"/>
              <p:cNvSpPr/>
              <p:nvPr/>
            </p:nvSpPr>
            <p:spPr bwMode="auto">
              <a:xfrm>
                <a:off x="5825778" y="5199468"/>
                <a:ext cx="215225" cy="214584"/>
              </a:xfrm>
              <a:prstGeom prst="ellipse">
                <a:avLst/>
              </a:prstGeom>
              <a:solidFill>
                <a:srgbClr val="000000">
                  <a:lumMod val="85000"/>
                  <a:lumOff val="15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latinLnBrk="0">
                  <a:defRPr/>
                </a:pPr>
                <a:r>
                  <a:rPr kumimoji="0" lang="en-US" altLang="ko-KR" sz="1100" b="1" dirty="0" smtClean="0">
                    <a:solidFill>
                      <a:srgbClr val="FFFFFF"/>
                    </a:solidFill>
                    <a:latin typeface="돋움" pitchFamily="1" charset="-127"/>
                    <a:ea typeface="돋움" pitchFamily="1" charset="-127"/>
                  </a:rPr>
                  <a:t>3</a:t>
                </a:r>
                <a:endParaRPr kumimoji="0" lang="ko-KR" altLang="en-US" sz="1100" b="1" dirty="0">
                  <a:solidFill>
                    <a:srgbClr val="FFFFFF"/>
                  </a:solidFill>
                  <a:latin typeface="돋움" pitchFamily="1" charset="-127"/>
                  <a:ea typeface="돋움" pitchFamily="1" charset="-127"/>
                </a:endParaRPr>
              </a:p>
            </p:txBody>
          </p:sp>
        </p:grpSp>
        <p:sp>
          <p:nvSpPr>
            <p:cNvPr id="101" name="타원 100"/>
            <p:cNvSpPr/>
            <p:nvPr/>
          </p:nvSpPr>
          <p:spPr bwMode="auto">
            <a:xfrm>
              <a:off x="2631578" y="8133200"/>
              <a:ext cx="149070" cy="214831"/>
            </a:xfrm>
            <a:prstGeom prst="ellipse">
              <a:avLst/>
            </a:prstGeom>
            <a:solidFill>
              <a:srgbClr val="000000">
                <a:lumMod val="85000"/>
                <a:lumOff val="15000"/>
              </a:srgbClr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kumimoji="0" lang="en-US" altLang="ko-KR" sz="1100" b="1" dirty="0" smtClean="0">
                  <a:solidFill>
                    <a:srgbClr val="FFFFFF"/>
                  </a:solidFill>
                  <a:latin typeface="돋움" pitchFamily="1" charset="-127"/>
                  <a:ea typeface="돋움" pitchFamily="1" charset="-127"/>
                </a:rPr>
                <a:t>4</a:t>
              </a:r>
              <a:endParaRPr kumimoji="0" lang="ko-KR" altLang="en-US" sz="1100" b="1" dirty="0">
                <a:solidFill>
                  <a:srgbClr val="FFFFFF"/>
                </a:solidFill>
                <a:latin typeface="돋움" pitchFamily="1" charset="-127"/>
                <a:ea typeface="돋움" pitchFamily="1" charset="-127"/>
              </a:endParaRPr>
            </a:p>
          </p:txBody>
        </p:sp>
        <p:sp>
          <p:nvSpPr>
            <p:cNvPr id="102" name="타원 101"/>
            <p:cNvSpPr/>
            <p:nvPr/>
          </p:nvSpPr>
          <p:spPr bwMode="auto">
            <a:xfrm>
              <a:off x="3416155" y="8008905"/>
              <a:ext cx="149070" cy="216366"/>
            </a:xfrm>
            <a:prstGeom prst="ellipse">
              <a:avLst/>
            </a:prstGeom>
            <a:solidFill>
              <a:srgbClr val="000000">
                <a:lumMod val="85000"/>
                <a:lumOff val="15000"/>
              </a:srgbClr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kumimoji="0" lang="en-US" altLang="ko-KR" sz="1100" b="1" dirty="0" smtClean="0">
                  <a:solidFill>
                    <a:srgbClr val="FFFFFF"/>
                  </a:solidFill>
                  <a:latin typeface="돋움" pitchFamily="1" charset="-127"/>
                  <a:ea typeface="돋움" pitchFamily="1" charset="-127"/>
                </a:rPr>
                <a:t>5</a:t>
              </a:r>
              <a:endParaRPr kumimoji="0" lang="ko-KR" altLang="en-US" sz="1100" b="1" dirty="0">
                <a:solidFill>
                  <a:srgbClr val="FFFFFF"/>
                </a:solidFill>
                <a:latin typeface="돋움" pitchFamily="1" charset="-127"/>
                <a:ea typeface="돋움" pitchFamily="1" charset="-127"/>
              </a:endParaRPr>
            </a:p>
          </p:txBody>
        </p:sp>
        <p:grpSp>
          <p:nvGrpSpPr>
            <p:cNvPr id="103" name="그룹 183"/>
            <p:cNvGrpSpPr>
              <a:grpSpLocks/>
            </p:cNvGrpSpPr>
            <p:nvPr/>
          </p:nvGrpSpPr>
          <p:grpSpPr bwMode="auto">
            <a:xfrm>
              <a:off x="1294509" y="8803886"/>
              <a:ext cx="503751" cy="215899"/>
              <a:chOff x="2736116" y="5935723"/>
              <a:chExt cx="728436" cy="216428"/>
            </a:xfrm>
          </p:grpSpPr>
          <p:sp>
            <p:nvSpPr>
              <p:cNvPr id="122" name="Rectangle 13"/>
              <p:cNvSpPr>
                <a:spLocks noChangeArrowheads="1"/>
              </p:cNvSpPr>
              <p:nvPr/>
            </p:nvSpPr>
            <p:spPr bwMode="auto">
              <a:xfrm>
                <a:off x="2738603" y="5961766"/>
                <a:ext cx="726090" cy="18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eaLnBrk="0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kern="0" dirty="0">
                    <a:latin typeface="산돌고딕B" pitchFamily="18" charset="-127"/>
                    <a:ea typeface="산돌고딕B" pitchFamily="18" charset="-127"/>
                  </a:rPr>
                  <a:t>6.  </a:t>
                </a:r>
                <a:r>
                  <a:rPr kumimoji="0" lang="ko-KR" altLang="en-US" sz="1000" kern="0" dirty="0">
                    <a:latin typeface="산돌고딕B" pitchFamily="18" charset="-127"/>
                    <a:ea typeface="산돌고딕B" pitchFamily="18" charset="-127"/>
                  </a:rPr>
                  <a:t>소송</a:t>
                </a:r>
              </a:p>
            </p:txBody>
          </p:sp>
          <p:sp>
            <p:nvSpPr>
              <p:cNvPr id="123" name="타원 122"/>
              <p:cNvSpPr/>
              <p:nvPr/>
            </p:nvSpPr>
            <p:spPr bwMode="auto">
              <a:xfrm>
                <a:off x="2736333" y="5935615"/>
                <a:ext cx="215559" cy="216896"/>
              </a:xfrm>
              <a:prstGeom prst="ellipse">
                <a:avLst/>
              </a:prstGeom>
              <a:solidFill>
                <a:srgbClr val="000000">
                  <a:lumMod val="85000"/>
                  <a:lumOff val="15000"/>
                </a:srgbClr>
              </a:solidFill>
              <a:ln w="1905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latinLnBrk="0">
                  <a:defRPr/>
                </a:pPr>
                <a:r>
                  <a:rPr kumimoji="0" lang="en-US" altLang="ko-KR" sz="1100" b="1" dirty="0" smtClean="0">
                    <a:solidFill>
                      <a:srgbClr val="FFFFFF"/>
                    </a:solidFill>
                    <a:latin typeface="돋움" pitchFamily="1" charset="-127"/>
                    <a:ea typeface="돋움" pitchFamily="1" charset="-127"/>
                  </a:rPr>
                  <a:t>6</a:t>
                </a:r>
                <a:endParaRPr kumimoji="0" lang="ko-KR" altLang="en-US" sz="1100" b="1" dirty="0">
                  <a:solidFill>
                    <a:srgbClr val="FFFFFF"/>
                  </a:solidFill>
                  <a:latin typeface="돋움" pitchFamily="1" charset="-127"/>
                  <a:ea typeface="돋움" pitchFamily="1" charset="-127"/>
                </a:endParaRPr>
              </a:p>
            </p:txBody>
          </p:sp>
        </p:grpSp>
        <p:grpSp>
          <p:nvGrpSpPr>
            <p:cNvPr id="104" name="그룹 182"/>
            <p:cNvGrpSpPr>
              <a:grpSpLocks/>
            </p:cNvGrpSpPr>
            <p:nvPr/>
          </p:nvGrpSpPr>
          <p:grpSpPr bwMode="auto">
            <a:xfrm>
              <a:off x="1832784" y="7378988"/>
              <a:ext cx="572588" cy="215899"/>
              <a:chOff x="2190601" y="3261030"/>
              <a:chExt cx="827855" cy="215718"/>
            </a:xfrm>
          </p:grpSpPr>
          <p:sp>
            <p:nvSpPr>
              <p:cNvPr id="120" name="Rectangle 13"/>
              <p:cNvSpPr>
                <a:spLocks noChangeArrowheads="1"/>
              </p:cNvSpPr>
              <p:nvPr/>
            </p:nvSpPr>
            <p:spPr bwMode="auto">
              <a:xfrm>
                <a:off x="2227037" y="3289397"/>
                <a:ext cx="791776" cy="153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eaLnBrk="0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50" kern="0" dirty="0">
                    <a:latin typeface="산돌고딕B" pitchFamily="18" charset="-127"/>
                    <a:ea typeface="산돌고딕B" pitchFamily="18" charset="-127"/>
                  </a:rPr>
                  <a:t>7.  </a:t>
                </a:r>
                <a:r>
                  <a:rPr kumimoji="0" lang="ko-KR" altLang="en-US" sz="1050" kern="0" dirty="0">
                    <a:latin typeface="산돌고딕B" pitchFamily="18" charset="-127"/>
                    <a:ea typeface="산돌고딕B" pitchFamily="18" charset="-127"/>
                  </a:rPr>
                  <a:t>판결</a:t>
                </a:r>
              </a:p>
            </p:txBody>
          </p:sp>
          <p:sp>
            <p:nvSpPr>
              <p:cNvPr id="121" name="타원 120"/>
              <p:cNvSpPr/>
              <p:nvPr/>
            </p:nvSpPr>
            <p:spPr bwMode="auto">
              <a:xfrm>
                <a:off x="2190738" y="3260266"/>
                <a:ext cx="215526" cy="216184"/>
              </a:xfrm>
              <a:prstGeom prst="ellipse">
                <a:avLst/>
              </a:prstGeom>
              <a:solidFill>
                <a:srgbClr val="000000">
                  <a:lumMod val="85000"/>
                  <a:lumOff val="15000"/>
                </a:srgbClr>
              </a:solidFill>
              <a:ln w="1905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latinLnBrk="0">
                  <a:defRPr/>
                </a:pPr>
                <a:r>
                  <a:rPr kumimoji="0" lang="en-US" altLang="ko-KR" sz="1100" b="1" dirty="0" smtClean="0">
                    <a:solidFill>
                      <a:srgbClr val="FFFFFF"/>
                    </a:solidFill>
                    <a:latin typeface="돋움" pitchFamily="1" charset="-127"/>
                    <a:ea typeface="돋움" pitchFamily="1" charset="-127"/>
                  </a:rPr>
                  <a:t>7</a:t>
                </a:r>
                <a:endParaRPr kumimoji="0" lang="ko-KR" altLang="en-US" sz="1100" b="1" dirty="0">
                  <a:solidFill>
                    <a:srgbClr val="FFFFFF"/>
                  </a:solidFill>
                  <a:latin typeface="돋움" pitchFamily="1" charset="-127"/>
                  <a:ea typeface="돋움" pitchFamily="1" charset="-127"/>
                </a:endParaRPr>
              </a:p>
            </p:txBody>
          </p:sp>
        </p:grpSp>
        <p:grpSp>
          <p:nvGrpSpPr>
            <p:cNvPr id="105" name="그룹 185"/>
            <p:cNvGrpSpPr>
              <a:grpSpLocks/>
            </p:cNvGrpSpPr>
            <p:nvPr/>
          </p:nvGrpSpPr>
          <p:grpSpPr bwMode="auto">
            <a:xfrm>
              <a:off x="1556792" y="6832401"/>
              <a:ext cx="1099202" cy="372855"/>
              <a:chOff x="3065552" y="2373158"/>
              <a:chExt cx="1587301" cy="372644"/>
            </a:xfrm>
          </p:grpSpPr>
          <p:sp>
            <p:nvSpPr>
              <p:cNvPr id="118" name="Rectangle 13"/>
              <p:cNvSpPr>
                <a:spLocks noChangeArrowheads="1"/>
              </p:cNvSpPr>
              <p:nvPr/>
            </p:nvSpPr>
            <p:spPr bwMode="auto">
              <a:xfrm>
                <a:off x="3350938" y="2372697"/>
                <a:ext cx="1302911" cy="372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eaLnBrk="0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00" kern="0" dirty="0">
                    <a:latin typeface="산돌고딕B" pitchFamily="18" charset="-127"/>
                    <a:ea typeface="산돌고딕B" pitchFamily="18" charset="-127"/>
                  </a:rPr>
                  <a:t>손해 배상 청구</a:t>
                </a:r>
                <a:endParaRPr kumimoji="0" lang="en-US" altLang="ko-KR" sz="1000" kern="0" dirty="0">
                  <a:latin typeface="산돌고딕B" pitchFamily="18" charset="-127"/>
                  <a:ea typeface="산돌고딕B" pitchFamily="18" charset="-127"/>
                </a:endParaRPr>
              </a:p>
              <a:p>
                <a:pPr eaLnBrk="0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00" kern="0" dirty="0">
                    <a:latin typeface="산돌고딕B" pitchFamily="18" charset="-127"/>
                    <a:ea typeface="산돌고딕B" pitchFamily="18" charset="-127"/>
                  </a:rPr>
                  <a:t>위반 조치 요청</a:t>
                </a:r>
              </a:p>
            </p:txBody>
          </p:sp>
          <p:sp>
            <p:nvSpPr>
              <p:cNvPr id="119" name="타원 118"/>
              <p:cNvSpPr/>
              <p:nvPr/>
            </p:nvSpPr>
            <p:spPr bwMode="auto">
              <a:xfrm>
                <a:off x="3065431" y="2463181"/>
                <a:ext cx="217530" cy="216243"/>
              </a:xfrm>
              <a:prstGeom prst="ellipse">
                <a:avLst/>
              </a:prstGeom>
              <a:solidFill>
                <a:srgbClr val="000000">
                  <a:lumMod val="85000"/>
                  <a:lumOff val="15000"/>
                </a:srgbClr>
              </a:solidFill>
              <a:ln w="1905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latinLnBrk="0">
                  <a:defRPr/>
                </a:pPr>
                <a:r>
                  <a:rPr kumimoji="0" lang="en-US" altLang="ko-KR" sz="1100" b="1" dirty="0" smtClean="0">
                    <a:solidFill>
                      <a:srgbClr val="FFFFFF"/>
                    </a:solidFill>
                    <a:latin typeface="돋움" pitchFamily="1" charset="-127"/>
                    <a:ea typeface="돋움" pitchFamily="1" charset="-127"/>
                  </a:rPr>
                  <a:t>8</a:t>
                </a:r>
                <a:endParaRPr kumimoji="0" lang="ko-KR" altLang="en-US" sz="1100" b="1" dirty="0">
                  <a:solidFill>
                    <a:srgbClr val="FFFFFF"/>
                  </a:solidFill>
                  <a:latin typeface="돋움" pitchFamily="1" charset="-127"/>
                  <a:ea typeface="돋움" pitchFamily="1" charset="-127"/>
                </a:endParaRPr>
              </a:p>
            </p:txBody>
          </p:sp>
        </p:grp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1263611" y="7764077"/>
              <a:ext cx="1494865" cy="684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l" eaLnBrk="0" latinLnBrk="0" hangingPunct="0">
                <a:buFont typeface="Arial" pitchFamily="34" charset="0"/>
                <a:buChar char="•"/>
              </a:pPr>
              <a:r>
                <a:rPr kumimoji="0" lang="ko-KR" altLang="en-US" sz="10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 </a:t>
              </a:r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소스 코드 공개</a:t>
              </a:r>
            </a:p>
            <a:p>
              <a:pPr algn="l" eaLnBrk="0" latinLnBrk="0" hangingPunct="0">
                <a:buFont typeface="Arial" pitchFamily="34" charset="0"/>
                <a:buChar char="•"/>
              </a:pPr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 저작물 배포</a:t>
              </a:r>
              <a:r>
                <a:rPr kumimoji="0" lang="en-US" altLang="ko-KR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(</a:t>
              </a:r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판매</a:t>
              </a:r>
              <a:r>
                <a:rPr kumimoji="0" lang="en-US" altLang="ko-KR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)</a:t>
              </a:r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 금지</a:t>
              </a:r>
            </a:p>
            <a:p>
              <a:pPr algn="l" eaLnBrk="0" latinLnBrk="0" hangingPunct="0">
                <a:buFont typeface="Arial" pitchFamily="34" charset="0"/>
                <a:buChar char="•"/>
              </a:pPr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 벌금 및 소송비용 지불</a:t>
              </a:r>
            </a:p>
            <a:p>
              <a:pPr algn="l" eaLnBrk="0" latinLnBrk="0" hangingPunct="0">
                <a:buFont typeface="Arial" pitchFamily="34" charset="0"/>
                <a:buChar char="•"/>
              </a:pPr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 이익금 환수</a:t>
              </a:r>
              <a:endParaRPr kumimoji="0" lang="en-US" altLang="ko-KR" sz="900">
                <a:solidFill>
                  <a:srgbClr val="002060"/>
                </a:solidFill>
                <a:latin typeface="산돌고딕B" pitchFamily="18" charset="-127"/>
                <a:ea typeface="산돌고딕B" pitchFamily="18" charset="-127"/>
              </a:endParaRPr>
            </a:p>
            <a:p>
              <a:pPr algn="l" eaLnBrk="0" latinLnBrk="0" hangingPunct="0">
                <a:buFont typeface="Arial" pitchFamily="34" charset="0"/>
                <a:buChar char="•"/>
              </a:pPr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 공개 사과</a:t>
              </a:r>
            </a:p>
          </p:txBody>
        </p:sp>
        <p:sp>
          <p:nvSpPr>
            <p:cNvPr id="107" name="AutoShape 438"/>
            <p:cNvSpPr>
              <a:spLocks/>
            </p:cNvSpPr>
            <p:nvPr/>
          </p:nvSpPr>
          <p:spPr bwMode="gray">
            <a:xfrm rot="16200000">
              <a:off x="1907226" y="6988680"/>
              <a:ext cx="191813" cy="1369871"/>
            </a:xfrm>
            <a:prstGeom prst="rightBrace">
              <a:avLst>
                <a:gd name="adj1" fmla="val 65529"/>
                <a:gd name="adj2" fmla="val 50000"/>
              </a:avLst>
            </a:prstGeom>
            <a:noFill/>
            <a:ln w="9525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eaLnBrk="0" fontAlgn="auto" latinLnBrk="0" hangingPunct="0">
                <a:spcBef>
                  <a:spcPct val="50000"/>
                </a:spcBef>
                <a:spcAft>
                  <a:spcPts val="0"/>
                </a:spcAft>
                <a:defRPr/>
              </a:pPr>
              <a:endParaRPr kumimoji="0" lang="en-US" altLang="ko-KR" sz="900" kern="0" dirty="0">
                <a:solidFill>
                  <a:srgbClr val="FFFFFF">
                    <a:lumMod val="50000"/>
                  </a:srgbClr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3573276" y="6819430"/>
              <a:ext cx="727877" cy="423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latinLnBrk="0" hangingPunct="0">
                <a:lnSpc>
                  <a:spcPct val="95000"/>
                </a:lnSpc>
              </a:pPr>
              <a:r>
                <a:rPr kumimoji="0" lang="ko-KR" altLang="en-US" sz="1000" dirty="0">
                  <a:latin typeface="산돌고딕B" pitchFamily="18" charset="-127"/>
                  <a:ea typeface="산돌고딕B" pitchFamily="18" charset="-127"/>
                </a:rPr>
                <a:t>오픈 소스</a:t>
              </a:r>
              <a:endParaRPr kumimoji="0" lang="en-US" altLang="ko-KR" sz="1000" dirty="0">
                <a:latin typeface="산돌고딕B" pitchFamily="18" charset="-127"/>
                <a:ea typeface="산돌고딕B" pitchFamily="18" charset="-127"/>
              </a:endParaRPr>
            </a:p>
            <a:p>
              <a:pPr eaLnBrk="0" latinLnBrk="0" hangingPunct="0">
                <a:lnSpc>
                  <a:spcPct val="95000"/>
                </a:lnSpc>
              </a:pPr>
              <a:r>
                <a:rPr kumimoji="0" lang="ko-KR" altLang="en-US" sz="1000" dirty="0">
                  <a:latin typeface="산돌고딕B" pitchFamily="18" charset="-127"/>
                  <a:ea typeface="산돌고딕B" pitchFamily="18" charset="-127"/>
                </a:rPr>
                <a:t>사용 </a:t>
              </a:r>
              <a:r>
                <a:rPr kumimoji="0" lang="en-US" altLang="ko-KR" sz="1000" dirty="0">
                  <a:latin typeface="산돌고딕B" pitchFamily="18" charset="-127"/>
                  <a:ea typeface="산돌고딕B" pitchFamily="18" charset="-127"/>
                </a:rPr>
                <a:t>SW </a:t>
              </a:r>
              <a:r>
                <a:rPr kumimoji="0" lang="ko-KR" altLang="en-US" sz="1000" dirty="0">
                  <a:latin typeface="산돌고딕B" pitchFamily="18" charset="-127"/>
                  <a:ea typeface="산돌고딕B" pitchFamily="18" charset="-127"/>
                </a:rPr>
                <a:t>공급</a:t>
              </a:r>
            </a:p>
          </p:txBody>
        </p:sp>
        <p:sp>
          <p:nvSpPr>
            <p:cNvPr id="109" name="타원 108"/>
            <p:cNvSpPr/>
            <p:nvPr/>
          </p:nvSpPr>
          <p:spPr bwMode="auto">
            <a:xfrm>
              <a:off x="3350250" y="6930148"/>
              <a:ext cx="150639" cy="214831"/>
            </a:xfrm>
            <a:prstGeom prst="ellips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kumimoji="0" lang="en-US" altLang="ko-KR" sz="1100" b="1" dirty="0" smtClean="0">
                  <a:solidFill>
                    <a:srgbClr val="FFFFFF"/>
                  </a:solidFill>
                  <a:latin typeface="돋움" pitchFamily="1" charset="-127"/>
                  <a:ea typeface="돋움" pitchFamily="1" charset="-127"/>
                </a:rPr>
                <a:t>1</a:t>
              </a:r>
              <a:endParaRPr kumimoji="0" lang="ko-KR" altLang="en-US" sz="1100" b="1" dirty="0">
                <a:solidFill>
                  <a:srgbClr val="FFFFFF"/>
                </a:solidFill>
                <a:latin typeface="돋움" pitchFamily="1" charset="-127"/>
                <a:ea typeface="돋움" pitchFamily="1" charset="-127"/>
              </a:endParaRPr>
            </a:p>
          </p:txBody>
        </p:sp>
        <p:sp>
          <p:nvSpPr>
            <p:cNvPr id="110" name="Rectangle 13"/>
            <p:cNvSpPr>
              <a:spLocks noChangeArrowheads="1"/>
            </p:cNvSpPr>
            <p:nvPr/>
          </p:nvSpPr>
          <p:spPr bwMode="auto">
            <a:xfrm>
              <a:off x="4041918" y="7570960"/>
              <a:ext cx="1279027" cy="952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l" eaLnBrk="0" latinLnBrk="0" hangingPunct="0">
                <a:buFont typeface="Arial" pitchFamily="34" charset="0"/>
                <a:buChar char="•"/>
              </a:pPr>
              <a:r>
                <a:rPr kumimoji="0" lang="ko-KR" altLang="en-US" sz="10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 </a:t>
              </a:r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합의금</a:t>
              </a:r>
            </a:p>
            <a:p>
              <a:pPr algn="l" eaLnBrk="0" latinLnBrk="0" hangingPunct="0">
                <a:buFont typeface="Arial" pitchFamily="34" charset="0"/>
                <a:buChar char="•"/>
              </a:pPr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 소스 코드 공개</a:t>
              </a:r>
            </a:p>
            <a:p>
              <a:pPr algn="l" eaLnBrk="0" latinLnBrk="0" hangingPunct="0">
                <a:buFont typeface="Arial" pitchFamily="34" charset="0"/>
                <a:buChar char="•"/>
              </a:pPr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 고지의 의무 이행</a:t>
              </a:r>
            </a:p>
            <a:p>
              <a:pPr algn="l" eaLnBrk="0" latinLnBrk="0" hangingPunct="0">
                <a:buFont typeface="Arial" pitchFamily="34" charset="0"/>
                <a:buChar char="•"/>
              </a:pPr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 공개 사과</a:t>
              </a:r>
            </a:p>
            <a:p>
              <a:pPr algn="l" eaLnBrk="0" latinLnBrk="0" hangingPunct="0">
                <a:buFont typeface="Arial" pitchFamily="34" charset="0"/>
                <a:buChar char="•"/>
              </a:pPr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 예방대책 수립</a:t>
              </a:r>
            </a:p>
            <a:p>
              <a:pPr algn="l" eaLnBrk="0" latinLnBrk="0" hangingPunct="0">
                <a:buFont typeface="Arial" pitchFamily="34" charset="0"/>
                <a:buChar char="•"/>
              </a:pPr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 관리 체계 구축</a:t>
              </a:r>
              <a:endParaRPr kumimoji="0" lang="en-US" altLang="ko-KR" sz="900">
                <a:solidFill>
                  <a:srgbClr val="002060"/>
                </a:solidFill>
                <a:latin typeface="산돌고딕B" pitchFamily="18" charset="-127"/>
                <a:ea typeface="산돌고딕B" pitchFamily="18" charset="-127"/>
              </a:endParaRPr>
            </a:p>
            <a:p>
              <a:pPr algn="l" eaLnBrk="0" latinLnBrk="0" hangingPunct="0">
                <a:buFont typeface="Arial" pitchFamily="34" charset="0"/>
                <a:buChar char="•"/>
              </a:pPr>
              <a:r>
                <a:rPr kumimoji="0" lang="ko-KR" altLang="en-US" sz="900">
                  <a:solidFill>
                    <a:srgbClr val="002060"/>
                  </a:solidFill>
                  <a:latin typeface="산돌고딕B" pitchFamily="18" charset="-127"/>
                  <a:ea typeface="산돌고딕B" pitchFamily="18" charset="-127"/>
                </a:rPr>
                <a:t>지속적인 보고</a:t>
              </a:r>
            </a:p>
          </p:txBody>
        </p:sp>
        <p:sp>
          <p:nvSpPr>
            <p:cNvPr id="111" name="AutoShape 438"/>
            <p:cNvSpPr>
              <a:spLocks/>
            </p:cNvSpPr>
            <p:nvPr/>
          </p:nvSpPr>
          <p:spPr bwMode="gray">
            <a:xfrm rot="10800000">
              <a:off x="3864933" y="7505587"/>
              <a:ext cx="177315" cy="1095637"/>
            </a:xfrm>
            <a:prstGeom prst="rightBrace">
              <a:avLst>
                <a:gd name="adj1" fmla="val 65529"/>
                <a:gd name="adj2" fmla="val 50000"/>
              </a:avLst>
            </a:prstGeom>
            <a:noFill/>
            <a:ln w="9525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eaLnBrk="0" fontAlgn="auto" latinLnBrk="0" hangingPunct="0">
                <a:spcBef>
                  <a:spcPct val="50000"/>
                </a:spcBef>
                <a:spcAft>
                  <a:spcPts val="0"/>
                </a:spcAft>
                <a:defRPr/>
              </a:pPr>
              <a:endParaRPr kumimoji="0" lang="en-US" altLang="ko-KR" sz="900" kern="0" dirty="0">
                <a:solidFill>
                  <a:srgbClr val="FFFFFF">
                    <a:lumMod val="50000"/>
                  </a:srgbClr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2" name="Rectangle 13"/>
            <p:cNvSpPr>
              <a:spLocks noChangeArrowheads="1"/>
            </p:cNvSpPr>
            <p:nvPr/>
          </p:nvSpPr>
          <p:spPr bwMode="auto">
            <a:xfrm>
              <a:off x="2075799" y="9311878"/>
              <a:ext cx="2259863" cy="19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latinLnBrk="0" hangingPunct="0">
                <a:buFont typeface="Wingdings" pitchFamily="2" charset="2"/>
                <a:buChar char="ü"/>
              </a:pPr>
              <a:r>
                <a:rPr kumimoji="0" lang="ko-KR" altLang="en-US" sz="1000">
                  <a:latin typeface="산돌고딕B" pitchFamily="18" charset="-127"/>
                  <a:ea typeface="산돌고딕B" pitchFamily="18" charset="-127"/>
                </a:rPr>
                <a:t> </a:t>
              </a:r>
              <a:r>
                <a:rPr kumimoji="0" lang="en-US" altLang="ko-KR" sz="1000">
                  <a:latin typeface="산돌고딕B" pitchFamily="18" charset="-127"/>
                  <a:ea typeface="산돌고딕B" pitchFamily="18" charset="-127"/>
                </a:rPr>
                <a:t>binary </a:t>
              </a:r>
              <a:r>
                <a:rPr kumimoji="0" lang="ko-KR" altLang="en-US" sz="1000">
                  <a:latin typeface="산돌고딕B" pitchFamily="18" charset="-127"/>
                  <a:ea typeface="산돌고딕B" pitchFamily="18" charset="-127"/>
                </a:rPr>
                <a:t>역 컴파일로 위반 사실 확인</a:t>
              </a:r>
              <a:r>
                <a:rPr kumimoji="0" lang="en-US" altLang="ko-KR" sz="1000">
                  <a:latin typeface="산돌고딕B" pitchFamily="18" charset="-127"/>
                  <a:ea typeface="산돌고딕B" pitchFamily="18" charset="-127"/>
                </a:rPr>
                <a:t> </a:t>
              </a:r>
              <a:r>
                <a:rPr kumimoji="0" lang="ko-KR" altLang="en-US" sz="1000">
                  <a:latin typeface="산돌고딕B" pitchFamily="18" charset="-127"/>
                  <a:ea typeface="산돌고딕B" pitchFamily="18" charset="-127"/>
                </a:rPr>
                <a:t> </a:t>
              </a:r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1911397" y="8843387"/>
              <a:ext cx="529950" cy="176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latinLnBrk="0" hangingPunct="0"/>
              <a:r>
                <a:rPr kumimoji="0" lang="ko-KR" altLang="en-US" sz="900">
                  <a:latin typeface="산돌고딕B" pitchFamily="18" charset="-127"/>
                  <a:ea typeface="산돌고딕B" pitchFamily="18" charset="-127"/>
                </a:rPr>
                <a:t> 합의 실패</a:t>
              </a:r>
              <a:endParaRPr kumimoji="0" lang="en-US" altLang="ko-KR" sz="900">
                <a:latin typeface="산돌고딕B" pitchFamily="18" charset="-127"/>
                <a:ea typeface="산돌고딕B" pitchFamily="18" charset="-127"/>
              </a:endParaRPr>
            </a:p>
          </p:txBody>
        </p:sp>
        <p:cxnSp>
          <p:nvCxnSpPr>
            <p:cNvPr id="114" name="구부러진 연결선 113"/>
            <p:cNvCxnSpPr/>
            <p:nvPr/>
          </p:nvCxnSpPr>
          <p:spPr bwMode="auto">
            <a:xfrm rot="5400000">
              <a:off x="3015917" y="7180520"/>
              <a:ext cx="360000" cy="1880"/>
            </a:xfrm>
            <a:prstGeom prst="curvedConnector3">
              <a:avLst>
                <a:gd name="adj1" fmla="val 50000"/>
              </a:avLst>
            </a:prstGeom>
            <a:solidFill>
              <a:srgbClr val="BBE0E3"/>
            </a:solidFill>
            <a:ln w="28575" cap="flat" cmpd="sng" algn="ctr">
              <a:solidFill>
                <a:srgbClr val="808080">
                  <a:lumMod val="75000"/>
                </a:srgbClr>
              </a:solidFill>
              <a:prstDash val="sysDash"/>
              <a:round/>
              <a:headEnd type="triangle" w="lg" len="lg"/>
              <a:tailEnd type="none" w="lg" len="lg"/>
            </a:ln>
            <a:effectLst/>
            <a:scene3d>
              <a:camera prst="orthographicFront">
                <a:rot lat="10800000" lon="0" rev="0"/>
              </a:camera>
              <a:lightRig rig="threePt" dir="t"/>
            </a:scene3d>
          </p:spPr>
        </p:cxnSp>
        <p:cxnSp>
          <p:nvCxnSpPr>
            <p:cNvPr id="115" name="구부러진 연결선 114"/>
            <p:cNvCxnSpPr/>
            <p:nvPr/>
          </p:nvCxnSpPr>
          <p:spPr bwMode="auto">
            <a:xfrm rot="5400000">
              <a:off x="3062334" y="8304076"/>
              <a:ext cx="540000" cy="1880"/>
            </a:xfrm>
            <a:prstGeom prst="curvedConnector3">
              <a:avLst>
                <a:gd name="adj1" fmla="val 50000"/>
              </a:avLst>
            </a:prstGeom>
            <a:solidFill>
              <a:srgbClr val="BBE0E3"/>
            </a:solidFill>
            <a:ln w="28575" cap="flat" cmpd="sng" algn="ctr">
              <a:solidFill>
                <a:srgbClr val="808080">
                  <a:lumMod val="75000"/>
                </a:srgbClr>
              </a:solidFill>
              <a:prstDash val="sysDash"/>
              <a:round/>
              <a:headEnd type="triangle" w="lg" len="lg"/>
              <a:tailEnd type="none" w="lg" len="lg"/>
            </a:ln>
            <a:effectLst/>
            <a:scene3d>
              <a:camera prst="orthographicFront">
                <a:rot lat="10800000" lon="0" rev="0"/>
              </a:camera>
              <a:lightRig rig="threePt" dir="t"/>
            </a:scene3d>
          </p:spPr>
        </p:cxnSp>
        <p:sp>
          <p:nvSpPr>
            <p:cNvPr id="116" name="AutoShape 438"/>
            <p:cNvSpPr>
              <a:spLocks/>
            </p:cNvSpPr>
            <p:nvPr/>
          </p:nvSpPr>
          <p:spPr bwMode="gray">
            <a:xfrm rot="10800000">
              <a:off x="1768543" y="8803779"/>
              <a:ext cx="177315" cy="285418"/>
            </a:xfrm>
            <a:prstGeom prst="rightBrace">
              <a:avLst>
                <a:gd name="adj1" fmla="val 65529"/>
                <a:gd name="adj2" fmla="val 50000"/>
              </a:avLst>
            </a:prstGeom>
            <a:noFill/>
            <a:ln w="9525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eaLnBrk="0" fontAlgn="auto" latinLnBrk="0" hangingPunct="0">
                <a:spcBef>
                  <a:spcPct val="50000"/>
                </a:spcBef>
                <a:spcAft>
                  <a:spcPts val="0"/>
                </a:spcAft>
                <a:defRPr/>
              </a:pPr>
              <a:endParaRPr kumimoji="0" lang="en-US" altLang="ko-KR" sz="900" kern="0" dirty="0">
                <a:solidFill>
                  <a:srgbClr val="FFFFFF">
                    <a:lumMod val="50000"/>
                  </a:srgbClr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7" name="Rectangle 13"/>
            <p:cNvSpPr txBox="1">
              <a:spLocks noChangeArrowheads="1"/>
            </p:cNvSpPr>
            <p:nvPr/>
          </p:nvSpPr>
          <p:spPr bwMode="auto">
            <a:xfrm>
              <a:off x="4258791" y="6273380"/>
              <a:ext cx="2160724" cy="595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80975" lvl="2" indent="-180975" algn="l" eaLnBrk="0" latinLnBrk="0" hangingPunct="0">
                <a:spcBef>
                  <a:spcPts val="0"/>
                </a:spcBef>
                <a:buClr>
                  <a:srgbClr val="333333"/>
                </a:buClr>
                <a:buFont typeface="굴림" pitchFamily="50" charset="-127"/>
                <a:buChar char="※"/>
                <a:defRPr/>
              </a:pPr>
              <a:r>
                <a:rPr kumimoji="0" lang="en-US" altLang="ko-KR" sz="800" dirty="0">
                  <a:solidFill>
                    <a:prstClr val="black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KOSSLC: Korea OSS Law Center)</a:t>
              </a:r>
            </a:p>
            <a:p>
              <a:pPr marL="0" lvl="2" algn="l" eaLnBrk="0" latinLnBrk="0" hangingPunct="0">
                <a:spcBef>
                  <a:spcPts val="0"/>
                </a:spcBef>
                <a:buClr>
                  <a:srgbClr val="333333"/>
                </a:buClr>
                <a:defRPr/>
              </a:pPr>
              <a:r>
                <a:rPr kumimoji="0" lang="en-US" altLang="ko-KR" sz="800" dirty="0">
                  <a:solidFill>
                    <a:prstClr val="black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SFLC: Software Freedom Law Center </a:t>
              </a:r>
            </a:p>
            <a:p>
              <a:pPr marL="0" lvl="2" algn="l" eaLnBrk="0" latinLnBrk="0" hangingPunct="0">
                <a:spcBef>
                  <a:spcPts val="0"/>
                </a:spcBef>
                <a:buClr>
                  <a:srgbClr val="333333"/>
                </a:buClr>
                <a:defRPr/>
              </a:pPr>
              <a:r>
                <a:rPr kumimoji="0" lang="en-US" altLang="ko-KR" sz="800" dirty="0">
                  <a:solidFill>
                    <a:prstClr val="black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FSF(Free Software Foundation) </a:t>
              </a:r>
            </a:p>
            <a:p>
              <a:pPr marL="0" lvl="2" algn="l" eaLnBrk="0" latinLnBrk="0" hangingPunct="0">
                <a:spcBef>
                  <a:spcPts val="0"/>
                </a:spcBef>
                <a:buClr>
                  <a:srgbClr val="333333"/>
                </a:buClr>
                <a:defRPr/>
              </a:pPr>
              <a:r>
                <a:rPr kumimoji="0" lang="en-US" altLang="ko-KR" sz="800" dirty="0">
                  <a:solidFill>
                    <a:prstClr val="black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        SFC(Software Freedom Conservancy)</a:t>
              </a:r>
            </a:p>
          </p:txBody>
        </p:sp>
      </p:grpSp>
      <p:sp>
        <p:nvSpPr>
          <p:cNvPr id="136" name="Text Box 80"/>
          <p:cNvSpPr txBox="1">
            <a:spLocks noChangeArrowheads="1"/>
          </p:cNvSpPr>
          <p:nvPr/>
        </p:nvSpPr>
        <p:spPr bwMode="auto">
          <a:xfrm>
            <a:off x="6524625" y="2357438"/>
            <a:ext cx="3214688" cy="39290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71463" lvl="1" indent="-271463" algn="just" fontAlgn="ctr" latinLnBrk="0">
              <a:lnSpc>
                <a:spcPct val="150000"/>
              </a:lnSpc>
              <a:buFont typeface="맑은 고딕" pitchFamily="50" charset="-127"/>
              <a:buChar char="▣"/>
              <a:defRPr/>
            </a:pPr>
            <a:r>
              <a:rPr lang="ko-KR" altLang="en-US" sz="14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대표적인 위반 사례</a:t>
            </a:r>
            <a:endParaRPr lang="en-US" altLang="ko-KR" sz="1400" b="1" dirty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2" indent="-185738" algn="just" fontAlgn="ctr" latinLnBrk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소스 코드 미공개</a:t>
            </a:r>
            <a:endParaRPr lang="en-US" altLang="ko-KR" sz="1200" b="1" dirty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2" indent="-185738" algn="just" fontAlgn="ctr" latinLnBrk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고지의 의무 불이행</a:t>
            </a:r>
            <a:endParaRPr lang="en-US" altLang="ko-KR" sz="1200" b="1" dirty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71463" lvl="1" indent="-271463" algn="just" fontAlgn="ctr" latinLnBrk="0">
              <a:lnSpc>
                <a:spcPct val="150000"/>
              </a:lnSpc>
              <a:buFont typeface="맑은 고딕" pitchFamily="50" charset="-127"/>
              <a:buChar char="▣"/>
              <a:defRPr/>
            </a:pPr>
            <a:r>
              <a:rPr lang="ko-KR" altLang="en-US" sz="14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개인적 처벌 내용</a:t>
            </a:r>
            <a:endParaRPr lang="en-US" altLang="ko-KR" sz="1400" b="1" dirty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2" indent="-185738" algn="just" fontAlgn="ctr" latinLnBrk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형사 처벌</a:t>
            </a:r>
            <a:r>
              <a:rPr lang="en-US" altLang="ko-KR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: 5</a:t>
            </a: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년 이하의 징역</a:t>
            </a:r>
            <a:endParaRPr lang="en-US" altLang="ko-KR" sz="1200" b="1" dirty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2" indent="-185738" algn="just" fontAlgn="ctr" latinLnBrk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민사 처벌</a:t>
            </a:r>
            <a:r>
              <a:rPr lang="en-US" altLang="ko-KR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: 5</a:t>
            </a: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천 만원 이하의 </a:t>
            </a:r>
            <a:r>
              <a:rPr lang="ko-KR" altLang="en-US" sz="1200" b="1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벌금</a:t>
            </a:r>
            <a:endParaRPr lang="en-US" altLang="ko-KR" sz="1400" b="1" dirty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71463" lvl="1" indent="-271463" algn="just" fontAlgn="ctr" latinLnBrk="0">
              <a:lnSpc>
                <a:spcPct val="150000"/>
              </a:lnSpc>
              <a:buFont typeface="맑은 고딕" pitchFamily="50" charset="-127"/>
              <a:buChar char="▣"/>
              <a:defRPr/>
            </a:pPr>
            <a:r>
              <a:rPr lang="ko-KR" altLang="en-US" sz="14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재무적 손실</a:t>
            </a:r>
            <a:endParaRPr lang="en-US" altLang="ko-KR" sz="1400" b="1" dirty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2" indent="-185738" algn="just" fontAlgn="ctr" latinLnBrk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합의금</a:t>
            </a:r>
            <a:r>
              <a:rPr lang="en-US" altLang="ko-KR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소송비용</a:t>
            </a:r>
            <a:r>
              <a:rPr lang="en-US" altLang="ko-KR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벌금</a:t>
            </a:r>
            <a:r>
              <a:rPr lang="en-US" altLang="ko-KR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손해 배상금</a:t>
            </a:r>
            <a:r>
              <a:rPr lang="en-US" altLang="ko-KR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이익 </a:t>
            </a:r>
            <a:r>
              <a:rPr lang="ko-KR" altLang="en-US" sz="1200" b="1" dirty="0" err="1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환수금</a:t>
            </a:r>
            <a:r>
              <a:rPr lang="en-US" altLang="ko-KR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err="1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리콜</a:t>
            </a: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비용</a:t>
            </a:r>
            <a:endParaRPr lang="en-US" altLang="ko-KR" sz="1200" b="1" dirty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71463" lvl="1" indent="-271463" algn="just" fontAlgn="ctr" latinLnBrk="0">
              <a:lnSpc>
                <a:spcPct val="150000"/>
              </a:lnSpc>
              <a:buFont typeface="맑은 고딕" pitchFamily="50" charset="-127"/>
              <a:buChar char="▣"/>
              <a:defRPr/>
            </a:pPr>
            <a:r>
              <a:rPr lang="ko-KR" altLang="en-US" sz="14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비재무적 손실</a:t>
            </a:r>
            <a:endParaRPr lang="en-US" altLang="ko-KR" sz="1400" b="1" dirty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2" indent="-185738" algn="just" fontAlgn="ctr" latinLnBrk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지적 자산 유출</a:t>
            </a:r>
            <a:r>
              <a:rPr lang="en-US" altLang="ko-KR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영업비밀</a:t>
            </a:r>
            <a:r>
              <a:rPr lang="en-US" altLang="ko-KR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핵심기술</a:t>
            </a:r>
            <a:r>
              <a:rPr lang="en-US" altLang="ko-KR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특허</a:t>
            </a:r>
            <a:endParaRPr lang="en-US" altLang="ko-KR" sz="1200" b="1" dirty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2" indent="-185738" algn="just" fontAlgn="ctr" latinLnBrk="0">
              <a:buFont typeface="Arial" pitchFamily="34" charset="0"/>
              <a:buChar char="•"/>
              <a:defRPr/>
            </a:pPr>
            <a:r>
              <a:rPr lang="ko-KR" altLang="en-US" sz="1200" b="1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기업 이미지 실추</a:t>
            </a:r>
            <a:endParaRPr lang="en-US" altLang="ko-KR" sz="1200" b="1" dirty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algn="just" fontAlgn="ctr" latinLnBrk="0">
              <a:lnSpc>
                <a:spcPct val="150000"/>
              </a:lnSpc>
              <a:defRPr/>
            </a:pPr>
            <a:endParaRPr lang="en-US" altLang="ko-KR" sz="1400" b="1" dirty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75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Overview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7688" y="96017"/>
            <a:ext cx="2696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1-3.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소스 검증 서비스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4905" y="800708"/>
            <a:ext cx="901865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오픈 소스 검증 서비스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오픈 소스의 적법한 사용을 진단하여 라이선스 위반을 사전에 발견하고 법적 분쟁을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예방함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그에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따른 재무적 또는 비재무적 손실을 방지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638175" y="5238750"/>
            <a:ext cx="8601075" cy="1250950"/>
          </a:xfrm>
          <a:prstGeom prst="roundRect">
            <a:avLst>
              <a:gd name="adj" fmla="val 6204"/>
            </a:avLst>
          </a:prstGeom>
          <a:solidFill>
            <a:schemeClr val="accent1">
              <a:lumMod val="60000"/>
              <a:lumOff val="40000"/>
              <a:alpha val="20000"/>
            </a:schemeClr>
          </a:solidFill>
          <a:ln w="6350" algn="ctr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rot="10800000" vert="eaVert"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619125" y="3397250"/>
            <a:ext cx="8599488" cy="1800225"/>
          </a:xfrm>
          <a:prstGeom prst="roundRect">
            <a:avLst>
              <a:gd name="adj" fmla="val 6204"/>
            </a:avLst>
          </a:prstGeom>
          <a:solidFill>
            <a:schemeClr val="accent1">
              <a:lumMod val="60000"/>
              <a:lumOff val="40000"/>
              <a:alpha val="20000"/>
            </a:schemeClr>
          </a:solidFill>
          <a:ln w="6350" algn="ctr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rot="10800000" vert="eaVert"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593725" y="2058988"/>
            <a:ext cx="8601075" cy="1296987"/>
          </a:xfrm>
          <a:prstGeom prst="roundRect">
            <a:avLst>
              <a:gd name="adj" fmla="val 6204"/>
            </a:avLst>
          </a:prstGeom>
          <a:solidFill>
            <a:schemeClr val="accent1">
              <a:lumMod val="60000"/>
              <a:lumOff val="40000"/>
              <a:alpha val="20000"/>
            </a:schemeClr>
          </a:solidFill>
          <a:ln w="6350" algn="ctr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rot="10800000" vert="eaVert"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4344988" y="2257425"/>
            <a:ext cx="3024187" cy="973138"/>
          </a:xfrm>
          <a:prstGeom prst="roundRect">
            <a:avLst>
              <a:gd name="adj" fmla="val 11495"/>
            </a:avLst>
          </a:prstGeom>
          <a:solidFill>
            <a:srgbClr val="808000">
              <a:alpha val="20000"/>
            </a:srgbClr>
          </a:solidFill>
          <a:ln w="6350" algn="ctr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rot="10800000" vert="eaVert"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7445375" y="2257425"/>
            <a:ext cx="1701800" cy="954088"/>
          </a:xfrm>
          <a:prstGeom prst="roundRect">
            <a:avLst>
              <a:gd name="adj" fmla="val 11495"/>
            </a:avLst>
          </a:prstGeom>
          <a:solidFill>
            <a:srgbClr val="808000">
              <a:alpha val="20000"/>
            </a:srgbClr>
          </a:solidFill>
          <a:ln w="6350" algn="ctr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rot="10800000" vert="eaVert"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1" name="AutoShape 10"/>
          <p:cNvSpPr>
            <a:spLocks noChangeArrowheads="1"/>
          </p:cNvSpPr>
          <p:nvPr/>
        </p:nvSpPr>
        <p:spPr bwMode="auto">
          <a:xfrm>
            <a:off x="4533900" y="2322513"/>
            <a:ext cx="2673350" cy="84772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176213" indent="-176213" algn="l" defTabSz="831850" latinLnBrk="0">
              <a:buFontTx/>
              <a:buChar char="•"/>
              <a:defRPr/>
            </a:pPr>
            <a:r>
              <a:rPr lang="ko-KR" altLang="en-US" sz="1100" dirty="0">
                <a:latin typeface="+mn-ea"/>
              </a:rPr>
              <a:t>전문 검증 솔루션 설치</a:t>
            </a:r>
            <a:endParaRPr lang="en-US" altLang="ko-KR" sz="1100" dirty="0">
              <a:latin typeface="+mn-ea"/>
            </a:endParaRPr>
          </a:p>
          <a:p>
            <a:pPr marL="176213" indent="-176213" algn="l" defTabSz="831850" latinLnBrk="0">
              <a:buFontTx/>
              <a:buChar char="•"/>
              <a:defRPr/>
            </a:pPr>
            <a:r>
              <a:rPr lang="ko-KR" altLang="en-US" sz="1100" dirty="0">
                <a:latin typeface="+mn-ea"/>
              </a:rPr>
              <a:t>필요 시 이동식 검증 서버 대여</a:t>
            </a:r>
            <a:endParaRPr lang="en-US" altLang="ko-KR" sz="1100" dirty="0">
              <a:latin typeface="+mn-ea"/>
            </a:endParaRPr>
          </a:p>
          <a:p>
            <a:pPr marL="176213" indent="-176213" algn="l" defTabSz="831850" latinLnBrk="0">
              <a:buFontTx/>
              <a:buChar char="•"/>
              <a:defRPr/>
            </a:pPr>
            <a:r>
              <a:rPr lang="ko-KR" altLang="en-US" sz="1100" dirty="0">
                <a:latin typeface="+mn-ea"/>
              </a:rPr>
              <a:t>검증  </a:t>
            </a:r>
            <a:r>
              <a:rPr lang="ko-KR" altLang="en-US" sz="1100" dirty="0" err="1">
                <a:latin typeface="+mn-ea"/>
              </a:rPr>
              <a:t>파라미터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세팅</a:t>
            </a:r>
            <a:r>
              <a:rPr lang="en-US" altLang="ko-KR" sz="1100" dirty="0">
                <a:latin typeface="+mn-ea"/>
              </a:rPr>
              <a:t>(configuration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176213" indent="-176213" algn="l" defTabSz="831850" latinLnBrk="0">
              <a:buFontTx/>
              <a:buChar char="•"/>
              <a:defRPr/>
            </a:pPr>
            <a:r>
              <a:rPr lang="ko-KR" altLang="en-US" sz="1100" dirty="0" smtClean="0">
                <a:latin typeface="+mn-ea"/>
              </a:rPr>
              <a:t>현장 검증담당자 대상 온</a:t>
            </a:r>
            <a:r>
              <a:rPr lang="en-US" altLang="ko-KR" sz="1100" dirty="0" smtClean="0">
                <a:latin typeface="+mn-ea"/>
              </a:rPr>
              <a:t>-</a:t>
            </a:r>
            <a:r>
              <a:rPr lang="ko-KR" altLang="en-US" sz="1100" dirty="0" smtClean="0">
                <a:latin typeface="+mn-ea"/>
              </a:rPr>
              <a:t>사이트 검증 교육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2" name="AutoShape 10"/>
          <p:cNvSpPr>
            <a:spLocks noChangeArrowheads="1"/>
          </p:cNvSpPr>
          <p:nvPr/>
        </p:nvSpPr>
        <p:spPr bwMode="auto">
          <a:xfrm>
            <a:off x="7507288" y="2257425"/>
            <a:ext cx="1546225" cy="95408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92075" indent="-92075" algn="l" defTabSz="831850" latinLnBrk="0">
              <a:buFontTx/>
              <a:buChar char="•"/>
              <a:defRPr/>
            </a:pPr>
            <a:r>
              <a:rPr lang="ko-KR" altLang="en-US" sz="1100" dirty="0">
                <a:latin typeface="+mn-ea"/>
              </a:rPr>
              <a:t>검증 솔루션 대여 기간이 제한적일 수 </a:t>
            </a:r>
            <a:r>
              <a:rPr lang="ko-KR" altLang="en-US" sz="1100" dirty="0" smtClean="0">
                <a:latin typeface="+mn-ea"/>
              </a:rPr>
              <a:t>있음</a:t>
            </a:r>
            <a:endParaRPr lang="en-US" altLang="ko-KR" sz="1100" dirty="0" smtClean="0">
              <a:latin typeface="+mn-ea"/>
            </a:endParaRPr>
          </a:p>
          <a:p>
            <a:pPr marL="92075" indent="-92075" algn="l" defTabSz="831850" latinLnBrk="0">
              <a:buFontTx/>
              <a:buChar char="•"/>
              <a:defRPr/>
            </a:pPr>
            <a:r>
              <a:rPr lang="ko-KR" altLang="en-US" sz="1100" dirty="0" smtClean="0">
                <a:latin typeface="+mn-ea"/>
              </a:rPr>
              <a:t>교육 환경 제공 필요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4344988" y="3511550"/>
            <a:ext cx="3057525" cy="1597025"/>
          </a:xfrm>
          <a:prstGeom prst="roundRect">
            <a:avLst>
              <a:gd name="adj" fmla="val 11495"/>
            </a:avLst>
          </a:prstGeom>
          <a:solidFill>
            <a:srgbClr val="808000">
              <a:alpha val="20000"/>
            </a:srgbClr>
          </a:solidFill>
          <a:ln w="6350" algn="ctr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rot="10800000" vert="eaVert"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445375" y="3511550"/>
            <a:ext cx="1701800" cy="1597025"/>
          </a:xfrm>
          <a:prstGeom prst="roundRect">
            <a:avLst>
              <a:gd name="adj" fmla="val 11495"/>
            </a:avLst>
          </a:prstGeom>
          <a:solidFill>
            <a:srgbClr val="808000">
              <a:alpha val="20000"/>
            </a:srgbClr>
          </a:solidFill>
          <a:ln w="6350" algn="ctr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rot="10800000" vert="eaVert"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5" name="AutoShape 10"/>
          <p:cNvSpPr>
            <a:spLocks noChangeArrowheads="1"/>
          </p:cNvSpPr>
          <p:nvPr/>
        </p:nvSpPr>
        <p:spPr bwMode="auto">
          <a:xfrm>
            <a:off x="4629150" y="3594100"/>
            <a:ext cx="2397125" cy="54927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176213" indent="-176213" algn="l" defTabSz="831850" latinLnBrk="0">
              <a:buFontTx/>
              <a:buChar char="•"/>
              <a:defRPr/>
            </a:pPr>
            <a:r>
              <a:rPr lang="ko-KR" altLang="en-US" sz="1100" dirty="0">
                <a:latin typeface="+mn-ea"/>
              </a:rPr>
              <a:t>라이선스 충돌 진단</a:t>
            </a:r>
            <a:endParaRPr lang="en-US" altLang="ko-KR" sz="1100" dirty="0">
              <a:latin typeface="+mn-ea"/>
            </a:endParaRPr>
          </a:p>
          <a:p>
            <a:pPr marL="176213" indent="-176213" algn="l" defTabSz="831850" latinLnBrk="0">
              <a:buFontTx/>
              <a:buChar char="•"/>
              <a:defRPr/>
            </a:pPr>
            <a:r>
              <a:rPr lang="ko-KR" altLang="en-US" sz="1100" dirty="0">
                <a:latin typeface="+mn-ea"/>
              </a:rPr>
              <a:t>라이선스 위반 진단</a:t>
            </a:r>
            <a:endParaRPr lang="en-US" altLang="ko-KR" sz="1100" dirty="0">
              <a:latin typeface="+mn-ea"/>
            </a:endParaRPr>
          </a:p>
          <a:p>
            <a:pPr marL="176213" indent="-176213" algn="l" defTabSz="831850" latinLnBrk="0">
              <a:buFontTx/>
              <a:buChar char="•"/>
              <a:defRPr/>
            </a:pPr>
            <a:r>
              <a:rPr lang="ko-KR" altLang="en-US" sz="1100" dirty="0" err="1">
                <a:latin typeface="+mn-ea"/>
              </a:rPr>
              <a:t>오픈소스</a:t>
            </a:r>
            <a:r>
              <a:rPr lang="ko-KR" altLang="en-US" sz="1100" dirty="0">
                <a:latin typeface="+mn-ea"/>
              </a:rPr>
              <a:t> 사용 현황 분석</a:t>
            </a:r>
            <a:endParaRPr lang="en-US" altLang="ko-KR" sz="1100" dirty="0">
              <a:latin typeface="+mn-ea"/>
            </a:endParaRPr>
          </a:p>
          <a:p>
            <a:pPr marL="176213" indent="-176213" algn="l" defTabSz="831850" latinLnBrk="0">
              <a:buFontTx/>
              <a:buChar char="•"/>
              <a:defRPr/>
            </a:pPr>
            <a:r>
              <a:rPr lang="ko-KR" altLang="en-US" sz="1100" dirty="0">
                <a:latin typeface="+mn-ea"/>
              </a:rPr>
              <a:t>프로그램 유사성 분석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6" name="AutoShape 10"/>
          <p:cNvSpPr>
            <a:spLocks noChangeArrowheads="1"/>
          </p:cNvSpPr>
          <p:nvPr/>
        </p:nvSpPr>
        <p:spPr bwMode="auto">
          <a:xfrm>
            <a:off x="7600950" y="3692525"/>
            <a:ext cx="1546225" cy="134143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176213" indent="-176213" algn="l" defTabSz="831850" latinLnBrk="0">
              <a:buFontTx/>
              <a:buChar char="•"/>
              <a:defRPr/>
            </a:pPr>
            <a:endParaRPr lang="en-US" altLang="ko-KR" sz="1100" dirty="0">
              <a:latin typeface="+mn-ea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 rot="10800000">
            <a:off x="692150" y="2257425"/>
            <a:ext cx="530225" cy="954088"/>
          </a:xfrm>
          <a:prstGeom prst="roundRect">
            <a:avLst>
              <a:gd name="adj" fmla="val 11495"/>
            </a:avLst>
          </a:prstGeom>
          <a:solidFill>
            <a:srgbClr val="808000">
              <a:alpha val="20000"/>
            </a:srgbClr>
          </a:solidFill>
          <a:ln w="6350" algn="ctr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rot="10800000" vert="eaVert"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ea"/>
              </a:rPr>
              <a:t>환경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</a:rPr>
              <a:t>구축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+mn-ea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</a:rPr>
              <a:t>및 교육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 rot="10800000">
            <a:off x="695325" y="3511550"/>
            <a:ext cx="531813" cy="1597025"/>
          </a:xfrm>
          <a:prstGeom prst="roundRect">
            <a:avLst>
              <a:gd name="adj" fmla="val 11495"/>
            </a:avLst>
          </a:prstGeom>
          <a:solidFill>
            <a:srgbClr val="808000">
              <a:alpha val="20000"/>
            </a:srgbClr>
          </a:solidFill>
          <a:ln w="6350" algn="ctr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rot="10800000" vert="eaVert"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dirty="0">
                <a:solidFill>
                  <a:sysClr val="windowText" lastClr="000000"/>
                </a:solidFill>
                <a:latin typeface="+mn-ea"/>
              </a:rPr>
              <a:t>라이선스 진단</a:t>
            </a:r>
            <a:endParaRPr kumimoji="0" lang="en-US" altLang="ko-KR" sz="1200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9" name="AutoShape 10"/>
          <p:cNvSpPr>
            <a:spLocks noChangeArrowheads="1"/>
          </p:cNvSpPr>
          <p:nvPr/>
        </p:nvSpPr>
        <p:spPr bwMode="auto">
          <a:xfrm>
            <a:off x="7524750" y="3694113"/>
            <a:ext cx="1546225" cy="134143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92075" indent="-84138" algn="l" defTabSz="831850" latinLnBrk="0">
              <a:buFontTx/>
              <a:buChar char="•"/>
              <a:defRPr/>
            </a:pPr>
            <a:r>
              <a:rPr lang="ko-KR" altLang="en-US" sz="1100" dirty="0">
                <a:latin typeface="+mn-ea"/>
              </a:rPr>
              <a:t>라이선스 검증 대상의 </a:t>
            </a:r>
            <a:r>
              <a:rPr lang="en-US" altLang="ko-KR" sz="1100" dirty="0">
                <a:latin typeface="+mn-ea"/>
              </a:rPr>
              <a:t>SW</a:t>
            </a:r>
            <a:r>
              <a:rPr lang="ko-KR" altLang="en-US" sz="1100" dirty="0">
                <a:latin typeface="+mn-ea"/>
              </a:rPr>
              <a:t> 용량 및 충돌 개수에 따라 소요 시간이 상이함</a:t>
            </a:r>
            <a:endParaRPr lang="en-US" altLang="ko-KR" sz="1100" dirty="0">
              <a:latin typeface="+mn-ea"/>
            </a:endParaRPr>
          </a:p>
          <a:p>
            <a:pPr marL="92075" indent="-84138" algn="l" defTabSz="831850" latinLnBrk="0">
              <a:buFontTx/>
              <a:buChar char="•"/>
              <a:defRPr/>
            </a:pPr>
            <a:r>
              <a:rPr lang="ko-KR" altLang="en-US" sz="1100" dirty="0">
                <a:latin typeface="+mn-ea"/>
              </a:rPr>
              <a:t>인터넷 접근이 가능한 구조일 경우 최신 정보 활용으로 진단 정확도 보장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4344988" y="5334000"/>
            <a:ext cx="3024187" cy="1071563"/>
          </a:xfrm>
          <a:prstGeom prst="roundRect">
            <a:avLst>
              <a:gd name="adj" fmla="val 11495"/>
            </a:avLst>
          </a:prstGeom>
          <a:solidFill>
            <a:srgbClr val="808000">
              <a:alpha val="20000"/>
            </a:srgbClr>
          </a:solidFill>
          <a:ln w="6350" algn="ctr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rot="10800000" vert="eaVert"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445375" y="5326063"/>
            <a:ext cx="1701800" cy="1079500"/>
          </a:xfrm>
          <a:prstGeom prst="roundRect">
            <a:avLst>
              <a:gd name="adj" fmla="val 11495"/>
            </a:avLst>
          </a:prstGeom>
          <a:solidFill>
            <a:srgbClr val="808000">
              <a:alpha val="20000"/>
            </a:srgbClr>
          </a:solidFill>
          <a:ln w="6350" algn="ctr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rot="10800000" vert="eaVert" wrap="none" anchor="ctr"/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2" name="AutoShape 10"/>
          <p:cNvSpPr>
            <a:spLocks noChangeArrowheads="1"/>
          </p:cNvSpPr>
          <p:nvPr/>
        </p:nvSpPr>
        <p:spPr bwMode="auto">
          <a:xfrm>
            <a:off x="4573588" y="5405438"/>
            <a:ext cx="2397125" cy="9080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176213" indent="-176213" algn="l" defTabSz="831850" latinLnBrk="0">
              <a:buFontTx/>
              <a:buChar char="•"/>
              <a:defRPr/>
            </a:pPr>
            <a:r>
              <a:rPr lang="ko-KR" altLang="en-US" sz="1100" dirty="0">
                <a:latin typeface="+mn-ea"/>
              </a:rPr>
              <a:t>진단 결과 백업</a:t>
            </a:r>
            <a:endParaRPr lang="en-US" altLang="ko-KR" sz="1100" dirty="0">
              <a:latin typeface="+mn-ea"/>
            </a:endParaRPr>
          </a:p>
          <a:p>
            <a:pPr marL="176213" indent="-176213" algn="l" defTabSz="831850" latinLnBrk="0">
              <a:buFontTx/>
              <a:buChar char="•"/>
              <a:defRPr/>
            </a:pPr>
            <a:r>
              <a:rPr lang="ko-KR" altLang="en-US" sz="1100" dirty="0">
                <a:latin typeface="+mn-ea"/>
              </a:rPr>
              <a:t>진단 결과 보고서 제공</a:t>
            </a:r>
            <a:endParaRPr lang="en-US" altLang="ko-KR" sz="1100" dirty="0">
              <a:latin typeface="+mn-ea"/>
            </a:endParaRPr>
          </a:p>
          <a:p>
            <a:pPr marL="176213" indent="-176213" algn="l" defTabSz="831850" latinLnBrk="0">
              <a:buFontTx/>
              <a:buChar char="•"/>
              <a:defRPr/>
            </a:pPr>
            <a:r>
              <a:rPr lang="ko-KR" altLang="en-US" sz="1100" dirty="0">
                <a:latin typeface="+mn-ea"/>
              </a:rPr>
              <a:t>라이선스 위반 조치 가이드 제공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3" name="AutoShape 10"/>
          <p:cNvSpPr>
            <a:spLocks noChangeArrowheads="1"/>
          </p:cNvSpPr>
          <p:nvPr/>
        </p:nvSpPr>
        <p:spPr bwMode="auto">
          <a:xfrm>
            <a:off x="7600950" y="5470525"/>
            <a:ext cx="1546225" cy="9080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176213" indent="-176213" algn="l" defTabSz="831850" latinLnBrk="0">
              <a:buFontTx/>
              <a:buChar char="•"/>
              <a:defRPr/>
            </a:pPr>
            <a:endParaRPr lang="en-US" altLang="ko-KR" sz="1100" dirty="0">
              <a:latin typeface="+mn-ea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 rot="10800000">
            <a:off x="695325" y="5214938"/>
            <a:ext cx="531813" cy="1285875"/>
          </a:xfrm>
          <a:prstGeom prst="roundRect">
            <a:avLst>
              <a:gd name="adj" fmla="val 11495"/>
            </a:avLst>
          </a:prstGeom>
          <a:solidFill>
            <a:srgbClr val="808000">
              <a:alpha val="20000"/>
            </a:srgbClr>
          </a:solidFill>
          <a:ln w="6350" algn="ctr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rot="10800000" vert="eaVert"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dirty="0">
                <a:solidFill>
                  <a:sysClr val="windowText" lastClr="000000"/>
                </a:solidFill>
                <a:latin typeface="+mn-ea"/>
              </a:rPr>
              <a:t>결과 보고서 제공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563" y="5326063"/>
            <a:ext cx="26463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6" name="그룹 68"/>
          <p:cNvGrpSpPr>
            <a:grpSpLocks/>
          </p:cNvGrpSpPr>
          <p:nvPr/>
        </p:nvGrpSpPr>
        <p:grpSpPr bwMode="auto">
          <a:xfrm>
            <a:off x="1357313" y="3757613"/>
            <a:ext cx="2741612" cy="1185862"/>
            <a:chOff x="792881" y="3979733"/>
            <a:chExt cx="2088232" cy="1186323"/>
          </a:xfrm>
        </p:grpSpPr>
        <p:grpSp>
          <p:nvGrpSpPr>
            <p:cNvPr id="77" name="그룹 314"/>
            <p:cNvGrpSpPr>
              <a:grpSpLocks/>
            </p:cNvGrpSpPr>
            <p:nvPr/>
          </p:nvGrpSpPr>
          <p:grpSpPr bwMode="auto">
            <a:xfrm>
              <a:off x="792880" y="3979743"/>
              <a:ext cx="2088228" cy="1186325"/>
              <a:chOff x="692696" y="5869037"/>
              <a:chExt cx="2880394" cy="1442243"/>
            </a:xfrm>
          </p:grpSpPr>
          <p:cxnSp>
            <p:nvCxnSpPr>
              <p:cNvPr id="79" name="구부러진 연결선 71"/>
              <p:cNvCxnSpPr>
                <a:cxnSpLocks noChangeShapeType="1"/>
              </p:cNvCxnSpPr>
              <p:nvPr/>
            </p:nvCxnSpPr>
            <p:spPr bwMode="auto">
              <a:xfrm flipV="1">
                <a:off x="1124744" y="6229077"/>
                <a:ext cx="360040" cy="288032"/>
              </a:xfrm>
              <a:prstGeom prst="curvedConnector3">
                <a:avLst>
                  <a:gd name="adj1" fmla="val 50000"/>
                </a:avLst>
              </a:prstGeom>
              <a:noFill/>
              <a:ln w="9525" algn="ctr">
                <a:solidFill>
                  <a:srgbClr val="0A0AFF"/>
                </a:solidFill>
                <a:round/>
                <a:headEnd/>
                <a:tailEnd type="triangle" w="med" len="med"/>
              </a:ln>
            </p:spPr>
          </p:cxnSp>
          <p:pic>
            <p:nvPicPr>
              <p:cNvPr id="130" name="Picture 7" descr="C:\Users\Luke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692696" y="6409531"/>
                <a:ext cx="504056" cy="611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1" name="Picture 11" descr="C:\Users\Luke\Pictures\Microsoft Clip Organizer\j0431637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44000" contrast="56000"/>
              </a:blip>
              <a:srcRect/>
              <a:stretch>
                <a:fillRect/>
              </a:stretch>
            </p:blipFill>
            <p:spPr bwMode="auto">
              <a:xfrm>
                <a:off x="2780928" y="6157069"/>
                <a:ext cx="792162" cy="716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2" name="TextBox 74"/>
              <p:cNvSpPr txBox="1">
                <a:spLocks noChangeArrowheads="1"/>
              </p:cNvSpPr>
              <p:nvPr/>
            </p:nvSpPr>
            <p:spPr bwMode="auto">
              <a:xfrm>
                <a:off x="1268760" y="6661126"/>
                <a:ext cx="1238550" cy="243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700"/>
                  <a:t>오픈 소스 라이선스 식별</a:t>
                </a:r>
              </a:p>
            </p:txBody>
          </p:sp>
          <p:sp>
            <p:nvSpPr>
              <p:cNvPr id="133" name="TextBox 75"/>
              <p:cNvSpPr txBox="1">
                <a:spLocks noChangeArrowheads="1"/>
              </p:cNvSpPr>
              <p:nvPr/>
            </p:nvSpPr>
            <p:spPr bwMode="auto">
              <a:xfrm>
                <a:off x="2792930" y="6937108"/>
                <a:ext cx="605124" cy="374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700"/>
                  <a:t>라이선스</a:t>
                </a:r>
                <a:endParaRPr lang="en-US" altLang="ko-KR" sz="700"/>
              </a:p>
              <a:p>
                <a:r>
                  <a:rPr lang="ko-KR" altLang="en-US" sz="700"/>
                  <a:t>검증 서버</a:t>
                </a:r>
                <a:endParaRPr lang="en-US" altLang="ko-KR" sz="1000"/>
              </a:p>
            </p:txBody>
          </p:sp>
          <p:grpSp>
            <p:nvGrpSpPr>
              <p:cNvPr id="134" name="그룹 251"/>
              <p:cNvGrpSpPr>
                <a:grpSpLocks/>
              </p:cNvGrpSpPr>
              <p:nvPr/>
            </p:nvGrpSpPr>
            <p:grpSpPr bwMode="auto">
              <a:xfrm>
                <a:off x="1628800" y="5869037"/>
                <a:ext cx="648072" cy="648072"/>
                <a:chOff x="1484784" y="5508997"/>
                <a:chExt cx="991170" cy="924495"/>
              </a:xfrm>
            </p:grpSpPr>
            <p:pic>
              <p:nvPicPr>
                <p:cNvPr id="138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484784" y="5508997"/>
                  <a:ext cx="919162" cy="8524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9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556792" y="5581005"/>
                  <a:ext cx="919162" cy="8524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137" name="구부러진 연결선 77"/>
              <p:cNvCxnSpPr>
                <a:cxnSpLocks noChangeShapeType="1"/>
              </p:cNvCxnSpPr>
              <p:nvPr/>
            </p:nvCxnSpPr>
            <p:spPr bwMode="auto">
              <a:xfrm>
                <a:off x="2276872" y="6218312"/>
                <a:ext cx="504056" cy="296962"/>
              </a:xfrm>
              <a:prstGeom prst="curvedConnector3">
                <a:avLst>
                  <a:gd name="adj1" fmla="val 50000"/>
                </a:avLst>
              </a:prstGeom>
              <a:noFill/>
              <a:ln w="9525" algn="ctr">
                <a:solidFill>
                  <a:srgbClr val="0A0AFF"/>
                </a:solidFill>
                <a:round/>
                <a:headEnd/>
                <a:tailEnd type="triangle" w="med" len="med"/>
              </a:ln>
            </p:spPr>
          </p:cxnSp>
        </p:grpSp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56977" y="4132271"/>
              <a:ext cx="469973" cy="207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81500" y="4244975"/>
            <a:ext cx="2984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1" name="그룹 81"/>
          <p:cNvGrpSpPr>
            <a:grpSpLocks/>
          </p:cNvGrpSpPr>
          <p:nvPr/>
        </p:nvGrpSpPr>
        <p:grpSpPr bwMode="auto">
          <a:xfrm>
            <a:off x="1331913" y="2200275"/>
            <a:ext cx="2930525" cy="1087438"/>
            <a:chOff x="1662708" y="3420765"/>
            <a:chExt cx="3480792" cy="1656184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4428862" y="3708482"/>
              <a:ext cx="658070" cy="159574"/>
            </a:xfrm>
            <a:prstGeom prst="round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00" kern="0" dirty="0">
                  <a:latin typeface="산돌고딕 M" pitchFamily="18" charset="-127"/>
                  <a:ea typeface="산돌고딕 M" pitchFamily="18" charset="-127"/>
                </a:rPr>
                <a:t>검증 서버</a:t>
              </a:r>
            </a:p>
          </p:txBody>
        </p:sp>
        <p:pic>
          <p:nvPicPr>
            <p:cNvPr id="143" name="Picture 8124" descr="Picture58"/>
            <p:cNvPicPr preferRelativeResize="0"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638968" y="3891186"/>
              <a:ext cx="405045" cy="537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" name="직사각형 143"/>
            <p:cNvSpPr/>
            <p:nvPr/>
          </p:nvSpPr>
          <p:spPr>
            <a:xfrm>
              <a:off x="3810390" y="3420765"/>
              <a:ext cx="1333110" cy="1656184"/>
            </a:xfrm>
            <a:prstGeom prst="rect">
              <a:avLst/>
            </a:prstGeom>
            <a:noFill/>
            <a:ln w="19050" cap="flat" cmpd="sng" algn="ctr">
              <a:solidFill>
                <a:srgbClr val="00698E"/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b="1" kern="0" dirty="0" err="1">
                  <a:solidFill>
                    <a:srgbClr val="000066">
                      <a:lumMod val="60000"/>
                      <a:lumOff val="40000"/>
                    </a:srgb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SDS</a:t>
              </a:r>
              <a:r>
                <a:rPr kumimoji="0" lang="en-US" altLang="ko-KR" sz="600" b="1" kern="0" dirty="0">
                  <a:solidFill>
                    <a:srgbClr val="000066">
                      <a:lumMod val="60000"/>
                      <a:lumOff val="40000"/>
                    </a:srgb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ko-KR" altLang="en-US" sz="600" b="1" kern="0" dirty="0" err="1">
                  <a:solidFill>
                    <a:srgbClr val="000066">
                      <a:lumMod val="60000"/>
                      <a:lumOff val="40000"/>
                    </a:srgb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내부망</a:t>
              </a:r>
              <a:endParaRPr kumimoji="0" lang="ko-KR" altLang="en-US" sz="600" b="1" kern="0" dirty="0">
                <a:solidFill>
                  <a:srgbClr val="000066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pic>
          <p:nvPicPr>
            <p:cNvPr id="145" name="Picture 154" descr="Gateway VPN"/>
            <p:cNvPicPr>
              <a:picLocks noChangeAspect="1" noChangeArrowheads="1"/>
            </p:cNvPicPr>
            <p:nvPr/>
          </p:nvPicPr>
          <p:blipFill>
            <a:blip r:embed="rId10" cstate="print"/>
            <a:srcRect l="14708" t="30565" r="14708" b="30565"/>
            <a:stretch>
              <a:fillRect/>
            </a:stretch>
          </p:blipFill>
          <p:spPr bwMode="auto">
            <a:xfrm>
              <a:off x="4381844" y="4551010"/>
              <a:ext cx="582497" cy="320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6" name="구부러진 연결선 94"/>
            <p:cNvCxnSpPr>
              <a:cxnSpLocks noChangeShapeType="1"/>
            </p:cNvCxnSpPr>
            <p:nvPr/>
          </p:nvCxnSpPr>
          <p:spPr bwMode="auto">
            <a:xfrm rot="5400000" flipH="1" flipV="1">
              <a:off x="4696226" y="4405745"/>
              <a:ext cx="122133" cy="168398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rgbClr val="0A0AFF"/>
              </a:solidFill>
              <a:round/>
              <a:headEnd/>
              <a:tailEnd type="triangle" w="med" len="med"/>
            </a:ln>
          </p:spPr>
        </p:cxnSp>
        <p:pic>
          <p:nvPicPr>
            <p:cNvPr id="147" name="Picture 937" descr="Picture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718331" y="3694494"/>
              <a:ext cx="550202" cy="509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8" name="구부러진 연결선 98"/>
            <p:cNvCxnSpPr>
              <a:cxnSpLocks noChangeShapeType="1"/>
            </p:cNvCxnSpPr>
            <p:nvPr/>
          </p:nvCxnSpPr>
          <p:spPr bwMode="auto">
            <a:xfrm>
              <a:off x="2268533" y="3949367"/>
              <a:ext cx="2113311" cy="761935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rgbClr val="0A0AFF"/>
              </a:solidFill>
              <a:round/>
              <a:headEnd/>
              <a:tailEnd type="triangle" w="med" len="med"/>
            </a:ln>
          </p:spPr>
        </p:cxnSp>
        <p:pic>
          <p:nvPicPr>
            <p:cNvPr id="149" name="Picture 46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665461" y="3672305"/>
              <a:ext cx="331491" cy="540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0" name="Picture 46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877788" y="4394092"/>
              <a:ext cx="331491" cy="540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1" name="그룹 12"/>
            <p:cNvGrpSpPr>
              <a:grpSpLocks/>
            </p:cNvGrpSpPr>
            <p:nvPr/>
          </p:nvGrpSpPr>
          <p:grpSpPr bwMode="auto">
            <a:xfrm>
              <a:off x="3180901" y="4068836"/>
              <a:ext cx="548341" cy="450419"/>
              <a:chOff x="6780291" y="4188444"/>
              <a:chExt cx="707807" cy="445747"/>
            </a:xfrm>
          </p:grpSpPr>
          <p:pic>
            <p:nvPicPr>
              <p:cNvPr id="162" name="Picture 56" descr="WAN,인터넷,통신망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16519" t="27650" r="16519" b="27650"/>
              <a:stretch>
                <a:fillRect/>
              </a:stretch>
            </p:blipFill>
            <p:spPr bwMode="auto">
              <a:xfrm>
                <a:off x="6821685" y="4188444"/>
                <a:ext cx="666413" cy="4457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3" name="TextBox 115"/>
              <p:cNvSpPr txBox="1">
                <a:spLocks noChangeArrowheads="1"/>
              </p:cNvSpPr>
              <p:nvPr/>
            </p:nvSpPr>
            <p:spPr bwMode="auto">
              <a:xfrm>
                <a:off x="6780291" y="4250295"/>
                <a:ext cx="637191" cy="278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600">
                    <a:latin typeface="나눔고딕" pitchFamily="50" charset="-127"/>
                    <a:ea typeface="나눔고딕" pitchFamily="50" charset="-127"/>
                  </a:rPr>
                  <a:t>인터넷</a:t>
                </a:r>
              </a:p>
            </p:txBody>
          </p:sp>
        </p:grpSp>
        <p:sp>
          <p:nvSpPr>
            <p:cNvPr id="152" name="직사각형 151"/>
            <p:cNvSpPr/>
            <p:nvPr/>
          </p:nvSpPr>
          <p:spPr>
            <a:xfrm>
              <a:off x="1662708" y="3420765"/>
              <a:ext cx="1400990" cy="1656184"/>
            </a:xfrm>
            <a:prstGeom prst="rect">
              <a:avLst/>
            </a:prstGeom>
            <a:noFill/>
            <a:ln w="19050" cap="flat" cmpd="sng" algn="ctr">
              <a:solidFill>
                <a:srgbClr val="808080">
                  <a:lumMod val="75000"/>
                </a:srgb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solidFill>
                    <a:srgbClr val="000066">
                      <a:lumMod val="60000"/>
                      <a:lumOff val="40000"/>
                    </a:srgb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SW </a:t>
              </a:r>
              <a:r>
                <a:rPr lang="ko-KR" altLang="en-US" sz="600" b="1" kern="0" dirty="0">
                  <a:solidFill>
                    <a:srgbClr val="000066">
                      <a:lumMod val="60000"/>
                      <a:lumOff val="40000"/>
                    </a:srgb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개발 프로젝트 </a:t>
              </a:r>
              <a:r>
                <a:rPr lang="ko-KR" altLang="en-US" sz="600" b="1" kern="0" dirty="0" err="1">
                  <a:solidFill>
                    <a:srgbClr val="000066">
                      <a:lumMod val="60000"/>
                      <a:lumOff val="40000"/>
                    </a:srgb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내부</a:t>
              </a:r>
              <a:r>
                <a:rPr kumimoji="0" lang="ko-KR" altLang="en-US" sz="600" b="1" kern="0" dirty="0" err="1">
                  <a:solidFill>
                    <a:srgbClr val="000066">
                      <a:lumMod val="60000"/>
                      <a:lumOff val="40000"/>
                    </a:srgb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망</a:t>
              </a:r>
              <a:endParaRPr kumimoji="0" lang="ko-KR" altLang="en-US" sz="600" b="1" kern="0" dirty="0">
                <a:solidFill>
                  <a:srgbClr val="000066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3" name="TextBox 105"/>
            <p:cNvSpPr txBox="1">
              <a:spLocks noChangeArrowheads="1"/>
            </p:cNvSpPr>
            <p:nvPr/>
          </p:nvSpPr>
          <p:spPr bwMode="auto">
            <a:xfrm>
              <a:off x="4396017" y="4763487"/>
              <a:ext cx="398412" cy="28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600">
                  <a:latin typeface="나눔고딕" pitchFamily="50" charset="-127"/>
                  <a:ea typeface="나눔고딕" pitchFamily="50" charset="-127"/>
                </a:rPr>
                <a:t>VPN</a:t>
              </a:r>
              <a:endParaRPr lang="ko-KR" altLang="en-US" sz="60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54" name="Picture 937" descr="Picture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700808" y="4492353"/>
              <a:ext cx="550202" cy="509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5" name="구부러진 연결선 94"/>
            <p:cNvCxnSpPr>
              <a:cxnSpLocks noChangeShapeType="1"/>
            </p:cNvCxnSpPr>
            <p:nvPr/>
          </p:nvCxnSpPr>
          <p:spPr bwMode="auto">
            <a:xfrm flipV="1">
              <a:off x="2897941" y="4294047"/>
              <a:ext cx="315035" cy="474884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rgbClr val="0A0AFF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156" name="&quot;없음&quot; 기호 155"/>
            <p:cNvSpPr/>
            <p:nvPr/>
          </p:nvSpPr>
          <p:spPr>
            <a:xfrm>
              <a:off x="2927936" y="4540201"/>
              <a:ext cx="226270" cy="224853"/>
            </a:xfrm>
            <a:prstGeom prst="noSmoking">
              <a:avLst>
                <a:gd name="adj" fmla="val 10038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pic>
          <p:nvPicPr>
            <p:cNvPr id="157" name="Picture 8124" descr="Picture58"/>
            <p:cNvPicPr preferRelativeResize="0"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492896" y="4500085"/>
              <a:ext cx="405045" cy="537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8" name="구부러진 연결선 110"/>
            <p:cNvCxnSpPr>
              <a:cxnSpLocks noChangeShapeType="1"/>
            </p:cNvCxnSpPr>
            <p:nvPr/>
          </p:nvCxnSpPr>
          <p:spPr bwMode="auto">
            <a:xfrm rot="10800000">
              <a:off x="2251010" y="4747227"/>
              <a:ext cx="241886" cy="21705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rgbClr val="0A0AFF"/>
              </a:solidFill>
              <a:round/>
              <a:headEnd type="triangle" w="med" len="med"/>
              <a:tailEnd/>
            </a:ln>
          </p:spPr>
        </p:cxnSp>
        <p:sp>
          <p:nvSpPr>
            <p:cNvPr id="159" name="모서리가 둥근 직사각형 158"/>
            <p:cNvSpPr/>
            <p:nvPr/>
          </p:nvSpPr>
          <p:spPr>
            <a:xfrm>
              <a:off x="2209528" y="4247648"/>
              <a:ext cx="788175" cy="256285"/>
            </a:xfrm>
            <a:prstGeom prst="round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500" kern="0" dirty="0" err="1">
                  <a:latin typeface="산돌고딕 M" pitchFamily="18" charset="-127"/>
                  <a:ea typeface="산돌고딕 M" pitchFamily="18" charset="-127"/>
                </a:rPr>
                <a:t>이동형</a:t>
              </a:r>
              <a:endParaRPr kumimoji="0" lang="ko-KR" altLang="en-US" sz="500" kern="0" dirty="0">
                <a:latin typeface="산돌고딕 M" pitchFamily="18" charset="-127"/>
                <a:ea typeface="산돌고딕 M" pitchFamily="18" charset="-127"/>
              </a:endParaRPr>
            </a:p>
          </p:txBody>
        </p:sp>
        <p:sp>
          <p:nvSpPr>
            <p:cNvPr id="160" name="TextBox 112"/>
            <p:cNvSpPr txBox="1">
              <a:spLocks noChangeArrowheads="1"/>
            </p:cNvSpPr>
            <p:nvPr/>
          </p:nvSpPr>
          <p:spPr bwMode="auto">
            <a:xfrm>
              <a:off x="2301116" y="3628519"/>
              <a:ext cx="219470" cy="28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 sz="600"/>
            </a:p>
          </p:txBody>
        </p:sp>
        <p:sp>
          <p:nvSpPr>
            <p:cNvPr id="161" name="TextBox 113"/>
            <p:cNvSpPr txBox="1">
              <a:spLocks noChangeArrowheads="1"/>
            </p:cNvSpPr>
            <p:nvPr/>
          </p:nvSpPr>
          <p:spPr bwMode="auto">
            <a:xfrm>
              <a:off x="4134379" y="4236043"/>
              <a:ext cx="550768" cy="375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500"/>
                <a:t>오픈 소스</a:t>
              </a:r>
              <a:endParaRPr lang="en-US" altLang="ko-KR" sz="500"/>
            </a:p>
            <a:p>
              <a:r>
                <a:rPr lang="ko-KR" altLang="en-US" sz="500"/>
                <a:t>조회</a:t>
              </a:r>
            </a:p>
          </p:txBody>
        </p:sp>
      </p:grpSp>
      <p:sp>
        <p:nvSpPr>
          <p:cNvPr id="164" name="AutoShape 10"/>
          <p:cNvSpPr>
            <a:spLocks noChangeArrowheads="1"/>
          </p:cNvSpPr>
          <p:nvPr/>
        </p:nvSpPr>
        <p:spPr bwMode="auto">
          <a:xfrm>
            <a:off x="7558088" y="5487988"/>
            <a:ext cx="1546225" cy="84613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92075" indent="-92075" algn="l" defTabSz="831850" latinLnBrk="0">
              <a:buFontTx/>
              <a:buChar char="•"/>
              <a:defRPr/>
            </a:pPr>
            <a:r>
              <a:rPr lang="ko-KR" altLang="en-US" sz="1100" dirty="0">
                <a:latin typeface="+mn-ea"/>
              </a:rPr>
              <a:t>진단 결과에 따른 조치 수행은 현장이 담당</a:t>
            </a:r>
            <a:endParaRPr lang="en-US" altLang="ko-KR" sz="1100" dirty="0">
              <a:latin typeface="+mn-ea"/>
            </a:endParaRPr>
          </a:p>
        </p:txBody>
      </p:sp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96821"/>
              </p:ext>
            </p:extLst>
          </p:nvPr>
        </p:nvGraphicFramePr>
        <p:xfrm>
          <a:off x="614363" y="1714500"/>
          <a:ext cx="8505945" cy="326880"/>
        </p:xfrm>
        <a:graphic>
          <a:graphicData uri="http://schemas.openxmlformats.org/drawingml/2006/table">
            <a:tbl>
              <a:tblPr firstRow="1" bandRow="1"/>
              <a:tblGrid>
                <a:gridCol w="3727324"/>
                <a:gridCol w="3058318"/>
                <a:gridCol w="1720303"/>
              </a:tblGrid>
              <a:tr h="2160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서비스  항목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4500" marR="94500" marT="72000" marB="7200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돋움"/>
                          <a:cs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서비스  내용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4500" marR="94500" marT="72000" marB="7200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유의 사항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4500" marR="9450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</a:tr>
            </a:tbl>
          </a:graphicData>
        </a:graphic>
      </p:graphicFrame>
      <p:sp>
        <p:nvSpPr>
          <p:cNvPr id="166" name="TextBox 118"/>
          <p:cNvSpPr txBox="1">
            <a:spLocks noChangeArrowheads="1"/>
          </p:cNvSpPr>
          <p:nvPr/>
        </p:nvSpPr>
        <p:spPr bwMode="auto">
          <a:xfrm>
            <a:off x="1225550" y="4660900"/>
            <a:ext cx="6651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/>
              <a:t>검증 담당자</a:t>
            </a:r>
            <a:endParaRPr lang="en-US" altLang="ko-KR" sz="700"/>
          </a:p>
        </p:txBody>
      </p:sp>
    </p:spTree>
    <p:extLst>
      <p:ext uri="{BB962C8B-B14F-4D97-AF65-F5344CB8AC3E}">
        <p14:creationId xmlns:p14="http://schemas.microsoft.com/office/powerpoint/2010/main" val="18979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Overview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2872" y="96017"/>
            <a:ext cx="2491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1-4.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소스 검증 대상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4905" y="800708"/>
            <a:ext cx="901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오픈 소스 검증 대상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고객사가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개발한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SW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배포하는 경우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외부 업체가 제공한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SW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고객이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재배포하는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경우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웹 기반으로 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자 고객 서비스를 제공하는 경우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AutoShape 35"/>
          <p:cNvSpPr>
            <a:spLocks noChangeArrowheads="1"/>
          </p:cNvSpPr>
          <p:nvPr/>
        </p:nvSpPr>
        <p:spPr bwMode="auto">
          <a:xfrm>
            <a:off x="4941888" y="3000375"/>
            <a:ext cx="1355725" cy="571500"/>
          </a:xfrm>
          <a:prstGeom prst="roundRect">
            <a:avLst>
              <a:gd name="adj" fmla="val 11810"/>
            </a:avLst>
          </a:prstGeom>
          <a:gradFill rotWithShape="0">
            <a:gsLst>
              <a:gs pos="0">
                <a:srgbClr val="FFFFFF"/>
              </a:gs>
              <a:gs pos="100000">
                <a:srgbClr val="D2DCF5"/>
              </a:gs>
            </a:gsLst>
            <a:lin ang="5400000" scaled="1"/>
          </a:gradFill>
          <a:ln w="9525">
            <a:solidFill>
              <a:srgbClr val="799ED5"/>
            </a:solidFill>
            <a:round/>
            <a:headEnd/>
            <a:tailEnd/>
          </a:ln>
          <a:effectLst/>
          <a:extLst/>
        </p:spPr>
        <p:txBody>
          <a:bodyPr lIns="72000" tIns="0" rIns="0" bIns="0" anchor="ctr"/>
          <a:lstStyle/>
          <a:p>
            <a:pPr indent="-176213" defTabSz="831850" latinLnBrk="0">
              <a:defRPr/>
            </a:pPr>
            <a:r>
              <a:rPr lang="ko-KR" altLang="en-US" sz="1100" dirty="0">
                <a:solidFill>
                  <a:srgbClr val="20190B"/>
                </a:solidFill>
                <a:latin typeface="+mn-ea"/>
              </a:rPr>
              <a:t>고객</a:t>
            </a:r>
            <a:endParaRPr lang="en-US" altLang="ko-KR" sz="1100" dirty="0">
              <a:solidFill>
                <a:srgbClr val="20190B"/>
              </a:solidFill>
              <a:latin typeface="+mn-ea"/>
            </a:endParaRPr>
          </a:p>
          <a:p>
            <a:pPr indent="-176213" algn="l" defTabSz="831850" latinLnBrk="0">
              <a:defRPr/>
            </a:pPr>
            <a:r>
              <a:rPr lang="ko-KR" altLang="en-US" sz="1100" dirty="0">
                <a:latin typeface="+mn-ea"/>
              </a:rPr>
              <a:t>고객 업체의 계열사 및 협력업체 포함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3" name="AutoShape 35"/>
          <p:cNvSpPr>
            <a:spLocks noChangeArrowheads="1"/>
          </p:cNvSpPr>
          <p:nvPr/>
        </p:nvSpPr>
        <p:spPr bwMode="auto">
          <a:xfrm>
            <a:off x="1952625" y="3001963"/>
            <a:ext cx="1357313" cy="571500"/>
          </a:xfrm>
          <a:prstGeom prst="roundRect">
            <a:avLst>
              <a:gd name="adj" fmla="val 11810"/>
            </a:avLst>
          </a:prstGeom>
          <a:gradFill rotWithShape="0">
            <a:gsLst>
              <a:gs pos="0">
                <a:srgbClr val="FFFFFF"/>
              </a:gs>
              <a:gs pos="100000">
                <a:srgbClr val="D2DCF5"/>
              </a:gs>
            </a:gsLst>
            <a:lin ang="5400000" scaled="1"/>
          </a:gradFill>
          <a:ln w="9525">
            <a:solidFill>
              <a:srgbClr val="799ED5"/>
            </a:solidFill>
            <a:round/>
            <a:headEnd/>
            <a:tailEnd/>
          </a:ln>
          <a:effectLst/>
          <a:extLst/>
        </p:spPr>
        <p:txBody>
          <a:bodyPr lIns="72000" tIns="0" rIns="0" bIns="0" anchor="ctr"/>
          <a:lstStyle/>
          <a:p>
            <a:pPr defTabSz="831850" latinLnBrk="0">
              <a:defRPr/>
            </a:pPr>
            <a:r>
              <a:rPr lang="ko-KR" altLang="en-US" sz="1100" dirty="0">
                <a:solidFill>
                  <a:srgbClr val="20190B"/>
                </a:solidFill>
                <a:latin typeface="+mn-ea"/>
              </a:rPr>
              <a:t>공급 업체</a:t>
            </a:r>
            <a:endParaRPr lang="en-US" altLang="ko-KR" sz="1100" dirty="0">
              <a:solidFill>
                <a:srgbClr val="20190B"/>
              </a:solidFill>
              <a:latin typeface="+mn-ea"/>
            </a:endParaRPr>
          </a:p>
        </p:txBody>
      </p:sp>
      <p:sp>
        <p:nvSpPr>
          <p:cNvPr id="84" name="AutoShape 35"/>
          <p:cNvSpPr>
            <a:spLocks noChangeArrowheads="1"/>
          </p:cNvSpPr>
          <p:nvPr/>
        </p:nvSpPr>
        <p:spPr bwMode="auto">
          <a:xfrm>
            <a:off x="7810500" y="3001963"/>
            <a:ext cx="1357313" cy="571500"/>
          </a:xfrm>
          <a:prstGeom prst="roundRect">
            <a:avLst>
              <a:gd name="adj" fmla="val 11810"/>
            </a:avLst>
          </a:prstGeom>
          <a:gradFill rotWithShape="0">
            <a:gsLst>
              <a:gs pos="0">
                <a:srgbClr val="FFFFFF"/>
              </a:gs>
              <a:gs pos="100000">
                <a:srgbClr val="D2DCF5"/>
              </a:gs>
            </a:gsLst>
            <a:lin ang="5400000" scaled="1"/>
          </a:gradFill>
          <a:ln w="9525">
            <a:solidFill>
              <a:srgbClr val="799ED5"/>
            </a:solidFill>
            <a:round/>
            <a:headEnd/>
            <a:tailEnd/>
          </a:ln>
          <a:effectLst/>
          <a:extLst/>
        </p:spPr>
        <p:txBody>
          <a:bodyPr lIns="72000" tIns="0" rIns="0" bIns="0" anchor="ctr"/>
          <a:lstStyle/>
          <a:p>
            <a:pPr defTabSz="831850" latinLnBrk="0">
              <a:defRPr/>
            </a:pPr>
            <a:r>
              <a:rPr lang="ko-KR" altLang="en-US" sz="1100" dirty="0">
                <a:latin typeface="+mn-ea"/>
              </a:rPr>
              <a:t>제 </a:t>
            </a:r>
            <a:r>
              <a:rPr lang="en-US" altLang="ko-KR" sz="1100" dirty="0">
                <a:latin typeface="+mn-ea"/>
              </a:rPr>
              <a:t>3</a:t>
            </a:r>
            <a:r>
              <a:rPr lang="ko-KR" altLang="en-US" sz="1100" dirty="0">
                <a:latin typeface="+mn-ea"/>
              </a:rPr>
              <a:t>자</a:t>
            </a:r>
            <a:endParaRPr lang="en-US" altLang="ko-KR" sz="1100" dirty="0">
              <a:latin typeface="+mn-ea"/>
            </a:endParaRPr>
          </a:p>
          <a:p>
            <a:pPr algn="l" defTabSz="831850" latinLnBrk="0">
              <a:defRPr/>
            </a:pPr>
            <a:r>
              <a:rPr lang="ko-KR" altLang="en-US" sz="1100" dirty="0">
                <a:latin typeface="+mn-ea"/>
              </a:rPr>
              <a:t>고객의 계열사 및 협력업체 포함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85" name="직선 화살표 연결선 24"/>
          <p:cNvCxnSpPr>
            <a:cxnSpLocks noChangeShapeType="1"/>
            <a:stCxn id="83" idx="3"/>
            <a:endCxn id="82" idx="1"/>
          </p:cNvCxnSpPr>
          <p:nvPr/>
        </p:nvCxnSpPr>
        <p:spPr bwMode="auto">
          <a:xfrm flipV="1">
            <a:off x="3309938" y="3286125"/>
            <a:ext cx="1631950" cy="158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86" name="직선 화살표 연결선 25"/>
          <p:cNvCxnSpPr>
            <a:cxnSpLocks noChangeShapeType="1"/>
            <a:stCxn id="82" idx="3"/>
            <a:endCxn id="84" idx="1"/>
          </p:cNvCxnSpPr>
          <p:nvPr/>
        </p:nvCxnSpPr>
        <p:spPr bwMode="auto">
          <a:xfrm>
            <a:off x="6297613" y="3286125"/>
            <a:ext cx="1512887" cy="158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grpSp>
        <p:nvGrpSpPr>
          <p:cNvPr id="87" name="Group 69"/>
          <p:cNvGrpSpPr>
            <a:grpSpLocks/>
          </p:cNvGrpSpPr>
          <p:nvPr/>
        </p:nvGrpSpPr>
        <p:grpSpPr bwMode="auto">
          <a:xfrm>
            <a:off x="3722688" y="3114675"/>
            <a:ext cx="793750" cy="368300"/>
            <a:chOff x="346" y="5093"/>
            <a:chExt cx="884" cy="749"/>
          </a:xfrm>
        </p:grpSpPr>
        <p:sp>
          <p:nvSpPr>
            <p:cNvPr id="88" name="AutoShape 70"/>
            <p:cNvSpPr>
              <a:spLocks noChangeArrowheads="1"/>
            </p:cNvSpPr>
            <p:nvPr/>
          </p:nvSpPr>
          <p:spPr bwMode="auto">
            <a:xfrm>
              <a:off x="346" y="5093"/>
              <a:ext cx="884" cy="749"/>
            </a:xfrm>
            <a:prstGeom prst="roundRect">
              <a:avLst>
                <a:gd name="adj" fmla="val 2727"/>
              </a:avLst>
            </a:prstGeom>
            <a:solidFill>
              <a:srgbClr val="FFFFFF"/>
            </a:solidFill>
            <a:ln w="6350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kern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89" name="AutoShape 71"/>
            <p:cNvSpPr>
              <a:spLocks noChangeArrowheads="1"/>
            </p:cNvSpPr>
            <p:nvPr/>
          </p:nvSpPr>
          <p:spPr bwMode="auto">
            <a:xfrm>
              <a:off x="360" y="5119"/>
              <a:ext cx="856" cy="701"/>
            </a:xfrm>
            <a:prstGeom prst="roundRect">
              <a:avLst>
                <a:gd name="adj" fmla="val 1681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b="1" kern="0" dirty="0">
                  <a:solidFill>
                    <a:sysClr val="windowText" lastClr="000000"/>
                  </a:solidFill>
                  <a:latin typeface="+mn-ea"/>
                </a:rPr>
                <a:t>배포</a:t>
              </a:r>
            </a:p>
          </p:txBody>
        </p:sp>
      </p:grpSp>
      <p:grpSp>
        <p:nvGrpSpPr>
          <p:cNvPr id="90" name="Group 69"/>
          <p:cNvGrpSpPr>
            <a:grpSpLocks/>
          </p:cNvGrpSpPr>
          <p:nvPr/>
        </p:nvGrpSpPr>
        <p:grpSpPr bwMode="auto">
          <a:xfrm>
            <a:off x="6659563" y="3114675"/>
            <a:ext cx="793750" cy="368300"/>
            <a:chOff x="346" y="5093"/>
            <a:chExt cx="884" cy="749"/>
          </a:xfrm>
        </p:grpSpPr>
        <p:sp>
          <p:nvSpPr>
            <p:cNvPr id="91" name="AutoShape 70"/>
            <p:cNvSpPr>
              <a:spLocks noChangeArrowheads="1"/>
            </p:cNvSpPr>
            <p:nvPr/>
          </p:nvSpPr>
          <p:spPr bwMode="auto">
            <a:xfrm>
              <a:off x="346" y="5093"/>
              <a:ext cx="884" cy="749"/>
            </a:xfrm>
            <a:prstGeom prst="roundRect">
              <a:avLst>
                <a:gd name="adj" fmla="val 2727"/>
              </a:avLst>
            </a:prstGeom>
            <a:solidFill>
              <a:srgbClr val="FFFFFF"/>
            </a:solidFill>
            <a:ln w="6350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kern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92" name="AutoShape 71"/>
            <p:cNvSpPr>
              <a:spLocks noChangeArrowheads="1"/>
            </p:cNvSpPr>
            <p:nvPr/>
          </p:nvSpPr>
          <p:spPr bwMode="auto">
            <a:xfrm>
              <a:off x="360" y="5119"/>
              <a:ext cx="856" cy="701"/>
            </a:xfrm>
            <a:prstGeom prst="roundRect">
              <a:avLst>
                <a:gd name="adj" fmla="val 1681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b="1" kern="0" dirty="0" err="1">
                  <a:solidFill>
                    <a:sysClr val="windowText" lastClr="000000"/>
                  </a:solidFill>
                  <a:latin typeface="+mn-ea"/>
                </a:rPr>
                <a:t>재배포</a:t>
              </a:r>
              <a:endParaRPr kumimoji="0" lang="ko-KR" altLang="en-US" sz="1100" b="1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sp>
        <p:nvSpPr>
          <p:cNvPr id="93" name="내용 개체 틀 2"/>
          <p:cNvSpPr txBox="1">
            <a:spLocks/>
          </p:cNvSpPr>
          <p:nvPr/>
        </p:nvSpPr>
        <p:spPr>
          <a:xfrm>
            <a:off x="1881188" y="3786188"/>
            <a:ext cx="7715250" cy="57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91430" tIns="45715" rIns="91430" bIns="45715"/>
          <a:lstStyle/>
          <a:p>
            <a:pPr marL="177800" lvl="1" indent="-177800" algn="l">
              <a:spcBef>
                <a:spcPct val="20000"/>
              </a:spcBef>
              <a:buFont typeface="맑은 고딕" pitchFamily="50" charset="-127"/>
              <a:buChar char="–"/>
              <a:defRPr/>
            </a:pPr>
            <a:r>
              <a:rPr lang="ko-KR" altLang="en-US" sz="1200" dirty="0">
                <a:latin typeface="+mn-ea"/>
                <a:sym typeface="Gill Sans" charset="0"/>
              </a:rPr>
              <a:t>공급 업체가 납품한</a:t>
            </a:r>
            <a:r>
              <a:rPr lang="en-US" altLang="ko-KR" sz="1200" dirty="0">
                <a:latin typeface="+mn-ea"/>
                <a:sym typeface="Gill Sans" charset="0"/>
              </a:rPr>
              <a:t> SW </a:t>
            </a:r>
            <a:r>
              <a:rPr lang="ko-KR" altLang="en-US" sz="1200" dirty="0">
                <a:latin typeface="+mn-ea"/>
                <a:sym typeface="Gill Sans" charset="0"/>
              </a:rPr>
              <a:t>중</a:t>
            </a:r>
            <a:r>
              <a:rPr lang="en-US" altLang="ko-KR" sz="1200" dirty="0">
                <a:latin typeface="+mn-ea"/>
                <a:sym typeface="Gill Sans" charset="0"/>
              </a:rPr>
              <a:t> </a:t>
            </a:r>
            <a:r>
              <a:rPr lang="ko-KR" altLang="en-US" sz="1200" dirty="0" err="1">
                <a:latin typeface="+mn-ea"/>
                <a:sym typeface="Gill Sans" charset="0"/>
              </a:rPr>
              <a:t>고객사</a:t>
            </a:r>
            <a:r>
              <a:rPr lang="ko-KR" altLang="en-US" sz="1200" dirty="0">
                <a:latin typeface="+mn-ea"/>
                <a:sym typeface="Gill Sans" charset="0"/>
              </a:rPr>
              <a:t> 외부의 사용자에게 서비스를 제공하는 </a:t>
            </a:r>
            <a:r>
              <a:rPr lang="en-US" altLang="ko-KR" sz="1200" dirty="0">
                <a:latin typeface="+mn-ea"/>
                <a:sym typeface="Gill Sans" charset="0"/>
              </a:rPr>
              <a:t>SW</a:t>
            </a:r>
            <a:r>
              <a:rPr lang="ko-KR" altLang="en-US" sz="1200" dirty="0">
                <a:latin typeface="+mn-ea"/>
                <a:sym typeface="Gill Sans" charset="0"/>
              </a:rPr>
              <a:t>는 라이선스 검증의 </a:t>
            </a:r>
            <a:r>
              <a:rPr lang="ko-KR" altLang="en-US" sz="1200" dirty="0" smtClean="0">
                <a:latin typeface="+mn-ea"/>
                <a:sym typeface="Gill Sans" charset="0"/>
              </a:rPr>
              <a:t>대상임</a:t>
            </a:r>
            <a:endParaRPr lang="en-US" altLang="ko-KR" sz="1200" dirty="0">
              <a:latin typeface="+mn-ea"/>
              <a:sym typeface="Gill Sans" charset="0"/>
            </a:endParaRPr>
          </a:p>
          <a:p>
            <a:pPr marL="177800" lvl="1" indent="-177800" algn="l">
              <a:spcBef>
                <a:spcPct val="20000"/>
              </a:spcBef>
              <a:buFont typeface="맑은 고딕" pitchFamily="50" charset="-127"/>
              <a:buChar char="–"/>
              <a:defRPr/>
            </a:pPr>
            <a:r>
              <a:rPr lang="ko-KR" altLang="en-US" sz="1200" dirty="0" err="1">
                <a:latin typeface="+mn-ea"/>
                <a:sym typeface="Gill Sans" charset="0"/>
              </a:rPr>
              <a:t>고객사</a:t>
            </a:r>
            <a:r>
              <a:rPr lang="ko-KR" altLang="en-US" sz="1200" dirty="0">
                <a:latin typeface="+mn-ea"/>
                <a:sym typeface="Gill Sans" charset="0"/>
              </a:rPr>
              <a:t> 이외의 사용자에게 공급되는 </a:t>
            </a:r>
            <a:r>
              <a:rPr lang="en-US" altLang="ko-KR" sz="1200" dirty="0">
                <a:latin typeface="+mn-ea"/>
                <a:sym typeface="Gill Sans" charset="0"/>
              </a:rPr>
              <a:t>SW</a:t>
            </a:r>
            <a:r>
              <a:rPr lang="ko-KR" altLang="en-US" sz="1200" dirty="0">
                <a:latin typeface="+mn-ea"/>
                <a:sym typeface="Gill Sans" charset="0"/>
              </a:rPr>
              <a:t>는 서비스 유형에 상관없이 검증의 </a:t>
            </a:r>
            <a:r>
              <a:rPr lang="ko-KR" altLang="en-US" sz="1200" dirty="0" smtClean="0">
                <a:latin typeface="+mn-ea"/>
                <a:sym typeface="Gill Sans" charset="0"/>
              </a:rPr>
              <a:t>대상임</a:t>
            </a:r>
            <a:endParaRPr lang="en-US" altLang="ko-KR" sz="1200" dirty="0">
              <a:latin typeface="+mn-ea"/>
              <a:sym typeface="Gill Sans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184650" y="4922838"/>
            <a:ext cx="1176338" cy="863600"/>
          </a:xfrm>
          <a:prstGeom prst="rect">
            <a:avLst/>
          </a:prstGeom>
          <a:noFill/>
          <a:ln w="19050" cap="flat" cmpd="sng" algn="ctr">
            <a:solidFill>
              <a:srgbClr val="808080">
                <a:lumMod val="75000"/>
              </a:srgb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고객사</a:t>
            </a:r>
            <a:endParaRPr kumimoji="0" lang="ko-KR" altLang="en-US" sz="1000" b="1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5" name="TextBox 58"/>
          <p:cNvSpPr txBox="1">
            <a:spLocks noChangeArrowheads="1"/>
          </p:cNvSpPr>
          <p:nvPr/>
        </p:nvSpPr>
        <p:spPr bwMode="auto">
          <a:xfrm>
            <a:off x="4192588" y="5607050"/>
            <a:ext cx="1039812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ko-KR" altLang="en-US" sz="700"/>
              <a:t>대국민 서비스</a:t>
            </a:r>
          </a:p>
        </p:txBody>
      </p:sp>
      <p:pic>
        <p:nvPicPr>
          <p:cNvPr id="96" name="Picture 40" descr="Picture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6888" y="5138738"/>
            <a:ext cx="2333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" name="Picture 40" descr="Picture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6888" y="5426075"/>
            <a:ext cx="2333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8" name="구부러진 연결선 61"/>
          <p:cNvCxnSpPr>
            <a:cxnSpLocks noChangeShapeType="1"/>
          </p:cNvCxnSpPr>
          <p:nvPr/>
        </p:nvCxnSpPr>
        <p:spPr bwMode="auto">
          <a:xfrm rot="10800000" flipV="1">
            <a:off x="5043488" y="5246688"/>
            <a:ext cx="533400" cy="1476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A0AFF"/>
            </a:solidFill>
            <a:round/>
            <a:headEnd type="triangle" w="med" len="med"/>
            <a:tailEnd/>
          </a:ln>
        </p:spPr>
      </p:cxnSp>
      <p:cxnSp>
        <p:nvCxnSpPr>
          <p:cNvPr id="99" name="구부러진 연결선 62"/>
          <p:cNvCxnSpPr>
            <a:cxnSpLocks noChangeShapeType="1"/>
          </p:cNvCxnSpPr>
          <p:nvPr/>
        </p:nvCxnSpPr>
        <p:spPr bwMode="auto">
          <a:xfrm rot="10800000">
            <a:off x="5043488" y="5394325"/>
            <a:ext cx="533400" cy="1397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A0AFF"/>
            </a:solidFill>
            <a:round/>
            <a:headEnd type="triangle" w="med" len="med"/>
            <a:tailEnd/>
          </a:ln>
        </p:spPr>
      </p:cxnSp>
      <p:sp>
        <p:nvSpPr>
          <p:cNvPr id="100" name="직사각형 99"/>
          <p:cNvSpPr/>
          <p:nvPr/>
        </p:nvSpPr>
        <p:spPr>
          <a:xfrm>
            <a:off x="1793875" y="4994275"/>
            <a:ext cx="1701800" cy="863600"/>
          </a:xfrm>
          <a:prstGeom prst="rect">
            <a:avLst/>
          </a:prstGeom>
          <a:noFill/>
          <a:ln w="19050" cap="flat" cmpd="sng" algn="ctr">
            <a:solidFill>
              <a:srgbClr val="808080">
                <a:lumMod val="75000"/>
              </a:srgb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고객사</a:t>
            </a:r>
            <a:endParaRPr kumimoji="0" lang="ko-KR" altLang="en-US" sz="1000" b="1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1" name="Picture 40" descr="Picture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7850" y="5281613"/>
            <a:ext cx="233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40" descr="Picture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7050" y="5570538"/>
            <a:ext cx="233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" name="구부러진 연결선 66"/>
          <p:cNvCxnSpPr>
            <a:cxnSpLocks noChangeShapeType="1"/>
          </p:cNvCxnSpPr>
          <p:nvPr/>
        </p:nvCxnSpPr>
        <p:spPr bwMode="auto">
          <a:xfrm rot="10800000" flipV="1">
            <a:off x="2593975" y="5389563"/>
            <a:ext cx="523875" cy="10795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A0AFF"/>
            </a:solidFill>
            <a:round/>
            <a:headEnd type="triangle" w="med" len="med"/>
            <a:tailEnd/>
          </a:ln>
        </p:spPr>
      </p:cxnSp>
      <p:cxnSp>
        <p:nvCxnSpPr>
          <p:cNvPr id="104" name="구부러진 연결선 67"/>
          <p:cNvCxnSpPr>
            <a:cxnSpLocks noChangeShapeType="1"/>
          </p:cNvCxnSpPr>
          <p:nvPr/>
        </p:nvCxnSpPr>
        <p:spPr bwMode="auto">
          <a:xfrm rot="10800000">
            <a:off x="2593975" y="5497513"/>
            <a:ext cx="473075" cy="18097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A0AFF"/>
            </a:solidFill>
            <a:round/>
            <a:headEnd type="triangle" w="med" len="med"/>
            <a:tailEnd/>
          </a:ln>
        </p:spPr>
      </p:cxnSp>
      <p:sp>
        <p:nvSpPr>
          <p:cNvPr id="105" name="TextBox 68"/>
          <p:cNvSpPr txBox="1">
            <a:spLocks noChangeArrowheads="1"/>
          </p:cNvSpPr>
          <p:nvPr/>
        </p:nvSpPr>
        <p:spPr bwMode="auto">
          <a:xfrm>
            <a:off x="1828800" y="5718175"/>
            <a:ext cx="1039813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ko-KR" altLang="en-US" sz="700"/>
              <a:t>국세청 업무시스템</a:t>
            </a:r>
          </a:p>
        </p:txBody>
      </p:sp>
      <p:sp>
        <p:nvSpPr>
          <p:cNvPr id="106" name="내용 개체 틀 2"/>
          <p:cNvSpPr txBox="1">
            <a:spLocks/>
          </p:cNvSpPr>
          <p:nvPr/>
        </p:nvSpPr>
        <p:spPr>
          <a:xfrm>
            <a:off x="4167188" y="5857875"/>
            <a:ext cx="1866900" cy="504825"/>
          </a:xfrm>
          <a:prstGeom prst="rect">
            <a:avLst/>
          </a:prstGeom>
        </p:spPr>
        <p:txBody>
          <a:bodyPr lIns="0" tIns="0" rIns="0" bIns="0"/>
          <a:lstStyle/>
          <a:p>
            <a:pPr marL="0" lvl="1" algn="l">
              <a:spcBef>
                <a:spcPct val="20000"/>
              </a:spcBef>
              <a:defRPr/>
            </a:pPr>
            <a:r>
              <a:rPr lang="ko-KR" altLang="en-US" sz="800" dirty="0">
                <a:latin typeface="+mn-ea"/>
                <a:sym typeface="Gill Sans" charset="0"/>
              </a:rPr>
              <a:t>연말정산 간소화 시스템은 국세청 소유이나 국세청 외부의 일반 국민이 사용자라 </a:t>
            </a:r>
            <a:r>
              <a:rPr lang="ko-KR" altLang="en-US" sz="800" b="1" dirty="0">
                <a:latin typeface="+mn-ea"/>
                <a:sym typeface="Gill Sans" charset="0"/>
              </a:rPr>
              <a:t>검증 대상</a:t>
            </a:r>
            <a:endParaRPr lang="en-US" altLang="ko-KR" sz="800" dirty="0">
              <a:latin typeface="+mn-ea"/>
              <a:sym typeface="Gill Sans" charset="0"/>
            </a:endParaRPr>
          </a:p>
        </p:txBody>
      </p:sp>
      <p:sp>
        <p:nvSpPr>
          <p:cNvPr id="107" name="내용 개체 틀 2"/>
          <p:cNvSpPr txBox="1">
            <a:spLocks/>
          </p:cNvSpPr>
          <p:nvPr/>
        </p:nvSpPr>
        <p:spPr>
          <a:xfrm>
            <a:off x="1809750" y="5929313"/>
            <a:ext cx="1781175" cy="431800"/>
          </a:xfrm>
          <a:prstGeom prst="rect">
            <a:avLst/>
          </a:prstGeom>
        </p:spPr>
        <p:txBody>
          <a:bodyPr lIns="0" tIns="0" rIns="0" bIns="0"/>
          <a:lstStyle/>
          <a:p>
            <a:pPr marL="0" lvl="1" algn="l">
              <a:spcBef>
                <a:spcPct val="20000"/>
              </a:spcBef>
              <a:defRPr/>
            </a:pPr>
            <a:r>
              <a:rPr lang="ko-KR" altLang="en-US" sz="800" dirty="0">
                <a:latin typeface="+mn-ea"/>
                <a:sym typeface="Gill Sans" charset="0"/>
              </a:rPr>
              <a:t>국세청 업무시스템은</a:t>
            </a:r>
            <a:r>
              <a:rPr lang="en-US" altLang="ko-KR" sz="800" dirty="0">
                <a:latin typeface="+mn-ea"/>
                <a:sym typeface="Gill Sans" charset="0"/>
              </a:rPr>
              <a:t>, </a:t>
            </a:r>
            <a:r>
              <a:rPr lang="ko-KR" altLang="en-US" sz="800" dirty="0">
                <a:latin typeface="+mn-ea"/>
                <a:sym typeface="Gill Sans" charset="0"/>
              </a:rPr>
              <a:t>국세청 소유이고 내부 공무원이 사용하기 때문에 검증 </a:t>
            </a:r>
            <a:r>
              <a:rPr lang="ko-KR" altLang="en-US" sz="800" b="1" dirty="0">
                <a:latin typeface="+mn-ea"/>
                <a:sym typeface="Gill Sans" charset="0"/>
              </a:rPr>
              <a:t>비대상</a:t>
            </a:r>
            <a:endParaRPr lang="en-US" altLang="ko-KR" sz="800" dirty="0">
              <a:latin typeface="+mn-ea"/>
              <a:sym typeface="Gill Sans" charset="0"/>
            </a:endParaRPr>
          </a:p>
        </p:txBody>
      </p:sp>
      <p:pic>
        <p:nvPicPr>
          <p:cNvPr id="108" name="Picture 11" descr="C:\Users\Luke\Pictures\Microsoft Clip Organizer\j0431637.png"/>
          <p:cNvPicPr>
            <a:picLocks noChangeAspect="1" noChangeArrowheads="1"/>
          </p:cNvPicPr>
          <p:nvPr/>
        </p:nvPicPr>
        <p:blipFill>
          <a:blip r:embed="rId4" cstate="print">
            <a:lum bright="-44000" contrast="56000"/>
          </a:blip>
          <a:srcRect/>
          <a:stretch>
            <a:fillRect/>
          </a:stretch>
        </p:blipFill>
        <p:spPr bwMode="auto">
          <a:xfrm>
            <a:off x="4521200" y="5214938"/>
            <a:ext cx="52228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8124" descr="Picture58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2488" y="5281613"/>
            <a:ext cx="377825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0" name="직선 연결선 109"/>
          <p:cNvCxnSpPr/>
          <p:nvPr/>
        </p:nvCxnSpPr>
        <p:spPr>
          <a:xfrm rot="5400000">
            <a:off x="3063082" y="5604669"/>
            <a:ext cx="1357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6415088" y="4997450"/>
            <a:ext cx="1077912" cy="865188"/>
          </a:xfrm>
          <a:prstGeom prst="rect">
            <a:avLst/>
          </a:prstGeom>
          <a:noFill/>
          <a:ln w="19050" cap="flat" cmpd="sng" algn="ctr">
            <a:solidFill>
              <a:srgbClr val="808080">
                <a:lumMod val="75000"/>
              </a:srgb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고객사</a:t>
            </a:r>
            <a:endParaRPr kumimoji="0" lang="ko-KR" altLang="en-US" sz="1000" b="1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2" name="TextBox 75"/>
          <p:cNvSpPr txBox="1">
            <a:spLocks noChangeArrowheads="1"/>
          </p:cNvSpPr>
          <p:nvPr/>
        </p:nvSpPr>
        <p:spPr bwMode="auto">
          <a:xfrm>
            <a:off x="6453188" y="5718175"/>
            <a:ext cx="1039812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ko-KR" altLang="en-US" sz="700"/>
              <a:t>국세청 업무시스템</a:t>
            </a:r>
          </a:p>
        </p:txBody>
      </p:sp>
      <p:sp>
        <p:nvSpPr>
          <p:cNvPr id="113" name="내용 개체 틀 2"/>
          <p:cNvSpPr txBox="1">
            <a:spLocks/>
          </p:cNvSpPr>
          <p:nvPr/>
        </p:nvSpPr>
        <p:spPr>
          <a:xfrm>
            <a:off x="6524625" y="5997575"/>
            <a:ext cx="3000375" cy="431800"/>
          </a:xfrm>
          <a:prstGeom prst="rect">
            <a:avLst/>
          </a:prstGeom>
        </p:spPr>
        <p:txBody>
          <a:bodyPr lIns="0" tIns="0" rIns="0" bIns="0"/>
          <a:lstStyle/>
          <a:p>
            <a:pPr marL="0" lvl="1" algn="l">
              <a:spcBef>
                <a:spcPct val="20000"/>
              </a:spcBef>
              <a:defRPr/>
            </a:pPr>
            <a:r>
              <a:rPr lang="ko-KR" altLang="en-US" sz="800" dirty="0">
                <a:latin typeface="+mn-ea"/>
                <a:sym typeface="Gill Sans" charset="0"/>
              </a:rPr>
              <a:t>국세청 업무시스템이 서울지방세무서에 설치되어 내부적으로 사용하더라도 </a:t>
            </a:r>
            <a:r>
              <a:rPr lang="ko-KR" altLang="en-US" sz="800" dirty="0" err="1">
                <a:latin typeface="+mn-ea"/>
                <a:sym typeface="Gill Sans" charset="0"/>
              </a:rPr>
              <a:t>고객사</a:t>
            </a:r>
            <a:r>
              <a:rPr lang="ko-KR" altLang="en-US" sz="800" dirty="0">
                <a:latin typeface="+mn-ea"/>
                <a:sym typeface="Gill Sans" charset="0"/>
              </a:rPr>
              <a:t> 외부에서 사용되기 때문에 검증 </a:t>
            </a:r>
            <a:r>
              <a:rPr lang="ko-KR" altLang="en-US" sz="800" b="1" dirty="0">
                <a:latin typeface="+mn-ea"/>
                <a:sym typeface="Gill Sans" charset="0"/>
              </a:rPr>
              <a:t>대상임</a:t>
            </a:r>
            <a:endParaRPr lang="en-US" altLang="ko-KR" sz="800" dirty="0">
              <a:latin typeface="+mn-ea"/>
              <a:sym typeface="Gill Sans" charset="0"/>
            </a:endParaRPr>
          </a:p>
        </p:txBody>
      </p:sp>
      <p:pic>
        <p:nvPicPr>
          <p:cNvPr id="114" name="Picture 8124" descr="Picture58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43700" y="5286375"/>
            <a:ext cx="37782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" name="직사각형 114"/>
          <p:cNvSpPr/>
          <p:nvPr/>
        </p:nvSpPr>
        <p:spPr>
          <a:xfrm>
            <a:off x="7881938" y="4997450"/>
            <a:ext cx="1643062" cy="865188"/>
          </a:xfrm>
          <a:prstGeom prst="rect">
            <a:avLst/>
          </a:prstGeom>
          <a:noFill/>
          <a:ln w="19050" cap="flat" cmpd="sng" algn="ctr">
            <a:solidFill>
              <a:srgbClr val="808080">
                <a:lumMod val="75000"/>
              </a:srgb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고객사</a:t>
            </a:r>
            <a:endParaRPr kumimoji="0" lang="ko-KR" altLang="en-US" sz="1000" b="1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16" name="Picture 40" descr="Picture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7175" y="5211763"/>
            <a:ext cx="233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40" descr="Picture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6375" y="5500688"/>
            <a:ext cx="233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8" name="구부러진 연결선 81"/>
          <p:cNvCxnSpPr>
            <a:cxnSpLocks noChangeShapeType="1"/>
          </p:cNvCxnSpPr>
          <p:nvPr/>
        </p:nvCxnSpPr>
        <p:spPr bwMode="auto">
          <a:xfrm rot="10800000" flipV="1">
            <a:off x="8529638" y="5319713"/>
            <a:ext cx="617537" cy="15716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A0AFF"/>
            </a:solidFill>
            <a:round/>
            <a:headEnd type="triangle" w="med" len="med"/>
            <a:tailEnd/>
          </a:ln>
        </p:spPr>
      </p:cxnSp>
      <p:cxnSp>
        <p:nvCxnSpPr>
          <p:cNvPr id="119" name="구부러진 연결선 82"/>
          <p:cNvCxnSpPr>
            <a:cxnSpLocks noChangeShapeType="1"/>
          </p:cNvCxnSpPr>
          <p:nvPr/>
        </p:nvCxnSpPr>
        <p:spPr bwMode="auto">
          <a:xfrm rot="10800000">
            <a:off x="8529638" y="5476875"/>
            <a:ext cx="566737" cy="131763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A0AFF"/>
            </a:solidFill>
            <a:round/>
            <a:headEnd type="triangle" w="med" len="med"/>
            <a:tailEnd/>
          </a:ln>
        </p:spPr>
      </p:cxnSp>
      <p:sp>
        <p:nvSpPr>
          <p:cNvPr id="120" name="TextBox 83"/>
          <p:cNvSpPr txBox="1">
            <a:spLocks noChangeArrowheads="1"/>
          </p:cNvSpPr>
          <p:nvPr/>
        </p:nvSpPr>
        <p:spPr bwMode="auto">
          <a:xfrm>
            <a:off x="7867650" y="5718175"/>
            <a:ext cx="121920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ko-KR" altLang="en-US" sz="700"/>
              <a:t>지방세무서 업무시스템</a:t>
            </a:r>
          </a:p>
        </p:txBody>
      </p:sp>
      <p:pic>
        <p:nvPicPr>
          <p:cNvPr id="121" name="Picture 8124" descr="Picture58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1813" y="5286375"/>
            <a:ext cx="37782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" name="구부러진 연결선 85"/>
          <p:cNvCxnSpPr>
            <a:cxnSpLocks noChangeShapeType="1"/>
          </p:cNvCxnSpPr>
          <p:nvPr/>
        </p:nvCxnSpPr>
        <p:spPr bwMode="auto">
          <a:xfrm rot="10800000">
            <a:off x="7121525" y="5476875"/>
            <a:ext cx="1030288" cy="15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A0AFF"/>
            </a:solidFill>
            <a:round/>
            <a:headEnd type="triangle" w="med" len="med"/>
            <a:tailEnd/>
          </a:ln>
        </p:spPr>
      </p:cxnSp>
      <p:cxnSp>
        <p:nvCxnSpPr>
          <p:cNvPr id="123" name="직선 연결선 122"/>
          <p:cNvCxnSpPr/>
          <p:nvPr/>
        </p:nvCxnSpPr>
        <p:spPr>
          <a:xfrm rot="5400000">
            <a:off x="5560219" y="5611019"/>
            <a:ext cx="1357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utoShape 107"/>
          <p:cNvSpPr>
            <a:spLocks noChangeArrowheads="1"/>
          </p:cNvSpPr>
          <p:nvPr/>
        </p:nvSpPr>
        <p:spPr bwMode="auto">
          <a:xfrm rot="10800000">
            <a:off x="595313" y="3862388"/>
            <a:ext cx="857250" cy="500062"/>
          </a:xfrm>
          <a:prstGeom prst="roundRect">
            <a:avLst>
              <a:gd name="adj" fmla="val 3741"/>
            </a:avLst>
          </a:prstGeom>
          <a:solidFill>
            <a:srgbClr val="002060"/>
          </a:solidFill>
          <a:ln w="19050" algn="ctr">
            <a:solidFill>
              <a:srgbClr val="DAEDEF">
                <a:lumMod val="10000"/>
              </a:srgbClr>
            </a:solidFill>
            <a:round/>
            <a:headEnd/>
            <a:tailEnd/>
          </a:ln>
          <a:effectLst/>
        </p:spPr>
        <p:txBody>
          <a:bodyPr rot="10800000" lIns="72000" rIns="720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kumimoji="0" lang="ko-KR" altLang="en-US" sz="1200" b="1" kern="0" dirty="0" smtClean="0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대상 구분 기준</a:t>
            </a:r>
          </a:p>
        </p:txBody>
      </p:sp>
      <p:sp>
        <p:nvSpPr>
          <p:cNvPr id="125" name="AutoShape 107"/>
          <p:cNvSpPr>
            <a:spLocks noChangeArrowheads="1"/>
          </p:cNvSpPr>
          <p:nvPr/>
        </p:nvSpPr>
        <p:spPr bwMode="auto">
          <a:xfrm rot="10800000">
            <a:off x="595313" y="3071813"/>
            <a:ext cx="857250" cy="500062"/>
          </a:xfrm>
          <a:prstGeom prst="roundRect">
            <a:avLst>
              <a:gd name="adj" fmla="val 3741"/>
            </a:avLst>
          </a:prstGeom>
          <a:solidFill>
            <a:srgbClr val="002060"/>
          </a:solidFill>
          <a:ln w="19050" algn="ctr">
            <a:solidFill>
              <a:srgbClr val="DAEDEF">
                <a:lumMod val="10000"/>
              </a:srgbClr>
            </a:solidFill>
            <a:round/>
            <a:headEnd/>
            <a:tailEnd/>
          </a:ln>
          <a:effectLst/>
        </p:spPr>
        <p:txBody>
          <a:bodyPr rot="10800000" lIns="72000" rIns="720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176213" indent="-176213" algn="ctr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kumimoji="0" lang="en-US" altLang="ko-KR" sz="1200" b="1" kern="0" dirty="0" smtClean="0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SW</a:t>
            </a:r>
            <a:r>
              <a:rPr kumimoji="0" lang="ko-KR" altLang="en-US" sz="1200" b="1" kern="0" dirty="0" smtClean="0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</a:t>
            </a:r>
            <a:endParaRPr kumimoji="0" lang="en-US" altLang="ko-KR" sz="1200" b="1" kern="0" dirty="0" smtClean="0">
              <a:solidFill>
                <a:srgbClr val="FFFFFF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176213" indent="-176213" algn="ctr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kumimoji="0" lang="ko-KR" altLang="en-US" sz="1200" b="1" kern="0" dirty="0" smtClean="0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배포 유형</a:t>
            </a:r>
          </a:p>
        </p:txBody>
      </p:sp>
      <p:sp>
        <p:nvSpPr>
          <p:cNvPr id="126" name="Rectangle 15"/>
          <p:cNvSpPr>
            <a:spLocks noChangeArrowheads="1"/>
          </p:cNvSpPr>
          <p:nvPr/>
        </p:nvSpPr>
        <p:spPr bwMode="auto">
          <a:xfrm>
            <a:off x="4167188" y="4572000"/>
            <a:ext cx="1187450" cy="323850"/>
          </a:xfrm>
          <a:prstGeom prst="rect">
            <a:avLst/>
          </a:prstGeom>
          <a:solidFill>
            <a:srgbClr val="000099">
              <a:alpha val="80000"/>
            </a:srgbClr>
          </a:solidFill>
          <a:ln w="317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2000" tIns="72000" rIns="72000" bIns="72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>
                <a:solidFill>
                  <a:srgbClr val="FFFFFF"/>
                </a:solidFill>
                <a:latin typeface="Tahoma" pitchFamily="34" charset="0"/>
                <a:ea typeface="HY견고딕" pitchFamily="18" charset="-127"/>
              </a:rPr>
              <a:t>대상</a:t>
            </a:r>
          </a:p>
        </p:txBody>
      </p:sp>
      <p:sp>
        <p:nvSpPr>
          <p:cNvPr id="127" name="Rectangle 16"/>
          <p:cNvSpPr>
            <a:spLocks noChangeArrowheads="1"/>
          </p:cNvSpPr>
          <p:nvPr/>
        </p:nvSpPr>
        <p:spPr bwMode="auto">
          <a:xfrm>
            <a:off x="2024063" y="4643438"/>
            <a:ext cx="1187450" cy="323850"/>
          </a:xfrm>
          <a:prstGeom prst="rect">
            <a:avLst/>
          </a:prstGeom>
          <a:solidFill>
            <a:srgbClr val="0066CC">
              <a:alpha val="80000"/>
            </a:srgbClr>
          </a:solidFill>
          <a:ln w="317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2000" tIns="72000" rIns="72000" bIns="72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>
                <a:solidFill>
                  <a:srgbClr val="FFFFFF"/>
                </a:solidFill>
                <a:latin typeface="Tahoma" pitchFamily="34" charset="0"/>
                <a:ea typeface="HY견고딕" pitchFamily="18" charset="-127"/>
              </a:rPr>
              <a:t>비대상</a:t>
            </a:r>
          </a:p>
        </p:txBody>
      </p:sp>
      <p:sp>
        <p:nvSpPr>
          <p:cNvPr id="128" name="Rectangle 15"/>
          <p:cNvSpPr>
            <a:spLocks noChangeArrowheads="1"/>
          </p:cNvSpPr>
          <p:nvPr/>
        </p:nvSpPr>
        <p:spPr bwMode="auto">
          <a:xfrm>
            <a:off x="6337300" y="4572000"/>
            <a:ext cx="1187450" cy="323850"/>
          </a:xfrm>
          <a:prstGeom prst="rect">
            <a:avLst/>
          </a:prstGeom>
          <a:solidFill>
            <a:srgbClr val="000099">
              <a:alpha val="80000"/>
            </a:srgbClr>
          </a:solidFill>
          <a:ln w="317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2000" tIns="72000" rIns="72000" bIns="72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>
                <a:solidFill>
                  <a:srgbClr val="FFFFFF"/>
                </a:solidFill>
                <a:latin typeface="Tahoma" pitchFamily="34" charset="0"/>
                <a:ea typeface="HY견고딕" pitchFamily="18" charset="-127"/>
              </a:rPr>
              <a:t>대상</a:t>
            </a:r>
          </a:p>
        </p:txBody>
      </p:sp>
      <p:sp>
        <p:nvSpPr>
          <p:cNvPr id="135" name="AutoShape 107"/>
          <p:cNvSpPr>
            <a:spLocks noChangeArrowheads="1"/>
          </p:cNvSpPr>
          <p:nvPr/>
        </p:nvSpPr>
        <p:spPr bwMode="auto">
          <a:xfrm rot="10800000">
            <a:off x="595313" y="5143500"/>
            <a:ext cx="857250" cy="500063"/>
          </a:xfrm>
          <a:prstGeom prst="roundRect">
            <a:avLst>
              <a:gd name="adj" fmla="val 3741"/>
            </a:avLst>
          </a:prstGeom>
          <a:solidFill>
            <a:srgbClr val="002060"/>
          </a:solidFill>
          <a:ln w="19050" algn="ctr">
            <a:solidFill>
              <a:srgbClr val="DAEDEF">
                <a:lumMod val="10000"/>
              </a:srgbClr>
            </a:solidFill>
            <a:round/>
            <a:headEnd/>
            <a:tailEnd/>
          </a:ln>
          <a:effectLst/>
        </p:spPr>
        <p:txBody>
          <a:bodyPr rot="10800000" lIns="72000" rIns="720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kumimoji="0" lang="ko-KR" altLang="en-US" sz="1200" b="1" kern="0" dirty="0" smtClean="0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대상 구분 사례</a:t>
            </a:r>
          </a:p>
        </p:txBody>
      </p:sp>
      <p:sp>
        <p:nvSpPr>
          <p:cNvPr id="136" name="Text Box 80"/>
          <p:cNvSpPr txBox="1">
            <a:spLocks noChangeArrowheads="1"/>
          </p:cNvSpPr>
          <p:nvPr/>
        </p:nvSpPr>
        <p:spPr bwMode="auto">
          <a:xfrm>
            <a:off x="690563" y="1844824"/>
            <a:ext cx="53340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541338" indent="-255588" algn="just" fontAlgn="ctr" latinLnBrk="0">
              <a:buFont typeface="맑은 고딕" pitchFamily="50" charset="-127"/>
              <a:buChar char="※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저작물의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원작품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또는 그 복제물을 일반 공중에게 양도 또는 대여하는 행위</a:t>
            </a:r>
          </a:p>
          <a:p>
            <a:pPr marL="541338" indent="-255588" algn="just" fontAlgn="ctr" latinLnBrk="0">
              <a:buFont typeface="맑은 고딕" pitchFamily="50" charset="-127"/>
              <a:buChar char="※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배포의 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납품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전송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541338" indent="-255588" algn="just" fontAlgn="ctr" latinLnBrk="0">
              <a:buFont typeface="맑은 고딕" pitchFamily="50" charset="-127"/>
              <a:buChar char="※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재배포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배포한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SW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다시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배포함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0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Process / Environment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_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_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ub_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1578</Words>
  <Application>Microsoft Office PowerPoint</Application>
  <PresentationFormat>A4 용지(210x297mm)</PresentationFormat>
  <Paragraphs>366</Paragraphs>
  <Slides>16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Contents</vt:lpstr>
      <vt:lpstr>Sub_중</vt:lpstr>
      <vt:lpstr>Sub_대</vt:lpstr>
      <vt:lpstr>Sub_소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designer</dc:creator>
  <cp:lastModifiedBy>bomber</cp:lastModifiedBy>
  <cp:revision>436</cp:revision>
  <dcterms:created xsi:type="dcterms:W3CDTF">2012-07-31T05:39:07Z</dcterms:created>
  <dcterms:modified xsi:type="dcterms:W3CDTF">2013-11-10T14:17:36Z</dcterms:modified>
</cp:coreProperties>
</file>