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0" r:id="rId2"/>
    <p:sldMasterId id="2147483656" r:id="rId3"/>
    <p:sldMasterId id="2147483654" r:id="rId4"/>
  </p:sldMasterIdLst>
  <p:notesMasterIdLst>
    <p:notesMasterId r:id="rId31"/>
  </p:notesMasterIdLst>
  <p:sldIdLst>
    <p:sldId id="282" r:id="rId5"/>
    <p:sldId id="257" r:id="rId6"/>
    <p:sldId id="263" r:id="rId7"/>
    <p:sldId id="319" r:id="rId8"/>
    <p:sldId id="283" r:id="rId9"/>
    <p:sldId id="291" r:id="rId10"/>
    <p:sldId id="305" r:id="rId11"/>
    <p:sldId id="306" r:id="rId12"/>
    <p:sldId id="303" r:id="rId13"/>
    <p:sldId id="307" r:id="rId14"/>
    <p:sldId id="266" r:id="rId15"/>
    <p:sldId id="264" r:id="rId16"/>
    <p:sldId id="308" r:id="rId17"/>
    <p:sldId id="317" r:id="rId18"/>
    <p:sldId id="297" r:id="rId19"/>
    <p:sldId id="310" r:id="rId20"/>
    <p:sldId id="311" r:id="rId21"/>
    <p:sldId id="312" r:id="rId22"/>
    <p:sldId id="313" r:id="rId23"/>
    <p:sldId id="289" r:id="rId24"/>
    <p:sldId id="314" r:id="rId25"/>
    <p:sldId id="315" r:id="rId26"/>
    <p:sldId id="316" r:id="rId27"/>
    <p:sldId id="318" r:id="rId28"/>
    <p:sldId id="320" r:id="rId29"/>
    <p:sldId id="321" r:id="rId30"/>
  </p:sldIdLst>
  <p:sldSz cx="9906000" cy="6858000" type="A4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5"/>
    <a:srgbClr val="E9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612" autoAdjust="0"/>
    <p:restoredTop sz="96475" autoAdjust="0"/>
  </p:normalViewPr>
  <p:slideViewPr>
    <p:cSldViewPr snapToObjects="1">
      <p:cViewPr varScale="1">
        <p:scale>
          <a:sx n="88" d="100"/>
          <a:sy n="88" d="100"/>
        </p:scale>
        <p:origin x="-1074" y="-102"/>
      </p:cViewPr>
      <p:guideLst>
        <p:guide orient="horz" pos="504"/>
        <p:guide orient="horz" pos="618"/>
        <p:guide pos="3120"/>
        <p:guide pos="6000"/>
        <p:guide pos="376"/>
        <p:guide pos="489"/>
        <p:guide pos="285"/>
        <p:guide pos="59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5" d="100"/>
          <a:sy n="115" d="100"/>
        </p:scale>
        <p:origin x="-492" y="-96"/>
      </p:cViewPr>
      <p:guideLst>
        <p:guide orient="horz" pos="2141"/>
        <p:guide pos="312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372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E804F-87FA-48C5-8C15-C89CB3863B3B}" type="datetimeFigureOut">
              <a:rPr lang="ko-KR" altLang="en-US" smtClean="0"/>
              <a:t>2013-11-10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2613" y="509588"/>
            <a:ext cx="36814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218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372" y="6456218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90E4F-8351-4054-BCA3-F193A8715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5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59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93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25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40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20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489283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448343"/>
            <a:ext cx="3754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 교육을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위한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Moodle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활용 전략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2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442088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401148"/>
            <a:ext cx="3754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 교육을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위한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Moodle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활용 전략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9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543674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515434"/>
            <a:ext cx="3307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 교육을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위한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Moodle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활용 전략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1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ss.kr/link?id=T12517645" TargetMode="External"/><Relationship Id="rId2" Type="http://schemas.openxmlformats.org/officeDocument/2006/relationships/hyperlink" Target="https://moodle.org/sta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moodle.org/sites/index.php?country=K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moodl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org/plugins" TargetMode="External"/><Relationship Id="rId2" Type="http://schemas.openxmlformats.org/officeDocument/2006/relationships/hyperlink" Target="http://www.themza.com/moodl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oodl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4874" y="1592796"/>
            <a:ext cx="7330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시스템 교육을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위한 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Moodle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활용 전략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5175" y="3409058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2013.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852" y="229615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V 1.1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2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62102" y="96017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1-4. Moodle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소개 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2/2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800708"/>
            <a:ext cx="901865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Moodle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레퍼런스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관련 통계 정보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: 229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7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천여 개의 사이트가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Moodle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사용 중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국내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: 197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 사이트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(2013.3.05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기준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공식 통계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https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  <a:hlinkClick r:id="rId2"/>
              </a:rPr>
              <a:t>://moodle.org/stats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hlinkClick r:id="rId2"/>
              </a:rPr>
              <a:t>/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국내 관련 학위 논문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>
                <a:hlinkClick r:id="rId3"/>
              </a:rPr>
              <a:t>http://</a:t>
            </a:r>
            <a:r>
              <a:rPr lang="en-US" altLang="ko-KR" sz="1100" dirty="0" err="1" smtClean="0">
                <a:hlinkClick r:id="rId3"/>
              </a:rPr>
              <a:t>www.riss.kr</a:t>
            </a:r>
            <a:r>
              <a:rPr lang="en-US" altLang="ko-KR" sz="1100" dirty="0" smtClean="0">
                <a:hlinkClick r:id="rId3"/>
              </a:rPr>
              <a:t>/</a:t>
            </a:r>
            <a:r>
              <a:rPr lang="en-US" altLang="ko-KR" sz="1100" dirty="0" err="1" smtClean="0">
                <a:hlinkClick r:id="rId3"/>
              </a:rPr>
              <a:t>link?id</a:t>
            </a:r>
            <a:r>
              <a:rPr lang="en-US" altLang="ko-KR" sz="1100" dirty="0" smtClean="0">
                <a:hlinkClick r:id="rId3"/>
              </a:rPr>
              <a:t>=</a:t>
            </a:r>
            <a:r>
              <a:rPr lang="en-US" altLang="ko-KR" sz="1100" dirty="0" err="1" smtClean="0">
                <a:hlinkClick r:id="rId3"/>
              </a:rPr>
              <a:t>T12517645</a:t>
            </a:r>
            <a:endParaRPr lang="en-US" altLang="ko-KR" sz="1100" dirty="0" smtClean="0"/>
          </a:p>
          <a:p>
            <a:pPr marL="171450" indent="-171450" algn="just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국내 사이트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  <a:hlinkClick r:id="rId4"/>
              </a:rPr>
              <a:t>moodle.org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  <a:hlinkClick r:id="rId4"/>
              </a:rPr>
              <a:t>/sites/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  <a:hlinkClick r:id="rId4"/>
              </a:rPr>
              <a:t>index.php?country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  <a:hlinkClick r:id="rId4"/>
              </a:rPr>
              <a:t>=KR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32" y="2384884"/>
            <a:ext cx="5053812" cy="3861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4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400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환경 분석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19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환경 분석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4992" y="96017"/>
            <a:ext cx="4349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r>
              <a:rPr lang="en-US" altLang="ko-KR" sz="1600" b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환경 준비를 위한 주요 체크 포인트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72928"/>
              </p:ext>
            </p:extLst>
          </p:nvPr>
        </p:nvGraphicFramePr>
        <p:xfrm>
          <a:off x="452438" y="1859900"/>
          <a:ext cx="9171822" cy="4197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541"/>
                <a:gridCol w="1900301"/>
                <a:gridCol w="3651558"/>
                <a:gridCol w="2837422"/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점검 항목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점검 항목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일반적인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PJT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에서의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 </a:t>
                      </a:r>
                      <a:r>
                        <a:rPr lang="ko-KR" alt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7712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역할자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과정 기획자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과정 전반을 기획하는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역할이자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PJT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사업관리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정보전략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과정 진행자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과정 진행을 관리하는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역할이자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PJT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사업관리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정보전략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교재 개발자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교재를 개발하는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역할이자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핵심 현업 사용자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Power User)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강의를 진행하는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역할이자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핵심 현업 사용자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Power User)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보조 강사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강사 보조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역할이자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핵심 현업 사용자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Power User)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수강자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강의를 수강할 필요가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있는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피교육자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일반 현업 사용자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청강자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정식 수강자는 아니나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해당 과정에 관심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있는자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유관 업무 수행자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평가 문제 출제자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평가를 위한 문제 출제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역할이자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핵심 현업 사용자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Power User)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평가 문제 채점자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평가 채점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역할이자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핵심 현업 사용자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Power User)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시공간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제한적 운영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집합교육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한정된 시공간에 수강자가 모여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수강하하는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형태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사업장별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집합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제한적 운영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온라인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시공간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제약없이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자유롭게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교육을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수강할 수 있는 형태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온라인 교재 배포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자료실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KM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상시적 운영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온라인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시간 제약 없이 항상 이용 가능한 형태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 및 출판물 형태의 교재 배포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4905" y="800708"/>
            <a:ext cx="9018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교육 환경 준비를 위한 주요 체크 포인트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교육 계획 수립 및 준비 시 아래와 같은 사항을 점검한다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87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환경 분석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0000" y="96017"/>
            <a:ext cx="3384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r>
              <a:rPr lang="en-US" altLang="ko-KR" sz="1600" b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ko-KR" altLang="en-US" sz="16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역할자와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책임 정의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44916"/>
              </p:ext>
            </p:extLst>
          </p:nvPr>
        </p:nvGraphicFramePr>
        <p:xfrm>
          <a:off x="452438" y="1859900"/>
          <a:ext cx="9073070" cy="372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78"/>
                <a:gridCol w="1512179"/>
                <a:gridCol w="1512178"/>
                <a:gridCol w="1512178"/>
                <a:gridCol w="1512179"/>
                <a:gridCol w="1512178"/>
              </a:tblGrid>
              <a:tr h="3708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PJT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수행사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Moodle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Role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Responsibility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Role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Responsibility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Role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Responsibility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인수 책임자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관련 의사 결정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 상황 모니터링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관련 의사 결정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 상황 모니터링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Administrator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Moodle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 관리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rowSpan="2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계획 수립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수행 지원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교재 작성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계획 수립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수행 총괄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수행 결과 관리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Manager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Moodle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 관리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Course Creator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계획 수립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수행 총괄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수행 결과 관리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교재 작성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460">
                <a:tc rowSpan="2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지역별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수행 지원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모듈별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수행 지원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교재 작성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Teacher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교재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활동 정의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수행 지원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수행 결과 관리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Non-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editiong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teacher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교육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수행 지원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교육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수행 결과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46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참석자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참석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N/A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N/A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Student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참석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참관자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Guest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4905" y="800708"/>
            <a:ext cx="9018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역할자와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책임 정의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고객사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PJT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수행사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간 교육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역할자에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대한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R&amp;R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정의하고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Moodle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역할자와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매핑한다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253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환경 분석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15377" y="96017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2-3.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교육 계획 분석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800708"/>
            <a:ext cx="901865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교육 계획 분석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교육 활동 형태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교재 유형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수강자 인원 수 등의 교육 계획을 확보하여 과정 운영 일정에 참고한다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수강자 소재지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해외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국내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교육 활동 형태와 교재 유형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요청 빈도 등을 감안하여 시스템 부하를 예측하고 대응할 수 있어야 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960872"/>
              </p:ext>
            </p:extLst>
          </p:nvPr>
        </p:nvGraphicFramePr>
        <p:xfrm>
          <a:off x="452438" y="1808820"/>
          <a:ext cx="9130055" cy="448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1050"/>
                <a:gridCol w="270529"/>
                <a:gridCol w="1636368"/>
                <a:gridCol w="442336"/>
                <a:gridCol w="488880"/>
                <a:gridCol w="807264"/>
                <a:gridCol w="1548172"/>
                <a:gridCol w="2016224"/>
                <a:gridCol w="559232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일시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교재 유형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수강 대상자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형태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장소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인원수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XX1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사용자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XXXX.XX.XX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~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XXXX.XX.XX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집합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실습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 매뉴얼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(PDF)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XX1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수행 역할자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(XX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XX1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XXXX.XX.XX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~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XXXX.XX.XX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집합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실습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 매뉴얼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(PDF)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XX1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수행 역할자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(YY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XX2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XXXX.XX.XX ~ XXXX.XX.XX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 매뉴얼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(PDF)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XX2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수행 역할자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수석급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XX2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XXXX.XX.XX ~ XXXX.XX.XX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 매뉴얼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(PDF)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XX2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수행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역할자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책임급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XX2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XXXX.XX.XX ~ XXXX.XX.XX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 매뉴얼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(PDF)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XX2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수행 역할자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사원급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YY1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XXXX.XX.XX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~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XXXX.XX.XX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집합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실습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동영상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AVI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YY1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수행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역할자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(XX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YY1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XXXX.XX.XX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~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XXXX.XX.XX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집합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실습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동영상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AVI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YY1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수행 역할자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(YY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YY2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XXXX.XX.XX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~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XXXX.XX.XX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집합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실습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 매뉴얼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(PDF)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YY2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수행 역할자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수석급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YY2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XXXX.XX.XX ~ XXXX.XX.XX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집합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실습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 매뉴얼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(PDF)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YY2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수행 역할자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책임급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XX1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XXXX.XX.XX ~ XXXX.XX.XX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집합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실습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 매뉴얼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(PDF)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XX1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수행 역할자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(XX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XX1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XXXX.XX.XX ~ XXXX.XX.XX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집합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실습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 매뉴얼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(PDF)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XX1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수행 역할자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(YY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XX2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XXXX.XX.XX ~ XXXX.XX.XX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 매뉴얼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(PDF)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XX2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수행 역할자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수석급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XX2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XXXX.XX.XX ~ XXXX.XX.XX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 매뉴얼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(PDF)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XX2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수행 역할자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책임급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70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400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환경 구현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03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환경 구현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3549" y="96017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 등록 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1/2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193687"/>
              </p:ext>
            </p:extLst>
          </p:nvPr>
        </p:nvGraphicFramePr>
        <p:xfrm>
          <a:off x="343121" y="1859900"/>
          <a:ext cx="9281138" cy="4196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479"/>
                <a:gridCol w="828092"/>
                <a:gridCol w="2268252"/>
                <a:gridCol w="612068"/>
                <a:gridCol w="475978"/>
                <a:gridCol w="1026457"/>
                <a:gridCol w="1454297"/>
                <a:gridCol w="1606515"/>
              </a:tblGrid>
              <a:tr h="37084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users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username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email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first</a:t>
                      </a:r>
                    </a:p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last</a:t>
                      </a:r>
                    </a:p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institution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department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phone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4905" y="800708"/>
            <a:ext cx="901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사용자 등록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시스템을 사용할 사용자 정보를 등록한다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Excel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파일로 일괄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Import/Export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가능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Role: Admin, Navigation: Home &gt; Site administration &gt; Users &gt; Accounts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95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환경 구현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3549" y="96017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 등록 </a:t>
            </a:r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/2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15717"/>
              </p:ext>
            </p:extLst>
          </p:nvPr>
        </p:nvGraphicFramePr>
        <p:xfrm>
          <a:off x="343121" y="1859900"/>
          <a:ext cx="9281138" cy="160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479"/>
                <a:gridCol w="828092"/>
                <a:gridCol w="2268252"/>
                <a:gridCol w="612068"/>
                <a:gridCol w="475978"/>
                <a:gridCol w="1026457"/>
                <a:gridCol w="1454297"/>
                <a:gridCol w="1606515"/>
              </a:tblGrid>
              <a:tr h="37084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users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username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email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first</a:t>
                      </a:r>
                    </a:p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last</a:t>
                      </a:r>
                    </a:p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institution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department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phone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!QAZ2wsx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user3@samsung.com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두리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010-0000-0000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!QAZ2wsx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user1@samsung.com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010-0000-0000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!QAZ2wsx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user2@samsung.com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010-0000-0000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4905" y="800708"/>
            <a:ext cx="901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사용자 등록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시스템을 사용할 사용자 정보를 등록한다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Excel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파일로 일괄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Import/Export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가능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Role: Admin, Navigation: Home &gt; Site administration &gt; Users &gt; Accounts </a:t>
            </a:r>
          </a:p>
        </p:txBody>
      </p:sp>
    </p:spTree>
    <p:extLst>
      <p:ext uri="{BB962C8B-B14F-4D97-AF65-F5344CB8AC3E}">
        <p14:creationId xmlns:p14="http://schemas.microsoft.com/office/powerpoint/2010/main" val="270912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환경 구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34816" y="96017"/>
            <a:ext cx="3589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-2.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교육 관련 </a:t>
            </a:r>
            <a:r>
              <a:rPr lang="ko-KR" altLang="en-US" sz="16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역할자와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사용자 </a:t>
            </a:r>
            <a:r>
              <a:rPr lang="ko-KR" altLang="en-US" sz="16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매핑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399351"/>
              </p:ext>
            </p:extLst>
          </p:nvPr>
        </p:nvGraphicFramePr>
        <p:xfrm>
          <a:off x="452438" y="1859900"/>
          <a:ext cx="9057641" cy="372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700"/>
                <a:gridCol w="1519800"/>
                <a:gridCol w="1100700"/>
                <a:gridCol w="1519800"/>
                <a:gridCol w="1362638"/>
                <a:gridCol w="1284850"/>
                <a:gridCol w="1296153"/>
              </a:tblGrid>
              <a:tr h="3708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PJT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수행사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Moodle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Role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Responsibility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Role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Responsibility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Role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Responsibility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인수 책임자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관련 의사 결정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 상황 모니터링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관련 의사 결정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 상황 모니터링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Administrator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Moodle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 관리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rowSpan="2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계획 수립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수행 지원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교재 작성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계획 수립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수행 총괄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수행 결과 관리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Manager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Moodle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 관리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Course Creator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계획 수립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수행 총괄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수행 결과 관리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교재 작성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460">
                <a:tc rowSpan="2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지역별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수행 지원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모듈별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수행 지원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교재 작성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Teacher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교재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활동 정의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수행 지원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수행 결과 관리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Non-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editiong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teacher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교육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수행 지원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교육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수행 결과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46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참석자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참석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N/A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N/A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Student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참석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참관자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Guest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4905" y="800708"/>
            <a:ext cx="9018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역할자와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사용자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매핑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역할자에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실제 사용자를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매핑한다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05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환경 구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73050" y="96017"/>
            <a:ext cx="3251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3-3.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교육 과정 생성 및 활동 정의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800708"/>
            <a:ext cx="9018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과정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Cource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Creator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가 교육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과정을 생성하고 강사를 배정한다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842" y="1707776"/>
            <a:ext cx="901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활동 정의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Teacher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해당 교육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과정에 필요한 활동을 정의한다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강의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설문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퀴즈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숙제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포럼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용어사전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...)</a:t>
            </a: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Teacher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해당 교육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과정에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필요한 교육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자료를 등록한다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문서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동영상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URL, ...)</a:t>
            </a: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Teacher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가 교육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이수 여부 확인 설정 및 진척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평가 기준 설정을 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옵션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842" y="3032956"/>
            <a:ext cx="901865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수강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Student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가 교육을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수강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정의된 활동 수행 시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이수 여부 및 평가 정보가 축적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통계로 확인 가능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Student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가 교육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내용에 대한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Feedback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가능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Teacher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가 객관적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주관적인 방법으로 평가 가능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42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88710"/>
              </p:ext>
            </p:extLst>
          </p:nvPr>
        </p:nvGraphicFramePr>
        <p:xfrm>
          <a:off x="452436" y="1226026"/>
          <a:ext cx="9001126" cy="383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430"/>
                <a:gridCol w="1569576"/>
                <a:gridCol w="4775988"/>
                <a:gridCol w="1409132"/>
              </a:tblGrid>
              <a:tr h="32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문서 개정 </a:t>
                      </a:r>
                      <a:r>
                        <a:rPr lang="ko-KR" altLang="en-US" sz="12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이력표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시스템 교육을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위한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Moodle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활용 전략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전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 짜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 용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2013.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01. 21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작성</a:t>
                      </a: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신상재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책임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2013. 03. 05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 내용 보완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신상재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책임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4488" y="70965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문서개정이력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2255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데모 시연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hlinkClick r:id="rId2"/>
          </p:cNvPr>
          <p:cNvSpPr txBox="1"/>
          <p:nvPr/>
        </p:nvSpPr>
        <p:spPr>
          <a:xfrm>
            <a:off x="3596464" y="3320988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rgbClr val="0070C0"/>
                </a:solidFill>
              </a:rPr>
              <a:t>http://</a:t>
            </a:r>
            <a:r>
              <a:rPr lang="en-US" altLang="ko-KR" u="sng" dirty="0" err="1" smtClean="0">
                <a:solidFill>
                  <a:srgbClr val="0070C0"/>
                </a:solidFill>
              </a:rPr>
              <a:t>localhost</a:t>
            </a:r>
            <a:r>
              <a:rPr lang="en-US" altLang="ko-KR" u="sng" dirty="0" smtClean="0">
                <a:solidFill>
                  <a:srgbClr val="0070C0"/>
                </a:solidFill>
              </a:rPr>
              <a:t>/</a:t>
            </a:r>
            <a:r>
              <a:rPr lang="en-US" altLang="ko-KR" u="sng" dirty="0" err="1" smtClean="0">
                <a:solidFill>
                  <a:srgbClr val="0070C0"/>
                </a:solidFill>
              </a:rPr>
              <a:t>moodle</a:t>
            </a:r>
            <a:r>
              <a:rPr lang="en-US" altLang="ko-KR" u="sng" dirty="0" smtClean="0">
                <a:solidFill>
                  <a:srgbClr val="0070C0"/>
                </a:solidFill>
              </a:rPr>
              <a:t>/</a:t>
            </a:r>
            <a:endParaRPr lang="ko-KR" alt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30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권고안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76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권고안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7688" y="96017"/>
            <a:ext cx="2696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5-1.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단계별 기능 적용 범위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800708"/>
            <a:ext cx="901865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단계별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Activity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적용 전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략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부가적인 기능 활용 보다는 본연의 강의 기능에 우선하여 시스템 적응력을 높일 것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기본 기능에서 실제 사용자와 프로세스를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흘려보면서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시스템 전반적인 이해가 쌓인 후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부가 기능으로 단계별 확장 적용을 권고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70718"/>
              </p:ext>
            </p:extLst>
          </p:nvPr>
        </p:nvGraphicFramePr>
        <p:xfrm>
          <a:off x="343119" y="1736812"/>
          <a:ext cx="9281140" cy="4656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601"/>
                <a:gridCol w="602936"/>
                <a:gridCol w="612068"/>
                <a:gridCol w="626681"/>
                <a:gridCol w="6528854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Activities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Level 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Level 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Level 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Assignments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Enable teachers to grade and give comments on uploaded files and assignments created on and off line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Chats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Allows participants to have a real-time synchronous discussion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Choices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teacher asks a question and specifies a choice of multiple responses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Databases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Enables participants to create, maintain and search a bank of record entries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External tool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Allows participants to interact with LTI compliant learning resources and activities on other web sites.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Feedback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 creating and conducting surveys to collect feedback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Forums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Allows participants to have asynchronous discussions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Glossary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Enables participants to create and maintain a list of definitions, like a dictionary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Lessons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 delivering content in flexible ways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Quiz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Allows the teacher to design and set quiz tests, which may be automatically marked and feedback and/or to correct answers shown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SCORM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Enables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SCORM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packages to be included as course content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Survey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 gathering data from students to help teachers learn about their class and reflect on their own teaching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Wikis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collection of web pages that anyone can add to or edit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Workshop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Enables peer assessment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30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/>
          <p:cNvSpPr/>
          <p:nvPr/>
        </p:nvSpPr>
        <p:spPr>
          <a:xfrm>
            <a:off x="5601072" y="2970240"/>
            <a:ext cx="3528392" cy="1332148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Contribute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GPL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순서도: 처리 9"/>
          <p:cNvSpPr/>
          <p:nvPr/>
        </p:nvSpPr>
        <p:spPr>
          <a:xfrm>
            <a:off x="5601072" y="4905164"/>
            <a:ext cx="3528392" cy="1332148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Contribute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GPL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3120" y="8062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권고안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오각형 7"/>
          <p:cNvSpPr/>
          <p:nvPr/>
        </p:nvSpPr>
        <p:spPr>
          <a:xfrm>
            <a:off x="2792760" y="4896780"/>
            <a:ext cx="3924436" cy="1332148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Plugin</a:t>
            </a:r>
          </a:p>
          <a:p>
            <a:pPr algn="ctr"/>
            <a:r>
              <a:rPr lang="en-US" altLang="ko-KR" dirty="0" smtClean="0"/>
              <a:t>Installation</a:t>
            </a:r>
          </a:p>
          <a:p>
            <a:pPr algn="ctr"/>
            <a:r>
              <a:rPr lang="en-US" altLang="ko-KR" dirty="0" smtClean="0"/>
              <a:t>/ Customization</a:t>
            </a:r>
          </a:p>
          <a:p>
            <a:pPr algn="ctr"/>
            <a:endParaRPr lang="ko-KR" altLang="en-US" dirty="0"/>
          </a:p>
        </p:txBody>
      </p:sp>
      <p:sp>
        <p:nvSpPr>
          <p:cNvPr id="7" name="오각형 6"/>
          <p:cNvSpPr/>
          <p:nvPr/>
        </p:nvSpPr>
        <p:spPr>
          <a:xfrm>
            <a:off x="2792760" y="2970240"/>
            <a:ext cx="3924436" cy="1332148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Theme</a:t>
            </a:r>
          </a:p>
          <a:p>
            <a:pPr algn="ctr"/>
            <a:r>
              <a:rPr lang="en-US" altLang="ko-KR" dirty="0" smtClean="0"/>
              <a:t>Installation</a:t>
            </a:r>
            <a:endParaRPr lang="en-US" altLang="ko-KR" dirty="0"/>
          </a:p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/ Customization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4541" y="96017"/>
            <a:ext cx="2719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5-2.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단계별 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Customization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800708"/>
            <a:ext cx="901865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단계별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Customization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전략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전체 기능을 이해하기 전까지는 섣부른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커스텀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작업은 지양할 것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UI Design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Customizatio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수행할 것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UI Customization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은 최대한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Theme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스펙을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맞춰서 진행할 것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기능적으로 보완이 필요할 경우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해당 기능을 수행하는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Plugin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 있는지 검색하고 최대한 활용할 것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기능적으로 보완이 필요할 경우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Moodle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안에서 해당 기능을 구현하는 것이 맞을지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별개의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Opensource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Tool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과 연계할지를 판단할 것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Moodle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내에서 기능 추가가 필요하다고 판단했을 경우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최대한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Plugin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스펙에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맞춰서 진행할 것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최대한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Data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연계 위주로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Customization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수행하고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Source Code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수정은 지양할 것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(Upgrade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시 개선 기능을 사용하지 못할 수 있음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오각형 1"/>
          <p:cNvSpPr/>
          <p:nvPr/>
        </p:nvSpPr>
        <p:spPr>
          <a:xfrm>
            <a:off x="596516" y="2970240"/>
            <a:ext cx="3132348" cy="1332148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Interface </a:t>
            </a:r>
          </a:p>
          <a:p>
            <a:pPr algn="ctr"/>
            <a:r>
              <a:rPr lang="en-US" altLang="ko-KR" dirty="0" smtClean="0"/>
              <a:t>Customization</a:t>
            </a:r>
            <a:endParaRPr lang="ko-KR" altLang="en-US" dirty="0"/>
          </a:p>
        </p:txBody>
      </p:sp>
      <p:sp>
        <p:nvSpPr>
          <p:cNvPr id="6" name="오각형 5"/>
          <p:cNvSpPr/>
          <p:nvPr/>
        </p:nvSpPr>
        <p:spPr>
          <a:xfrm>
            <a:off x="596516" y="4896780"/>
            <a:ext cx="3132348" cy="1332148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 Customization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0357" y="2653171"/>
            <a:ext cx="2879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2"/>
              </a:rPr>
              <a:t>http://</a:t>
            </a:r>
            <a:r>
              <a:rPr lang="en-US" altLang="ko-KR" sz="1400" dirty="0" err="1">
                <a:hlinkClick r:id="rId2"/>
              </a:rPr>
              <a:t>www.themza.com</a:t>
            </a:r>
            <a:r>
              <a:rPr lang="en-US" altLang="ko-KR" sz="1400" dirty="0">
                <a:hlinkClick r:id="rId2"/>
              </a:rPr>
              <a:t>/</a:t>
            </a:r>
            <a:r>
              <a:rPr lang="en-US" altLang="ko-KR" sz="1400" dirty="0" err="1">
                <a:hlinkClick r:id="rId2"/>
              </a:rPr>
              <a:t>moodle</a:t>
            </a:r>
            <a:r>
              <a:rPr lang="en-US" altLang="ko-KR" sz="1400" dirty="0">
                <a:hlinkClick r:id="rId2"/>
              </a:rPr>
              <a:t>/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580357" y="4597387"/>
            <a:ext cx="24519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err="1">
                <a:hlinkClick r:id="rId3"/>
              </a:rPr>
              <a:t>moodle.org</a:t>
            </a:r>
            <a:r>
              <a:rPr lang="en-US" altLang="ko-KR" sz="1400" dirty="0">
                <a:hlinkClick r:id="rId3"/>
              </a:rPr>
              <a:t>/plugins</a:t>
            </a:r>
            <a:r>
              <a:rPr lang="en-US" altLang="ko-KR" sz="1400" dirty="0"/>
              <a:t>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496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권고안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8541" y="96017"/>
            <a:ext cx="3095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5-3.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유사 시스템 비교 분석 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1/2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800708"/>
            <a:ext cx="9018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유사 시스템 비교 분석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유사 기능 시스템 간 비교 분석을 통해 상황에 맞는 시스템 선택 의사 결정이 가능하다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8014"/>
              </p:ext>
            </p:extLst>
          </p:nvPr>
        </p:nvGraphicFramePr>
        <p:xfrm>
          <a:off x="343119" y="1736812"/>
          <a:ext cx="9110444" cy="3825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4214"/>
                <a:gridCol w="1995801"/>
                <a:gridCol w="2026029"/>
                <a:gridCol w="207440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 특성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상용 교육 시스템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자체 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Moodle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활용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컨텐츠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개발 자유도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낮음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높음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높음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 개발 비용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없음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높음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낮음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 운영 비용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높음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낮음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낮음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 충족도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높음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낮음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 확장 발생 가능성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낮음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높음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낮음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확장성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불가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높음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높음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 확장 방법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개선 요청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자체 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Plugin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활용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UI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확장성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불가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높음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높음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UI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확장 방법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사이트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리뉴얼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자체 개발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Theme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활용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 생명 주기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지속성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지속적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3~4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지속적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43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권고안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8541" y="96017"/>
            <a:ext cx="3095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5-3.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유사 시스템 비교 분석 </a:t>
            </a:r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/2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800708"/>
            <a:ext cx="9018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유사 시스템 비교 분석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유사 기능 시스템 간 비교 분석을 통해 상황에 맞는 시스템 선택 의사 결정이 가능하다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62114"/>
              </p:ext>
            </p:extLst>
          </p:nvPr>
        </p:nvGraphicFramePr>
        <p:xfrm>
          <a:off x="434903" y="1736812"/>
          <a:ext cx="9018661" cy="3825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9865"/>
                <a:gridCol w="828092"/>
                <a:gridCol w="864096"/>
                <a:gridCol w="864096"/>
                <a:gridCol w="972108"/>
                <a:gridCol w="1008112"/>
                <a:gridCol w="1008112"/>
                <a:gridCol w="104418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 특성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BBS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Wiki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Forum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Team Blog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CMS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KMS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컨텐츠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공유 및 배포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양방향 교육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컨텐츠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저작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양방향 피드백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커뮤니케이션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7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진척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이수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실적 관리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평가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성적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교육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컨텐츠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저작권 관리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7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권고안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10192" y="96017"/>
            <a:ext cx="2214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5-4.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적용 전략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800708"/>
            <a:ext cx="9018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시스템 적용 전략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유관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역할자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간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R&amp;R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을 정의하고 그에 따른 시스템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적용 전략을 수립한다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0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708647" y="7287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0288" y="1071769"/>
            <a:ext cx="22980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1.1 PJT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에서의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교육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82853" y="1112648"/>
            <a:ext cx="516487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4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313040" y="1323797"/>
            <a:ext cx="34118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20752" y="235020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환경 분석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20752" y="381184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환경 구현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28764" y="2674236"/>
            <a:ext cx="3733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.1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환경 준비를 위한 주요 체크 포인트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72324" y="2710240"/>
            <a:ext cx="62549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10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97216" y="2914342"/>
            <a:ext cx="18261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8764" y="4194596"/>
            <a:ext cx="307007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 등록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교육 관련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역할자와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사용자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매핑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교육 과정 생성 및 활동 정의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72324" y="4235475"/>
            <a:ext cx="62549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14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16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17 p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5997116" y="4746547"/>
            <a:ext cx="27262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313040" y="4409108"/>
            <a:ext cx="34103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20752" y="529191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데모 시연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28764" y="1359801"/>
            <a:ext cx="17508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1.2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 외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기타 교육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81264" y="1400680"/>
            <a:ext cx="51655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5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879468" y="1611829"/>
            <a:ext cx="38439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880992" y="1935865"/>
            <a:ext cx="38439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28764" y="1647833"/>
            <a:ext cx="21098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1.3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제약 사항 극복 방법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1.4 Moodle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소개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38807" y="2992755"/>
            <a:ext cx="28905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교육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역할자와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책임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교육 계획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6907259" y="3232861"/>
            <a:ext cx="18261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880992" y="2259901"/>
            <a:ext cx="38439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880992" y="3568819"/>
            <a:ext cx="38439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007160" y="5104217"/>
            <a:ext cx="27262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7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708647" y="7287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권고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안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30288" y="1071769"/>
            <a:ext cx="22894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.1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단계별 기능 적용 범위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83466" y="1112648"/>
            <a:ext cx="6158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21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313040" y="1323797"/>
            <a:ext cx="34118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28764" y="1359801"/>
            <a:ext cx="225106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단계별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Customization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81943" y="1400680"/>
            <a:ext cx="6158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22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23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313040" y="1611829"/>
            <a:ext cx="34103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313040" y="1935865"/>
            <a:ext cx="34118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28764" y="1647833"/>
            <a:ext cx="23519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유사 시스템 비교 분석 </a:t>
            </a:r>
          </a:p>
        </p:txBody>
      </p:sp>
    </p:spTree>
    <p:extLst>
      <p:ext uri="{BB962C8B-B14F-4D97-AF65-F5344CB8AC3E}">
        <p14:creationId xmlns:p14="http://schemas.microsoft.com/office/powerpoint/2010/main" val="390772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8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2272" y="96017"/>
            <a:ext cx="2811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PJT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에서의 </a:t>
            </a:r>
            <a:r>
              <a:rPr lang="ko-KR" altLang="en-US" sz="1600" b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교육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69232"/>
              </p:ext>
            </p:extLst>
          </p:nvPr>
        </p:nvGraphicFramePr>
        <p:xfrm>
          <a:off x="380491" y="1592796"/>
          <a:ext cx="9243770" cy="168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3"/>
                <a:gridCol w="3636404"/>
                <a:gridCol w="900100"/>
                <a:gridCol w="3699153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항목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 형태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제약 사항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 교육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사용자를 대상으로 한 업무 시스템 사용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방법 교육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집합 교육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과정에서 보완할 내용이 지속적으로 발생할 수 있음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t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향후 신규 현업 추가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 재교육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어려움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t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지역별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사업장별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동일 내용을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반복 교육해야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함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운영자 교육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유지보수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운영자를 대상으로 한 시스템 관리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방법 교육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171450" indent="-171450" algn="l" fontAlgn="t">
                        <a:buFontTx/>
                        <a:buChar char="-"/>
                      </a:pP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구동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종료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재구동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방법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171450" indent="-171450" algn="l" fontAlgn="t">
                        <a:buFontTx/>
                        <a:buChar char="-"/>
                      </a:pP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프로세스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 확인 방법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171450" indent="-171450" algn="l" fontAlgn="t">
                        <a:buFontTx/>
                        <a:buChar char="-"/>
                      </a:pP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장애 시 대처 방법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FontTx/>
                        <a:buNone/>
                      </a:pP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1:1</a:t>
                      </a:r>
                      <a:r>
                        <a:rPr lang="en-US" altLang="ko-KR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FontTx/>
                        <a:buNone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운영자 업무 변경 시 전달 어려움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indent="0" algn="l" fontAlgn="t">
                        <a:buFontTx/>
                        <a:buNone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운영자를 일시에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모아 교육하기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어려움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indent="0" algn="l" fontAlgn="t">
                        <a:buFontTx/>
                        <a:buNone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운영자가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한번에 교육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내용을 숙지하기 어려움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indent="0" algn="l" fontAlgn="t">
                        <a:buFontTx/>
                        <a:buNone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담당자별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동일 내용을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반복 교육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해야함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4905" y="800708"/>
            <a:ext cx="9018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PJT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에서의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시스템 교육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PJT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에서의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시스템 교육은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아래 내용을 포함함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19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3241" y="96017"/>
            <a:ext cx="2081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1-2.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 외 </a:t>
            </a:r>
            <a:r>
              <a:rPr lang="ko-KR" altLang="en-US" sz="1600" b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기타 교육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82433"/>
              </p:ext>
            </p:extLst>
          </p:nvPr>
        </p:nvGraphicFramePr>
        <p:xfrm>
          <a:off x="389750" y="1586564"/>
          <a:ext cx="9243770" cy="310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3893"/>
                <a:gridCol w="3925441"/>
                <a:gridCol w="864096"/>
                <a:gridCol w="306034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항목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 형태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제약 사항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분석자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교육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분석자를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대상으로 한 업무 분석을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위한 교육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관련 용어 관련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프로세스 관련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집합 교육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회성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제한된 시공간에 제한된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대상에게 교육되므로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상대적으로 제약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적음함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별도의 교육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교재를 만들기 보다는 기존 자료의 리뷰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인터뷰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질의 응답 형태로 진행되는 것이 일반적임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오리엔테이션 교육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PJT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전 참여자를 대상으로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PJT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제반 환경을 익히기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위한 교육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출입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 보안 관련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출퇴근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식사 시간 및 식당 이용 방법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각종 장비 사용법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IP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정보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집합 교육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온라인 공지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온라인 공지로 대응 가능하므로 상대적으로 제약 적음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별도의 교육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교재를 만들기 보다는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이메일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게시판과 같은 커뮤니케이션 수단을 통해 전달하는 것이 일반적임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개발자 교육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개발자를 대상으로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한 개발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관련 교육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Tool</a:t>
                      </a: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 환경 구축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Framework</a:t>
                      </a: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 표준 및 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이슈별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개발 가이드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집합 교육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 수급 시기가 천차만별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각 개발자 투입 시마다 통상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2MD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정도의 교육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공수가 필요함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개발자의 투입 시기에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따라 교육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대상의 완성도가 다를 수 있음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3126" y="830480"/>
            <a:ext cx="9018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그 외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기타 교육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PJT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시스템 교육을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제외하고 아래와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같은 교육이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추가로 필요함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32873" y="96017"/>
            <a:ext cx="2491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1-3.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제약 사항 극복 방법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98104"/>
              </p:ext>
            </p:extLst>
          </p:nvPr>
        </p:nvGraphicFramePr>
        <p:xfrm>
          <a:off x="389750" y="1586564"/>
          <a:ext cx="9092034" cy="3123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2890"/>
                <a:gridCol w="1080120"/>
                <a:gridCol w="6689024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항목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 형태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제약 사항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 교육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집합 교육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과정에서 보완할 내용이 지속적으로 발생할 수 있음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t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향후 신규 현업 추가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 재교육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어려움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t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지역별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사업장별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동일 내용을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반복 교육해야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함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664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운영자 교육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FontTx/>
                        <a:buNone/>
                      </a:pP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1:1</a:t>
                      </a:r>
                      <a:r>
                        <a:rPr lang="en-US" altLang="ko-KR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FontTx/>
                        <a:buNone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운영자 업무 변경 시 전달 어려움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indent="0" algn="l" fontAlgn="t">
                        <a:buFontTx/>
                        <a:buNone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운영자를 일시에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모아 교육하기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어려움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indent="0" algn="l" fontAlgn="t">
                        <a:buFontTx/>
                        <a:buNone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운영자가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한번에 교육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내용을 숙지하기 어려움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indent="0" algn="l" fontAlgn="t">
                        <a:buFontTx/>
                        <a:buNone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담당자별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동일 내용을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반복 교육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해야함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분석자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교육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집합 교육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회성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제한된 시공간에 제한된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대상에게 교육되므로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상대적으로 제약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적음함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별도의 교육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교재를 만들기 보다는 기존 자료의 리뷰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인터뷰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질의 응답 형태로 진행되는 것이 일반적임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오리엔테이션 교육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집합 교육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온라인 공지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온라인 공지로 대응 가능하므로 상대적으로 제약 적음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별도의 교육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교재를 만들기 보다는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이메일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게시판과 같은 수단을 통해 전달하는 것이 일반적임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개발자 교육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집합 교육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 수급 시기가 천차만별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각 개발자 투입 시마다 통상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2MD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정도의 교육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공수가 필요함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개발자의 투입 시기에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따라 교육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대상의 완성도가 다를 수 있음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3126" y="830480"/>
            <a:ext cx="9018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제약 사항 극복 방법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각 교육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형태의 제약 사항을 극복하기 위한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방안으로 교육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시스템 활용을 고려할 수 있음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00971" y="4941168"/>
            <a:ext cx="4788533" cy="1143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smtClean="0">
                <a:solidFill>
                  <a:schemeClr val="tx1"/>
                </a:solidFill>
              </a:rPr>
              <a:t>온라인 교육 </a:t>
            </a:r>
            <a:r>
              <a:rPr lang="ko-KR" altLang="en-US" sz="1600" dirty="0" smtClean="0">
                <a:solidFill>
                  <a:schemeClr val="tx1"/>
                </a:solidFill>
              </a:rPr>
              <a:t>관리 시스템 도입이 필요  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오각형 7"/>
          <p:cNvSpPr/>
          <p:nvPr/>
        </p:nvSpPr>
        <p:spPr>
          <a:xfrm>
            <a:off x="380492" y="4941168"/>
            <a:ext cx="5148572" cy="1143956"/>
          </a:xfrm>
          <a:prstGeom prst="homePlat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3000">
                <a:schemeClr val="tx2">
                  <a:lumMod val="75000"/>
                </a:schemeClr>
              </a:gs>
              <a:gs pos="96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200" dirty="0">
                <a:solidFill>
                  <a:prstClr val="white"/>
                </a:solidFill>
              </a:rPr>
              <a:t>시공간의 접근 제약이 없어야 함</a:t>
            </a:r>
          </a:p>
          <a:p>
            <a:pPr lvl="0"/>
            <a:r>
              <a:rPr lang="ko-KR" altLang="en-US" sz="1200" dirty="0">
                <a:solidFill>
                  <a:prstClr val="white"/>
                </a:solidFill>
              </a:rPr>
              <a:t>업데이트된 내용의 전달이 용이 해야 함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lvl="0"/>
            <a:r>
              <a:rPr lang="ko-KR" altLang="en-US" sz="1200" dirty="0">
                <a:solidFill>
                  <a:prstClr val="white"/>
                </a:solidFill>
              </a:rPr>
              <a:t>반복적으로 동일 내용의 전달이 가능해야 함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lvl="0"/>
            <a:r>
              <a:rPr lang="ko-KR" altLang="en-US" sz="1200" smtClean="0">
                <a:solidFill>
                  <a:prstClr val="white"/>
                </a:solidFill>
              </a:rPr>
              <a:t>교육 </a:t>
            </a:r>
            <a:r>
              <a:rPr lang="ko-KR" altLang="en-US" sz="1200" dirty="0">
                <a:solidFill>
                  <a:prstClr val="white"/>
                </a:solidFill>
              </a:rPr>
              <a:t>내용에 대한 피드백</a:t>
            </a:r>
            <a:r>
              <a:rPr lang="en-US" altLang="ko-KR" sz="1200" dirty="0">
                <a:solidFill>
                  <a:prstClr val="white"/>
                </a:solidFill>
              </a:rPr>
              <a:t>, </a:t>
            </a:r>
            <a:r>
              <a:rPr lang="ko-KR" altLang="en-US" sz="1200" dirty="0">
                <a:solidFill>
                  <a:prstClr val="white"/>
                </a:solidFill>
              </a:rPr>
              <a:t>질의 등의 상호 작용이 가능해야 함</a:t>
            </a:r>
          </a:p>
        </p:txBody>
      </p:sp>
      <p:sp>
        <p:nvSpPr>
          <p:cNvPr id="9" name="순서도: 병합 8"/>
          <p:cNvSpPr/>
          <p:nvPr/>
        </p:nvSpPr>
        <p:spPr>
          <a:xfrm>
            <a:off x="2972780" y="4689140"/>
            <a:ext cx="3960440" cy="158692"/>
          </a:xfrm>
          <a:prstGeom prst="flowChartMerg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88364" y="96017"/>
            <a:ext cx="2335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1-4. Moodle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소개 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1/2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800708"/>
            <a:ext cx="901865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Moodle</a:t>
            </a: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교육 관리 시스템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가상 교육 환경을 제공하는 오픈 소스 솔루션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  (Learning Management System, Course Management System, Virtual Learning Environment)</a:t>
            </a: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Apache + MySQL + PHP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기반의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Web Application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형태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오픈 소스 기반으로 무료로 이용 가능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(GPL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라이선스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Theme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방식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기능은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Plugin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방식으로 교체 가능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  <a:hlinkClick r:id="rId2"/>
              </a:rPr>
              <a:t>moodle.org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hlinkClick r:id="rId2"/>
              </a:rPr>
              <a:t>/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8" y="3140968"/>
            <a:ext cx="3816521" cy="3077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28" y="2369202"/>
            <a:ext cx="4614466" cy="33640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728700"/>
            <a:ext cx="3021759" cy="36391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68" y="3824785"/>
            <a:ext cx="4248547" cy="23940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90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b_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_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ub_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3605</TotalTime>
  <Words>2568</Words>
  <Application>Microsoft Office PowerPoint</Application>
  <PresentationFormat>A4 용지(210x297mm)</PresentationFormat>
  <Paragraphs>730</Paragraphs>
  <Slides>26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Contents</vt:lpstr>
      <vt:lpstr>Sub_중</vt:lpstr>
      <vt:lpstr>Sub_대</vt:lpstr>
      <vt:lpstr>Sub_소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designer</dc:creator>
  <cp:lastModifiedBy>bomber</cp:lastModifiedBy>
  <cp:revision>500</cp:revision>
  <cp:lastPrinted>2013-01-20T22:55:59Z</cp:lastPrinted>
  <dcterms:created xsi:type="dcterms:W3CDTF">2012-07-31T05:39:07Z</dcterms:created>
  <dcterms:modified xsi:type="dcterms:W3CDTF">2013-11-10T14:11:18Z</dcterms:modified>
</cp:coreProperties>
</file>