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52" r:id="rId1"/>
    <p:sldMasterId id="2147483650" r:id="rId2"/>
    <p:sldMasterId id="2147483656" r:id="rId3"/>
    <p:sldMasterId id="2147483654" r:id="rId4"/>
  </p:sldMasterIdLst>
  <p:notesMasterIdLst>
    <p:notesMasterId r:id="rId21"/>
  </p:notesMasterIdLst>
  <p:sldIdLst>
    <p:sldId id="284" r:id="rId5"/>
    <p:sldId id="257" r:id="rId6"/>
    <p:sldId id="263" r:id="rId7"/>
    <p:sldId id="266" r:id="rId8"/>
    <p:sldId id="275" r:id="rId9"/>
    <p:sldId id="276" r:id="rId10"/>
    <p:sldId id="277" r:id="rId11"/>
    <p:sldId id="279" r:id="rId12"/>
    <p:sldId id="278" r:id="rId13"/>
    <p:sldId id="280" r:id="rId14"/>
    <p:sldId id="281" r:id="rId15"/>
    <p:sldId id="282" r:id="rId16"/>
    <p:sldId id="271" r:id="rId17"/>
    <p:sldId id="273" r:id="rId18"/>
    <p:sldId id="274" r:id="rId19"/>
    <p:sldId id="283" r:id="rId20"/>
  </p:sldIdLst>
  <p:sldSz cx="9906000" cy="6858000" type="A4"/>
  <p:notesSz cx="9144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BED"/>
    <a:srgbClr val="F3F4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12" autoAdjust="0"/>
    <p:restoredTop sz="94660"/>
  </p:normalViewPr>
  <p:slideViewPr>
    <p:cSldViewPr snapToObjects="1">
      <p:cViewPr varScale="1">
        <p:scale>
          <a:sx n="86" d="100"/>
          <a:sy n="86" d="100"/>
        </p:scale>
        <p:origin x="-1482" y="-84"/>
      </p:cViewPr>
      <p:guideLst>
        <p:guide orient="horz" pos="504"/>
        <p:guide orient="horz" pos="618"/>
        <p:guide pos="3120"/>
        <p:guide pos="6000"/>
        <p:guide pos="376"/>
        <p:guide pos="489"/>
        <p:guide pos="285"/>
        <p:guide pos="595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>
      <p:cViewPr varScale="1">
        <p:scale>
          <a:sx n="92" d="100"/>
          <a:sy n="92" d="100"/>
        </p:scale>
        <p:origin x="-2160" y="-102"/>
      </p:cViewPr>
      <p:guideLst>
        <p:guide orient="horz" pos="2160"/>
        <p:guide pos="288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FABCC3-E979-428D-98DB-46FE5D415A35}" type="datetimeFigureOut">
              <a:rPr lang="ko-KR" altLang="en-US" smtClean="0"/>
              <a:t>2013-11-10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714625" y="514350"/>
            <a:ext cx="371475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8603AF-F286-48D2-8C9C-A36E166353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256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55926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29326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02574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44050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0" y="6489283"/>
            <a:ext cx="9906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 </a:t>
            </a:r>
            <a:fld id="{E6CF991F-6597-4661-97DB-F1A97FEDCB53}" type="slidenum">
              <a:rPr lang="ko-KR" altLang="en-US" sz="11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marL="0" marR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1202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0" y="6489283"/>
            <a:ext cx="9906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 </a:t>
            </a:r>
            <a:fld id="{E6CF991F-6597-4661-97DB-F1A97FEDCB53}" type="slidenum">
              <a:rPr lang="ko-KR" altLang="en-US" sz="11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marL="0" marR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343120" y="6448343"/>
            <a:ext cx="15600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공통 모듈 목록</a:t>
            </a:r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6226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0" y="6442088"/>
            <a:ext cx="9906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 </a:t>
            </a:r>
            <a:fld id="{E6CF991F-6597-4661-97DB-F1A97FEDCB53}" type="slidenum">
              <a:rPr lang="ko-KR" altLang="en-US" sz="11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marL="0" marR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343120" y="6401148"/>
            <a:ext cx="15600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공통 모듈 목록</a:t>
            </a:r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5097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0" y="6543674"/>
            <a:ext cx="9906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 </a:t>
            </a:r>
            <a:fld id="{E6CF991F-6597-4661-97DB-F1A97FEDCB53}" type="slidenum">
              <a:rPr lang="ko-KR" altLang="en-US" sz="11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marL="0" marR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343120" y="6515434"/>
            <a:ext cx="1386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공통 모듈 목록</a:t>
            </a:r>
            <a:endParaRPr lang="ko-KR" altLang="en-US" sz="1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7618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://commons.apache.org/codec/apidocs/org/apache/commons/codec/binary/StringUtils.html" TargetMode="External"/><Relationship Id="rId3" Type="http://schemas.openxmlformats.org/officeDocument/2006/relationships/hyperlink" Target="http://commons.apache.org/lang/api-2.5/src-html/org/apache/commons/lang/RandomStringUtils.html" TargetMode="External"/><Relationship Id="rId7" Type="http://schemas.openxmlformats.org/officeDocument/2006/relationships/hyperlink" Target="http://static.springsource.org/spring/docs/2.5.x/api/org/springframework/jdbc/support/JdbcUtils.html" TargetMode="External"/><Relationship Id="rId2" Type="http://schemas.openxmlformats.org/officeDocument/2006/relationships/hyperlink" Target="http://commons.apache.org/lang/api-2.5/org/apache/commons/lang/RandomStringUtils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ommons.apache.org/lang/api-2.4/org/apache/commons/lang/WordUtils.html" TargetMode="External"/><Relationship Id="rId11" Type="http://schemas.openxmlformats.org/officeDocument/2006/relationships/hyperlink" Target="http://commons.apache.org/lang/api-2.4/org/apache/commons/lang/math/RandomUtils.html" TargetMode="External"/><Relationship Id="rId5" Type="http://schemas.openxmlformats.org/officeDocument/2006/relationships/hyperlink" Target="http://static.springsource.org/spring/docs/2.5.x/api/org/springframework/util/StringUtils.html" TargetMode="External"/><Relationship Id="rId10" Type="http://schemas.openxmlformats.org/officeDocument/2006/relationships/hyperlink" Target="http://static.springsource.org/spring/docs/1.2.9/api/org/springframework/util/NumberUtils.html" TargetMode="External"/><Relationship Id="rId4" Type="http://schemas.openxmlformats.org/officeDocument/2006/relationships/hyperlink" Target="http://commons.apache.org/lang/api-2.4/org/apache/commons/lang/StringUtils.html" TargetMode="External"/><Relationship Id="rId9" Type="http://schemas.openxmlformats.org/officeDocument/2006/relationships/hyperlink" Target="http://commons.apache.org/lang/api-2.5/org/apache/commons/lang/math/NumberUtils.html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://commons.apache.org/codec/apidocs/org/apache/commons/codec/binary/StringUtils.html" TargetMode="External"/><Relationship Id="rId3" Type="http://schemas.openxmlformats.org/officeDocument/2006/relationships/hyperlink" Target="http://commons.apache.org/lang/api-2.5/src-html/org/apache/commons/lang/RandomStringUtils.html" TargetMode="External"/><Relationship Id="rId7" Type="http://schemas.openxmlformats.org/officeDocument/2006/relationships/hyperlink" Target="http://static.springsource.org/spring/docs/2.5.x/api/org/springframework/jdbc/support/JdbcUtils.html" TargetMode="External"/><Relationship Id="rId2" Type="http://schemas.openxmlformats.org/officeDocument/2006/relationships/hyperlink" Target="http://commons.apache.org/lang/api-2.5/org/apache/commons/lang/RandomStringUtils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ommons.apache.org/lang/api-2.4/org/apache/commons/lang/WordUtils.html" TargetMode="External"/><Relationship Id="rId5" Type="http://schemas.openxmlformats.org/officeDocument/2006/relationships/hyperlink" Target="http://static.springsource.org/spring/docs/2.5.x/api/org/springframework/util/StringUtils.html" TargetMode="External"/><Relationship Id="rId10" Type="http://schemas.openxmlformats.org/officeDocument/2006/relationships/hyperlink" Target="http://static.springsource.org/spring/docs/3.0.x/javadoc-api/org/springframework/util/SerializationUtils.html" TargetMode="External"/><Relationship Id="rId4" Type="http://schemas.openxmlformats.org/officeDocument/2006/relationships/hyperlink" Target="http://commons.apache.org/lang/api-2.4/org/apache/commons/lang/StringUtils.html" TargetMode="External"/><Relationship Id="rId9" Type="http://schemas.openxmlformats.org/officeDocument/2006/relationships/hyperlink" Target="http://commons.apache.org/lang/api-2.5/org/apache/commons/lang/SerializationUtils.html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://commons.apache.org/codec/apidocs/org/apache/commons/codec/binary/StringUtils.html" TargetMode="External"/><Relationship Id="rId3" Type="http://schemas.openxmlformats.org/officeDocument/2006/relationships/hyperlink" Target="http://commons.apache.org/lang/api-2.5/src-html/org/apache/commons/lang/RandomStringUtils.html" TargetMode="External"/><Relationship Id="rId7" Type="http://schemas.openxmlformats.org/officeDocument/2006/relationships/hyperlink" Target="http://static.springsource.org/spring/docs/2.5.x/api/org/springframework/jdbc/support/JdbcUtils.html" TargetMode="External"/><Relationship Id="rId2" Type="http://schemas.openxmlformats.org/officeDocument/2006/relationships/hyperlink" Target="http://commons.apache.org/lang/api-2.5/org/apache/commons/lang/RandomStringUtils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ommons.apache.org/lang/api-2.4/org/apache/commons/lang/WordUtils.html" TargetMode="External"/><Relationship Id="rId5" Type="http://schemas.openxmlformats.org/officeDocument/2006/relationships/hyperlink" Target="http://static.springsource.org/spring/docs/2.5.x/api/org/springframework/util/StringUtils.html" TargetMode="External"/><Relationship Id="rId10" Type="http://schemas.openxmlformats.org/officeDocument/2006/relationships/hyperlink" Target="http://static.springsource.org/spring/docs/2.0.x/api/org/springframework/util/ResourceUtils.html" TargetMode="External"/><Relationship Id="rId4" Type="http://schemas.openxmlformats.org/officeDocument/2006/relationships/hyperlink" Target="http://commons.apache.org/lang/api-2.4/org/apache/commons/lang/StringUtils.html" TargetMode="External"/><Relationship Id="rId9" Type="http://schemas.openxmlformats.org/officeDocument/2006/relationships/hyperlink" Target="http://static.springsource.org/spring/docs/2.0.x/api/org/springframework/core/io/support/PropertiesLoaderUtils.html" TargetMode="Externa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://commons.apache.org/codec/apidocs/org/apache/commons/codec/binary/StringUtils.html" TargetMode="External"/><Relationship Id="rId3" Type="http://schemas.openxmlformats.org/officeDocument/2006/relationships/hyperlink" Target="http://commons.apache.org/lang/api-2.5/src-html/org/apache/commons/lang/RandomStringUtils.html" TargetMode="External"/><Relationship Id="rId7" Type="http://schemas.openxmlformats.org/officeDocument/2006/relationships/hyperlink" Target="http://static.springsource.org/spring/docs/2.5.x/api/org/springframework/jdbc/support/JdbcUtils.html" TargetMode="External"/><Relationship Id="rId2" Type="http://schemas.openxmlformats.org/officeDocument/2006/relationships/hyperlink" Target="http://commons.apache.org/lang/api-2.5/org/apache/commons/lang/RandomStringUtils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ommons.apache.org/lang/api-2.4/org/apache/commons/lang/WordUtils.html" TargetMode="External"/><Relationship Id="rId5" Type="http://schemas.openxmlformats.org/officeDocument/2006/relationships/hyperlink" Target="http://static.springsource.org/spring/docs/2.5.x/api/org/springframework/util/StringUtils.html" TargetMode="External"/><Relationship Id="rId4" Type="http://schemas.openxmlformats.org/officeDocument/2006/relationships/hyperlink" Target="http://commons.apache.org/lang/api-2.4/org/apache/commons/lang/StringUtils.html" TargetMode="Externa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://commons.apache.org/codec/apidocs/org/apache/commons/codec/binary/StringUtils.html" TargetMode="External"/><Relationship Id="rId3" Type="http://schemas.openxmlformats.org/officeDocument/2006/relationships/hyperlink" Target="http://commons.apache.org/lang/api-2.5/src-html/org/apache/commons/lang/RandomStringUtils.html" TargetMode="External"/><Relationship Id="rId7" Type="http://schemas.openxmlformats.org/officeDocument/2006/relationships/hyperlink" Target="http://static.springsource.org/spring/docs/2.5.x/api/org/springframework/jdbc/support/JdbcUtils.html" TargetMode="External"/><Relationship Id="rId2" Type="http://schemas.openxmlformats.org/officeDocument/2006/relationships/hyperlink" Target="http://commons.apache.org/lang/api-2.5/org/apache/commons/lang/RandomStringUtils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ommons.apache.org/lang/api-2.4/org/apache/commons/lang/WordUtils.html" TargetMode="External"/><Relationship Id="rId5" Type="http://schemas.openxmlformats.org/officeDocument/2006/relationships/hyperlink" Target="http://static.springsource.org/spring/docs/2.5.x/api/org/springframework/util/StringUtils.html" TargetMode="External"/><Relationship Id="rId4" Type="http://schemas.openxmlformats.org/officeDocument/2006/relationships/hyperlink" Target="http://commons.apache.org/lang/api-2.4/org/apache/commons/lang/StringUtils.html" TargetMode="Externa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://commons.apache.org/codec/apidocs/org/apache/commons/codec/binary/StringUtils.html" TargetMode="External"/><Relationship Id="rId3" Type="http://schemas.openxmlformats.org/officeDocument/2006/relationships/hyperlink" Target="http://commons.apache.org/lang/api-2.5/src-html/org/apache/commons/lang/RandomStringUtils.html" TargetMode="External"/><Relationship Id="rId7" Type="http://schemas.openxmlformats.org/officeDocument/2006/relationships/hyperlink" Target="http://static.springsource.org/spring/docs/2.5.x/api/org/springframework/jdbc/support/JdbcUtils.html" TargetMode="External"/><Relationship Id="rId2" Type="http://schemas.openxmlformats.org/officeDocument/2006/relationships/hyperlink" Target="http://commons.apache.org/lang/api-2.5/org/apache/commons/lang/RandomStringUtils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ommons.apache.org/lang/api-2.4/org/apache/commons/lang/WordUtils.html" TargetMode="External"/><Relationship Id="rId5" Type="http://schemas.openxmlformats.org/officeDocument/2006/relationships/hyperlink" Target="http://static.springsource.org/spring/docs/2.5.x/api/org/springframework/util/StringUtils.html" TargetMode="External"/><Relationship Id="rId4" Type="http://schemas.openxmlformats.org/officeDocument/2006/relationships/hyperlink" Target="http://commons.apache.org/lang/api-2.4/org/apache/commons/lang/StringUtils.html" TargetMode="Externa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://commons.apache.org/codec/apidocs/org/apache/commons/codec/binary/StringUtils.html" TargetMode="External"/><Relationship Id="rId3" Type="http://schemas.openxmlformats.org/officeDocument/2006/relationships/hyperlink" Target="http://commons.apache.org/lang/api-2.5/src-html/org/apache/commons/lang/RandomStringUtils.html" TargetMode="External"/><Relationship Id="rId7" Type="http://schemas.openxmlformats.org/officeDocument/2006/relationships/hyperlink" Target="http://static.springsource.org/spring/docs/2.5.x/api/org/springframework/jdbc/support/JdbcUtils.html" TargetMode="External"/><Relationship Id="rId2" Type="http://schemas.openxmlformats.org/officeDocument/2006/relationships/hyperlink" Target="http://commons.apache.org/lang/api-2.5/org/apache/commons/lang/RandomStringUtils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ommons.apache.org/lang/api-2.4/org/apache/commons/lang/WordUtils.html" TargetMode="External"/><Relationship Id="rId11" Type="http://schemas.openxmlformats.org/officeDocument/2006/relationships/hyperlink" Target="http://static.springsource.org/spring/docs/2.5.x/api/org/springframework/util/FileSystemUtils.html" TargetMode="External"/><Relationship Id="rId5" Type="http://schemas.openxmlformats.org/officeDocument/2006/relationships/hyperlink" Target="http://static.springsource.org/spring/docs/2.5.x/api/org/springframework/util/StringUtils.html" TargetMode="External"/><Relationship Id="rId10" Type="http://schemas.openxmlformats.org/officeDocument/2006/relationships/hyperlink" Target="http://static.springsource.org/spring/docs/1.2.x/api/org/springframework/util/FileCopyUtils.html" TargetMode="External"/><Relationship Id="rId4" Type="http://schemas.openxmlformats.org/officeDocument/2006/relationships/hyperlink" Target="http://commons.apache.org/lang/api-2.4/org/apache/commons/lang/StringUtils.html" TargetMode="External"/><Relationship Id="rId9" Type="http://schemas.openxmlformats.org/officeDocument/2006/relationships/hyperlink" Target="http://commons.apache.org/lang/api-2.5/org/apache/commons/lang/SystemUtils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://commons.apache.org/codec/apidocs/org/apache/commons/codec/binary/StringUtils.html" TargetMode="External"/><Relationship Id="rId3" Type="http://schemas.openxmlformats.org/officeDocument/2006/relationships/hyperlink" Target="http://commons.apache.org/lang/api-2.5/src-html/org/apache/commons/lang/RandomStringUtils.html" TargetMode="External"/><Relationship Id="rId7" Type="http://schemas.openxmlformats.org/officeDocument/2006/relationships/hyperlink" Target="http://static.springsource.org/spring/docs/2.5.x/api/org/springframework/jdbc/support/JdbcUtils.html" TargetMode="External"/><Relationship Id="rId2" Type="http://schemas.openxmlformats.org/officeDocument/2006/relationships/hyperlink" Target="http://commons.apache.org/lang/api-2.5/org/apache/commons/lang/RandomStringUtils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ommons.apache.org/lang/api-2.4/org/apache/commons/lang/WordUtils.html" TargetMode="External"/><Relationship Id="rId5" Type="http://schemas.openxmlformats.org/officeDocument/2006/relationships/hyperlink" Target="http://static.springsource.org/spring/docs/2.5.x/api/org/springframework/util/StringUtils.html" TargetMode="External"/><Relationship Id="rId4" Type="http://schemas.openxmlformats.org/officeDocument/2006/relationships/hyperlink" Target="http://commons.apache.org/lang/api-2.4/org/apache/commons/lang/StringUtils.html" TargetMode="External"/><Relationship Id="rId9" Type="http://schemas.openxmlformats.org/officeDocument/2006/relationships/hyperlink" Target="http://commons.apache.org/lang/api-2.5/org/apache/commons/lang/ArrayUtils.html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://commons.apache.org/codec/apidocs/org/apache/commons/codec/binary/StringUtils.html" TargetMode="External"/><Relationship Id="rId3" Type="http://schemas.openxmlformats.org/officeDocument/2006/relationships/hyperlink" Target="http://commons.apache.org/lang/api-2.5/src-html/org/apache/commons/lang/RandomStringUtils.html" TargetMode="External"/><Relationship Id="rId7" Type="http://schemas.openxmlformats.org/officeDocument/2006/relationships/hyperlink" Target="http://static.springsource.org/spring/docs/2.5.x/api/org/springframework/jdbc/support/JdbcUtils.html" TargetMode="External"/><Relationship Id="rId2" Type="http://schemas.openxmlformats.org/officeDocument/2006/relationships/hyperlink" Target="http://commons.apache.org/lang/api-2.5/org/apache/commons/lang/RandomStringUtils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ommons.apache.org/lang/api-2.4/org/apache/commons/lang/WordUtils.html" TargetMode="External"/><Relationship Id="rId11" Type="http://schemas.openxmlformats.org/officeDocument/2006/relationships/hyperlink" Target="http://static.springsource.org/spring/docs/1.2.9/api/org/springframework/util/CollectionUtils.html" TargetMode="External"/><Relationship Id="rId5" Type="http://schemas.openxmlformats.org/officeDocument/2006/relationships/hyperlink" Target="http://static.springsource.org/spring/docs/2.5.x/api/org/springframework/util/StringUtils.html" TargetMode="External"/><Relationship Id="rId10" Type="http://schemas.openxmlformats.org/officeDocument/2006/relationships/hyperlink" Target="http://commons.apache.org/collections/apidocs/org/apache/commons/collections/MapUtils.html" TargetMode="External"/><Relationship Id="rId4" Type="http://schemas.openxmlformats.org/officeDocument/2006/relationships/hyperlink" Target="http://commons.apache.org/lang/api-2.4/org/apache/commons/lang/StringUtils.html" TargetMode="External"/><Relationship Id="rId9" Type="http://schemas.openxmlformats.org/officeDocument/2006/relationships/hyperlink" Target="http://commons.apache.org/collections/apidocs/org/apache/commons/collections/CollectionUtils.html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://commons.apache.org/codec/apidocs/org/apache/commons/codec/binary/StringUtils.html" TargetMode="External"/><Relationship Id="rId3" Type="http://schemas.openxmlformats.org/officeDocument/2006/relationships/hyperlink" Target="http://commons.apache.org/lang/api-2.5/src-html/org/apache/commons/lang/RandomStringUtils.html" TargetMode="External"/><Relationship Id="rId7" Type="http://schemas.openxmlformats.org/officeDocument/2006/relationships/hyperlink" Target="http://static.springsource.org/spring/docs/2.5.x/api/org/springframework/jdbc/support/JdbcUtils.html" TargetMode="External"/><Relationship Id="rId2" Type="http://schemas.openxmlformats.org/officeDocument/2006/relationships/hyperlink" Target="http://commons.apache.org/lang/api-2.5/org/apache/commons/lang/RandomStringUtils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ommons.apache.org/lang/api-2.4/org/apache/commons/lang/WordUtils.html" TargetMode="External"/><Relationship Id="rId5" Type="http://schemas.openxmlformats.org/officeDocument/2006/relationships/hyperlink" Target="http://static.springsource.org/spring/docs/2.5.x/api/org/springframework/util/StringUtils.html" TargetMode="External"/><Relationship Id="rId10" Type="http://schemas.openxmlformats.org/officeDocument/2006/relationships/hyperlink" Target="http://commons.apache.org/lang/api-2.5/org/apache/commons/lang/time/DateUtils.html" TargetMode="External"/><Relationship Id="rId4" Type="http://schemas.openxmlformats.org/officeDocument/2006/relationships/hyperlink" Target="http://commons.apache.org/lang/api-2.4/org/apache/commons/lang/StringUtils.html" TargetMode="External"/><Relationship Id="rId9" Type="http://schemas.openxmlformats.org/officeDocument/2006/relationships/hyperlink" Target="http://commons.apache.org/lang/api-2.6/org/apache/commons/lang/time/DateFormatUtils.html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://commons.apache.org/codec/apidocs/org/apache/commons/codec/binary/StringUtils.html" TargetMode="External"/><Relationship Id="rId3" Type="http://schemas.openxmlformats.org/officeDocument/2006/relationships/hyperlink" Target="http://commons.apache.org/lang/api-2.5/src-html/org/apache/commons/lang/RandomStringUtils.html" TargetMode="External"/><Relationship Id="rId7" Type="http://schemas.openxmlformats.org/officeDocument/2006/relationships/hyperlink" Target="http://static.springsource.org/spring/docs/2.5.x/api/org/springframework/jdbc/support/JdbcUtils.html" TargetMode="External"/><Relationship Id="rId2" Type="http://schemas.openxmlformats.org/officeDocument/2006/relationships/hyperlink" Target="http://commons.apache.org/lang/api-2.5/org/apache/commons/lang/RandomStringUtils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ommons.apache.org/lang/api-2.4/org/apache/commons/lang/WordUtils.html" TargetMode="External"/><Relationship Id="rId5" Type="http://schemas.openxmlformats.org/officeDocument/2006/relationships/hyperlink" Target="http://static.springsource.org/spring/docs/2.5.x/api/org/springframework/util/StringUtils.html" TargetMode="External"/><Relationship Id="rId4" Type="http://schemas.openxmlformats.org/officeDocument/2006/relationships/hyperlink" Target="http://commons.apache.org/lang/api-2.4/org/apache/commons/lang/StringUtils.html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://commons.apache.org/codec/apidocs/org/apache/commons/codec/binary/StringUtils.html" TargetMode="External"/><Relationship Id="rId3" Type="http://schemas.openxmlformats.org/officeDocument/2006/relationships/hyperlink" Target="http://commons.apache.org/lang/api-2.5/src-html/org/apache/commons/lang/RandomStringUtils.html" TargetMode="External"/><Relationship Id="rId7" Type="http://schemas.openxmlformats.org/officeDocument/2006/relationships/hyperlink" Target="http://static.springsource.org/spring/docs/2.5.x/api/org/springframework/jdbc/support/JdbcUtils.html" TargetMode="External"/><Relationship Id="rId2" Type="http://schemas.openxmlformats.org/officeDocument/2006/relationships/hyperlink" Target="http://commons.apache.org/lang/api-2.5/org/apache/commons/lang/RandomStringUtils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ommons.apache.org/lang/api-2.4/org/apache/commons/lang/WordUtils.html" TargetMode="External"/><Relationship Id="rId5" Type="http://schemas.openxmlformats.org/officeDocument/2006/relationships/hyperlink" Target="http://static.springsource.org/spring/docs/2.5.x/api/org/springframework/util/StringUtils.html" TargetMode="External"/><Relationship Id="rId4" Type="http://schemas.openxmlformats.org/officeDocument/2006/relationships/hyperlink" Target="http://commons.apache.org/lang/api-2.4/org/apache/commons/lang/StringUtils.html" TargetMode="External"/><Relationship Id="rId9" Type="http://schemas.openxmlformats.org/officeDocument/2006/relationships/hyperlink" Target="http://commons.apache.org/lang/api-2.4/org/apache/commons/lang/exception/ExceptionUtils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674874" y="1592796"/>
            <a:ext cx="29354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reflection blurRad="12700" stA="20000" endPos="45000" dist="889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공통 모듈 목록</a:t>
            </a:r>
            <a:endParaRPr lang="ko-KR" altLang="en-US" sz="3200" b="1" dirty="0">
              <a:solidFill>
                <a:schemeClr val="tx1">
                  <a:lumMod val="85000"/>
                  <a:lumOff val="15000"/>
                </a:schemeClr>
              </a:solidFill>
              <a:effectLst>
                <a:reflection blurRad="12700" stA="20000" endPos="45000" dist="88900" dir="5400000" sy="-100000" algn="bl" rotWithShape="0"/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95175" y="3409058"/>
            <a:ext cx="12362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맑은 고딕" pitchFamily="50" charset="-127"/>
                <a:ea typeface="맑은 고딕" pitchFamily="50" charset="-127"/>
              </a:rPr>
              <a:t>2012. 09. 13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09852" y="2296155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V 1.0</a:t>
            </a:r>
            <a:endParaRPr lang="ko-KR" altLang="en-US" b="1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7180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343120" y="80628"/>
            <a:ext cx="2207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공통 </a:t>
            </a:r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Utility </a:t>
            </a:r>
            <a:r>
              <a:rPr lang="ko-KR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목록</a:t>
            </a:r>
            <a:endParaRPr lang="ko-KR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192458" y="96017"/>
            <a:ext cx="14318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1-6</a:t>
            </a:r>
            <a:r>
              <a:rPr lang="en-US" altLang="ko-KR" sz="16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. Number</a:t>
            </a:r>
            <a:endParaRPr lang="ko-KR" altLang="en-US" sz="1600" b="1" dirty="0">
              <a:solidFill>
                <a:schemeClr val="accent1">
                  <a:lumMod val="40000"/>
                  <a:lumOff val="6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9293306"/>
              </p:ext>
            </p:extLst>
          </p:nvPr>
        </p:nvGraphicFramePr>
        <p:xfrm>
          <a:off x="6213140" y="11925944"/>
          <a:ext cx="8701266" cy="1187424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605525"/>
                <a:gridCol w="1213432"/>
                <a:gridCol w="1349449"/>
                <a:gridCol w="4532860"/>
              </a:tblGrid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기능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출처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class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method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임의의 문자열을 생성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commons-lang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RandomStringUtils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2"/>
                        </a:rPr>
                        <a:t>randomAscii(int count)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임의의 문자열을 생성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commons-lang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RandomStringUtils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3"/>
                        </a:rPr>
                        <a:t>randomAlphanumeric(int count)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임의의 문자열을 생성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commons-lang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RandomStringUtils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2"/>
                        </a:rPr>
                        <a:t>randomNumeric(int count)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검사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commons-lang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4"/>
                        </a:rPr>
                        <a:t>isEmpty(String val)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검사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spring-core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5"/>
                        </a:rPr>
                        <a:t>hasLength(String val)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검사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spring-core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5"/>
                        </a:rPr>
                        <a:t>hasText(String val)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검사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commons-lang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4"/>
                        </a:rPr>
                        <a:t>isAlpha(String val)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검사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commons-lang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4"/>
                        </a:rPr>
                        <a:t>isAlphanumeric(String val)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검사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commons-lang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4"/>
                        </a:rPr>
                        <a:t>isNumeric(String val)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공백 제거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commons-lang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4"/>
                        </a:rPr>
                        <a:t>trim(String val)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공백 제거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spring-core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5"/>
                        </a:rPr>
                        <a:t>trimWhitespace(String str)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공백 제거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commons-lang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4"/>
                        </a:rPr>
                        <a:t>trimToEmpty(String val)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공백 제거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commons-lang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4"/>
                        </a:rPr>
                        <a:t>trimToNull(String val)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공백 제거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spring-core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5"/>
                        </a:rPr>
                        <a:t>trimAllWhitespace(String str)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공백 제거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spring-core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5"/>
                        </a:rPr>
                        <a:t>trimLeadingWhitespace(String str)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공백 제거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spring-core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5"/>
                        </a:rPr>
                        <a:t>trimTrailingWhitespace(String str)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비교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commons-lang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4"/>
                        </a:rPr>
                        <a:t>equals(String str1, String str2)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비교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commons-lang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4"/>
                        </a:rPr>
                        <a:t>equalsIgnorecase(String str1, String str2)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비교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commons-lang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4"/>
                        </a:rPr>
                        <a:t>startsWith(String str, String prefix)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비교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commons-lang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4"/>
                        </a:rPr>
                        <a:t>startsWithIgnoreCase(String str, String prefix)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비교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spring-core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5"/>
                        </a:rPr>
                        <a:t>startsWithIgnoreCase(String str, String prefix)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비교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commons-lang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4"/>
                        </a:rPr>
                        <a:t>endsWith(String str, String suffix)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비교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commons-lang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4"/>
                        </a:rPr>
                        <a:t>endsWithIgnoreCase(String str, String suffix)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비교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spring-core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5"/>
                        </a:rPr>
                        <a:t>endsWithIgnoreCase(String str, String suffix)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변환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commons-lang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4"/>
                        </a:rPr>
                        <a:t>rightPad(String str, int size, char padChar)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변환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commons-lang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4"/>
                        </a:rPr>
                        <a:t>leftPad(String str, int size, char padChar)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변환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commons-lang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WordUtils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4"/>
                        </a:rPr>
                        <a:t>capitalize(String str)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변환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spring-core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5"/>
                        </a:rPr>
                        <a:t>capitalize(String str)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변환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commons-lang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WordUtils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6"/>
                        </a:rPr>
                        <a:t>capitalize(String str, char[] delimiters)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변환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commons-lang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WordUtils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6"/>
                        </a:rPr>
                        <a:t>capitalizeFully(String str, char[] delimiters)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변환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spring-jdbc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JdbcUtils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7"/>
                        </a:rPr>
                        <a:t>convertUnderscoreNameToPropertyName(String name)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파일경로 처리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spring-core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5"/>
                        </a:rPr>
                        <a:t>getFilename(String path)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파일경로 처리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spring-core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5"/>
                        </a:rPr>
                        <a:t>getFilenameExtension(String path)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파일경로 처리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spring-core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5"/>
                        </a:rPr>
                        <a:t>stripeFilenameExtension(String path)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파일경로 처리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spring-core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5"/>
                        </a:rPr>
                        <a:t>applyRelativePath(String path, String relPath)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파일경로 처리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spring-core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5"/>
                        </a:rPr>
                        <a:t>cleanPath(String path)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파일경로 처리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spring-core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5"/>
                        </a:rPr>
                        <a:t>pathEquals(String path1, String path2)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인코딩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commons-codec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8"/>
                        </a:rPr>
                        <a:t>getBytesIso8859_1(String val)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인코딩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commons-codec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8"/>
                        </a:rPr>
                        <a:t>newStringUtf8(byte[] bytes)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분할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spring-core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5"/>
                        </a:rPr>
                        <a:t>commaDelimitedListToStringArray(String val)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분할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spring-core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5"/>
                        </a:rPr>
                        <a:t>arrayToCommaDelimitedString(Object[] array)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분할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spring-core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err="1">
                          <a:effectLst/>
                          <a:hlinkClick r:id="rId5"/>
                        </a:rPr>
                        <a:t>collectionToCommaDelimitedString</a:t>
                      </a:r>
                      <a:r>
                        <a:rPr lang="en-US" sz="1200" u="none" strike="noStrike" dirty="0">
                          <a:effectLst/>
                          <a:hlinkClick r:id="rId5"/>
                        </a:rPr>
                        <a:t>(Collection&lt;String&gt; col)</a:t>
                      </a:r>
                      <a:endParaRPr lang="en-US" sz="1200" b="0" i="0" u="none" strike="noStrike" dirty="0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0999530"/>
              </p:ext>
            </p:extLst>
          </p:nvPr>
        </p:nvGraphicFramePr>
        <p:xfrm>
          <a:off x="452438" y="791183"/>
          <a:ext cx="8929054" cy="506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262"/>
                <a:gridCol w="1476164"/>
                <a:gridCol w="1656184"/>
                <a:gridCol w="3996444"/>
              </a:tblGrid>
              <a:tr h="370840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Number</a:t>
                      </a:r>
                      <a:endParaRPr lang="ko-KR" altLang="en-US" sz="12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E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기능</a:t>
                      </a:r>
                      <a:endParaRPr lang="ko-KR" altLang="en-US" sz="11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출처</a:t>
                      </a:r>
                      <a:endParaRPr lang="ko-KR" altLang="en-US" sz="11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Class</a:t>
                      </a:r>
                      <a:endParaRPr lang="ko-KR" altLang="en-US" sz="11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Method</a:t>
                      </a:r>
                      <a:endParaRPr lang="ko-KR" altLang="en-US" sz="11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ED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문자열을 숫자로 변환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commons-lang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math.NumberUtils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FF"/>
                          </a:solidFill>
                          <a:effectLst/>
                          <a:latin typeface="맑은 고딕"/>
                          <a:hlinkClick r:id="rId9"/>
                        </a:rPr>
                        <a:t>toXxx(String val)</a:t>
                      </a:r>
                      <a:endParaRPr lang="en-US" sz="10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문자열을 숫자로 변환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commons-lang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math.NumberUtils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FF"/>
                          </a:solidFill>
                          <a:effectLst/>
                          <a:latin typeface="맑은 고딕"/>
                          <a:hlinkClick r:id="rId9"/>
                        </a:rPr>
                        <a:t>toXxx(String val, Xxx defaultVal)</a:t>
                      </a:r>
                      <a:endParaRPr lang="en-US" sz="10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문자열을 숫자로 변환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commons-lang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math.NumberUtils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FF"/>
                          </a:solidFill>
                          <a:effectLst/>
                          <a:latin typeface="맑은 고딕"/>
                          <a:hlinkClick r:id="rId9"/>
                        </a:rPr>
                        <a:t>isDigit(String val)</a:t>
                      </a:r>
                      <a:endParaRPr lang="en-US" sz="10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문자열을 숫자로 변환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commons-lang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math.NumberUtils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FF"/>
                          </a:solidFill>
                          <a:effectLst/>
                          <a:latin typeface="맑은 고딕"/>
                          <a:hlinkClick r:id="rId9"/>
                        </a:rPr>
                        <a:t>isNumber(String val)</a:t>
                      </a:r>
                      <a:endParaRPr lang="en-US" sz="10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문자열을 숫자로 변환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spring-core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NumberUtils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FF"/>
                          </a:solidFill>
                          <a:effectLst/>
                          <a:latin typeface="맑은 고딕"/>
                          <a:hlinkClick r:id="rId10"/>
                        </a:rPr>
                        <a:t>parseNumber(String val, Class clazz)</a:t>
                      </a:r>
                      <a:endParaRPr lang="en-US" sz="10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임의의 수를 생성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commons-lang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RandomUtils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>
                          <a:solidFill>
                            <a:srgbClr val="0000FF"/>
                          </a:solidFill>
                          <a:effectLst/>
                          <a:latin typeface="맑은 고딕"/>
                          <a:hlinkClick r:id="rId11"/>
                        </a:rPr>
                        <a:t>nextXxx</a:t>
                      </a:r>
                      <a:r>
                        <a:rPr lang="en-US" sz="1000" b="0" i="0" u="none" strike="noStrike" dirty="0">
                          <a:solidFill>
                            <a:srgbClr val="0000FF"/>
                          </a:solidFill>
                          <a:effectLst/>
                          <a:latin typeface="맑은 고딕"/>
                          <a:hlinkClick r:id="rId11"/>
                        </a:rPr>
                        <a:t>()</a:t>
                      </a:r>
                      <a:endParaRPr lang="en-US" sz="1000" b="0" i="0" u="none" strike="noStrike" dirty="0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3891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343120" y="80628"/>
            <a:ext cx="2207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공통 </a:t>
            </a:r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Utility </a:t>
            </a:r>
            <a:r>
              <a:rPr lang="ko-KR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목록</a:t>
            </a:r>
            <a:endParaRPr lang="ko-KR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355964" y="96017"/>
            <a:ext cx="12682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1-7</a:t>
            </a:r>
            <a:r>
              <a:rPr lang="en-US" altLang="ko-KR" sz="16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. Object</a:t>
            </a:r>
            <a:endParaRPr lang="ko-KR" altLang="en-US" sz="1600" b="1" dirty="0">
              <a:solidFill>
                <a:schemeClr val="accent1">
                  <a:lumMod val="40000"/>
                  <a:lumOff val="6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9293306"/>
              </p:ext>
            </p:extLst>
          </p:nvPr>
        </p:nvGraphicFramePr>
        <p:xfrm>
          <a:off x="6213140" y="11925944"/>
          <a:ext cx="8701266" cy="1187424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605525"/>
                <a:gridCol w="1213432"/>
                <a:gridCol w="1349449"/>
                <a:gridCol w="4532860"/>
              </a:tblGrid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기능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출처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class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method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임의의 문자열을 생성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commons-lang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RandomStringUtils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2"/>
                        </a:rPr>
                        <a:t>randomAscii(int count)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임의의 문자열을 생성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commons-lang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RandomStringUtils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3"/>
                        </a:rPr>
                        <a:t>randomAlphanumeric(int count)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임의의 문자열을 생성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commons-lang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RandomStringUtils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2"/>
                        </a:rPr>
                        <a:t>randomNumeric(int count)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검사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commons-lang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4"/>
                        </a:rPr>
                        <a:t>isEmpty(String val)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검사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spring-core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5"/>
                        </a:rPr>
                        <a:t>hasLength(String val)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검사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spring-core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5"/>
                        </a:rPr>
                        <a:t>hasText(String val)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검사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commons-lang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4"/>
                        </a:rPr>
                        <a:t>isAlpha(String val)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검사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commons-lang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4"/>
                        </a:rPr>
                        <a:t>isAlphanumeric(String val)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검사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commons-lang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4"/>
                        </a:rPr>
                        <a:t>isNumeric(String val)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공백 제거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commons-lang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4"/>
                        </a:rPr>
                        <a:t>trim(String val)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공백 제거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spring-core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5"/>
                        </a:rPr>
                        <a:t>trimWhitespace(String str)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공백 제거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commons-lang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4"/>
                        </a:rPr>
                        <a:t>trimToEmpty(String val)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공백 제거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commons-lang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4"/>
                        </a:rPr>
                        <a:t>trimToNull(String val)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공백 제거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spring-core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5"/>
                        </a:rPr>
                        <a:t>trimAllWhitespace(String str)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공백 제거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spring-core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5"/>
                        </a:rPr>
                        <a:t>trimLeadingWhitespace(String str)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공백 제거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spring-core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5"/>
                        </a:rPr>
                        <a:t>trimTrailingWhitespace(String str)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비교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commons-lang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4"/>
                        </a:rPr>
                        <a:t>equals(String str1, String str2)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비교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commons-lang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4"/>
                        </a:rPr>
                        <a:t>equalsIgnorecase(String str1, String str2)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비교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commons-lang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4"/>
                        </a:rPr>
                        <a:t>startsWith(String str, String prefix)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비교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commons-lang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4"/>
                        </a:rPr>
                        <a:t>startsWithIgnoreCase(String str, String prefix)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비교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spring-core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5"/>
                        </a:rPr>
                        <a:t>startsWithIgnoreCase(String str, String prefix)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비교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commons-lang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4"/>
                        </a:rPr>
                        <a:t>endsWith(String str, String suffix)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비교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commons-lang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4"/>
                        </a:rPr>
                        <a:t>endsWithIgnoreCase(String str, String suffix)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비교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spring-core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5"/>
                        </a:rPr>
                        <a:t>endsWithIgnoreCase(String str, String suffix)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변환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commons-lang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4"/>
                        </a:rPr>
                        <a:t>rightPad(String str, int size, char padChar)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변환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commons-lang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4"/>
                        </a:rPr>
                        <a:t>leftPad(String str, int size, char padChar)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변환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commons-lang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WordUtils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4"/>
                        </a:rPr>
                        <a:t>capitalize(String str)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변환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spring-core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5"/>
                        </a:rPr>
                        <a:t>capitalize(String str)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변환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commons-lang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WordUtils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6"/>
                        </a:rPr>
                        <a:t>capitalize(String str, char[] delimiters)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변환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commons-lang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WordUtils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6"/>
                        </a:rPr>
                        <a:t>capitalizeFully(String str, char[] delimiters)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변환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spring-jdbc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JdbcUtils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7"/>
                        </a:rPr>
                        <a:t>convertUnderscoreNameToPropertyName(String name)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파일경로 처리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spring-core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5"/>
                        </a:rPr>
                        <a:t>getFilename(String path)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파일경로 처리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spring-core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5"/>
                        </a:rPr>
                        <a:t>getFilenameExtension(String path)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파일경로 처리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spring-core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5"/>
                        </a:rPr>
                        <a:t>stripeFilenameExtension(String path)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파일경로 처리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spring-core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5"/>
                        </a:rPr>
                        <a:t>applyRelativePath(String path, String relPath)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파일경로 처리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spring-core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5"/>
                        </a:rPr>
                        <a:t>cleanPath(String path)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파일경로 처리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spring-core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5"/>
                        </a:rPr>
                        <a:t>pathEquals(String path1, String path2)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인코딩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commons-codec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8"/>
                        </a:rPr>
                        <a:t>getBytesIso8859_1(String val)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인코딩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commons-codec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8"/>
                        </a:rPr>
                        <a:t>newStringUtf8(byte[] bytes)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분할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spring-core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5"/>
                        </a:rPr>
                        <a:t>commaDelimitedListToStringArray(String val)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분할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spring-core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5"/>
                        </a:rPr>
                        <a:t>arrayToCommaDelimitedString(Object[] array)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분할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spring-core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err="1">
                          <a:effectLst/>
                          <a:hlinkClick r:id="rId5"/>
                        </a:rPr>
                        <a:t>collectionToCommaDelimitedString</a:t>
                      </a:r>
                      <a:r>
                        <a:rPr lang="en-US" sz="1200" u="none" strike="noStrike" dirty="0">
                          <a:effectLst/>
                          <a:hlinkClick r:id="rId5"/>
                        </a:rPr>
                        <a:t>(Collection&lt;String&gt; col)</a:t>
                      </a:r>
                      <a:endParaRPr lang="en-US" sz="1200" b="0" i="0" u="none" strike="noStrike" dirty="0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478990"/>
              </p:ext>
            </p:extLst>
          </p:nvPr>
        </p:nvGraphicFramePr>
        <p:xfrm>
          <a:off x="452438" y="791183"/>
          <a:ext cx="8929054" cy="506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262"/>
                <a:gridCol w="1476164"/>
                <a:gridCol w="1656184"/>
                <a:gridCol w="3996444"/>
              </a:tblGrid>
              <a:tr h="370840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Object</a:t>
                      </a:r>
                      <a:endParaRPr lang="ko-KR" altLang="en-US" sz="12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E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기능</a:t>
                      </a:r>
                      <a:endParaRPr lang="ko-KR" altLang="en-US" sz="11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출처</a:t>
                      </a:r>
                      <a:endParaRPr lang="ko-KR" altLang="en-US" sz="11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Class</a:t>
                      </a:r>
                      <a:endParaRPr lang="ko-KR" altLang="en-US" sz="11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Method</a:t>
                      </a:r>
                      <a:endParaRPr lang="ko-KR" altLang="en-US" sz="11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ED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객체를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byte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배열로 변환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commons-lang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SerializationUtils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FF"/>
                          </a:solidFill>
                          <a:effectLst/>
                          <a:latin typeface="맑은 고딕"/>
                          <a:hlinkClick r:id="rId9"/>
                        </a:rPr>
                        <a:t>serialize(Serializable object)</a:t>
                      </a:r>
                      <a:endParaRPr lang="en-US" sz="10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객체를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byte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배열로 변환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spring-core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SerializationUtils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FF"/>
                          </a:solidFill>
                          <a:effectLst/>
                          <a:latin typeface="맑은 고딕"/>
                          <a:hlinkClick r:id="rId10"/>
                        </a:rPr>
                        <a:t>serialize(Object object)</a:t>
                      </a:r>
                      <a:endParaRPr lang="en-US" sz="10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byte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배열을 객체로 변환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commons-lang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SerializationUtils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FF"/>
                          </a:solidFill>
                          <a:effectLst/>
                          <a:latin typeface="맑은 고딕"/>
                          <a:hlinkClick r:id="rId9"/>
                        </a:rPr>
                        <a:t>deserialize(byte[] data)</a:t>
                      </a:r>
                      <a:endParaRPr lang="en-US" sz="10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byte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배열을 객체로 변환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spring-core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SerializationUtils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>
                          <a:solidFill>
                            <a:srgbClr val="0000FF"/>
                          </a:solidFill>
                          <a:effectLst/>
                          <a:latin typeface="맑은 고딕"/>
                          <a:hlinkClick r:id="rId10"/>
                        </a:rPr>
                        <a:t>deserialize</a:t>
                      </a:r>
                      <a:r>
                        <a:rPr lang="en-US" sz="1000" b="0" i="0" u="none" strike="noStrike" dirty="0">
                          <a:solidFill>
                            <a:srgbClr val="0000FF"/>
                          </a:solidFill>
                          <a:effectLst/>
                          <a:latin typeface="맑은 고딕"/>
                          <a:hlinkClick r:id="rId10"/>
                        </a:rPr>
                        <a:t>(byte[] data)</a:t>
                      </a:r>
                      <a:endParaRPr lang="en-US" sz="1000" b="0" i="0" u="none" strike="noStrike" dirty="0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3891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343120" y="80628"/>
            <a:ext cx="2207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공통 </a:t>
            </a:r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Utility </a:t>
            </a:r>
            <a:r>
              <a:rPr lang="ko-KR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목록</a:t>
            </a:r>
            <a:endParaRPr lang="ko-KR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112564" y="96017"/>
            <a:ext cx="15116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1-8. </a:t>
            </a:r>
            <a:r>
              <a:rPr lang="en-US" altLang="ko-KR" sz="16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Resource</a:t>
            </a:r>
            <a:endParaRPr lang="ko-KR" altLang="en-US" sz="1600" b="1" dirty="0">
              <a:solidFill>
                <a:schemeClr val="accent1">
                  <a:lumMod val="40000"/>
                  <a:lumOff val="6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9293306"/>
              </p:ext>
            </p:extLst>
          </p:nvPr>
        </p:nvGraphicFramePr>
        <p:xfrm>
          <a:off x="6213140" y="11925944"/>
          <a:ext cx="8701266" cy="1187424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605525"/>
                <a:gridCol w="1213432"/>
                <a:gridCol w="1349449"/>
                <a:gridCol w="4532860"/>
              </a:tblGrid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기능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출처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class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method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임의의 문자열을 생성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commons-lang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RandomStringUtils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2"/>
                        </a:rPr>
                        <a:t>randomAscii(int count)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임의의 문자열을 생성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commons-lang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RandomStringUtils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3"/>
                        </a:rPr>
                        <a:t>randomAlphanumeric(int count)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임의의 문자열을 생성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commons-lang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RandomStringUtils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2"/>
                        </a:rPr>
                        <a:t>randomNumeric(int count)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검사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commons-lang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4"/>
                        </a:rPr>
                        <a:t>isEmpty(String val)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검사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spring-core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5"/>
                        </a:rPr>
                        <a:t>hasLength(String val)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검사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spring-core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5"/>
                        </a:rPr>
                        <a:t>hasText(String val)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검사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commons-lang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4"/>
                        </a:rPr>
                        <a:t>isAlpha(String val)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검사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commons-lang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4"/>
                        </a:rPr>
                        <a:t>isAlphanumeric(String val)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검사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commons-lang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4"/>
                        </a:rPr>
                        <a:t>isNumeric(String val)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공백 제거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commons-lang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4"/>
                        </a:rPr>
                        <a:t>trim(String val)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공백 제거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spring-core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5"/>
                        </a:rPr>
                        <a:t>trimWhitespace(String str)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공백 제거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commons-lang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4"/>
                        </a:rPr>
                        <a:t>trimToEmpty(String val)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공백 제거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commons-lang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4"/>
                        </a:rPr>
                        <a:t>trimToNull(String val)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공백 제거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spring-core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5"/>
                        </a:rPr>
                        <a:t>trimAllWhitespace(String str)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공백 제거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spring-core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5"/>
                        </a:rPr>
                        <a:t>trimLeadingWhitespace(String str)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공백 제거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spring-core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5"/>
                        </a:rPr>
                        <a:t>trimTrailingWhitespace(String str)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비교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commons-lang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4"/>
                        </a:rPr>
                        <a:t>equals(String str1, String str2)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비교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commons-lang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4"/>
                        </a:rPr>
                        <a:t>equalsIgnorecase(String str1, String str2)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비교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commons-lang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4"/>
                        </a:rPr>
                        <a:t>startsWith(String str, String prefix)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비교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commons-lang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4"/>
                        </a:rPr>
                        <a:t>startsWithIgnoreCase(String str, String prefix)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비교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spring-core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5"/>
                        </a:rPr>
                        <a:t>startsWithIgnoreCase(String str, String prefix)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비교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commons-lang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4"/>
                        </a:rPr>
                        <a:t>endsWith(String str, String suffix)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비교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commons-lang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4"/>
                        </a:rPr>
                        <a:t>endsWithIgnoreCase(String str, String suffix)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비교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spring-core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5"/>
                        </a:rPr>
                        <a:t>endsWithIgnoreCase(String str, String suffix)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변환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commons-lang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4"/>
                        </a:rPr>
                        <a:t>rightPad(String str, int size, char padChar)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변환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commons-lang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4"/>
                        </a:rPr>
                        <a:t>leftPad(String str, int size, char padChar)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변환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commons-lang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WordUtils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4"/>
                        </a:rPr>
                        <a:t>capitalize(String str)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변환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spring-core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5"/>
                        </a:rPr>
                        <a:t>capitalize(String str)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변환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commons-lang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WordUtils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6"/>
                        </a:rPr>
                        <a:t>capitalize(String str, char[] delimiters)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변환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commons-lang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WordUtils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6"/>
                        </a:rPr>
                        <a:t>capitalizeFully(String str, char[] delimiters)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변환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spring-jdbc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JdbcUtils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7"/>
                        </a:rPr>
                        <a:t>convertUnderscoreNameToPropertyName(String name)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파일경로 처리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spring-core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5"/>
                        </a:rPr>
                        <a:t>getFilename(String path)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파일경로 처리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spring-core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5"/>
                        </a:rPr>
                        <a:t>getFilenameExtension(String path)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파일경로 처리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spring-core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5"/>
                        </a:rPr>
                        <a:t>stripeFilenameExtension(String path)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파일경로 처리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spring-core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5"/>
                        </a:rPr>
                        <a:t>applyRelativePath(String path, String relPath)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파일경로 처리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spring-core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5"/>
                        </a:rPr>
                        <a:t>cleanPath(String path)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파일경로 처리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spring-core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5"/>
                        </a:rPr>
                        <a:t>pathEquals(String path1, String path2)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인코딩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commons-codec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8"/>
                        </a:rPr>
                        <a:t>getBytesIso8859_1(String val)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인코딩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commons-codec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8"/>
                        </a:rPr>
                        <a:t>newStringUtf8(byte[] bytes)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분할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spring-core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5"/>
                        </a:rPr>
                        <a:t>commaDelimitedListToStringArray(String val)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분할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spring-core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5"/>
                        </a:rPr>
                        <a:t>arrayToCommaDelimitedString(Object[] array)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분할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spring-core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err="1">
                          <a:effectLst/>
                          <a:hlinkClick r:id="rId5"/>
                        </a:rPr>
                        <a:t>collectionToCommaDelimitedString</a:t>
                      </a:r>
                      <a:r>
                        <a:rPr lang="en-US" sz="1200" u="none" strike="noStrike" dirty="0">
                          <a:effectLst/>
                          <a:hlinkClick r:id="rId5"/>
                        </a:rPr>
                        <a:t>(Collection&lt;String&gt; col)</a:t>
                      </a:r>
                      <a:endParaRPr lang="en-US" sz="1200" b="0" i="0" u="none" strike="noStrike" dirty="0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6701452"/>
              </p:ext>
            </p:extLst>
          </p:nvPr>
        </p:nvGraphicFramePr>
        <p:xfrm>
          <a:off x="452438" y="791183"/>
          <a:ext cx="8929054" cy="506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262"/>
                <a:gridCol w="1476164"/>
                <a:gridCol w="1656184"/>
                <a:gridCol w="3996444"/>
              </a:tblGrid>
              <a:tr h="370840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Resource</a:t>
                      </a:r>
                      <a:endParaRPr lang="ko-KR" altLang="en-US" sz="12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E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기능</a:t>
                      </a:r>
                      <a:endParaRPr lang="ko-KR" altLang="en-US" sz="11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출처</a:t>
                      </a:r>
                      <a:endParaRPr lang="ko-KR" altLang="en-US" sz="11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Class</a:t>
                      </a:r>
                      <a:endParaRPr lang="ko-KR" altLang="en-US" sz="11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Method</a:t>
                      </a:r>
                      <a:endParaRPr lang="ko-KR" altLang="en-US" sz="11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ED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Properties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파일을 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loading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spring-core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PropertiesLoaderUtils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FF"/>
                          </a:solidFill>
                          <a:effectLst/>
                          <a:latin typeface="맑은 고딕"/>
                          <a:hlinkClick r:id="rId9"/>
                        </a:rPr>
                        <a:t>loadProperties(Resource resource)</a:t>
                      </a:r>
                      <a:endParaRPr lang="en-US" sz="10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파일을 읽어들임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spring-core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ResourceUtils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>
                          <a:solidFill>
                            <a:srgbClr val="0000FF"/>
                          </a:solidFill>
                          <a:effectLst/>
                          <a:latin typeface="맑은 고딕"/>
                          <a:hlinkClick r:id="rId10"/>
                        </a:rPr>
                        <a:t>getFile</a:t>
                      </a:r>
                      <a:r>
                        <a:rPr lang="en-US" sz="1000" b="0" i="0" u="none" strike="noStrike" dirty="0">
                          <a:solidFill>
                            <a:srgbClr val="0000FF"/>
                          </a:solidFill>
                          <a:effectLst/>
                          <a:latin typeface="맑은 고딕"/>
                          <a:hlinkClick r:id="rId10"/>
                        </a:rPr>
                        <a:t>(String </a:t>
                      </a:r>
                      <a:r>
                        <a:rPr lang="en-US" sz="1000" b="0" i="0" u="none" strike="noStrike" dirty="0" err="1">
                          <a:solidFill>
                            <a:srgbClr val="0000FF"/>
                          </a:solidFill>
                          <a:effectLst/>
                          <a:latin typeface="맑은 고딕"/>
                          <a:hlinkClick r:id="rId10"/>
                        </a:rPr>
                        <a:t>resourceLocation</a:t>
                      </a:r>
                      <a:r>
                        <a:rPr lang="en-US" sz="1000" b="0" i="0" u="none" strike="noStrike" dirty="0">
                          <a:solidFill>
                            <a:srgbClr val="0000FF"/>
                          </a:solidFill>
                          <a:effectLst/>
                          <a:latin typeface="맑은 고딕"/>
                          <a:hlinkClick r:id="rId10"/>
                        </a:rPr>
                        <a:t>)</a:t>
                      </a:r>
                      <a:endParaRPr lang="en-US" sz="1000" b="0" i="0" u="none" strike="noStrike" dirty="0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3891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343120" y="80628"/>
            <a:ext cx="2207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공통 </a:t>
            </a:r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Utility </a:t>
            </a:r>
            <a:r>
              <a:rPr lang="ko-KR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목록</a:t>
            </a:r>
            <a:endParaRPr lang="ko-KR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412262" y="96017"/>
            <a:ext cx="12119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1-9. String</a:t>
            </a:r>
            <a:endParaRPr lang="ko-KR" altLang="en-US" sz="1600" b="1" dirty="0">
              <a:solidFill>
                <a:schemeClr val="accent1">
                  <a:lumMod val="40000"/>
                  <a:lumOff val="6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2127052"/>
              </p:ext>
            </p:extLst>
          </p:nvPr>
        </p:nvGraphicFramePr>
        <p:xfrm>
          <a:off x="6213140" y="11925944"/>
          <a:ext cx="8701266" cy="1187424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605525"/>
                <a:gridCol w="1213432"/>
                <a:gridCol w="1349449"/>
                <a:gridCol w="4532860"/>
              </a:tblGrid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기능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출처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class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method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임의의 문자열을 생성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commons-lang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RandomStringUtils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2"/>
                        </a:rPr>
                        <a:t>randomAscii(int count)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임의의 문자열을 생성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commons-lang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RandomStringUtils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3"/>
                        </a:rPr>
                        <a:t>randomAlphanumeric(int count)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임의의 문자열을 생성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commons-lang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RandomStringUtils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2"/>
                        </a:rPr>
                        <a:t>randomNumeric(int count)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검사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commons-lang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4"/>
                        </a:rPr>
                        <a:t>isEmpty(String val)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검사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spring-core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5"/>
                        </a:rPr>
                        <a:t>hasLength(String val)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검사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spring-core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5"/>
                        </a:rPr>
                        <a:t>hasText(String val)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검사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commons-lang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4"/>
                        </a:rPr>
                        <a:t>isAlpha(String val)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검사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commons-lang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4"/>
                        </a:rPr>
                        <a:t>isAlphanumeric(String val)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검사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commons-lang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4"/>
                        </a:rPr>
                        <a:t>isNumeric(String val)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공백 제거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commons-lang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4"/>
                        </a:rPr>
                        <a:t>trim(String val)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공백 제거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spring-core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5"/>
                        </a:rPr>
                        <a:t>trimWhitespace(String str)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공백 제거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commons-lang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4"/>
                        </a:rPr>
                        <a:t>trimToEmpty(String val)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공백 제거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commons-lang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4"/>
                        </a:rPr>
                        <a:t>trimToNull(String val)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공백 제거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spring-core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5"/>
                        </a:rPr>
                        <a:t>trimAllWhitespace(String str)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공백 제거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spring-core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5"/>
                        </a:rPr>
                        <a:t>trimLeadingWhitespace(String str)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공백 제거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spring-core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5"/>
                        </a:rPr>
                        <a:t>trimTrailingWhitespace(String str)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비교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commons-lang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4"/>
                        </a:rPr>
                        <a:t>equals(String str1, String str2)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비교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commons-lang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4"/>
                        </a:rPr>
                        <a:t>equalsIgnorecase(String str1, String str2)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비교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commons-lang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4"/>
                        </a:rPr>
                        <a:t>startsWith(String str, String prefix)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비교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commons-lang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4"/>
                        </a:rPr>
                        <a:t>startsWithIgnoreCase(String str, String prefix)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비교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spring-core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5"/>
                        </a:rPr>
                        <a:t>startsWithIgnoreCase(String str, String prefix)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비교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commons-lang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4"/>
                        </a:rPr>
                        <a:t>endsWith(String str, String suffix)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비교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commons-lang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4"/>
                        </a:rPr>
                        <a:t>endsWithIgnoreCase(String str, String suffix)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비교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spring-core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5"/>
                        </a:rPr>
                        <a:t>endsWithIgnoreCase(String str, String suffix)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변환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commons-lang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4"/>
                        </a:rPr>
                        <a:t>rightPad(String str, int size, char padChar)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변환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commons-lang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4"/>
                        </a:rPr>
                        <a:t>leftPad(String str, int size, char padChar)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변환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commons-lang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WordUtils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4"/>
                        </a:rPr>
                        <a:t>capitalize(String str)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변환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spring-core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5"/>
                        </a:rPr>
                        <a:t>capitalize(String str)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변환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commons-lang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WordUtils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6"/>
                        </a:rPr>
                        <a:t>capitalize(String str, char[] delimiters)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변환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commons-lang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WordUtils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6"/>
                        </a:rPr>
                        <a:t>capitalizeFully(String str, char[] delimiters)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변환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spring-jdbc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JdbcUtils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7"/>
                        </a:rPr>
                        <a:t>convertUnderscoreNameToPropertyName(String name)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파일경로 처리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spring-core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5"/>
                        </a:rPr>
                        <a:t>getFilename(String path)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파일경로 처리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spring-core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5"/>
                        </a:rPr>
                        <a:t>getFilenameExtension(String path)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파일경로 처리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spring-core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5"/>
                        </a:rPr>
                        <a:t>stripeFilenameExtension(String path)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파일경로 처리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spring-core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5"/>
                        </a:rPr>
                        <a:t>applyRelativePath(String path, String relPath)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파일경로 처리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spring-core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5"/>
                        </a:rPr>
                        <a:t>cleanPath(String path)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파일경로 처리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spring-core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5"/>
                        </a:rPr>
                        <a:t>pathEquals(String path1, String path2)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인코딩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commons-codec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8"/>
                        </a:rPr>
                        <a:t>getBytesIso8859_1(String val)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인코딩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commons-codec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8"/>
                        </a:rPr>
                        <a:t>newStringUtf8(byte[] bytes)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분할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spring-core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5"/>
                        </a:rPr>
                        <a:t>commaDelimitedListToStringArray(String val)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분할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spring-core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5"/>
                        </a:rPr>
                        <a:t>arrayToCommaDelimitedString(Object[] array)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분할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spring-core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err="1">
                          <a:effectLst/>
                          <a:hlinkClick r:id="rId5"/>
                        </a:rPr>
                        <a:t>collectionToCommaDelimitedString</a:t>
                      </a:r>
                      <a:r>
                        <a:rPr lang="en-US" sz="1200" u="none" strike="noStrike" dirty="0">
                          <a:effectLst/>
                          <a:hlinkClick r:id="rId5"/>
                        </a:rPr>
                        <a:t>(Collection&lt;String&gt; col)</a:t>
                      </a:r>
                      <a:endParaRPr lang="en-US" sz="1200" b="0" i="0" u="none" strike="noStrike" dirty="0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3073467"/>
              </p:ext>
            </p:extLst>
          </p:nvPr>
        </p:nvGraphicFramePr>
        <p:xfrm>
          <a:off x="452438" y="791183"/>
          <a:ext cx="8929054" cy="506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262"/>
                <a:gridCol w="1476164"/>
                <a:gridCol w="1656184"/>
                <a:gridCol w="3996444"/>
              </a:tblGrid>
              <a:tr h="370840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String 1/3</a:t>
                      </a:r>
                      <a:endParaRPr lang="ko-KR" altLang="en-US" sz="12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E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기능</a:t>
                      </a:r>
                      <a:endParaRPr lang="ko-KR" altLang="en-US" sz="11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출처</a:t>
                      </a:r>
                      <a:endParaRPr lang="ko-KR" altLang="en-US" sz="11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Class</a:t>
                      </a:r>
                      <a:endParaRPr lang="ko-KR" altLang="en-US" sz="11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Method</a:t>
                      </a:r>
                      <a:endParaRPr lang="ko-KR" altLang="en-US" sz="11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ED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임의의 문자열을 생성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commons-lang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RandomStringUtils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FF"/>
                          </a:solidFill>
                          <a:effectLst/>
                          <a:latin typeface="맑은 고딕"/>
                          <a:hlinkClick r:id="rId2"/>
                        </a:rPr>
                        <a:t>randomAscii(int count)</a:t>
                      </a:r>
                      <a:endParaRPr lang="en-US" sz="10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임의의 문자열을 생성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commons-lang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RandomStringUtils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FF"/>
                          </a:solidFill>
                          <a:effectLst/>
                          <a:latin typeface="맑은 고딕"/>
                          <a:hlinkClick r:id="rId3"/>
                        </a:rPr>
                        <a:t>randomAlphanumeric(int count)</a:t>
                      </a:r>
                      <a:endParaRPr lang="en-US" sz="10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임의의 문자열을 생성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commons-lang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RandomStringUtils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FF"/>
                          </a:solidFill>
                          <a:effectLst/>
                          <a:latin typeface="맑은 고딕"/>
                          <a:hlinkClick r:id="rId2"/>
                        </a:rPr>
                        <a:t>randomNumeric(int count)</a:t>
                      </a:r>
                      <a:endParaRPr lang="en-US" sz="10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문자열 검사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commons-lang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StringUtils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FF"/>
                          </a:solidFill>
                          <a:effectLst/>
                          <a:latin typeface="맑은 고딕"/>
                          <a:hlinkClick r:id="rId4"/>
                        </a:rPr>
                        <a:t>isEmpty(String val)</a:t>
                      </a:r>
                      <a:endParaRPr lang="en-US" sz="10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문자열 검사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spring-core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StringUtils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FF"/>
                          </a:solidFill>
                          <a:effectLst/>
                          <a:latin typeface="맑은 고딕"/>
                          <a:hlinkClick r:id="rId5"/>
                        </a:rPr>
                        <a:t>hasLength(String val)</a:t>
                      </a:r>
                      <a:endParaRPr lang="en-US" sz="10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문자열 검사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spring-core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StringUtils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FF"/>
                          </a:solidFill>
                          <a:effectLst/>
                          <a:latin typeface="맑은 고딕"/>
                          <a:hlinkClick r:id="rId5"/>
                        </a:rPr>
                        <a:t>hasText(String val)</a:t>
                      </a:r>
                      <a:endParaRPr lang="en-US" sz="10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문자열 검사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commons-lang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StringUtils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FF"/>
                          </a:solidFill>
                          <a:effectLst/>
                          <a:latin typeface="맑은 고딕"/>
                          <a:hlinkClick r:id="rId4"/>
                        </a:rPr>
                        <a:t>isAlpha(String val)</a:t>
                      </a:r>
                      <a:endParaRPr lang="en-US" sz="10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문자열 검사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commons-lang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StringUtils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FF"/>
                          </a:solidFill>
                          <a:effectLst/>
                          <a:latin typeface="맑은 고딕"/>
                          <a:hlinkClick r:id="rId4"/>
                        </a:rPr>
                        <a:t>isAlphanumeric(String val)</a:t>
                      </a:r>
                      <a:endParaRPr lang="en-US" sz="10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문자열 검사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commons-lang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StringUtils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FF"/>
                          </a:solidFill>
                          <a:effectLst/>
                          <a:latin typeface="맑은 고딕"/>
                          <a:hlinkClick r:id="rId4"/>
                        </a:rPr>
                        <a:t>isNumeric(String val)</a:t>
                      </a:r>
                      <a:endParaRPr lang="en-US" sz="10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문자열 공백 제거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commons-lang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StringUtils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FF"/>
                          </a:solidFill>
                          <a:effectLst/>
                          <a:latin typeface="맑은 고딕"/>
                          <a:hlinkClick r:id="rId4"/>
                        </a:rPr>
                        <a:t>trim(String val)</a:t>
                      </a:r>
                      <a:endParaRPr lang="en-US" sz="10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문자열 공백 제거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spring-core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StringUtils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FF"/>
                          </a:solidFill>
                          <a:effectLst/>
                          <a:latin typeface="맑은 고딕"/>
                          <a:hlinkClick r:id="rId5"/>
                        </a:rPr>
                        <a:t>trimWhitespace(String str)</a:t>
                      </a:r>
                      <a:endParaRPr lang="en-US" sz="10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문자열 공백 제거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commons-lang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StringUtils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FF"/>
                          </a:solidFill>
                          <a:effectLst/>
                          <a:latin typeface="맑은 고딕"/>
                          <a:hlinkClick r:id="rId4"/>
                        </a:rPr>
                        <a:t>trimToEmpty(String val)</a:t>
                      </a:r>
                      <a:endParaRPr lang="en-US" sz="10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문자열 공백 제거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commons-lang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StringUtils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FF"/>
                          </a:solidFill>
                          <a:effectLst/>
                          <a:latin typeface="맑은 고딕"/>
                          <a:hlinkClick r:id="rId4"/>
                        </a:rPr>
                        <a:t>trimToNull(String val)</a:t>
                      </a:r>
                      <a:endParaRPr lang="en-US" sz="10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문자열 공백 제거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spring-core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StringUtils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FF"/>
                          </a:solidFill>
                          <a:effectLst/>
                          <a:latin typeface="맑은 고딕"/>
                          <a:hlinkClick r:id="rId5"/>
                        </a:rPr>
                        <a:t>trimAllWhitespace(String str)</a:t>
                      </a:r>
                      <a:endParaRPr lang="en-US" sz="10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문자열 공백 제거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spring-core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StringUtils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>
                          <a:solidFill>
                            <a:srgbClr val="0000FF"/>
                          </a:solidFill>
                          <a:effectLst/>
                          <a:latin typeface="맑은 고딕"/>
                          <a:hlinkClick r:id="rId5"/>
                        </a:rPr>
                        <a:t>trimLeadingWhitespace</a:t>
                      </a:r>
                      <a:r>
                        <a:rPr lang="en-US" sz="1000" b="0" i="0" u="none" strike="noStrike" dirty="0">
                          <a:solidFill>
                            <a:srgbClr val="0000FF"/>
                          </a:solidFill>
                          <a:effectLst/>
                          <a:latin typeface="맑은 고딕"/>
                          <a:hlinkClick r:id="rId5"/>
                        </a:rPr>
                        <a:t>(String </a:t>
                      </a:r>
                      <a:r>
                        <a:rPr lang="en-US" sz="1000" b="0" i="0" u="none" strike="noStrike" dirty="0" err="1">
                          <a:solidFill>
                            <a:srgbClr val="0000FF"/>
                          </a:solidFill>
                          <a:effectLst/>
                          <a:latin typeface="맑은 고딕"/>
                          <a:hlinkClick r:id="rId5"/>
                        </a:rPr>
                        <a:t>str</a:t>
                      </a:r>
                      <a:r>
                        <a:rPr lang="en-US" sz="1000" b="0" i="0" u="none" strike="noStrike" dirty="0">
                          <a:solidFill>
                            <a:srgbClr val="0000FF"/>
                          </a:solidFill>
                          <a:effectLst/>
                          <a:latin typeface="맑은 고딕"/>
                          <a:hlinkClick r:id="rId5"/>
                        </a:rPr>
                        <a:t>)</a:t>
                      </a:r>
                      <a:endParaRPr lang="en-US" sz="1000" b="0" i="0" u="none" strike="noStrike" dirty="0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1345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343120" y="80628"/>
            <a:ext cx="2207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공통 </a:t>
            </a:r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Utility </a:t>
            </a:r>
            <a:r>
              <a:rPr lang="ko-KR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목록</a:t>
            </a:r>
            <a:endParaRPr lang="ko-KR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412262" y="96017"/>
            <a:ext cx="12119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1-9. String</a:t>
            </a:r>
            <a:endParaRPr lang="ko-KR" altLang="en-US" sz="1600" b="1" dirty="0">
              <a:solidFill>
                <a:schemeClr val="accent1">
                  <a:lumMod val="40000"/>
                  <a:lumOff val="6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0939301"/>
              </p:ext>
            </p:extLst>
          </p:nvPr>
        </p:nvGraphicFramePr>
        <p:xfrm>
          <a:off x="6213140" y="11925944"/>
          <a:ext cx="8701266" cy="1187424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605525"/>
                <a:gridCol w="1213432"/>
                <a:gridCol w="1349449"/>
                <a:gridCol w="4532860"/>
              </a:tblGrid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기능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출처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class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method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임의의 문자열을 생성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commons-lang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RandomStringUtils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2"/>
                        </a:rPr>
                        <a:t>randomAscii(int count)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임의의 문자열을 생성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commons-lang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RandomStringUtils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3"/>
                        </a:rPr>
                        <a:t>randomAlphanumeric(int count)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임의의 문자열을 생성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commons-lang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RandomStringUtils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2"/>
                        </a:rPr>
                        <a:t>randomNumeric(int count)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검사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commons-lang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4"/>
                        </a:rPr>
                        <a:t>isEmpty(String val)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검사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spring-core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5"/>
                        </a:rPr>
                        <a:t>hasLength(String val)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검사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spring-core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5"/>
                        </a:rPr>
                        <a:t>hasText(String val)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검사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commons-lang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4"/>
                        </a:rPr>
                        <a:t>isAlpha(String val)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검사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commons-lang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4"/>
                        </a:rPr>
                        <a:t>isAlphanumeric(String val)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검사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commons-lang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4"/>
                        </a:rPr>
                        <a:t>isNumeric(String val)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공백 제거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commons-lang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4"/>
                        </a:rPr>
                        <a:t>trim(String val)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공백 제거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spring-core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5"/>
                        </a:rPr>
                        <a:t>trimWhitespace(String str)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공백 제거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commons-lang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4"/>
                        </a:rPr>
                        <a:t>trimToEmpty(String val)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공백 제거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commons-lang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4"/>
                        </a:rPr>
                        <a:t>trimToNull(String val)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공백 제거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spring-core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5"/>
                        </a:rPr>
                        <a:t>trimAllWhitespace(String str)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공백 제거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spring-core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5"/>
                        </a:rPr>
                        <a:t>trimLeadingWhitespace(String str)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공백 제거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spring-core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5"/>
                        </a:rPr>
                        <a:t>trimTrailingWhitespace(String str)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비교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commons-lang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4"/>
                        </a:rPr>
                        <a:t>equals(String str1, String str2)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비교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commons-lang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4"/>
                        </a:rPr>
                        <a:t>equalsIgnorecase(String str1, String str2)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비교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commons-lang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4"/>
                        </a:rPr>
                        <a:t>startsWith(String str, String prefix)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비교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commons-lang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4"/>
                        </a:rPr>
                        <a:t>startsWithIgnoreCase(String str, String prefix)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비교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spring-core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5"/>
                        </a:rPr>
                        <a:t>startsWithIgnoreCase(String str, String prefix)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비교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commons-lang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4"/>
                        </a:rPr>
                        <a:t>endsWith(String str, String suffix)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비교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commons-lang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4"/>
                        </a:rPr>
                        <a:t>endsWithIgnoreCase(String str, String suffix)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비교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spring-core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5"/>
                        </a:rPr>
                        <a:t>endsWithIgnoreCase(String str, String suffix)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변환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commons-lang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4"/>
                        </a:rPr>
                        <a:t>rightPad(String str, int size, char padChar)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변환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commons-lang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4"/>
                        </a:rPr>
                        <a:t>leftPad(String str, int size, char padChar)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변환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commons-lang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WordUtils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4"/>
                        </a:rPr>
                        <a:t>capitalize(String str)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변환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spring-core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5"/>
                        </a:rPr>
                        <a:t>capitalize(String str)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변환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commons-lang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WordUtils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6"/>
                        </a:rPr>
                        <a:t>capitalize(String str, char[] delimiters)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변환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commons-lang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WordUtils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6"/>
                        </a:rPr>
                        <a:t>capitalizeFully(String str, char[] delimiters)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변환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spring-jdbc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JdbcUtils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7"/>
                        </a:rPr>
                        <a:t>convertUnderscoreNameToPropertyName(String name)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파일경로 처리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spring-core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5"/>
                        </a:rPr>
                        <a:t>getFilename(String path)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파일경로 처리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spring-core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5"/>
                        </a:rPr>
                        <a:t>getFilenameExtension(String path)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파일경로 처리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spring-core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5"/>
                        </a:rPr>
                        <a:t>stripeFilenameExtension(String path)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파일경로 처리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spring-core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5"/>
                        </a:rPr>
                        <a:t>applyRelativePath(String path, String relPath)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파일경로 처리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spring-core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5"/>
                        </a:rPr>
                        <a:t>cleanPath(String path)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파일경로 처리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spring-core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5"/>
                        </a:rPr>
                        <a:t>pathEquals(String path1, String path2)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인코딩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commons-codec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8"/>
                        </a:rPr>
                        <a:t>getBytesIso8859_1(String val)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인코딩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commons-codec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8"/>
                        </a:rPr>
                        <a:t>newStringUtf8(byte[] bytes)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분할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spring-core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5"/>
                        </a:rPr>
                        <a:t>commaDelimitedListToStringArray(String val)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분할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spring-core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5"/>
                        </a:rPr>
                        <a:t>arrayToCommaDelimitedString(Object[] array)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분할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spring-core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err="1">
                          <a:effectLst/>
                          <a:hlinkClick r:id="rId5"/>
                        </a:rPr>
                        <a:t>collectionToCommaDelimitedString</a:t>
                      </a:r>
                      <a:r>
                        <a:rPr lang="en-US" sz="1200" u="none" strike="noStrike" dirty="0">
                          <a:effectLst/>
                          <a:hlinkClick r:id="rId5"/>
                        </a:rPr>
                        <a:t>(Collection&lt;String&gt; col)</a:t>
                      </a:r>
                      <a:endParaRPr lang="en-US" sz="1200" b="0" i="0" u="none" strike="noStrike" dirty="0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8149478"/>
              </p:ext>
            </p:extLst>
          </p:nvPr>
        </p:nvGraphicFramePr>
        <p:xfrm>
          <a:off x="452438" y="791183"/>
          <a:ext cx="8929054" cy="506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262"/>
                <a:gridCol w="1476164"/>
                <a:gridCol w="1656184"/>
                <a:gridCol w="3996444"/>
              </a:tblGrid>
              <a:tr h="370840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String 2/3</a:t>
                      </a:r>
                      <a:endParaRPr lang="ko-KR" altLang="en-US" sz="12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E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기능</a:t>
                      </a:r>
                      <a:endParaRPr lang="ko-KR" altLang="en-US" sz="11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출처</a:t>
                      </a:r>
                      <a:endParaRPr lang="ko-KR" altLang="en-US" sz="11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Class</a:t>
                      </a:r>
                      <a:endParaRPr lang="ko-KR" altLang="en-US" sz="11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Method</a:t>
                      </a:r>
                      <a:endParaRPr lang="ko-KR" altLang="en-US" sz="11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ED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문자열 공백 제거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spring-core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StringUtils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FF"/>
                          </a:solidFill>
                          <a:effectLst/>
                          <a:latin typeface="맑은 고딕"/>
                          <a:hlinkClick r:id="rId5"/>
                        </a:rPr>
                        <a:t>trimTrailingWhitespace(String str)</a:t>
                      </a:r>
                      <a:endParaRPr lang="en-US" sz="10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문자열 비교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commons-lang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StringUtils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FF"/>
                          </a:solidFill>
                          <a:effectLst/>
                          <a:latin typeface="맑은 고딕"/>
                          <a:hlinkClick r:id="rId4"/>
                        </a:rPr>
                        <a:t>equals(String str1, String str2)</a:t>
                      </a:r>
                      <a:endParaRPr lang="en-US" sz="10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문자열 비교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commons-lang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StringUtils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FF"/>
                          </a:solidFill>
                          <a:effectLst/>
                          <a:latin typeface="맑은 고딕"/>
                          <a:hlinkClick r:id="rId4"/>
                        </a:rPr>
                        <a:t>equalsIgnorecase(String str1, String str2)</a:t>
                      </a:r>
                      <a:endParaRPr lang="en-US" sz="10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문자열 비교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commons-lang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StringUtils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FF"/>
                          </a:solidFill>
                          <a:effectLst/>
                          <a:latin typeface="맑은 고딕"/>
                          <a:hlinkClick r:id="rId4"/>
                        </a:rPr>
                        <a:t>startsWith(String str, String prefix)</a:t>
                      </a:r>
                      <a:endParaRPr lang="en-US" sz="10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문자열 비교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commons-lang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StringUtils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FF"/>
                          </a:solidFill>
                          <a:effectLst/>
                          <a:latin typeface="맑은 고딕"/>
                          <a:hlinkClick r:id="rId4"/>
                        </a:rPr>
                        <a:t>startsWithIgnoreCase(String str, String prefix)</a:t>
                      </a:r>
                      <a:endParaRPr lang="en-US" sz="10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문자열 비교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spring-core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StringUtils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FF"/>
                          </a:solidFill>
                          <a:effectLst/>
                          <a:latin typeface="맑은 고딕"/>
                          <a:hlinkClick r:id="rId5"/>
                        </a:rPr>
                        <a:t>startsWithIgnoreCase(String str, String prefix)</a:t>
                      </a:r>
                      <a:endParaRPr lang="en-US" sz="10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문자열 비교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commons-lang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StringUtils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FF"/>
                          </a:solidFill>
                          <a:effectLst/>
                          <a:latin typeface="맑은 고딕"/>
                          <a:hlinkClick r:id="rId4"/>
                        </a:rPr>
                        <a:t>endsWith(String str, String suffix)</a:t>
                      </a:r>
                      <a:endParaRPr lang="en-US" sz="10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문자열 비교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commons-lang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StringUtils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FF"/>
                          </a:solidFill>
                          <a:effectLst/>
                          <a:latin typeface="맑은 고딕"/>
                          <a:hlinkClick r:id="rId4"/>
                        </a:rPr>
                        <a:t>endsWithIgnoreCase(String str, String suffix)</a:t>
                      </a:r>
                      <a:endParaRPr lang="en-US" sz="10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문자열 비교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spring-core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StringUtils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FF"/>
                          </a:solidFill>
                          <a:effectLst/>
                          <a:latin typeface="맑은 고딕"/>
                          <a:hlinkClick r:id="rId5"/>
                        </a:rPr>
                        <a:t>endsWithIgnoreCase(String str, String suffix)</a:t>
                      </a:r>
                      <a:endParaRPr lang="en-US" sz="10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문자열 변환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commons-lang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StringUtils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FF"/>
                          </a:solidFill>
                          <a:effectLst/>
                          <a:latin typeface="맑은 고딕"/>
                          <a:hlinkClick r:id="rId4"/>
                        </a:rPr>
                        <a:t>rightPad(String str, int size, char padChar)</a:t>
                      </a:r>
                      <a:endParaRPr lang="en-US" sz="10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문자열 변환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commons-lang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StringUtils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FF"/>
                          </a:solidFill>
                          <a:effectLst/>
                          <a:latin typeface="맑은 고딕"/>
                          <a:hlinkClick r:id="rId4"/>
                        </a:rPr>
                        <a:t>leftPad(String str, int size, char padChar)</a:t>
                      </a:r>
                      <a:endParaRPr lang="en-US" sz="10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문자열 변환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commons-lang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WordUtils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FF"/>
                          </a:solidFill>
                          <a:effectLst/>
                          <a:latin typeface="맑은 고딕"/>
                          <a:hlinkClick r:id="rId4"/>
                        </a:rPr>
                        <a:t>capitalize(String str)</a:t>
                      </a:r>
                      <a:endParaRPr lang="en-US" sz="10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문자열 변환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spring-core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StringUtils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FF"/>
                          </a:solidFill>
                          <a:effectLst/>
                          <a:latin typeface="맑은 고딕"/>
                          <a:hlinkClick r:id="rId5"/>
                        </a:rPr>
                        <a:t>capitalize(String str)</a:t>
                      </a:r>
                      <a:endParaRPr lang="en-US" sz="10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문자열 변환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commons-lang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WordUtils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FF"/>
                          </a:solidFill>
                          <a:effectLst/>
                          <a:latin typeface="맑은 고딕"/>
                          <a:hlinkClick r:id="rId6"/>
                        </a:rPr>
                        <a:t>capitalize(String str, char[] delimiters)</a:t>
                      </a:r>
                      <a:endParaRPr lang="en-US" sz="10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문자열 변환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commons-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lang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WordUtils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>
                          <a:solidFill>
                            <a:srgbClr val="0000FF"/>
                          </a:solidFill>
                          <a:effectLst/>
                          <a:latin typeface="맑은 고딕"/>
                          <a:hlinkClick r:id="rId6"/>
                        </a:rPr>
                        <a:t>capitalizeFully</a:t>
                      </a:r>
                      <a:r>
                        <a:rPr lang="en-US" sz="1000" b="0" i="0" u="none" strike="noStrike" dirty="0">
                          <a:solidFill>
                            <a:srgbClr val="0000FF"/>
                          </a:solidFill>
                          <a:effectLst/>
                          <a:latin typeface="맑은 고딕"/>
                          <a:hlinkClick r:id="rId6"/>
                        </a:rPr>
                        <a:t>(String </a:t>
                      </a:r>
                      <a:r>
                        <a:rPr lang="en-US" sz="1000" b="0" i="0" u="none" strike="noStrike" dirty="0" err="1">
                          <a:solidFill>
                            <a:srgbClr val="0000FF"/>
                          </a:solidFill>
                          <a:effectLst/>
                          <a:latin typeface="맑은 고딕"/>
                          <a:hlinkClick r:id="rId6"/>
                        </a:rPr>
                        <a:t>str</a:t>
                      </a:r>
                      <a:r>
                        <a:rPr lang="en-US" sz="1000" b="0" i="0" u="none" strike="noStrike" dirty="0">
                          <a:solidFill>
                            <a:srgbClr val="0000FF"/>
                          </a:solidFill>
                          <a:effectLst/>
                          <a:latin typeface="맑은 고딕"/>
                          <a:hlinkClick r:id="rId6"/>
                        </a:rPr>
                        <a:t>, char[] delimiters)</a:t>
                      </a:r>
                      <a:endParaRPr lang="en-US" sz="1000" b="0" i="0" u="none" strike="noStrike" dirty="0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7295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343120" y="80628"/>
            <a:ext cx="2207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공통 </a:t>
            </a:r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Utility </a:t>
            </a:r>
            <a:r>
              <a:rPr lang="ko-KR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목록</a:t>
            </a:r>
            <a:endParaRPr lang="ko-KR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412262" y="96017"/>
            <a:ext cx="12119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1-9. String</a:t>
            </a:r>
            <a:endParaRPr lang="ko-KR" altLang="en-US" sz="1600" b="1" dirty="0">
              <a:solidFill>
                <a:schemeClr val="accent1">
                  <a:lumMod val="40000"/>
                  <a:lumOff val="6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0702801"/>
              </p:ext>
            </p:extLst>
          </p:nvPr>
        </p:nvGraphicFramePr>
        <p:xfrm>
          <a:off x="6213140" y="11925944"/>
          <a:ext cx="8701266" cy="1187424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605525"/>
                <a:gridCol w="1213432"/>
                <a:gridCol w="1349449"/>
                <a:gridCol w="4532860"/>
              </a:tblGrid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기능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출처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class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method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임의의 문자열을 생성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commons-lang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RandomStringUtils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2"/>
                        </a:rPr>
                        <a:t>randomAscii(int count)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임의의 문자열을 생성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commons-lang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RandomStringUtils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3"/>
                        </a:rPr>
                        <a:t>randomAlphanumeric(int count)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임의의 문자열을 생성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commons-lang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RandomStringUtils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2"/>
                        </a:rPr>
                        <a:t>randomNumeric(int count)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검사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commons-lang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4"/>
                        </a:rPr>
                        <a:t>isEmpty(String val)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검사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spring-core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5"/>
                        </a:rPr>
                        <a:t>hasLength(String val)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검사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spring-core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5"/>
                        </a:rPr>
                        <a:t>hasText(String val)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검사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commons-lang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4"/>
                        </a:rPr>
                        <a:t>isAlpha(String val)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검사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commons-lang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4"/>
                        </a:rPr>
                        <a:t>isAlphanumeric(String val)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검사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commons-lang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4"/>
                        </a:rPr>
                        <a:t>isNumeric(String val)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공백 제거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commons-lang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4"/>
                        </a:rPr>
                        <a:t>trim(String val)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공백 제거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spring-core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5"/>
                        </a:rPr>
                        <a:t>trimWhitespace(String str)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공백 제거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commons-lang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4"/>
                        </a:rPr>
                        <a:t>trimToEmpty(String val)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공백 제거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commons-lang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4"/>
                        </a:rPr>
                        <a:t>trimToNull(String val)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공백 제거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spring-core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5"/>
                        </a:rPr>
                        <a:t>trimAllWhitespace(String str)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공백 제거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spring-core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5"/>
                        </a:rPr>
                        <a:t>trimLeadingWhitespace(String str)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공백 제거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spring-core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5"/>
                        </a:rPr>
                        <a:t>trimTrailingWhitespace(String str)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비교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commons-lang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4"/>
                        </a:rPr>
                        <a:t>equals(String str1, String str2)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비교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commons-lang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4"/>
                        </a:rPr>
                        <a:t>equalsIgnorecase(String str1, String str2)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비교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commons-lang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4"/>
                        </a:rPr>
                        <a:t>startsWith(String str, String prefix)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비교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commons-lang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4"/>
                        </a:rPr>
                        <a:t>startsWithIgnoreCase(String str, String prefix)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비교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spring-core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5"/>
                        </a:rPr>
                        <a:t>startsWithIgnoreCase(String str, String prefix)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비교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commons-lang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4"/>
                        </a:rPr>
                        <a:t>endsWith(String str, String suffix)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비교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commons-lang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4"/>
                        </a:rPr>
                        <a:t>endsWithIgnoreCase(String str, String suffix)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비교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spring-core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5"/>
                        </a:rPr>
                        <a:t>endsWithIgnoreCase(String str, String suffix)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변환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commons-lang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4"/>
                        </a:rPr>
                        <a:t>rightPad(String str, int size, char padChar)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변환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commons-lang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4"/>
                        </a:rPr>
                        <a:t>leftPad(String str, int size, char padChar)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변환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commons-lang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WordUtils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4"/>
                        </a:rPr>
                        <a:t>capitalize(String str)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변환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spring-core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5"/>
                        </a:rPr>
                        <a:t>capitalize(String str)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변환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commons-lang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WordUtils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6"/>
                        </a:rPr>
                        <a:t>capitalize(String str, char[] delimiters)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변환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commons-lang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WordUtils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6"/>
                        </a:rPr>
                        <a:t>capitalizeFully(String str, char[] delimiters)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변환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spring-jdbc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JdbcUtils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7"/>
                        </a:rPr>
                        <a:t>convertUnderscoreNameToPropertyName(String name)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파일경로 처리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spring-core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5"/>
                        </a:rPr>
                        <a:t>getFilename(String path)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파일경로 처리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spring-core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5"/>
                        </a:rPr>
                        <a:t>getFilenameExtension(String path)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파일경로 처리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spring-core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5"/>
                        </a:rPr>
                        <a:t>stripeFilenameExtension(String path)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파일경로 처리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spring-core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5"/>
                        </a:rPr>
                        <a:t>applyRelativePath(String path, String relPath)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파일경로 처리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spring-core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5"/>
                        </a:rPr>
                        <a:t>cleanPath(String path)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파일경로 처리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spring-core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5"/>
                        </a:rPr>
                        <a:t>pathEquals(String path1, String path2)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인코딩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commons-codec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8"/>
                        </a:rPr>
                        <a:t>getBytesIso8859_1(String val)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인코딩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commons-codec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8"/>
                        </a:rPr>
                        <a:t>newStringUtf8(byte[] bytes)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분할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spring-core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5"/>
                        </a:rPr>
                        <a:t>commaDelimitedListToStringArray(String val)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분할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spring-core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5"/>
                        </a:rPr>
                        <a:t>arrayToCommaDelimitedString(Object[] array)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분할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spring-core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err="1">
                          <a:effectLst/>
                          <a:hlinkClick r:id="rId5"/>
                        </a:rPr>
                        <a:t>collectionToCommaDelimitedString</a:t>
                      </a:r>
                      <a:r>
                        <a:rPr lang="en-US" sz="1200" u="none" strike="noStrike" dirty="0">
                          <a:effectLst/>
                          <a:hlinkClick r:id="rId5"/>
                        </a:rPr>
                        <a:t>(Collection&lt;String&gt; col)</a:t>
                      </a:r>
                      <a:endParaRPr lang="en-US" sz="1200" b="0" i="0" u="none" strike="noStrike" dirty="0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51262"/>
              </p:ext>
            </p:extLst>
          </p:nvPr>
        </p:nvGraphicFramePr>
        <p:xfrm>
          <a:off x="452438" y="791183"/>
          <a:ext cx="8929054" cy="506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262"/>
                <a:gridCol w="1476164"/>
                <a:gridCol w="1656184"/>
                <a:gridCol w="3996444"/>
              </a:tblGrid>
              <a:tr h="370840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String 3/3</a:t>
                      </a:r>
                      <a:endParaRPr lang="ko-KR" altLang="en-US" sz="12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E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기능</a:t>
                      </a:r>
                      <a:endParaRPr lang="ko-KR" altLang="en-US" sz="11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출처</a:t>
                      </a:r>
                      <a:endParaRPr lang="ko-KR" altLang="en-US" sz="11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Class</a:t>
                      </a:r>
                      <a:endParaRPr lang="ko-KR" altLang="en-US" sz="11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Method</a:t>
                      </a:r>
                      <a:endParaRPr lang="ko-KR" altLang="en-US" sz="11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ED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파일경로 처리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spring-core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StringUtils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FF"/>
                          </a:solidFill>
                          <a:effectLst/>
                          <a:latin typeface="맑은 고딕"/>
                          <a:hlinkClick r:id="rId5"/>
                        </a:rPr>
                        <a:t>getFilename(String path)</a:t>
                      </a:r>
                      <a:endParaRPr lang="en-US" sz="10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파일경로 처리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spring-core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StringUtils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FF"/>
                          </a:solidFill>
                          <a:effectLst/>
                          <a:latin typeface="맑은 고딕"/>
                          <a:hlinkClick r:id="rId5"/>
                        </a:rPr>
                        <a:t>getFilenameExtension(String path)</a:t>
                      </a:r>
                      <a:endParaRPr lang="en-US" sz="10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파일경로 처리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spring-core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StringUtils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FF"/>
                          </a:solidFill>
                          <a:effectLst/>
                          <a:latin typeface="맑은 고딕"/>
                          <a:hlinkClick r:id="rId5"/>
                        </a:rPr>
                        <a:t>stripeFilenameExtension(String path)</a:t>
                      </a:r>
                      <a:endParaRPr lang="en-US" sz="10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파일경로 처리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spring-core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StringUtils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FF"/>
                          </a:solidFill>
                          <a:effectLst/>
                          <a:latin typeface="맑은 고딕"/>
                          <a:hlinkClick r:id="rId5"/>
                        </a:rPr>
                        <a:t>applyRelativePath(String path, String relPath)</a:t>
                      </a:r>
                      <a:endParaRPr lang="en-US" sz="10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파일경로 처리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spring-core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StringUtils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FF"/>
                          </a:solidFill>
                          <a:effectLst/>
                          <a:latin typeface="맑은 고딕"/>
                          <a:hlinkClick r:id="rId5"/>
                        </a:rPr>
                        <a:t>cleanPath(String path)</a:t>
                      </a:r>
                      <a:endParaRPr lang="en-US" sz="10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파일경로 처리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spring-core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StringUtils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FF"/>
                          </a:solidFill>
                          <a:effectLst/>
                          <a:latin typeface="맑은 고딕"/>
                          <a:hlinkClick r:id="rId5"/>
                        </a:rPr>
                        <a:t>pathEquals(String path1, String path2)</a:t>
                      </a:r>
                      <a:endParaRPr lang="en-US" sz="10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문자열 인코딩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commons-codec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StringUtils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FF"/>
                          </a:solidFill>
                          <a:effectLst/>
                          <a:latin typeface="맑은 고딕"/>
                          <a:hlinkClick r:id="rId8"/>
                        </a:rPr>
                        <a:t>getBytesIso8859_1(String val)</a:t>
                      </a:r>
                      <a:endParaRPr lang="en-US" sz="10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문자열 인코딩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commons-codec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StringUtils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FF"/>
                          </a:solidFill>
                          <a:effectLst/>
                          <a:latin typeface="맑은 고딕"/>
                          <a:hlinkClick r:id="rId8"/>
                        </a:rPr>
                        <a:t>newStringUtf8(byte[] bytes)</a:t>
                      </a:r>
                      <a:endParaRPr lang="en-US" sz="10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문자열 분할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spring-core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StringUtils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FF"/>
                          </a:solidFill>
                          <a:effectLst/>
                          <a:latin typeface="맑은 고딕"/>
                          <a:hlinkClick r:id="rId5"/>
                        </a:rPr>
                        <a:t>commaDelimitedListToStringArray(String val)</a:t>
                      </a:r>
                      <a:endParaRPr lang="en-US" sz="10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문자열 분할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spring-core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StringUtils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FF"/>
                          </a:solidFill>
                          <a:effectLst/>
                          <a:latin typeface="맑은 고딕"/>
                          <a:hlinkClick r:id="rId5"/>
                        </a:rPr>
                        <a:t>arrayToCommaDelimitedString(Object[] array)</a:t>
                      </a:r>
                      <a:endParaRPr lang="en-US" sz="10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문자열 분할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spring-core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StringUtils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FF"/>
                          </a:solidFill>
                          <a:effectLst/>
                          <a:latin typeface="맑은 고딕"/>
                          <a:hlinkClick r:id="rId5"/>
                        </a:rPr>
                        <a:t>collectionToCommaDelimitedString(Collection&lt;String&gt; col)</a:t>
                      </a:r>
                      <a:endParaRPr lang="en-US" sz="10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062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343120" y="80628"/>
            <a:ext cx="2207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공통 </a:t>
            </a:r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Utility </a:t>
            </a:r>
            <a:r>
              <a:rPr lang="ko-KR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목록</a:t>
            </a:r>
            <a:endParaRPr lang="ko-KR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178031" y="96017"/>
            <a:ext cx="14462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1-10</a:t>
            </a:r>
            <a:r>
              <a:rPr lang="en-US" altLang="ko-KR" sz="16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. System</a:t>
            </a:r>
            <a:endParaRPr lang="ko-KR" altLang="en-US" sz="1600" b="1" dirty="0">
              <a:solidFill>
                <a:schemeClr val="accent1">
                  <a:lumMod val="40000"/>
                  <a:lumOff val="6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2769718"/>
              </p:ext>
            </p:extLst>
          </p:nvPr>
        </p:nvGraphicFramePr>
        <p:xfrm>
          <a:off x="6213140" y="11925944"/>
          <a:ext cx="8701266" cy="1187424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605525"/>
                <a:gridCol w="1213432"/>
                <a:gridCol w="1349449"/>
                <a:gridCol w="4532860"/>
              </a:tblGrid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기능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출처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class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method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임의의 문자열을 생성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commons-lang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RandomStringUtils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2"/>
                        </a:rPr>
                        <a:t>randomAscii(int count)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임의의 문자열을 생성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commons-lang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RandomStringUtils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3"/>
                        </a:rPr>
                        <a:t>randomAlphanumeric(int count)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임의의 문자열을 생성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commons-lang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RandomStringUtils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2"/>
                        </a:rPr>
                        <a:t>randomNumeric(int count)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검사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commons-lang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4"/>
                        </a:rPr>
                        <a:t>isEmpty(String val)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검사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spring-core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5"/>
                        </a:rPr>
                        <a:t>hasLength(String val)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검사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spring-core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5"/>
                        </a:rPr>
                        <a:t>hasText(String val)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검사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commons-lang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4"/>
                        </a:rPr>
                        <a:t>isAlpha(String val)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검사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commons-lang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4"/>
                        </a:rPr>
                        <a:t>isAlphanumeric(String val)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검사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commons-lang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4"/>
                        </a:rPr>
                        <a:t>isNumeric(String val)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공백 제거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commons-lang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4"/>
                        </a:rPr>
                        <a:t>trim(String val)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공백 제거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spring-core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5"/>
                        </a:rPr>
                        <a:t>trimWhitespace(String str)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공백 제거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commons-lang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4"/>
                        </a:rPr>
                        <a:t>trimToEmpty(String val)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공백 제거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commons-lang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4"/>
                        </a:rPr>
                        <a:t>trimToNull(String val)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공백 제거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spring-core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5"/>
                        </a:rPr>
                        <a:t>trimAllWhitespace(String str)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공백 제거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spring-core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5"/>
                        </a:rPr>
                        <a:t>trimLeadingWhitespace(String str)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공백 제거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spring-core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5"/>
                        </a:rPr>
                        <a:t>trimTrailingWhitespace(String str)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비교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commons-lang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4"/>
                        </a:rPr>
                        <a:t>equals(String str1, String str2)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비교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commons-lang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4"/>
                        </a:rPr>
                        <a:t>equalsIgnorecase(String str1, String str2)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비교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commons-lang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4"/>
                        </a:rPr>
                        <a:t>startsWith(String str, String prefix)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비교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commons-lang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4"/>
                        </a:rPr>
                        <a:t>startsWithIgnoreCase(String str, String prefix)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비교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spring-core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5"/>
                        </a:rPr>
                        <a:t>startsWithIgnoreCase(String str, String prefix)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비교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commons-lang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4"/>
                        </a:rPr>
                        <a:t>endsWith(String str, String suffix)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비교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commons-lang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4"/>
                        </a:rPr>
                        <a:t>endsWithIgnoreCase(String str, String suffix)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비교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spring-core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5"/>
                        </a:rPr>
                        <a:t>endsWithIgnoreCase(String str, String suffix)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변환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commons-lang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4"/>
                        </a:rPr>
                        <a:t>rightPad(String str, int size, char padChar)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변환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commons-lang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4"/>
                        </a:rPr>
                        <a:t>leftPad(String str, int size, char padChar)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변환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commons-lang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WordUtils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4"/>
                        </a:rPr>
                        <a:t>capitalize(String str)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변환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spring-core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5"/>
                        </a:rPr>
                        <a:t>capitalize(String str)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변환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commons-lang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WordUtils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6"/>
                        </a:rPr>
                        <a:t>capitalize(String str, char[] delimiters)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변환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commons-lang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WordUtils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6"/>
                        </a:rPr>
                        <a:t>capitalizeFully(String str, char[] delimiters)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변환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spring-jdbc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JdbcUtils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7"/>
                        </a:rPr>
                        <a:t>convertUnderscoreNameToPropertyName(String name)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파일경로 처리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spring-core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5"/>
                        </a:rPr>
                        <a:t>getFilename(String path)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파일경로 처리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spring-core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5"/>
                        </a:rPr>
                        <a:t>getFilenameExtension(String path)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파일경로 처리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spring-core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5"/>
                        </a:rPr>
                        <a:t>stripeFilenameExtension(String path)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파일경로 처리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spring-core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5"/>
                        </a:rPr>
                        <a:t>applyRelativePath(String path, String relPath)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파일경로 처리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spring-core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5"/>
                        </a:rPr>
                        <a:t>cleanPath(String path)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파일경로 처리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spring-core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5"/>
                        </a:rPr>
                        <a:t>pathEquals(String path1, String path2)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인코딩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commons-codec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8"/>
                        </a:rPr>
                        <a:t>getBytesIso8859_1(String val)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인코딩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commons-codec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8"/>
                        </a:rPr>
                        <a:t>newStringUtf8(byte[] bytes)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분할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spring-core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5"/>
                        </a:rPr>
                        <a:t>commaDelimitedListToStringArray(String val)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분할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spring-core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5"/>
                        </a:rPr>
                        <a:t>arrayToCommaDelimitedString(Object[] array)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분할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spring-core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err="1">
                          <a:effectLst/>
                          <a:hlinkClick r:id="rId5"/>
                        </a:rPr>
                        <a:t>collectionToCommaDelimitedString</a:t>
                      </a:r>
                      <a:r>
                        <a:rPr lang="en-US" sz="1200" u="none" strike="noStrike" dirty="0">
                          <a:effectLst/>
                          <a:hlinkClick r:id="rId5"/>
                        </a:rPr>
                        <a:t>(Collection&lt;String&gt; col)</a:t>
                      </a:r>
                      <a:endParaRPr lang="en-US" sz="1200" b="0" i="0" u="none" strike="noStrike" dirty="0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125622"/>
              </p:ext>
            </p:extLst>
          </p:nvPr>
        </p:nvGraphicFramePr>
        <p:xfrm>
          <a:off x="452438" y="791183"/>
          <a:ext cx="8929054" cy="506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262"/>
                <a:gridCol w="1476164"/>
                <a:gridCol w="1656184"/>
                <a:gridCol w="3996444"/>
              </a:tblGrid>
              <a:tr h="370840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System</a:t>
                      </a:r>
                      <a:endParaRPr lang="ko-KR" altLang="en-US" sz="12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E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기능</a:t>
                      </a:r>
                      <a:endParaRPr lang="ko-KR" altLang="en-US" sz="11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출처</a:t>
                      </a:r>
                      <a:endParaRPr lang="ko-KR" altLang="en-US" sz="11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Class</a:t>
                      </a:r>
                      <a:endParaRPr lang="ko-KR" altLang="en-US" sz="11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Method</a:t>
                      </a:r>
                      <a:endParaRPr lang="ko-KR" altLang="en-US" sz="11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ED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시스템 폴더를 얻음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commons-lang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SystemUtils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FF"/>
                          </a:solidFill>
                          <a:effectLst/>
                          <a:latin typeface="맑은 고딕"/>
                          <a:hlinkClick r:id="rId9"/>
                        </a:rPr>
                        <a:t>getUserDir()</a:t>
                      </a:r>
                      <a:endParaRPr lang="en-US" sz="10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시스템 폴더를 얻음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commons-lang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SystemUtils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FF"/>
                          </a:solidFill>
                          <a:effectLst/>
                          <a:latin typeface="맑은 고딕"/>
                          <a:hlinkClick r:id="rId9"/>
                        </a:rPr>
                        <a:t>getUserHome()</a:t>
                      </a:r>
                      <a:endParaRPr lang="en-US" sz="10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파일복사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spring-core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FileCopyUtils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FF"/>
                          </a:solidFill>
                          <a:effectLst/>
                          <a:latin typeface="맑은 고딕"/>
                          <a:hlinkClick r:id="rId10"/>
                        </a:rPr>
                        <a:t>copy(File in, File out)</a:t>
                      </a:r>
                      <a:endParaRPr lang="en-US" sz="10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파일복사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spring-core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FileCopyUtils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FF"/>
                          </a:solidFill>
                          <a:effectLst/>
                          <a:latin typeface="맑은 고딕"/>
                          <a:hlinkClick r:id="rId10"/>
                        </a:rPr>
                        <a:t>copy(byte[] in, File out)</a:t>
                      </a:r>
                      <a:endParaRPr lang="en-US" sz="10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파일복사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spring-core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FileCopyUtils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FF"/>
                          </a:solidFill>
                          <a:effectLst/>
                          <a:latin typeface="맑은 고딕"/>
                          <a:hlinkClick r:id="rId10"/>
                        </a:rPr>
                        <a:t>copyToByteArray(File in)</a:t>
                      </a:r>
                      <a:endParaRPr lang="en-US" sz="10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파일복사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spring-core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FileSystemUtils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FF"/>
                          </a:solidFill>
                          <a:effectLst/>
                          <a:latin typeface="맑은 고딕"/>
                          <a:hlinkClick r:id="rId11"/>
                        </a:rPr>
                        <a:t>copyRecursively(File src, File dest)</a:t>
                      </a:r>
                      <a:endParaRPr lang="en-US" sz="10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파일복사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spring-core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FileSystemUtils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FF"/>
                          </a:solidFill>
                          <a:effectLst/>
                          <a:latin typeface="맑은 고딕"/>
                          <a:hlinkClick r:id="rId11"/>
                        </a:rPr>
                        <a:t>deleteRecursively(File root)</a:t>
                      </a:r>
                      <a:endParaRPr lang="en-US" sz="10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7326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0959714"/>
              </p:ext>
            </p:extLst>
          </p:nvPr>
        </p:nvGraphicFramePr>
        <p:xfrm>
          <a:off x="452436" y="1226026"/>
          <a:ext cx="9001126" cy="44119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46430"/>
                <a:gridCol w="1569576"/>
                <a:gridCol w="4775988"/>
                <a:gridCol w="1409132"/>
              </a:tblGrid>
              <a:tr h="324000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문서 개정 </a:t>
                      </a:r>
                      <a:r>
                        <a:rPr lang="ko-KR" altLang="en-US" sz="1200" b="1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이력표</a:t>
                      </a:r>
                      <a:endParaRPr lang="ko-KR" altLang="en-US" sz="12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E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kern="12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문서명</a:t>
                      </a:r>
                      <a:endParaRPr lang="ko-KR" altLang="en-US" sz="11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ED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공통 모듈 목록</a:t>
                      </a:r>
                      <a:endParaRPr lang="ko-KR" altLang="en-US" sz="11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260000" marR="52000" marT="24923" marB="249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kern="12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버</a:t>
                      </a:r>
                      <a:r>
                        <a:rPr lang="ko-KR" altLang="en-US" sz="11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전</a:t>
                      </a:r>
                      <a:endParaRPr lang="ko-KR" altLang="en-US" sz="11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날 짜</a:t>
                      </a:r>
                      <a:endParaRPr lang="ko-KR" altLang="en-US" sz="11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내 용</a:t>
                      </a:r>
                      <a:endParaRPr lang="ko-KR" altLang="en-US" sz="11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작성자</a:t>
                      </a:r>
                      <a:endParaRPr lang="ko-KR" altLang="en-US" sz="11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ED"/>
                    </a:solidFill>
                  </a:tcPr>
                </a:tc>
              </a:tr>
              <a:tr h="2866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1.0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2012. 09.13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최초 등록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260000" marR="52000" marT="24923" marB="249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kern="12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최승훈</a:t>
                      </a:r>
                      <a:r>
                        <a:rPr lang="ko-KR" altLang="en-US" sz="10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선임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6664">
                <a:tc>
                  <a:txBody>
                    <a:bodyPr/>
                    <a:lstStyle/>
                    <a:p>
                      <a:pPr algn="ctr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260000" marR="52000" marT="24923" marB="249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</a:tr>
              <a:tr h="28666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260000" marR="52000" marT="24923" marB="249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666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260000" marR="52000" marT="24923" marB="249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</a:tr>
              <a:tr h="28666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260000" marR="52000" marT="24923" marB="249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666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260000" marR="52000" marT="24923" marB="249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</a:tr>
              <a:tr h="28666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260000" marR="52000" marT="24923" marB="249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666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260000" marR="52000" marT="24923" marB="249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</a:tr>
              <a:tr h="28666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260000" marR="52000" marT="24923" marB="249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666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260000" marR="52000" marT="24923" marB="249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</a:tr>
              <a:tr h="28666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260000" marR="52000" marT="24923" marB="249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666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260000" marR="52000" marT="24923" marB="249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44488" y="709650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문서개정이력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022551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2708647" y="1069707"/>
            <a:ext cx="2207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공통 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Utility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목록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830288" y="1479909"/>
            <a:ext cx="1297150" cy="36471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1.1 Array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1.2 Collection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1.3 Date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1.4 Digest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1.5 Exception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1.6 Number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1.7 Object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1.8 Resource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1.9 String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1.10 System</a:t>
            </a:r>
          </a:p>
          <a:p>
            <a:pPr>
              <a:lnSpc>
                <a:spcPct val="150000"/>
              </a:lnSpc>
            </a:pP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3970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2636912"/>
            <a:ext cx="9905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reflection blurRad="12700" stA="20000" endPos="45000" dist="889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reflection blurRad="12700" stA="20000" endPos="45000" dist="889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공통 </a:t>
            </a:r>
            <a:r>
              <a:rPr lang="en-US" altLang="ko-KR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reflection blurRad="12700" stA="20000" endPos="45000" dist="889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Utility</a:t>
            </a:r>
            <a:r>
              <a:rPr lang="ko-KR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reflection blurRad="12700" stA="20000" endPos="45000" dist="889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 목록</a:t>
            </a: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effectLst>
                <a:reflection blurRad="12700" stA="20000" endPos="45000" dist="88900" dir="5400000" sy="-100000" algn="bl" rotWithShape="0"/>
              </a:effectLst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0191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343120" y="80628"/>
            <a:ext cx="2207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공통 </a:t>
            </a:r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Utility </a:t>
            </a:r>
            <a:r>
              <a:rPr lang="ko-KR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목록</a:t>
            </a:r>
            <a:endParaRPr lang="ko-KR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463365" y="96017"/>
            <a:ext cx="11608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1-1. Array</a:t>
            </a:r>
            <a:endParaRPr lang="ko-KR" altLang="en-US" sz="1600" b="1" dirty="0">
              <a:solidFill>
                <a:schemeClr val="accent1">
                  <a:lumMod val="40000"/>
                  <a:lumOff val="6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3599859"/>
              </p:ext>
            </p:extLst>
          </p:nvPr>
        </p:nvGraphicFramePr>
        <p:xfrm>
          <a:off x="6213140" y="11925944"/>
          <a:ext cx="8701266" cy="1187424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605525"/>
                <a:gridCol w="1213432"/>
                <a:gridCol w="1349449"/>
                <a:gridCol w="4532860"/>
              </a:tblGrid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기능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출처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class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method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임의의 문자열을 생성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commons-lang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RandomStringUtils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2"/>
                        </a:rPr>
                        <a:t>randomAscii(int count)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임의의 문자열을 생성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commons-lang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RandomStringUtils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3"/>
                        </a:rPr>
                        <a:t>randomAlphanumeric(int count)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임의의 문자열을 생성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commons-lang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RandomStringUtils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2"/>
                        </a:rPr>
                        <a:t>randomNumeric(int count)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검사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commons-lang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4"/>
                        </a:rPr>
                        <a:t>isEmpty(String val)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검사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spring-core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5"/>
                        </a:rPr>
                        <a:t>hasLength(String val)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검사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spring-core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5"/>
                        </a:rPr>
                        <a:t>hasText(String val)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검사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commons-lang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4"/>
                        </a:rPr>
                        <a:t>isAlpha(String val)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검사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commons-lang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4"/>
                        </a:rPr>
                        <a:t>isAlphanumeric(String val)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검사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commons-lang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4"/>
                        </a:rPr>
                        <a:t>isNumeric(String val)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공백 제거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commons-lang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4"/>
                        </a:rPr>
                        <a:t>trim(String val)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공백 제거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spring-core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5"/>
                        </a:rPr>
                        <a:t>trimWhitespace(String str)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공백 제거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commons-lang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4"/>
                        </a:rPr>
                        <a:t>trimToEmpty(String val)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공백 제거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commons-lang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4"/>
                        </a:rPr>
                        <a:t>trimToNull(String val)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공백 제거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spring-core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5"/>
                        </a:rPr>
                        <a:t>trimAllWhitespace(String str)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공백 제거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spring-core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5"/>
                        </a:rPr>
                        <a:t>trimLeadingWhitespace(String str)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공백 제거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spring-core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5"/>
                        </a:rPr>
                        <a:t>trimTrailingWhitespace(String str)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비교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commons-lang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4"/>
                        </a:rPr>
                        <a:t>equals(String str1, String str2)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비교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commons-lang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4"/>
                        </a:rPr>
                        <a:t>equalsIgnorecase(String str1, String str2)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비교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commons-lang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4"/>
                        </a:rPr>
                        <a:t>startsWith(String str, String prefix)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비교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commons-lang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4"/>
                        </a:rPr>
                        <a:t>startsWithIgnoreCase(String str, String prefix)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비교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spring-core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5"/>
                        </a:rPr>
                        <a:t>startsWithIgnoreCase(String str, String prefix)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비교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commons-lang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4"/>
                        </a:rPr>
                        <a:t>endsWith(String str, String suffix)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비교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commons-lang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4"/>
                        </a:rPr>
                        <a:t>endsWithIgnoreCase(String str, String suffix)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비교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spring-core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5"/>
                        </a:rPr>
                        <a:t>endsWithIgnoreCase(String str, String suffix)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변환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commons-lang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4"/>
                        </a:rPr>
                        <a:t>rightPad(String str, int size, char padChar)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변환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commons-lang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4"/>
                        </a:rPr>
                        <a:t>leftPad(String str, int size, char padChar)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변환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commons-lang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WordUtils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4"/>
                        </a:rPr>
                        <a:t>capitalize(String str)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변환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spring-core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5"/>
                        </a:rPr>
                        <a:t>capitalize(String str)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변환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commons-lang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WordUtils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6"/>
                        </a:rPr>
                        <a:t>capitalize(String str, char[] delimiters)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변환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commons-lang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WordUtils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6"/>
                        </a:rPr>
                        <a:t>capitalizeFully(String str, char[] delimiters)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변환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spring-jdbc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JdbcUtils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7"/>
                        </a:rPr>
                        <a:t>convertUnderscoreNameToPropertyName(String name)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파일경로 처리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spring-core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5"/>
                        </a:rPr>
                        <a:t>getFilename(String path)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파일경로 처리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spring-core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5"/>
                        </a:rPr>
                        <a:t>getFilenameExtension(String path)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파일경로 처리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spring-core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5"/>
                        </a:rPr>
                        <a:t>stripeFilenameExtension(String path)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파일경로 처리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spring-core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5"/>
                        </a:rPr>
                        <a:t>applyRelativePath(String path, String relPath)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파일경로 처리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spring-core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5"/>
                        </a:rPr>
                        <a:t>cleanPath(String path)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파일경로 처리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spring-core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5"/>
                        </a:rPr>
                        <a:t>pathEquals(String path1, String path2)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인코딩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commons-codec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8"/>
                        </a:rPr>
                        <a:t>getBytesIso8859_1(String val)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인코딩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commons-codec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8"/>
                        </a:rPr>
                        <a:t>newStringUtf8(byte[] bytes)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분할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spring-core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5"/>
                        </a:rPr>
                        <a:t>commaDelimitedListToStringArray(String val)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분할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spring-core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5"/>
                        </a:rPr>
                        <a:t>arrayToCommaDelimitedString(Object[] array)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분할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spring-core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err="1">
                          <a:effectLst/>
                          <a:hlinkClick r:id="rId5"/>
                        </a:rPr>
                        <a:t>collectionToCommaDelimitedString</a:t>
                      </a:r>
                      <a:r>
                        <a:rPr lang="en-US" sz="1200" u="none" strike="noStrike" dirty="0">
                          <a:effectLst/>
                          <a:hlinkClick r:id="rId5"/>
                        </a:rPr>
                        <a:t>(Collection&lt;String&gt; col)</a:t>
                      </a:r>
                      <a:endParaRPr lang="en-US" sz="1200" b="0" i="0" u="none" strike="noStrike" dirty="0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9262516"/>
              </p:ext>
            </p:extLst>
          </p:nvPr>
        </p:nvGraphicFramePr>
        <p:xfrm>
          <a:off x="452438" y="791183"/>
          <a:ext cx="8929054" cy="506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262"/>
                <a:gridCol w="1476164"/>
                <a:gridCol w="1656184"/>
                <a:gridCol w="3996444"/>
              </a:tblGrid>
              <a:tr h="370840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Array</a:t>
                      </a:r>
                      <a:endParaRPr lang="ko-KR" altLang="en-US" sz="12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E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기능</a:t>
                      </a:r>
                      <a:endParaRPr lang="ko-KR" altLang="en-US" sz="11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출처</a:t>
                      </a:r>
                      <a:endParaRPr lang="ko-KR" altLang="en-US" sz="11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Class</a:t>
                      </a:r>
                      <a:endParaRPr lang="ko-KR" altLang="en-US" sz="11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Method</a:t>
                      </a:r>
                      <a:endParaRPr lang="ko-KR" altLang="en-US" sz="11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ED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배열을 문자열로 변환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commons-lang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ArrayUtils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FF"/>
                          </a:solidFill>
                          <a:effectLst/>
                          <a:latin typeface="맑은 고딕"/>
                          <a:hlinkClick r:id="rId9"/>
                        </a:rPr>
                        <a:t>toString(Object array)</a:t>
                      </a:r>
                      <a:endParaRPr lang="en-US" sz="10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배열을 문자열로 변환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commons-lang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ArrayUtils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FF"/>
                          </a:solidFill>
                          <a:effectLst/>
                          <a:latin typeface="맑은 고딕"/>
                          <a:hlinkClick r:id="rId9"/>
                        </a:rPr>
                        <a:t>toMap(Object[] array)</a:t>
                      </a:r>
                      <a:endParaRPr lang="en-US" sz="10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배열을 문자열로 변환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commons-lang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ArrayUtils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FF"/>
                          </a:solidFill>
                          <a:effectLst/>
                          <a:latin typeface="맑은 고딕"/>
                          <a:hlinkClick r:id="rId9"/>
                        </a:rPr>
                        <a:t>clone(Xxx[] array)</a:t>
                      </a:r>
                      <a:endParaRPr lang="en-US" sz="10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배열을 문자열로 변환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commons-lang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ArrayUtils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>
                          <a:solidFill>
                            <a:srgbClr val="0000FF"/>
                          </a:solidFill>
                          <a:effectLst/>
                          <a:latin typeface="맑은 고딕"/>
                          <a:hlinkClick r:id="rId9"/>
                        </a:rPr>
                        <a:t>isEmpty</a:t>
                      </a:r>
                      <a:r>
                        <a:rPr lang="en-US" sz="1000" b="0" i="0" u="none" strike="noStrike" dirty="0">
                          <a:solidFill>
                            <a:srgbClr val="0000FF"/>
                          </a:solidFill>
                          <a:effectLst/>
                          <a:latin typeface="맑은 고딕"/>
                          <a:hlinkClick r:id="rId9"/>
                        </a:rPr>
                        <a:t>(Xxx[] array)</a:t>
                      </a:r>
                      <a:endParaRPr lang="en-US" sz="1000" b="0" i="0" u="none" strike="noStrike" dirty="0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0899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343120" y="80628"/>
            <a:ext cx="2207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공통 </a:t>
            </a:r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Utility </a:t>
            </a:r>
            <a:r>
              <a:rPr lang="ko-KR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목록</a:t>
            </a:r>
            <a:endParaRPr lang="ko-KR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022539" y="96017"/>
            <a:ext cx="16017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1-2. Collection</a:t>
            </a:r>
            <a:endParaRPr lang="ko-KR" altLang="en-US" sz="1600" b="1" dirty="0">
              <a:solidFill>
                <a:schemeClr val="accent1">
                  <a:lumMod val="40000"/>
                  <a:lumOff val="6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7550109"/>
              </p:ext>
            </p:extLst>
          </p:nvPr>
        </p:nvGraphicFramePr>
        <p:xfrm>
          <a:off x="6213140" y="11925944"/>
          <a:ext cx="8701266" cy="1187424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605525"/>
                <a:gridCol w="1213432"/>
                <a:gridCol w="1349449"/>
                <a:gridCol w="4532860"/>
              </a:tblGrid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기능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출처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class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method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임의의 문자열을 생성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commons-lang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RandomStringUtils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2"/>
                        </a:rPr>
                        <a:t>randomAscii(int count)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임의의 문자열을 생성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commons-lang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RandomStringUtils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3"/>
                        </a:rPr>
                        <a:t>randomAlphanumeric(int count)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임의의 문자열을 생성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commons-lang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RandomStringUtils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2"/>
                        </a:rPr>
                        <a:t>randomNumeric(int count)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검사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commons-lang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4"/>
                        </a:rPr>
                        <a:t>isEmpty(String val)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검사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spring-core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5"/>
                        </a:rPr>
                        <a:t>hasLength(String val)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검사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spring-core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5"/>
                        </a:rPr>
                        <a:t>hasText(String val)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검사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commons-lang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4"/>
                        </a:rPr>
                        <a:t>isAlpha(String val)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검사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commons-lang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4"/>
                        </a:rPr>
                        <a:t>isAlphanumeric(String val)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검사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commons-lang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4"/>
                        </a:rPr>
                        <a:t>isNumeric(String val)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공백 제거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commons-lang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4"/>
                        </a:rPr>
                        <a:t>trim(String val)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공백 제거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spring-core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5"/>
                        </a:rPr>
                        <a:t>trimWhitespace(String str)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공백 제거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commons-lang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4"/>
                        </a:rPr>
                        <a:t>trimToEmpty(String val)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공백 제거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commons-lang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4"/>
                        </a:rPr>
                        <a:t>trimToNull(String val)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공백 제거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spring-core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5"/>
                        </a:rPr>
                        <a:t>trimAllWhitespace(String str)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공백 제거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spring-core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5"/>
                        </a:rPr>
                        <a:t>trimLeadingWhitespace(String str)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공백 제거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spring-core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5"/>
                        </a:rPr>
                        <a:t>trimTrailingWhitespace(String str)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비교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commons-lang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4"/>
                        </a:rPr>
                        <a:t>equals(String str1, String str2)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비교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commons-lang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4"/>
                        </a:rPr>
                        <a:t>equalsIgnorecase(String str1, String str2)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비교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commons-lang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4"/>
                        </a:rPr>
                        <a:t>startsWith(String str, String prefix)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비교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commons-lang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4"/>
                        </a:rPr>
                        <a:t>startsWithIgnoreCase(String str, String prefix)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비교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spring-core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5"/>
                        </a:rPr>
                        <a:t>startsWithIgnoreCase(String str, String prefix)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비교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commons-lang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4"/>
                        </a:rPr>
                        <a:t>endsWith(String str, String suffix)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비교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commons-lang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4"/>
                        </a:rPr>
                        <a:t>endsWithIgnoreCase(String str, String suffix)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비교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spring-core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5"/>
                        </a:rPr>
                        <a:t>endsWithIgnoreCase(String str, String suffix)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변환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commons-lang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4"/>
                        </a:rPr>
                        <a:t>rightPad(String str, int size, char padChar)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변환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commons-lang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4"/>
                        </a:rPr>
                        <a:t>leftPad(String str, int size, char padChar)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변환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commons-lang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WordUtils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4"/>
                        </a:rPr>
                        <a:t>capitalize(String str)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변환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spring-core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5"/>
                        </a:rPr>
                        <a:t>capitalize(String str)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변환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commons-lang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WordUtils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6"/>
                        </a:rPr>
                        <a:t>capitalize(String str, char[] delimiters)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변환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commons-lang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WordUtils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6"/>
                        </a:rPr>
                        <a:t>capitalizeFully(String str, char[] delimiters)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변환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spring-jdbc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JdbcUtils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7"/>
                        </a:rPr>
                        <a:t>convertUnderscoreNameToPropertyName(String name)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파일경로 처리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spring-core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5"/>
                        </a:rPr>
                        <a:t>getFilename(String path)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파일경로 처리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spring-core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5"/>
                        </a:rPr>
                        <a:t>getFilenameExtension(String path)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파일경로 처리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spring-core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5"/>
                        </a:rPr>
                        <a:t>stripeFilenameExtension(String path)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파일경로 처리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spring-core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5"/>
                        </a:rPr>
                        <a:t>applyRelativePath(String path, String relPath)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파일경로 처리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spring-core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5"/>
                        </a:rPr>
                        <a:t>cleanPath(String path)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파일경로 처리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spring-core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5"/>
                        </a:rPr>
                        <a:t>pathEquals(String path1, String path2)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인코딩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commons-codec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8"/>
                        </a:rPr>
                        <a:t>getBytesIso8859_1(String val)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인코딩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commons-codec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8"/>
                        </a:rPr>
                        <a:t>newStringUtf8(byte[] bytes)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분할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spring-core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5"/>
                        </a:rPr>
                        <a:t>commaDelimitedListToStringArray(String val)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분할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spring-core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5"/>
                        </a:rPr>
                        <a:t>arrayToCommaDelimitedString(Object[] array)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분할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spring-core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err="1">
                          <a:effectLst/>
                          <a:hlinkClick r:id="rId5"/>
                        </a:rPr>
                        <a:t>collectionToCommaDelimitedString</a:t>
                      </a:r>
                      <a:r>
                        <a:rPr lang="en-US" sz="1200" u="none" strike="noStrike" dirty="0">
                          <a:effectLst/>
                          <a:hlinkClick r:id="rId5"/>
                        </a:rPr>
                        <a:t>(Collection&lt;String&gt; col)</a:t>
                      </a:r>
                      <a:endParaRPr lang="en-US" sz="1200" b="0" i="0" u="none" strike="noStrike" dirty="0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4726584"/>
              </p:ext>
            </p:extLst>
          </p:nvPr>
        </p:nvGraphicFramePr>
        <p:xfrm>
          <a:off x="452438" y="791183"/>
          <a:ext cx="8929054" cy="506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262"/>
                <a:gridCol w="1476164"/>
                <a:gridCol w="1656184"/>
                <a:gridCol w="3996444"/>
              </a:tblGrid>
              <a:tr h="370840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Collection</a:t>
                      </a:r>
                      <a:endParaRPr lang="ko-KR" altLang="en-US" sz="12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E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기능</a:t>
                      </a:r>
                      <a:endParaRPr lang="ko-KR" altLang="en-US" sz="11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출처</a:t>
                      </a:r>
                      <a:endParaRPr lang="ko-KR" altLang="en-US" sz="11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Class</a:t>
                      </a:r>
                      <a:endParaRPr lang="ko-KR" altLang="en-US" sz="11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Method</a:t>
                      </a:r>
                      <a:endParaRPr lang="ko-KR" altLang="en-US" sz="11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ED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Collection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에 대한 집합연산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commons-collections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CollectionUtils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FF"/>
                          </a:solidFill>
                          <a:effectLst/>
                          <a:latin typeface="맑은 고딕"/>
                          <a:hlinkClick r:id="rId9"/>
                        </a:rPr>
                        <a:t>union(Collection a, Collection b)</a:t>
                      </a:r>
                      <a:endParaRPr lang="en-US" sz="1000" b="0" i="0" u="none" strike="noStrike" dirty="0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Collection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에 대한 집합연산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commons-collections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CollectionUtils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FF"/>
                          </a:solidFill>
                          <a:effectLst/>
                          <a:latin typeface="맑은 고딕"/>
                          <a:hlinkClick r:id="rId9"/>
                        </a:rPr>
                        <a:t>intersection(Collection a, Collection b)</a:t>
                      </a:r>
                      <a:endParaRPr lang="en-US" sz="10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Collection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에 대한 집합연산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commons-collections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CollectionUtils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FF"/>
                          </a:solidFill>
                          <a:effectLst/>
                          <a:latin typeface="맑은 고딕"/>
                          <a:hlinkClick r:id="rId9"/>
                        </a:rPr>
                        <a:t>disjunction(Collection a, Collection b)</a:t>
                      </a:r>
                      <a:endParaRPr lang="en-US" sz="10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Collection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에 대한 집합연산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commons-collections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CollectionUtils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FF"/>
                          </a:solidFill>
                          <a:effectLst/>
                          <a:latin typeface="맑은 고딕"/>
                          <a:hlinkClick r:id="rId9"/>
                        </a:rPr>
                        <a:t>subtract(Collection a, Collection b)</a:t>
                      </a:r>
                      <a:endParaRPr lang="en-US" sz="10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Collection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에 대한 검사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commons-collections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CollectionUtils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FF"/>
                          </a:solidFill>
                          <a:effectLst/>
                          <a:latin typeface="맑은 고딕"/>
                          <a:hlinkClick r:id="rId9"/>
                        </a:rPr>
                        <a:t>isEmpty(Collection a)</a:t>
                      </a:r>
                      <a:endParaRPr lang="en-US" sz="10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Collection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에 대한 검사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commons-collections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MapUtils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FF"/>
                          </a:solidFill>
                          <a:effectLst/>
                          <a:latin typeface="맑은 고딕"/>
                          <a:hlinkClick r:id="rId10"/>
                        </a:rPr>
                        <a:t>isEmpty(map a)</a:t>
                      </a:r>
                      <a:endParaRPr lang="en-US" sz="10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Collection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에 대한 검사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spring-core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CollectionUtils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FF"/>
                          </a:solidFill>
                          <a:effectLst/>
                          <a:latin typeface="맑은 고딕"/>
                          <a:hlinkClick r:id="rId11"/>
                        </a:rPr>
                        <a:t>isEmpty(Collection a)</a:t>
                      </a:r>
                      <a:endParaRPr lang="en-US" sz="10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Collection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에 대한 검사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spring-core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CollectionUtils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FF"/>
                          </a:solidFill>
                          <a:effectLst/>
                          <a:latin typeface="맑은 고딕"/>
                          <a:hlinkClick r:id="rId11"/>
                        </a:rPr>
                        <a:t>isEmpty(Map a)</a:t>
                      </a:r>
                      <a:endParaRPr lang="en-US" sz="10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Map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에서 값 얻기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commons-collections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MapUtils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FF"/>
                          </a:solidFill>
                          <a:effectLst/>
                          <a:latin typeface="맑은 고딕"/>
                          <a:hlinkClick r:id="rId10"/>
                        </a:rPr>
                        <a:t>getXxx(Map map, Object key)</a:t>
                      </a:r>
                      <a:endParaRPr lang="en-US" sz="10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Map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에서 값 얻기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commons-collections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MapUtils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>
                          <a:solidFill>
                            <a:srgbClr val="0000FF"/>
                          </a:solidFill>
                          <a:effectLst/>
                          <a:latin typeface="맑은 고딕"/>
                          <a:hlinkClick r:id="rId10"/>
                        </a:rPr>
                        <a:t>getXxx</a:t>
                      </a:r>
                      <a:r>
                        <a:rPr lang="en-US" sz="1000" b="0" i="0" u="none" strike="noStrike" dirty="0">
                          <a:solidFill>
                            <a:srgbClr val="0000FF"/>
                          </a:solidFill>
                          <a:effectLst/>
                          <a:latin typeface="맑은 고딕"/>
                          <a:hlinkClick r:id="rId10"/>
                        </a:rPr>
                        <a:t>(Map map, Object key, Xxx </a:t>
                      </a:r>
                      <a:r>
                        <a:rPr lang="en-US" sz="1000" b="0" i="0" u="none" strike="noStrike" dirty="0" err="1">
                          <a:solidFill>
                            <a:srgbClr val="0000FF"/>
                          </a:solidFill>
                          <a:effectLst/>
                          <a:latin typeface="맑은 고딕"/>
                          <a:hlinkClick r:id="rId10"/>
                        </a:rPr>
                        <a:t>defaultVal</a:t>
                      </a:r>
                      <a:r>
                        <a:rPr lang="en-US" sz="1000" b="0" i="0" u="none" strike="noStrike" dirty="0">
                          <a:solidFill>
                            <a:srgbClr val="0000FF"/>
                          </a:solidFill>
                          <a:effectLst/>
                          <a:latin typeface="맑은 고딕"/>
                          <a:hlinkClick r:id="rId10"/>
                        </a:rPr>
                        <a:t>)</a:t>
                      </a:r>
                      <a:endParaRPr lang="en-US" sz="1000" b="0" i="0" u="none" strike="noStrike" dirty="0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8516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343120" y="80628"/>
            <a:ext cx="2207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공통 </a:t>
            </a:r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Utility </a:t>
            </a:r>
            <a:r>
              <a:rPr lang="ko-KR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목록</a:t>
            </a:r>
            <a:endParaRPr lang="ko-KR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536398" y="96017"/>
            <a:ext cx="1087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1-3</a:t>
            </a:r>
            <a:r>
              <a:rPr lang="en-US" altLang="ko-KR" sz="16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. Date</a:t>
            </a:r>
            <a:endParaRPr lang="ko-KR" altLang="en-US" sz="1600" b="1" dirty="0">
              <a:solidFill>
                <a:schemeClr val="accent1">
                  <a:lumMod val="40000"/>
                  <a:lumOff val="6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5162464"/>
              </p:ext>
            </p:extLst>
          </p:nvPr>
        </p:nvGraphicFramePr>
        <p:xfrm>
          <a:off x="6213140" y="11925944"/>
          <a:ext cx="8701266" cy="1187424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605525"/>
                <a:gridCol w="1213432"/>
                <a:gridCol w="1349449"/>
                <a:gridCol w="4532860"/>
              </a:tblGrid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기능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출처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class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method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임의의 문자열을 생성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commons-lang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RandomStringUtils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2"/>
                        </a:rPr>
                        <a:t>randomAscii(int count)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임의의 문자열을 생성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commons-lang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RandomStringUtils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3"/>
                        </a:rPr>
                        <a:t>randomAlphanumeric(int count)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임의의 문자열을 생성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commons-lang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RandomStringUtils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2"/>
                        </a:rPr>
                        <a:t>randomNumeric(int count)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검사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commons-lang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4"/>
                        </a:rPr>
                        <a:t>isEmpty(String val)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검사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spring-core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5"/>
                        </a:rPr>
                        <a:t>hasLength(String val)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검사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spring-core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5"/>
                        </a:rPr>
                        <a:t>hasText(String val)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검사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commons-lang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4"/>
                        </a:rPr>
                        <a:t>isAlpha(String val)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검사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commons-lang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4"/>
                        </a:rPr>
                        <a:t>isAlphanumeric(String val)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검사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commons-lang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4"/>
                        </a:rPr>
                        <a:t>isNumeric(String val)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공백 제거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commons-lang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4"/>
                        </a:rPr>
                        <a:t>trim(String val)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공백 제거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spring-core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5"/>
                        </a:rPr>
                        <a:t>trimWhitespace(String str)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공백 제거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commons-lang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4"/>
                        </a:rPr>
                        <a:t>trimToEmpty(String val)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공백 제거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commons-lang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4"/>
                        </a:rPr>
                        <a:t>trimToNull(String val)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공백 제거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spring-core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5"/>
                        </a:rPr>
                        <a:t>trimAllWhitespace(String str)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공백 제거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spring-core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5"/>
                        </a:rPr>
                        <a:t>trimLeadingWhitespace(String str)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공백 제거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spring-core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5"/>
                        </a:rPr>
                        <a:t>trimTrailingWhitespace(String str)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비교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commons-lang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4"/>
                        </a:rPr>
                        <a:t>equals(String str1, String str2)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비교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commons-lang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4"/>
                        </a:rPr>
                        <a:t>equalsIgnorecase(String str1, String str2)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비교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commons-lang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4"/>
                        </a:rPr>
                        <a:t>startsWith(String str, String prefix)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비교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commons-lang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4"/>
                        </a:rPr>
                        <a:t>startsWithIgnoreCase(String str, String prefix)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비교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spring-core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5"/>
                        </a:rPr>
                        <a:t>startsWithIgnoreCase(String str, String prefix)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비교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commons-lang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4"/>
                        </a:rPr>
                        <a:t>endsWith(String str, String suffix)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비교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commons-lang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4"/>
                        </a:rPr>
                        <a:t>endsWithIgnoreCase(String str, String suffix)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비교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spring-core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5"/>
                        </a:rPr>
                        <a:t>endsWithIgnoreCase(String str, String suffix)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변환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commons-lang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4"/>
                        </a:rPr>
                        <a:t>rightPad(String str, int size, char padChar)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변환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commons-lang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4"/>
                        </a:rPr>
                        <a:t>leftPad(String str, int size, char padChar)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변환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commons-lang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WordUtils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4"/>
                        </a:rPr>
                        <a:t>capitalize(String str)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변환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spring-core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5"/>
                        </a:rPr>
                        <a:t>capitalize(String str)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변환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commons-lang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WordUtils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6"/>
                        </a:rPr>
                        <a:t>capitalize(String str, char[] delimiters)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변환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commons-lang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WordUtils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6"/>
                        </a:rPr>
                        <a:t>capitalizeFully(String str, char[] delimiters)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변환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spring-jdbc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JdbcUtils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7"/>
                        </a:rPr>
                        <a:t>convertUnderscoreNameToPropertyName(String name)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파일경로 처리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spring-core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5"/>
                        </a:rPr>
                        <a:t>getFilename(String path)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파일경로 처리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spring-core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5"/>
                        </a:rPr>
                        <a:t>getFilenameExtension(String path)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파일경로 처리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spring-core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5"/>
                        </a:rPr>
                        <a:t>stripeFilenameExtension(String path)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파일경로 처리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spring-core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5"/>
                        </a:rPr>
                        <a:t>applyRelativePath(String path, String relPath)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파일경로 처리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spring-core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5"/>
                        </a:rPr>
                        <a:t>cleanPath(String path)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파일경로 처리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spring-core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5"/>
                        </a:rPr>
                        <a:t>pathEquals(String path1, String path2)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인코딩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commons-codec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8"/>
                        </a:rPr>
                        <a:t>getBytesIso8859_1(String val)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인코딩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commons-codec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8"/>
                        </a:rPr>
                        <a:t>newStringUtf8(byte[] bytes)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분할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spring-core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5"/>
                        </a:rPr>
                        <a:t>commaDelimitedListToStringArray(String val)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분할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spring-core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5"/>
                        </a:rPr>
                        <a:t>arrayToCommaDelimitedString(Object[] array)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분할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spring-core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err="1">
                          <a:effectLst/>
                          <a:hlinkClick r:id="rId5"/>
                        </a:rPr>
                        <a:t>collectionToCommaDelimitedString</a:t>
                      </a:r>
                      <a:r>
                        <a:rPr lang="en-US" sz="1200" u="none" strike="noStrike" dirty="0">
                          <a:effectLst/>
                          <a:hlinkClick r:id="rId5"/>
                        </a:rPr>
                        <a:t>(Collection&lt;String&gt; col)</a:t>
                      </a:r>
                      <a:endParaRPr lang="en-US" sz="1200" b="0" i="0" u="none" strike="noStrike" dirty="0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0633184"/>
              </p:ext>
            </p:extLst>
          </p:nvPr>
        </p:nvGraphicFramePr>
        <p:xfrm>
          <a:off x="452438" y="791183"/>
          <a:ext cx="8929054" cy="506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262"/>
                <a:gridCol w="1476164"/>
                <a:gridCol w="1656184"/>
                <a:gridCol w="3996444"/>
              </a:tblGrid>
              <a:tr h="370840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Date</a:t>
                      </a:r>
                      <a:endParaRPr lang="ko-KR" altLang="en-US" sz="12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E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기능</a:t>
                      </a:r>
                      <a:endParaRPr lang="ko-KR" altLang="en-US" sz="11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출처</a:t>
                      </a:r>
                      <a:endParaRPr lang="ko-KR" altLang="en-US" sz="11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Class</a:t>
                      </a:r>
                      <a:endParaRPr lang="ko-KR" altLang="en-US" sz="11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Method</a:t>
                      </a:r>
                      <a:endParaRPr lang="ko-KR" altLang="en-US" sz="11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ED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날짜값을 문자열로 변환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commons-lang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DateFormatUtil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FF"/>
                          </a:solidFill>
                          <a:effectLst/>
                          <a:latin typeface="맑은 고딕"/>
                          <a:hlinkClick r:id="rId9"/>
                        </a:rPr>
                        <a:t>format(Xxx date, String format)</a:t>
                      </a:r>
                      <a:endParaRPr lang="en-US" sz="10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날짜값을 문자열로 변환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commons-lang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DateFormatUtil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FF"/>
                          </a:solidFill>
                          <a:effectLst/>
                          <a:latin typeface="맑은 고딕"/>
                          <a:hlinkClick r:id="rId9"/>
                        </a:rPr>
                        <a:t>format(Xxx date, String format, Locale locale)</a:t>
                      </a:r>
                      <a:endParaRPr lang="en-US" sz="10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날짜값을 문자열로 변환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commons-lang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DateUtils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FF"/>
                          </a:solidFill>
                          <a:effectLst/>
                          <a:latin typeface="맑은 고딕"/>
                          <a:hlinkClick r:id="rId10"/>
                        </a:rPr>
                        <a:t>isSameDay(Date date1, Date date2)</a:t>
                      </a:r>
                      <a:endParaRPr lang="en-US" sz="10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날짜값을 문자열로 변환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commons-lang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DateUtils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FF"/>
                          </a:solidFill>
                          <a:effectLst/>
                          <a:latin typeface="맑은 고딕"/>
                          <a:hlinkClick r:id="rId10"/>
                        </a:rPr>
                        <a:t>addXxx(Date date, int amount)</a:t>
                      </a:r>
                      <a:endParaRPr lang="en-US" sz="10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날짜값을 문자열로 변환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commons-lang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DateUtils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FF"/>
                          </a:solidFill>
                          <a:effectLst/>
                          <a:latin typeface="맑은 고딕"/>
                          <a:hlinkClick r:id="rId10"/>
                        </a:rPr>
                        <a:t>truncate(Date date, int field)</a:t>
                      </a:r>
                      <a:endParaRPr lang="en-US" sz="10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날짜값을 문자열로 변환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commons-lang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DateUtils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FF"/>
                          </a:solidFill>
                          <a:effectLst/>
                          <a:latin typeface="맑은 고딕"/>
                          <a:hlinkClick r:id="rId10"/>
                        </a:rPr>
                        <a:t>ceiling(Date date, int field)</a:t>
                      </a:r>
                      <a:endParaRPr lang="en-US" sz="10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8266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343120" y="80628"/>
            <a:ext cx="2207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공통 </a:t>
            </a:r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Utility </a:t>
            </a:r>
            <a:r>
              <a:rPr lang="ko-KR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목록</a:t>
            </a:r>
            <a:endParaRPr lang="ko-KR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368788" y="96017"/>
            <a:ext cx="12554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1-4. Digest</a:t>
            </a:r>
            <a:endParaRPr lang="ko-KR" altLang="en-US" sz="1600" b="1" dirty="0">
              <a:solidFill>
                <a:schemeClr val="accent1">
                  <a:lumMod val="40000"/>
                  <a:lumOff val="6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9970116"/>
              </p:ext>
            </p:extLst>
          </p:nvPr>
        </p:nvGraphicFramePr>
        <p:xfrm>
          <a:off x="6213140" y="11925944"/>
          <a:ext cx="8701266" cy="1187424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605525"/>
                <a:gridCol w="1213432"/>
                <a:gridCol w="1349449"/>
                <a:gridCol w="4532860"/>
              </a:tblGrid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기능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출처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class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method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임의의 문자열을 생성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commons-lang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RandomStringUtils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2"/>
                        </a:rPr>
                        <a:t>randomAscii(int count)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임의의 문자열을 생성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commons-lang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RandomStringUtils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3"/>
                        </a:rPr>
                        <a:t>randomAlphanumeric(int count)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임의의 문자열을 생성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commons-lang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RandomStringUtils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2"/>
                        </a:rPr>
                        <a:t>randomNumeric(int count)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검사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commons-lang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4"/>
                        </a:rPr>
                        <a:t>isEmpty(String val)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검사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spring-core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5"/>
                        </a:rPr>
                        <a:t>hasLength(String val)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검사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spring-core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5"/>
                        </a:rPr>
                        <a:t>hasText(String val)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검사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commons-lang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4"/>
                        </a:rPr>
                        <a:t>isAlpha(String val)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검사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commons-lang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4"/>
                        </a:rPr>
                        <a:t>isAlphanumeric(String val)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검사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commons-lang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4"/>
                        </a:rPr>
                        <a:t>isNumeric(String val)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공백 제거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commons-lang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4"/>
                        </a:rPr>
                        <a:t>trim(String val)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공백 제거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spring-core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5"/>
                        </a:rPr>
                        <a:t>trimWhitespace(String str)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공백 제거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commons-lang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4"/>
                        </a:rPr>
                        <a:t>trimToEmpty(String val)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공백 제거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commons-lang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4"/>
                        </a:rPr>
                        <a:t>trimToNull(String val)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공백 제거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spring-core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5"/>
                        </a:rPr>
                        <a:t>trimAllWhitespace(String str)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공백 제거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spring-core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5"/>
                        </a:rPr>
                        <a:t>trimLeadingWhitespace(String str)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공백 제거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spring-core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5"/>
                        </a:rPr>
                        <a:t>trimTrailingWhitespace(String str)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비교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commons-lang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4"/>
                        </a:rPr>
                        <a:t>equals(String str1, String str2)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비교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commons-lang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4"/>
                        </a:rPr>
                        <a:t>equalsIgnorecase(String str1, String str2)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비교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commons-lang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4"/>
                        </a:rPr>
                        <a:t>startsWith(String str, String prefix)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비교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commons-lang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4"/>
                        </a:rPr>
                        <a:t>startsWithIgnoreCase(String str, String prefix)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비교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spring-core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5"/>
                        </a:rPr>
                        <a:t>startsWithIgnoreCase(String str, String prefix)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비교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commons-lang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4"/>
                        </a:rPr>
                        <a:t>endsWith(String str, String suffix)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비교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commons-lang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4"/>
                        </a:rPr>
                        <a:t>endsWithIgnoreCase(String str, String suffix)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비교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spring-core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5"/>
                        </a:rPr>
                        <a:t>endsWithIgnoreCase(String str, String suffix)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변환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commons-lang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4"/>
                        </a:rPr>
                        <a:t>rightPad(String str, int size, char padChar)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변환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commons-lang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4"/>
                        </a:rPr>
                        <a:t>leftPad(String str, int size, char padChar)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변환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commons-lang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WordUtils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4"/>
                        </a:rPr>
                        <a:t>capitalize(String str)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변환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spring-core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5"/>
                        </a:rPr>
                        <a:t>capitalize(String str)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변환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commons-lang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WordUtils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6"/>
                        </a:rPr>
                        <a:t>capitalize(String str, char[] delimiters)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변환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commons-lang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WordUtils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6"/>
                        </a:rPr>
                        <a:t>capitalizeFully(String str, char[] delimiters)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변환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spring-jdbc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JdbcUtils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7"/>
                        </a:rPr>
                        <a:t>convertUnderscoreNameToPropertyName(String name)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파일경로 처리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spring-core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5"/>
                        </a:rPr>
                        <a:t>getFilename(String path)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파일경로 처리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spring-core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5"/>
                        </a:rPr>
                        <a:t>getFilenameExtension(String path)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파일경로 처리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spring-core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5"/>
                        </a:rPr>
                        <a:t>stripeFilenameExtension(String path)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파일경로 처리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spring-core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5"/>
                        </a:rPr>
                        <a:t>applyRelativePath(String path, String relPath)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파일경로 처리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spring-core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5"/>
                        </a:rPr>
                        <a:t>cleanPath(String path)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파일경로 처리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spring-core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5"/>
                        </a:rPr>
                        <a:t>pathEquals(String path1, String path2)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인코딩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commons-codec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8"/>
                        </a:rPr>
                        <a:t>getBytesIso8859_1(String val)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인코딩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commons-codec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8"/>
                        </a:rPr>
                        <a:t>newStringUtf8(byte[] bytes)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분할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spring-core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5"/>
                        </a:rPr>
                        <a:t>commaDelimitedListToStringArray(String val)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분할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spring-core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5"/>
                        </a:rPr>
                        <a:t>arrayToCommaDelimitedString(Object[] array)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분할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spring-core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err="1">
                          <a:effectLst/>
                          <a:hlinkClick r:id="rId5"/>
                        </a:rPr>
                        <a:t>collectionToCommaDelimitedString</a:t>
                      </a:r>
                      <a:r>
                        <a:rPr lang="en-US" sz="1200" u="none" strike="noStrike" dirty="0">
                          <a:effectLst/>
                          <a:hlinkClick r:id="rId5"/>
                        </a:rPr>
                        <a:t>(Collection&lt;String&gt; col)</a:t>
                      </a:r>
                      <a:endParaRPr lang="en-US" sz="1200" b="0" i="0" u="none" strike="noStrike" dirty="0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8059003"/>
              </p:ext>
            </p:extLst>
          </p:nvPr>
        </p:nvGraphicFramePr>
        <p:xfrm>
          <a:off x="452438" y="791183"/>
          <a:ext cx="8929054" cy="506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262"/>
                <a:gridCol w="1476164"/>
                <a:gridCol w="1656184"/>
                <a:gridCol w="3996444"/>
              </a:tblGrid>
              <a:tr h="370840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Digest</a:t>
                      </a:r>
                      <a:endParaRPr lang="ko-KR" altLang="en-US" sz="12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E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기능</a:t>
                      </a:r>
                      <a:endParaRPr lang="ko-KR" altLang="en-US" sz="11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출처</a:t>
                      </a:r>
                      <a:endParaRPr lang="ko-KR" altLang="en-US" sz="11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Class</a:t>
                      </a:r>
                      <a:endParaRPr lang="ko-KR" altLang="en-US" sz="11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Method</a:t>
                      </a:r>
                      <a:endParaRPr lang="ko-KR" altLang="en-US" sz="11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ED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1999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343120" y="80628"/>
            <a:ext cx="2207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공통 </a:t>
            </a:r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Utility </a:t>
            </a:r>
            <a:r>
              <a:rPr lang="ko-KR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목록</a:t>
            </a:r>
            <a:endParaRPr lang="ko-KR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046969" y="96017"/>
            <a:ext cx="15772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1-5. </a:t>
            </a:r>
            <a:r>
              <a:rPr lang="en-US" altLang="ko-KR" sz="16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Exception</a:t>
            </a:r>
            <a:endParaRPr lang="ko-KR" altLang="en-US" sz="1600" b="1" dirty="0">
              <a:solidFill>
                <a:schemeClr val="accent1">
                  <a:lumMod val="40000"/>
                  <a:lumOff val="6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4016276"/>
              </p:ext>
            </p:extLst>
          </p:nvPr>
        </p:nvGraphicFramePr>
        <p:xfrm>
          <a:off x="6213140" y="11925944"/>
          <a:ext cx="8701266" cy="1187424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605525"/>
                <a:gridCol w="1213432"/>
                <a:gridCol w="1349449"/>
                <a:gridCol w="4532860"/>
              </a:tblGrid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기능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출처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class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method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임의의 문자열을 생성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commons-lang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RandomStringUtils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2"/>
                        </a:rPr>
                        <a:t>randomAscii(int count)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임의의 문자열을 생성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commons-lang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RandomStringUtils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3"/>
                        </a:rPr>
                        <a:t>randomAlphanumeric(int count)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임의의 문자열을 생성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commons-lang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RandomStringUtils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2"/>
                        </a:rPr>
                        <a:t>randomNumeric(int count)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검사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commons-lang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4"/>
                        </a:rPr>
                        <a:t>isEmpty(String val)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검사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spring-core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5"/>
                        </a:rPr>
                        <a:t>hasLength(String val)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검사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spring-core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5"/>
                        </a:rPr>
                        <a:t>hasText(String val)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검사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commons-lang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4"/>
                        </a:rPr>
                        <a:t>isAlpha(String val)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검사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commons-lang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4"/>
                        </a:rPr>
                        <a:t>isAlphanumeric(String val)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검사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commons-lang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4"/>
                        </a:rPr>
                        <a:t>isNumeric(String val)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공백 제거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commons-lang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4"/>
                        </a:rPr>
                        <a:t>trim(String val)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공백 제거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spring-core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5"/>
                        </a:rPr>
                        <a:t>trimWhitespace(String str)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공백 제거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commons-lang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4"/>
                        </a:rPr>
                        <a:t>trimToEmpty(String val)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공백 제거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commons-lang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4"/>
                        </a:rPr>
                        <a:t>trimToNull(String val)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공백 제거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spring-core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5"/>
                        </a:rPr>
                        <a:t>trimAllWhitespace(String str)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공백 제거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spring-core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5"/>
                        </a:rPr>
                        <a:t>trimLeadingWhitespace(String str)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공백 제거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spring-core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5"/>
                        </a:rPr>
                        <a:t>trimTrailingWhitespace(String str)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비교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commons-lang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4"/>
                        </a:rPr>
                        <a:t>equals(String str1, String str2)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비교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commons-lang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4"/>
                        </a:rPr>
                        <a:t>equalsIgnorecase(String str1, String str2)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비교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commons-lang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4"/>
                        </a:rPr>
                        <a:t>startsWith(String str, String prefix)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비교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commons-lang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4"/>
                        </a:rPr>
                        <a:t>startsWithIgnoreCase(String str, String prefix)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비교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spring-core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5"/>
                        </a:rPr>
                        <a:t>startsWithIgnoreCase(String str, String prefix)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비교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commons-lang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4"/>
                        </a:rPr>
                        <a:t>endsWith(String str, String suffix)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비교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commons-lang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4"/>
                        </a:rPr>
                        <a:t>endsWithIgnoreCase(String str, String suffix)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비교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spring-core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5"/>
                        </a:rPr>
                        <a:t>endsWithIgnoreCase(String str, String suffix)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변환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commons-lang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4"/>
                        </a:rPr>
                        <a:t>rightPad(String str, int size, char padChar)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변환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commons-lang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4"/>
                        </a:rPr>
                        <a:t>leftPad(String str, int size, char padChar)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변환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commons-lang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WordUtils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4"/>
                        </a:rPr>
                        <a:t>capitalize(String str)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변환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spring-core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5"/>
                        </a:rPr>
                        <a:t>capitalize(String str)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변환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commons-lang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WordUtils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6"/>
                        </a:rPr>
                        <a:t>capitalize(String str, char[] delimiters)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변환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commons-lang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WordUtils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6"/>
                        </a:rPr>
                        <a:t>capitalizeFully(String str, char[] delimiters)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변환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spring-jdbc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JdbcUtils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7"/>
                        </a:rPr>
                        <a:t>convertUnderscoreNameToPropertyName(String name)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파일경로 처리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spring-core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5"/>
                        </a:rPr>
                        <a:t>getFilename(String path)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파일경로 처리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spring-core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5"/>
                        </a:rPr>
                        <a:t>getFilenameExtension(String path)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파일경로 처리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spring-core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5"/>
                        </a:rPr>
                        <a:t>stripeFilenameExtension(String path)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파일경로 처리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spring-core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5"/>
                        </a:rPr>
                        <a:t>applyRelativePath(String path, String relPath)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파일경로 처리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spring-core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5"/>
                        </a:rPr>
                        <a:t>cleanPath(String path)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파일경로 처리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spring-core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5"/>
                        </a:rPr>
                        <a:t>pathEquals(String path1, String path2)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인코딩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commons-codec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8"/>
                        </a:rPr>
                        <a:t>getBytesIso8859_1(String val)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인코딩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commons-codec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8"/>
                        </a:rPr>
                        <a:t>newStringUtf8(byte[] bytes)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분할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spring-core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5"/>
                        </a:rPr>
                        <a:t>commaDelimitedListToStringArray(String val)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분할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spring-core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hlinkClick r:id="rId5"/>
                        </a:rPr>
                        <a:t>arrayToCommaDelimitedString(Object[] array)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  <a:tr h="105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문자열 분할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spring-core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StringUtils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err="1">
                          <a:effectLst/>
                          <a:hlinkClick r:id="rId5"/>
                        </a:rPr>
                        <a:t>collectionToCommaDelimitedString</a:t>
                      </a:r>
                      <a:r>
                        <a:rPr lang="en-US" sz="1200" u="none" strike="noStrike" dirty="0">
                          <a:effectLst/>
                          <a:hlinkClick r:id="rId5"/>
                        </a:rPr>
                        <a:t>(Collection&lt;String&gt; col)</a:t>
                      </a:r>
                      <a:endParaRPr lang="en-US" sz="1200" b="0" i="0" u="none" strike="noStrike" dirty="0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/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6707493"/>
              </p:ext>
            </p:extLst>
          </p:nvPr>
        </p:nvGraphicFramePr>
        <p:xfrm>
          <a:off x="452438" y="791183"/>
          <a:ext cx="8929054" cy="5239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262"/>
                <a:gridCol w="1476164"/>
                <a:gridCol w="1656184"/>
                <a:gridCol w="3996444"/>
              </a:tblGrid>
              <a:tr h="370840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Exception</a:t>
                      </a:r>
                      <a:endParaRPr lang="ko-KR" altLang="en-US" sz="12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E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기능</a:t>
                      </a:r>
                      <a:endParaRPr lang="ko-KR" altLang="en-US" sz="11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출처</a:t>
                      </a:r>
                      <a:endParaRPr lang="ko-KR" altLang="en-US" sz="11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Class</a:t>
                      </a:r>
                      <a:endParaRPr lang="ko-KR" altLang="en-US" sz="11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Method</a:t>
                      </a:r>
                      <a:endParaRPr lang="ko-KR" altLang="en-US" sz="11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ED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root cause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를 얻음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commons-lang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ExceptionUtils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>
                          <a:solidFill>
                            <a:srgbClr val="0000FF"/>
                          </a:solidFill>
                          <a:effectLst/>
                          <a:latin typeface="맑은 고딕"/>
                          <a:hlinkClick r:id="rId9"/>
                        </a:rPr>
                        <a:t>getRootCause</a:t>
                      </a:r>
                      <a:r>
                        <a:rPr lang="en-US" sz="1000" b="0" i="0" u="none" strike="noStrike" dirty="0">
                          <a:solidFill>
                            <a:srgbClr val="0000FF"/>
                          </a:solidFill>
                          <a:effectLst/>
                          <a:latin typeface="맑은 고딕"/>
                          <a:hlinkClick r:id="rId9"/>
                        </a:rPr>
                        <a:t>(</a:t>
                      </a:r>
                      <a:r>
                        <a:rPr lang="en-US" sz="1000" b="0" i="0" u="none" strike="noStrike" dirty="0" err="1">
                          <a:solidFill>
                            <a:srgbClr val="0000FF"/>
                          </a:solidFill>
                          <a:effectLst/>
                          <a:latin typeface="맑은 고딕"/>
                          <a:hlinkClick r:id="rId9"/>
                        </a:rPr>
                        <a:t>Throwable</a:t>
                      </a:r>
                      <a:r>
                        <a:rPr lang="en-US" sz="1000" b="0" i="0" u="none" strike="noStrike" dirty="0">
                          <a:solidFill>
                            <a:srgbClr val="0000FF"/>
                          </a:solidFill>
                          <a:effectLst/>
                          <a:latin typeface="맑은 고딕"/>
                          <a:hlinkClick r:id="rId9"/>
                        </a:rPr>
                        <a:t> </a:t>
                      </a:r>
                      <a:r>
                        <a:rPr lang="en-US" sz="1000" b="0" i="0" u="none" strike="noStrike" dirty="0" err="1">
                          <a:solidFill>
                            <a:srgbClr val="0000FF"/>
                          </a:solidFill>
                          <a:effectLst/>
                          <a:latin typeface="맑은 고딕"/>
                          <a:hlinkClick r:id="rId9"/>
                        </a:rPr>
                        <a:t>throwable</a:t>
                      </a:r>
                      <a:r>
                        <a:rPr lang="en-US" sz="1000" b="0" i="0" u="none" strike="noStrike" dirty="0">
                          <a:solidFill>
                            <a:srgbClr val="0000FF"/>
                          </a:solidFill>
                          <a:effectLst/>
                          <a:latin typeface="맑은 고딕"/>
                          <a:hlinkClick r:id="rId9"/>
                        </a:rPr>
                        <a:t>)</a:t>
                      </a:r>
                      <a:endParaRPr lang="en-US" sz="1000" b="0" i="0" u="none" strike="noStrike" dirty="0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root cause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에 대한 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stack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trace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만 출력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commons-lang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ExceptionUtils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FF"/>
                          </a:solidFill>
                          <a:effectLst/>
                          <a:latin typeface="맑은 고딕"/>
                          <a:hlinkClick r:id="rId9"/>
                        </a:rPr>
                        <a:t>printRootcauseStackTrace(Throwable throwable)</a:t>
                      </a:r>
                      <a:endParaRPr lang="en-US" sz="10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root cause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에 대한 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stack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trace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만 출력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commons-lang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ExceptionUtils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>
                          <a:solidFill>
                            <a:srgbClr val="0000FF"/>
                          </a:solidFill>
                          <a:effectLst/>
                          <a:latin typeface="맑은 고딕"/>
                          <a:hlinkClick r:id="rId9"/>
                        </a:rPr>
                        <a:t>printRootcauseStackTrace</a:t>
                      </a:r>
                      <a:r>
                        <a:rPr lang="en-US" sz="1000" b="0" i="0" u="none" strike="noStrike" dirty="0">
                          <a:solidFill>
                            <a:srgbClr val="0000FF"/>
                          </a:solidFill>
                          <a:effectLst/>
                          <a:latin typeface="맑은 고딕"/>
                          <a:hlinkClick r:id="rId9"/>
                        </a:rPr>
                        <a:t>(</a:t>
                      </a:r>
                      <a:r>
                        <a:rPr lang="en-US" sz="1000" b="0" i="0" u="none" strike="noStrike" dirty="0" err="1">
                          <a:solidFill>
                            <a:srgbClr val="0000FF"/>
                          </a:solidFill>
                          <a:effectLst/>
                          <a:latin typeface="맑은 고딕"/>
                          <a:hlinkClick r:id="rId9"/>
                        </a:rPr>
                        <a:t>Throwable</a:t>
                      </a:r>
                      <a:r>
                        <a:rPr lang="en-US" sz="1000" b="0" i="0" u="none" strike="noStrike" dirty="0">
                          <a:solidFill>
                            <a:srgbClr val="0000FF"/>
                          </a:solidFill>
                          <a:effectLst/>
                          <a:latin typeface="맑은 고딕"/>
                          <a:hlinkClick r:id="rId9"/>
                        </a:rPr>
                        <a:t> </a:t>
                      </a:r>
                      <a:r>
                        <a:rPr lang="en-US" sz="1000" b="0" i="0" u="none" strike="noStrike" dirty="0" err="1">
                          <a:solidFill>
                            <a:srgbClr val="0000FF"/>
                          </a:solidFill>
                          <a:effectLst/>
                          <a:latin typeface="맑은 고딕"/>
                          <a:hlinkClick r:id="rId9"/>
                        </a:rPr>
                        <a:t>throwable</a:t>
                      </a:r>
                      <a:r>
                        <a:rPr lang="en-US" sz="1000" b="0" i="0" u="none" strike="noStrike" dirty="0">
                          <a:solidFill>
                            <a:srgbClr val="0000FF"/>
                          </a:solidFill>
                          <a:effectLst/>
                          <a:latin typeface="맑은 고딕"/>
                          <a:hlinkClick r:id="rId9"/>
                        </a:rPr>
                        <a:t>, </a:t>
                      </a:r>
                      <a:r>
                        <a:rPr lang="en-US" sz="1000" b="0" i="0" u="none" strike="noStrike" dirty="0" err="1">
                          <a:solidFill>
                            <a:srgbClr val="0000FF"/>
                          </a:solidFill>
                          <a:effectLst/>
                          <a:latin typeface="맑은 고딕"/>
                          <a:hlinkClick r:id="rId9"/>
                        </a:rPr>
                        <a:t>PrintStream</a:t>
                      </a:r>
                      <a:r>
                        <a:rPr lang="en-US" sz="1000" b="0" i="0" u="none" strike="noStrike" dirty="0">
                          <a:solidFill>
                            <a:srgbClr val="0000FF"/>
                          </a:solidFill>
                          <a:effectLst/>
                          <a:latin typeface="맑은 고딕"/>
                          <a:hlinkClick r:id="rId9"/>
                        </a:rPr>
                        <a:t> stream)</a:t>
                      </a:r>
                      <a:endParaRPr lang="en-US" sz="1000" b="0" i="0" u="none" strike="noStrike" dirty="0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9934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tent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ub_중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ub_대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Sub_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1038</TotalTime>
  <Words>5317</Words>
  <Application>Microsoft Office PowerPoint</Application>
  <PresentationFormat>A4 용지(210x297mm)</PresentationFormat>
  <Paragraphs>2507</Paragraphs>
  <Slides>16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4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Contents</vt:lpstr>
      <vt:lpstr>Sub_중</vt:lpstr>
      <vt:lpstr>Sub_대</vt:lpstr>
      <vt:lpstr>Sub_소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designer</dc:creator>
  <cp:lastModifiedBy>bomber</cp:lastModifiedBy>
  <cp:revision>94</cp:revision>
  <dcterms:created xsi:type="dcterms:W3CDTF">2012-07-31T05:39:07Z</dcterms:created>
  <dcterms:modified xsi:type="dcterms:W3CDTF">2013-11-10T14:29:48Z</dcterms:modified>
</cp:coreProperties>
</file>