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62" r:id="rId5"/>
    <p:sldId id="257" r:id="rId6"/>
    <p:sldId id="261" r:id="rId7"/>
    <p:sldId id="258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13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2012-06-22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2012-06-22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2012-06-22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2012-06-22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2012-06-22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2012-06-22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2012-06-22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2012-06-22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2012-06-22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2012-06-22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2012-06-22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2012-06-22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file:///E:\CODELABOR\documentation\draft\message\message-list.xlsx" TargetMode="Externa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file:///E:\CODELABOR\documentation\draft\message\message-target.xlsx" TargetMode="Externa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" name="직선 화살표 연결선 83"/>
          <p:cNvCxnSpPr/>
          <p:nvPr/>
        </p:nvCxnSpPr>
        <p:spPr>
          <a:xfrm>
            <a:off x="3923928" y="5800296"/>
            <a:ext cx="1944216" cy="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/>
          <p:nvPr/>
        </p:nvCxnSpPr>
        <p:spPr>
          <a:xfrm flipH="1">
            <a:off x="3923928" y="5952696"/>
            <a:ext cx="1944216" cy="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/>
          <p:nvPr/>
        </p:nvCxnSpPr>
        <p:spPr>
          <a:xfrm>
            <a:off x="3923928" y="1906896"/>
            <a:ext cx="3456384" cy="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/>
          <p:nvPr/>
        </p:nvCxnSpPr>
        <p:spPr>
          <a:xfrm flipH="1">
            <a:off x="3923928" y="2059296"/>
            <a:ext cx="3456384" cy="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/>
          <p:nvPr/>
        </p:nvCxnSpPr>
        <p:spPr>
          <a:xfrm flipH="1">
            <a:off x="467544" y="2059296"/>
            <a:ext cx="2160240" cy="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/>
          <p:nvPr/>
        </p:nvCxnSpPr>
        <p:spPr>
          <a:xfrm>
            <a:off x="467544" y="1906896"/>
            <a:ext cx="1944216" cy="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 flipV="1">
            <a:off x="3599892" y="2059296"/>
            <a:ext cx="0" cy="4468532"/>
          </a:xfrm>
          <a:prstGeom prst="straightConnector1">
            <a:avLst/>
          </a:prstGeom>
          <a:ln w="254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>
            <a:off x="2699792" y="2059296"/>
            <a:ext cx="0" cy="4254989"/>
          </a:xfrm>
          <a:prstGeom prst="straightConnector1">
            <a:avLst/>
          </a:prstGeom>
          <a:ln w="254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2411760" y="6314285"/>
            <a:ext cx="1512168" cy="42708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DAO</a:t>
            </a:r>
            <a:endParaRPr lang="ko-KR" altLang="en-US" sz="1200" dirty="0"/>
          </a:p>
        </p:txBody>
      </p:sp>
      <p:sp>
        <p:nvSpPr>
          <p:cNvPr id="5" name="직사각형 4"/>
          <p:cNvSpPr/>
          <p:nvPr/>
        </p:nvSpPr>
        <p:spPr>
          <a:xfrm>
            <a:off x="2411760" y="5661245"/>
            <a:ext cx="1512168" cy="42708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Manager</a:t>
            </a:r>
            <a:endParaRPr lang="ko-KR" altLang="en-US" sz="1200" dirty="0"/>
          </a:p>
        </p:txBody>
      </p:sp>
      <p:sp>
        <p:nvSpPr>
          <p:cNvPr id="6" name="직사각형 5"/>
          <p:cNvSpPr/>
          <p:nvPr/>
        </p:nvSpPr>
        <p:spPr>
          <a:xfrm>
            <a:off x="2411760" y="5018137"/>
            <a:ext cx="1512168" cy="42708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Service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2411760" y="4370066"/>
            <a:ext cx="1512168" cy="4270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Controller</a:t>
            </a:r>
            <a:endParaRPr lang="ko-KR" altLang="en-US" sz="1200" dirty="0"/>
          </a:p>
        </p:txBody>
      </p:sp>
      <p:sp>
        <p:nvSpPr>
          <p:cNvPr id="8" name="직사각형 7"/>
          <p:cNvSpPr/>
          <p:nvPr/>
        </p:nvSpPr>
        <p:spPr>
          <a:xfrm>
            <a:off x="2411760" y="2415921"/>
            <a:ext cx="1512168" cy="4270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Dispatcher Servlet</a:t>
            </a:r>
            <a:endParaRPr lang="ko-KR" altLang="en-US" sz="1200" dirty="0"/>
          </a:p>
        </p:txBody>
      </p:sp>
      <p:sp>
        <p:nvSpPr>
          <p:cNvPr id="9" name="직사각형 8"/>
          <p:cNvSpPr/>
          <p:nvPr/>
        </p:nvSpPr>
        <p:spPr>
          <a:xfrm>
            <a:off x="2411760" y="3721995"/>
            <a:ext cx="1512168" cy="4270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Handler Interceptor</a:t>
            </a:r>
            <a:endParaRPr lang="ko-KR" altLang="en-US" sz="1200" dirty="0"/>
          </a:p>
        </p:txBody>
      </p:sp>
      <p:sp>
        <p:nvSpPr>
          <p:cNvPr id="10" name="직사각형 9"/>
          <p:cNvSpPr/>
          <p:nvPr/>
        </p:nvSpPr>
        <p:spPr>
          <a:xfrm>
            <a:off x="4067944" y="4370066"/>
            <a:ext cx="1512168" cy="4270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Handler Exception Resolver</a:t>
            </a:r>
            <a:endParaRPr lang="ko-KR" altLang="en-US" sz="1200" dirty="0"/>
          </a:p>
        </p:txBody>
      </p:sp>
      <p:sp>
        <p:nvSpPr>
          <p:cNvPr id="11" name="직사각형 10"/>
          <p:cNvSpPr/>
          <p:nvPr/>
        </p:nvSpPr>
        <p:spPr>
          <a:xfrm>
            <a:off x="2411760" y="1767850"/>
            <a:ext cx="1512168" cy="42708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Filter</a:t>
            </a:r>
            <a:endParaRPr lang="ko-KR" altLang="en-US" sz="1200" dirty="0"/>
          </a:p>
        </p:txBody>
      </p:sp>
      <p:sp>
        <p:nvSpPr>
          <p:cNvPr id="12" name="직사각형 11"/>
          <p:cNvSpPr/>
          <p:nvPr/>
        </p:nvSpPr>
        <p:spPr>
          <a:xfrm>
            <a:off x="755576" y="1767850"/>
            <a:ext cx="1512168" cy="42708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Request Listener</a:t>
            </a:r>
            <a:endParaRPr lang="ko-KR" altLang="en-US" sz="1200" dirty="0"/>
          </a:p>
        </p:txBody>
      </p:sp>
      <p:sp>
        <p:nvSpPr>
          <p:cNvPr id="13" name="직사각형 12"/>
          <p:cNvSpPr/>
          <p:nvPr/>
        </p:nvSpPr>
        <p:spPr>
          <a:xfrm>
            <a:off x="5724128" y="1767850"/>
            <a:ext cx="1512168" cy="4270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Theme Resolver</a:t>
            </a:r>
            <a:endParaRPr lang="ko-KR" altLang="en-US" sz="1200" dirty="0"/>
          </a:p>
        </p:txBody>
      </p:sp>
      <p:sp>
        <p:nvSpPr>
          <p:cNvPr id="14" name="직사각형 13"/>
          <p:cNvSpPr/>
          <p:nvPr/>
        </p:nvSpPr>
        <p:spPr>
          <a:xfrm>
            <a:off x="755576" y="1124744"/>
            <a:ext cx="1512168" cy="42708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Context Listener</a:t>
            </a:r>
            <a:endParaRPr lang="ko-KR" altLang="en-US" sz="1200" dirty="0"/>
          </a:p>
        </p:txBody>
      </p:sp>
      <p:sp>
        <p:nvSpPr>
          <p:cNvPr id="15" name="직사각형 14"/>
          <p:cNvSpPr/>
          <p:nvPr/>
        </p:nvSpPr>
        <p:spPr>
          <a:xfrm>
            <a:off x="4067944" y="5661245"/>
            <a:ext cx="1512168" cy="42708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Adapter</a:t>
            </a:r>
            <a:endParaRPr lang="ko-KR" altLang="en-US" sz="1200" dirty="0"/>
          </a:p>
        </p:txBody>
      </p:sp>
      <p:sp>
        <p:nvSpPr>
          <p:cNvPr id="18" name="직사각형 17"/>
          <p:cNvSpPr/>
          <p:nvPr/>
        </p:nvSpPr>
        <p:spPr>
          <a:xfrm>
            <a:off x="4067944" y="1772815"/>
            <a:ext cx="1512168" cy="4270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Locale Resolver</a:t>
            </a:r>
            <a:endParaRPr lang="ko-KR" altLang="en-US" sz="1200" dirty="0"/>
          </a:p>
        </p:txBody>
      </p:sp>
      <p:sp>
        <p:nvSpPr>
          <p:cNvPr id="19" name="직사각형 18"/>
          <p:cNvSpPr/>
          <p:nvPr/>
        </p:nvSpPr>
        <p:spPr>
          <a:xfrm>
            <a:off x="755576" y="2420886"/>
            <a:ext cx="1512168" cy="42708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Session Listener</a:t>
            </a:r>
            <a:endParaRPr lang="ko-KR" altLang="en-US" sz="1200" dirty="0"/>
          </a:p>
        </p:txBody>
      </p:sp>
      <p:sp>
        <p:nvSpPr>
          <p:cNvPr id="20" name="직사각형 19"/>
          <p:cNvSpPr/>
          <p:nvPr/>
        </p:nvSpPr>
        <p:spPr>
          <a:xfrm>
            <a:off x="7380312" y="1772815"/>
            <a:ext cx="1512168" cy="4270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Multipart File Resolver</a:t>
            </a:r>
            <a:endParaRPr lang="ko-KR" altLang="en-US" sz="1200" dirty="0"/>
          </a:p>
        </p:txBody>
      </p:sp>
      <p:sp>
        <p:nvSpPr>
          <p:cNvPr id="21" name="직사각형 20"/>
          <p:cNvSpPr/>
          <p:nvPr/>
        </p:nvSpPr>
        <p:spPr>
          <a:xfrm>
            <a:off x="2411760" y="3068957"/>
            <a:ext cx="1512168" cy="4270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Handler Mappings</a:t>
            </a:r>
            <a:endParaRPr lang="ko-KR" altLang="en-US" sz="1200" dirty="0"/>
          </a:p>
        </p:txBody>
      </p:sp>
      <p:sp>
        <p:nvSpPr>
          <p:cNvPr id="22" name="직사각형 21"/>
          <p:cNvSpPr/>
          <p:nvPr/>
        </p:nvSpPr>
        <p:spPr>
          <a:xfrm>
            <a:off x="4067944" y="3059024"/>
            <a:ext cx="1512168" cy="4270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Web Argument Resolver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179512" y="260648"/>
            <a:ext cx="48125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Java Web Application with </a:t>
            </a:r>
            <a:r>
              <a:rPr lang="en-US" altLang="ko-KR" dirty="0" err="1" smtClean="0"/>
              <a:t>Springframework</a:t>
            </a:r>
            <a:endParaRPr lang="en-US" altLang="ko-KR" dirty="0" smtClean="0"/>
          </a:p>
          <a:p>
            <a:r>
              <a:rPr lang="en-US" altLang="ko-KR" dirty="0" smtClean="0"/>
              <a:t>: Java SE/EE vs. </a:t>
            </a:r>
            <a:r>
              <a:rPr lang="en-US" altLang="ko-KR" dirty="0" err="1" smtClean="0"/>
              <a:t>Springframework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755576" y="5684856"/>
            <a:ext cx="1512168" cy="42708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Utility</a:t>
            </a:r>
            <a:endParaRPr lang="ko-KR" altLang="en-US" sz="1200" dirty="0"/>
          </a:p>
        </p:txBody>
      </p:sp>
      <p:sp>
        <p:nvSpPr>
          <p:cNvPr id="26" name="직사각형 25"/>
          <p:cNvSpPr/>
          <p:nvPr/>
        </p:nvSpPr>
        <p:spPr>
          <a:xfrm>
            <a:off x="7456571" y="119118"/>
            <a:ext cx="1512168" cy="15047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sz="1200" b="1" dirty="0" smtClean="0"/>
              <a:t>Legend</a:t>
            </a:r>
            <a:endParaRPr lang="ko-KR" altLang="en-US" sz="1200" b="1" dirty="0"/>
          </a:p>
        </p:txBody>
      </p:sp>
      <p:sp>
        <p:nvSpPr>
          <p:cNvPr id="23" name="직사각형 22"/>
          <p:cNvSpPr/>
          <p:nvPr/>
        </p:nvSpPr>
        <p:spPr>
          <a:xfrm>
            <a:off x="7600587" y="692696"/>
            <a:ext cx="1224136" cy="21850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Springframework</a:t>
            </a:r>
            <a:endParaRPr lang="ko-KR" altLang="en-US" sz="1000" dirty="0"/>
          </a:p>
        </p:txBody>
      </p:sp>
      <p:sp>
        <p:nvSpPr>
          <p:cNvPr id="24" name="직사각형 23"/>
          <p:cNvSpPr/>
          <p:nvPr/>
        </p:nvSpPr>
        <p:spPr>
          <a:xfrm>
            <a:off x="7600587" y="978245"/>
            <a:ext cx="1224136" cy="21850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Java EE</a:t>
            </a:r>
            <a:endParaRPr lang="ko-KR" altLang="en-US" sz="1000" dirty="0"/>
          </a:p>
        </p:txBody>
      </p:sp>
      <p:sp>
        <p:nvSpPr>
          <p:cNvPr id="25" name="직사각형 24"/>
          <p:cNvSpPr/>
          <p:nvPr/>
        </p:nvSpPr>
        <p:spPr>
          <a:xfrm>
            <a:off x="7600587" y="1268760"/>
            <a:ext cx="1224136" cy="21850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Java SE</a:t>
            </a:r>
            <a:endParaRPr lang="ko-KR" altLang="en-US" sz="1000" dirty="0"/>
          </a:p>
        </p:txBody>
      </p:sp>
      <p:cxnSp>
        <p:nvCxnSpPr>
          <p:cNvPr id="57" name="직선 화살표 연결선 56"/>
          <p:cNvCxnSpPr/>
          <p:nvPr/>
        </p:nvCxnSpPr>
        <p:spPr>
          <a:xfrm flipV="1">
            <a:off x="8608699" y="465640"/>
            <a:ext cx="216024" cy="5516"/>
          </a:xfrm>
          <a:prstGeom prst="straightConnector1">
            <a:avLst/>
          </a:prstGeom>
          <a:ln w="254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7600587" y="332656"/>
            <a:ext cx="10785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Control Flow</a:t>
            </a:r>
            <a:endParaRPr lang="ko-KR" altLang="en-US" sz="1200" dirty="0"/>
          </a:p>
        </p:txBody>
      </p:sp>
      <p:sp>
        <p:nvSpPr>
          <p:cNvPr id="63" name="직사각형 62"/>
          <p:cNvSpPr/>
          <p:nvPr/>
        </p:nvSpPr>
        <p:spPr>
          <a:xfrm>
            <a:off x="7380312" y="3059024"/>
            <a:ext cx="1512168" cy="4270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Flash Map Manager</a:t>
            </a:r>
            <a:endParaRPr lang="ko-KR" altLang="en-US" sz="1200" dirty="0"/>
          </a:p>
        </p:txBody>
      </p:sp>
      <p:sp>
        <p:nvSpPr>
          <p:cNvPr id="64" name="직사각형 63"/>
          <p:cNvSpPr/>
          <p:nvPr/>
        </p:nvSpPr>
        <p:spPr>
          <a:xfrm>
            <a:off x="4067944" y="2410953"/>
            <a:ext cx="1512168" cy="4270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Handler Adapter</a:t>
            </a:r>
            <a:endParaRPr lang="ko-KR" altLang="en-US" sz="1200" dirty="0"/>
          </a:p>
        </p:txBody>
      </p:sp>
      <p:cxnSp>
        <p:nvCxnSpPr>
          <p:cNvPr id="81" name="직선 화살표 연결선 80"/>
          <p:cNvCxnSpPr/>
          <p:nvPr/>
        </p:nvCxnSpPr>
        <p:spPr>
          <a:xfrm>
            <a:off x="3923928" y="3928088"/>
            <a:ext cx="3456384" cy="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5724128" y="2410952"/>
            <a:ext cx="1512168" cy="4270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Message Converter</a:t>
            </a:r>
            <a:endParaRPr lang="ko-KR" altLang="en-US" sz="1200" dirty="0"/>
          </a:p>
        </p:txBody>
      </p:sp>
      <p:sp>
        <p:nvSpPr>
          <p:cNvPr id="66" name="직사각형 65"/>
          <p:cNvSpPr/>
          <p:nvPr/>
        </p:nvSpPr>
        <p:spPr>
          <a:xfrm>
            <a:off x="5724128" y="3063989"/>
            <a:ext cx="1512168" cy="4270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WebDataBinder</a:t>
            </a:r>
            <a:endParaRPr lang="ko-KR" altLang="en-US" sz="1200" dirty="0"/>
          </a:p>
        </p:txBody>
      </p:sp>
      <p:sp>
        <p:nvSpPr>
          <p:cNvPr id="82" name="직사각형 81"/>
          <p:cNvSpPr/>
          <p:nvPr/>
        </p:nvSpPr>
        <p:spPr>
          <a:xfrm>
            <a:off x="4067944" y="3721995"/>
            <a:ext cx="1512168" cy="4270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View Resolver</a:t>
            </a:r>
            <a:endParaRPr lang="ko-KR" altLang="en-US" sz="1200" dirty="0"/>
          </a:p>
        </p:txBody>
      </p:sp>
      <p:sp>
        <p:nvSpPr>
          <p:cNvPr id="83" name="직사각형 82"/>
          <p:cNvSpPr/>
          <p:nvPr/>
        </p:nvSpPr>
        <p:spPr>
          <a:xfrm>
            <a:off x="5724128" y="3721995"/>
            <a:ext cx="1512168" cy="4270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View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464545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" name="직선 화살표 연결선 83"/>
          <p:cNvCxnSpPr/>
          <p:nvPr/>
        </p:nvCxnSpPr>
        <p:spPr>
          <a:xfrm>
            <a:off x="3923928" y="5800296"/>
            <a:ext cx="1944216" cy="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/>
          <p:nvPr/>
        </p:nvCxnSpPr>
        <p:spPr>
          <a:xfrm flipH="1">
            <a:off x="3923928" y="5952696"/>
            <a:ext cx="1944216" cy="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/>
          <p:nvPr/>
        </p:nvCxnSpPr>
        <p:spPr>
          <a:xfrm>
            <a:off x="3923928" y="1906896"/>
            <a:ext cx="3456384" cy="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/>
          <p:nvPr/>
        </p:nvCxnSpPr>
        <p:spPr>
          <a:xfrm flipH="1">
            <a:off x="3923928" y="2059296"/>
            <a:ext cx="3456384" cy="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/>
          <p:nvPr/>
        </p:nvCxnSpPr>
        <p:spPr>
          <a:xfrm flipH="1">
            <a:off x="467544" y="2059296"/>
            <a:ext cx="2160240" cy="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/>
          <p:nvPr/>
        </p:nvCxnSpPr>
        <p:spPr>
          <a:xfrm>
            <a:off x="467544" y="1906896"/>
            <a:ext cx="1944216" cy="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 flipV="1">
            <a:off x="3599892" y="2059296"/>
            <a:ext cx="0" cy="4468532"/>
          </a:xfrm>
          <a:prstGeom prst="straightConnector1">
            <a:avLst/>
          </a:prstGeom>
          <a:ln w="254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>
            <a:off x="2699792" y="2059296"/>
            <a:ext cx="0" cy="4254989"/>
          </a:xfrm>
          <a:prstGeom prst="straightConnector1">
            <a:avLst/>
          </a:prstGeom>
          <a:ln w="254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2411760" y="6314285"/>
            <a:ext cx="1512168" cy="42708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DAO</a:t>
            </a:r>
            <a:endParaRPr lang="ko-KR" altLang="en-US" sz="1200" dirty="0"/>
          </a:p>
        </p:txBody>
      </p:sp>
      <p:sp>
        <p:nvSpPr>
          <p:cNvPr id="5" name="직사각형 4"/>
          <p:cNvSpPr/>
          <p:nvPr/>
        </p:nvSpPr>
        <p:spPr>
          <a:xfrm>
            <a:off x="2411760" y="5661245"/>
            <a:ext cx="1512168" cy="42708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Manager</a:t>
            </a:r>
            <a:endParaRPr lang="ko-KR" altLang="en-US" sz="1200" dirty="0"/>
          </a:p>
        </p:txBody>
      </p:sp>
      <p:sp>
        <p:nvSpPr>
          <p:cNvPr id="6" name="직사각형 5"/>
          <p:cNvSpPr/>
          <p:nvPr/>
        </p:nvSpPr>
        <p:spPr>
          <a:xfrm>
            <a:off x="2411760" y="5018137"/>
            <a:ext cx="1512168" cy="42708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Service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2411760" y="4370066"/>
            <a:ext cx="1512168" cy="4270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Controller</a:t>
            </a:r>
            <a:endParaRPr lang="ko-KR" altLang="en-US" sz="1200" dirty="0"/>
          </a:p>
        </p:txBody>
      </p:sp>
      <p:sp>
        <p:nvSpPr>
          <p:cNvPr id="8" name="직사각형 7"/>
          <p:cNvSpPr/>
          <p:nvPr/>
        </p:nvSpPr>
        <p:spPr>
          <a:xfrm>
            <a:off x="2411760" y="2415921"/>
            <a:ext cx="1512168" cy="4270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Dispatcher Servlet</a:t>
            </a:r>
            <a:endParaRPr lang="ko-KR" altLang="en-US" sz="1200" dirty="0"/>
          </a:p>
        </p:txBody>
      </p:sp>
      <p:sp>
        <p:nvSpPr>
          <p:cNvPr id="9" name="직사각형 8"/>
          <p:cNvSpPr/>
          <p:nvPr/>
        </p:nvSpPr>
        <p:spPr>
          <a:xfrm>
            <a:off x="2411760" y="3721995"/>
            <a:ext cx="1512168" cy="4270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Handler Interceptor</a:t>
            </a:r>
            <a:endParaRPr lang="ko-KR" altLang="en-US" sz="1200" dirty="0"/>
          </a:p>
        </p:txBody>
      </p:sp>
      <p:sp>
        <p:nvSpPr>
          <p:cNvPr id="10" name="직사각형 9"/>
          <p:cNvSpPr/>
          <p:nvPr/>
        </p:nvSpPr>
        <p:spPr>
          <a:xfrm>
            <a:off x="4067944" y="4370066"/>
            <a:ext cx="1512168" cy="4270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Handler Exception Resolver</a:t>
            </a:r>
            <a:endParaRPr lang="ko-KR" altLang="en-US" sz="1200" dirty="0"/>
          </a:p>
        </p:txBody>
      </p:sp>
      <p:sp>
        <p:nvSpPr>
          <p:cNvPr id="11" name="직사각형 10"/>
          <p:cNvSpPr/>
          <p:nvPr/>
        </p:nvSpPr>
        <p:spPr>
          <a:xfrm>
            <a:off x="2411760" y="1767850"/>
            <a:ext cx="1512168" cy="42708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Filter</a:t>
            </a:r>
            <a:endParaRPr lang="ko-KR" altLang="en-US" sz="1200" dirty="0"/>
          </a:p>
        </p:txBody>
      </p:sp>
      <p:sp>
        <p:nvSpPr>
          <p:cNvPr id="12" name="직사각형 11"/>
          <p:cNvSpPr/>
          <p:nvPr/>
        </p:nvSpPr>
        <p:spPr>
          <a:xfrm>
            <a:off x="755576" y="1767850"/>
            <a:ext cx="1512168" cy="42708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Request Listener</a:t>
            </a:r>
            <a:endParaRPr lang="ko-KR" altLang="en-US" sz="1200" dirty="0"/>
          </a:p>
        </p:txBody>
      </p:sp>
      <p:sp>
        <p:nvSpPr>
          <p:cNvPr id="13" name="직사각형 12"/>
          <p:cNvSpPr/>
          <p:nvPr/>
        </p:nvSpPr>
        <p:spPr>
          <a:xfrm>
            <a:off x="5724128" y="1767850"/>
            <a:ext cx="1512168" cy="4270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Theme Resolver</a:t>
            </a:r>
            <a:endParaRPr lang="ko-KR" altLang="en-US" sz="1200" dirty="0"/>
          </a:p>
        </p:txBody>
      </p:sp>
      <p:sp>
        <p:nvSpPr>
          <p:cNvPr id="14" name="직사각형 13"/>
          <p:cNvSpPr/>
          <p:nvPr/>
        </p:nvSpPr>
        <p:spPr>
          <a:xfrm>
            <a:off x="755576" y="1124744"/>
            <a:ext cx="1512168" cy="42708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Context Listener</a:t>
            </a:r>
            <a:endParaRPr lang="ko-KR" altLang="en-US" sz="1200" dirty="0"/>
          </a:p>
        </p:txBody>
      </p:sp>
      <p:sp>
        <p:nvSpPr>
          <p:cNvPr id="15" name="직사각형 14"/>
          <p:cNvSpPr/>
          <p:nvPr/>
        </p:nvSpPr>
        <p:spPr>
          <a:xfrm>
            <a:off x="4067944" y="5661245"/>
            <a:ext cx="1512168" cy="42708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Adapter</a:t>
            </a:r>
            <a:endParaRPr lang="ko-KR" altLang="en-US" sz="1200" dirty="0"/>
          </a:p>
        </p:txBody>
      </p:sp>
      <p:sp>
        <p:nvSpPr>
          <p:cNvPr id="18" name="직사각형 17"/>
          <p:cNvSpPr/>
          <p:nvPr/>
        </p:nvSpPr>
        <p:spPr>
          <a:xfrm>
            <a:off x="4067944" y="1772815"/>
            <a:ext cx="1512168" cy="4270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Locale Resolver</a:t>
            </a:r>
            <a:endParaRPr lang="ko-KR" altLang="en-US" sz="1200" dirty="0"/>
          </a:p>
        </p:txBody>
      </p:sp>
      <p:sp>
        <p:nvSpPr>
          <p:cNvPr id="19" name="직사각형 18"/>
          <p:cNvSpPr/>
          <p:nvPr/>
        </p:nvSpPr>
        <p:spPr>
          <a:xfrm>
            <a:off x="755576" y="2420886"/>
            <a:ext cx="1512168" cy="42708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Session Listener</a:t>
            </a:r>
            <a:endParaRPr lang="ko-KR" altLang="en-US" sz="1200" dirty="0"/>
          </a:p>
        </p:txBody>
      </p:sp>
      <p:sp>
        <p:nvSpPr>
          <p:cNvPr id="20" name="직사각형 19"/>
          <p:cNvSpPr/>
          <p:nvPr/>
        </p:nvSpPr>
        <p:spPr>
          <a:xfrm>
            <a:off x="7380312" y="1772815"/>
            <a:ext cx="1512168" cy="4270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Multipart File Resolver</a:t>
            </a:r>
            <a:endParaRPr lang="ko-KR" altLang="en-US" sz="1200" dirty="0"/>
          </a:p>
        </p:txBody>
      </p:sp>
      <p:sp>
        <p:nvSpPr>
          <p:cNvPr id="21" name="직사각형 20"/>
          <p:cNvSpPr/>
          <p:nvPr/>
        </p:nvSpPr>
        <p:spPr>
          <a:xfrm>
            <a:off x="2411760" y="3068957"/>
            <a:ext cx="1512168" cy="4270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Handler Mappings</a:t>
            </a:r>
            <a:endParaRPr lang="ko-KR" altLang="en-US" sz="1200" dirty="0"/>
          </a:p>
        </p:txBody>
      </p:sp>
      <p:sp>
        <p:nvSpPr>
          <p:cNvPr id="22" name="직사각형 21"/>
          <p:cNvSpPr/>
          <p:nvPr/>
        </p:nvSpPr>
        <p:spPr>
          <a:xfrm>
            <a:off x="4067944" y="3059024"/>
            <a:ext cx="1512168" cy="4270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Web Argument Resolver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179512" y="260648"/>
            <a:ext cx="48125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Java Web Application with </a:t>
            </a:r>
            <a:r>
              <a:rPr lang="en-US" altLang="ko-KR" dirty="0" err="1" smtClean="0"/>
              <a:t>Springframework</a:t>
            </a:r>
            <a:endParaRPr lang="en-US" altLang="ko-KR" dirty="0" smtClean="0"/>
          </a:p>
          <a:p>
            <a:r>
              <a:rPr lang="en-US" altLang="ko-KR" dirty="0" smtClean="0"/>
              <a:t>: Extension vs. Implementation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755576" y="5684856"/>
            <a:ext cx="1512168" cy="42708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Utility</a:t>
            </a:r>
            <a:endParaRPr lang="ko-KR" altLang="en-US" sz="1200" dirty="0"/>
          </a:p>
        </p:txBody>
      </p:sp>
      <p:sp>
        <p:nvSpPr>
          <p:cNvPr id="26" name="직사각형 25"/>
          <p:cNvSpPr/>
          <p:nvPr/>
        </p:nvSpPr>
        <p:spPr>
          <a:xfrm>
            <a:off x="7456571" y="119118"/>
            <a:ext cx="1512168" cy="15047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sz="1200" b="1" dirty="0" smtClean="0"/>
              <a:t>Legend</a:t>
            </a:r>
            <a:endParaRPr lang="ko-KR" altLang="en-US" sz="1200" b="1" dirty="0"/>
          </a:p>
        </p:txBody>
      </p:sp>
      <p:sp>
        <p:nvSpPr>
          <p:cNvPr id="23" name="직사각형 22"/>
          <p:cNvSpPr/>
          <p:nvPr/>
        </p:nvSpPr>
        <p:spPr>
          <a:xfrm>
            <a:off x="7600587" y="692696"/>
            <a:ext cx="1224136" cy="21850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Spring</a:t>
            </a:r>
            <a:endParaRPr lang="ko-KR" altLang="en-US" sz="1000" dirty="0"/>
          </a:p>
        </p:txBody>
      </p:sp>
      <p:sp>
        <p:nvSpPr>
          <p:cNvPr id="24" name="직사각형 23"/>
          <p:cNvSpPr/>
          <p:nvPr/>
        </p:nvSpPr>
        <p:spPr>
          <a:xfrm>
            <a:off x="7600587" y="978245"/>
            <a:ext cx="1224136" cy="21850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Java EE</a:t>
            </a:r>
            <a:endParaRPr lang="ko-KR" altLang="en-US" sz="1000" dirty="0"/>
          </a:p>
        </p:txBody>
      </p:sp>
      <p:sp>
        <p:nvSpPr>
          <p:cNvPr id="25" name="직사각형 24"/>
          <p:cNvSpPr/>
          <p:nvPr/>
        </p:nvSpPr>
        <p:spPr>
          <a:xfrm>
            <a:off x="7600587" y="1268760"/>
            <a:ext cx="1224136" cy="21850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Java SE</a:t>
            </a:r>
            <a:endParaRPr lang="ko-KR" altLang="en-US" sz="1000" dirty="0"/>
          </a:p>
        </p:txBody>
      </p:sp>
      <p:cxnSp>
        <p:nvCxnSpPr>
          <p:cNvPr id="57" name="직선 화살표 연결선 56"/>
          <p:cNvCxnSpPr/>
          <p:nvPr/>
        </p:nvCxnSpPr>
        <p:spPr>
          <a:xfrm flipV="1">
            <a:off x="8608699" y="465640"/>
            <a:ext cx="216024" cy="5516"/>
          </a:xfrm>
          <a:prstGeom prst="straightConnector1">
            <a:avLst/>
          </a:prstGeom>
          <a:ln w="254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7600587" y="332656"/>
            <a:ext cx="10785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Control Flow</a:t>
            </a:r>
            <a:endParaRPr lang="ko-KR" altLang="en-US" sz="1200" dirty="0"/>
          </a:p>
        </p:txBody>
      </p:sp>
      <p:sp>
        <p:nvSpPr>
          <p:cNvPr id="63" name="직사각형 62"/>
          <p:cNvSpPr/>
          <p:nvPr/>
        </p:nvSpPr>
        <p:spPr>
          <a:xfrm>
            <a:off x="7380312" y="3059024"/>
            <a:ext cx="1512168" cy="4270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Flash Map Manager</a:t>
            </a:r>
            <a:endParaRPr lang="ko-KR" altLang="en-US" sz="1200" dirty="0"/>
          </a:p>
        </p:txBody>
      </p:sp>
      <p:sp>
        <p:nvSpPr>
          <p:cNvPr id="64" name="직사각형 63"/>
          <p:cNvSpPr/>
          <p:nvPr/>
        </p:nvSpPr>
        <p:spPr>
          <a:xfrm>
            <a:off x="4067944" y="2410953"/>
            <a:ext cx="1512168" cy="4270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Handler Adapter</a:t>
            </a:r>
            <a:endParaRPr lang="ko-KR" altLang="en-US" sz="1200" dirty="0"/>
          </a:p>
        </p:txBody>
      </p:sp>
      <p:cxnSp>
        <p:nvCxnSpPr>
          <p:cNvPr id="81" name="직선 화살표 연결선 80"/>
          <p:cNvCxnSpPr/>
          <p:nvPr/>
        </p:nvCxnSpPr>
        <p:spPr>
          <a:xfrm>
            <a:off x="3923928" y="3928088"/>
            <a:ext cx="3456384" cy="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5724128" y="2410952"/>
            <a:ext cx="1512168" cy="4270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Message Converter</a:t>
            </a:r>
            <a:endParaRPr lang="ko-KR" altLang="en-US" sz="1200" dirty="0"/>
          </a:p>
        </p:txBody>
      </p:sp>
      <p:sp>
        <p:nvSpPr>
          <p:cNvPr id="66" name="직사각형 65"/>
          <p:cNvSpPr/>
          <p:nvPr/>
        </p:nvSpPr>
        <p:spPr>
          <a:xfrm>
            <a:off x="5724128" y="3063989"/>
            <a:ext cx="1512168" cy="4270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WebDataBinder</a:t>
            </a:r>
            <a:endParaRPr lang="ko-KR" altLang="en-US" sz="1200" dirty="0"/>
          </a:p>
        </p:txBody>
      </p:sp>
      <p:sp>
        <p:nvSpPr>
          <p:cNvPr id="82" name="직사각형 81"/>
          <p:cNvSpPr/>
          <p:nvPr/>
        </p:nvSpPr>
        <p:spPr>
          <a:xfrm>
            <a:off x="4067944" y="3721995"/>
            <a:ext cx="1512168" cy="4270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View Resolver</a:t>
            </a:r>
            <a:endParaRPr lang="ko-KR" altLang="en-US" sz="1200" dirty="0"/>
          </a:p>
        </p:txBody>
      </p:sp>
      <p:sp>
        <p:nvSpPr>
          <p:cNvPr id="83" name="직사각형 82"/>
          <p:cNvSpPr/>
          <p:nvPr/>
        </p:nvSpPr>
        <p:spPr>
          <a:xfrm>
            <a:off x="5724128" y="3721995"/>
            <a:ext cx="1512168" cy="4270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View</a:t>
            </a:r>
            <a:endParaRPr lang="ko-KR" altLang="en-US" sz="1200" dirty="0"/>
          </a:p>
        </p:txBody>
      </p:sp>
      <p:sp>
        <p:nvSpPr>
          <p:cNvPr id="98" name="직사각형 97"/>
          <p:cNvSpPr/>
          <p:nvPr/>
        </p:nvSpPr>
        <p:spPr>
          <a:xfrm>
            <a:off x="5834410" y="122205"/>
            <a:ext cx="1512168" cy="9677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sz="1200" b="1" dirty="0" smtClean="0"/>
              <a:t>Legend</a:t>
            </a:r>
            <a:endParaRPr lang="ko-KR" altLang="en-US" sz="1200" b="1" dirty="0"/>
          </a:p>
        </p:txBody>
      </p:sp>
      <p:sp>
        <p:nvSpPr>
          <p:cNvPr id="95" name="모서리가 둥근 직사각형 94"/>
          <p:cNvSpPr/>
          <p:nvPr/>
        </p:nvSpPr>
        <p:spPr>
          <a:xfrm>
            <a:off x="5981388" y="404664"/>
            <a:ext cx="1224136" cy="218507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Extension Point</a:t>
            </a:r>
            <a:endParaRPr lang="ko-KR" altLang="en-US" sz="1000" b="1" dirty="0"/>
          </a:p>
        </p:txBody>
      </p:sp>
      <p:sp>
        <p:nvSpPr>
          <p:cNvPr id="152" name="모서리가 둥근 직사각형 151"/>
          <p:cNvSpPr/>
          <p:nvPr/>
        </p:nvSpPr>
        <p:spPr>
          <a:xfrm>
            <a:off x="2339752" y="1629733"/>
            <a:ext cx="756084" cy="215091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Ext</a:t>
            </a:r>
            <a:endParaRPr lang="ko-KR" altLang="en-US" sz="1000" b="1" dirty="0"/>
          </a:p>
        </p:txBody>
      </p:sp>
      <p:sp>
        <p:nvSpPr>
          <p:cNvPr id="154" name="모서리가 둥근 직사각형 153"/>
          <p:cNvSpPr/>
          <p:nvPr/>
        </p:nvSpPr>
        <p:spPr>
          <a:xfrm>
            <a:off x="719572" y="980728"/>
            <a:ext cx="756084" cy="215091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Ext</a:t>
            </a:r>
            <a:endParaRPr lang="ko-KR" altLang="en-US" sz="1000" b="1" dirty="0"/>
          </a:p>
        </p:txBody>
      </p:sp>
      <p:sp>
        <p:nvSpPr>
          <p:cNvPr id="155" name="모서리가 둥근 직사각형 154"/>
          <p:cNvSpPr/>
          <p:nvPr/>
        </p:nvSpPr>
        <p:spPr>
          <a:xfrm>
            <a:off x="719572" y="1629733"/>
            <a:ext cx="756084" cy="215091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Ext</a:t>
            </a:r>
            <a:endParaRPr lang="ko-KR" altLang="en-US" sz="1000" b="1" dirty="0"/>
          </a:p>
        </p:txBody>
      </p:sp>
      <p:sp>
        <p:nvSpPr>
          <p:cNvPr id="156" name="모서리가 둥근 직사각형 155"/>
          <p:cNvSpPr/>
          <p:nvPr/>
        </p:nvSpPr>
        <p:spPr>
          <a:xfrm>
            <a:off x="683568" y="2277805"/>
            <a:ext cx="756084" cy="215091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Ext</a:t>
            </a:r>
            <a:endParaRPr lang="ko-KR" altLang="en-US" sz="1000" b="1" dirty="0"/>
          </a:p>
        </p:txBody>
      </p:sp>
      <p:sp>
        <p:nvSpPr>
          <p:cNvPr id="157" name="모서리가 둥근 직사각형 156"/>
          <p:cNvSpPr/>
          <p:nvPr/>
        </p:nvSpPr>
        <p:spPr>
          <a:xfrm>
            <a:off x="2303748" y="3573949"/>
            <a:ext cx="756084" cy="215091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Ext</a:t>
            </a:r>
            <a:endParaRPr lang="ko-KR" altLang="en-US" sz="1000" b="1" dirty="0"/>
          </a:p>
        </p:txBody>
      </p:sp>
      <p:sp>
        <p:nvSpPr>
          <p:cNvPr id="158" name="모서리가 둥근 직사각형 157"/>
          <p:cNvSpPr/>
          <p:nvPr/>
        </p:nvSpPr>
        <p:spPr>
          <a:xfrm>
            <a:off x="3995936" y="3573949"/>
            <a:ext cx="756084" cy="215091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Ext</a:t>
            </a:r>
            <a:endParaRPr lang="ko-KR" altLang="en-US" sz="1000" b="1" dirty="0"/>
          </a:p>
        </p:txBody>
      </p:sp>
      <p:sp>
        <p:nvSpPr>
          <p:cNvPr id="160" name="모서리가 둥근 직사각형 159"/>
          <p:cNvSpPr/>
          <p:nvPr/>
        </p:nvSpPr>
        <p:spPr>
          <a:xfrm>
            <a:off x="6001650" y="692696"/>
            <a:ext cx="1224136" cy="218507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</a:rPr>
              <a:t>Implementation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61" name="모서리가 둥근 직사각형 160"/>
          <p:cNvSpPr/>
          <p:nvPr/>
        </p:nvSpPr>
        <p:spPr>
          <a:xfrm>
            <a:off x="5688124" y="3573016"/>
            <a:ext cx="756084" cy="215091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Ext</a:t>
            </a:r>
            <a:endParaRPr lang="ko-KR" altLang="en-US" sz="1000" b="1" dirty="0"/>
          </a:p>
        </p:txBody>
      </p:sp>
      <p:sp>
        <p:nvSpPr>
          <p:cNvPr id="162" name="모서리가 둥근 직사각형 161"/>
          <p:cNvSpPr/>
          <p:nvPr/>
        </p:nvSpPr>
        <p:spPr>
          <a:xfrm>
            <a:off x="5688124" y="2924944"/>
            <a:ext cx="756084" cy="215091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Ext</a:t>
            </a:r>
            <a:endParaRPr lang="ko-KR" altLang="en-US" sz="1000" b="1" dirty="0"/>
          </a:p>
        </p:txBody>
      </p:sp>
      <p:sp>
        <p:nvSpPr>
          <p:cNvPr id="163" name="모서리가 둥근 직사각형 162"/>
          <p:cNvSpPr/>
          <p:nvPr/>
        </p:nvSpPr>
        <p:spPr>
          <a:xfrm>
            <a:off x="3995936" y="2924944"/>
            <a:ext cx="756084" cy="215091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Ext</a:t>
            </a:r>
            <a:endParaRPr lang="ko-KR" altLang="en-US" sz="1000" b="1" dirty="0"/>
          </a:p>
        </p:txBody>
      </p:sp>
      <p:sp>
        <p:nvSpPr>
          <p:cNvPr id="164" name="모서리가 둥근 직사각형 163"/>
          <p:cNvSpPr/>
          <p:nvPr/>
        </p:nvSpPr>
        <p:spPr>
          <a:xfrm>
            <a:off x="5652120" y="2276872"/>
            <a:ext cx="756084" cy="215091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Ext</a:t>
            </a:r>
            <a:endParaRPr lang="ko-KR" altLang="en-US" sz="1000" b="1" dirty="0"/>
          </a:p>
        </p:txBody>
      </p:sp>
      <p:sp>
        <p:nvSpPr>
          <p:cNvPr id="165" name="모서리가 둥근 직사각형 164"/>
          <p:cNvSpPr/>
          <p:nvPr/>
        </p:nvSpPr>
        <p:spPr>
          <a:xfrm>
            <a:off x="3995936" y="4222021"/>
            <a:ext cx="756084" cy="215091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Ext</a:t>
            </a:r>
            <a:endParaRPr lang="ko-KR" altLang="en-US" sz="1000" b="1" dirty="0"/>
          </a:p>
        </p:txBody>
      </p:sp>
      <p:sp>
        <p:nvSpPr>
          <p:cNvPr id="167" name="모서리가 둥근 직사각형 166"/>
          <p:cNvSpPr/>
          <p:nvPr/>
        </p:nvSpPr>
        <p:spPr>
          <a:xfrm>
            <a:off x="2303748" y="4869160"/>
            <a:ext cx="756084" cy="215091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 smtClean="0">
                <a:solidFill>
                  <a:schemeClr val="bg1"/>
                </a:solidFill>
              </a:rPr>
              <a:t>Impl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69" name="모서리가 둥근 직사각형 168"/>
          <p:cNvSpPr/>
          <p:nvPr/>
        </p:nvSpPr>
        <p:spPr>
          <a:xfrm>
            <a:off x="2303748" y="5517232"/>
            <a:ext cx="756084" cy="215091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 smtClean="0">
                <a:solidFill>
                  <a:schemeClr val="bg1"/>
                </a:solidFill>
              </a:rPr>
              <a:t>Impl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70" name="모서리가 둥근 직사각형 169"/>
          <p:cNvSpPr/>
          <p:nvPr/>
        </p:nvSpPr>
        <p:spPr>
          <a:xfrm>
            <a:off x="2303748" y="6166237"/>
            <a:ext cx="756084" cy="215091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 smtClean="0">
                <a:solidFill>
                  <a:schemeClr val="bg1"/>
                </a:solidFill>
              </a:rPr>
              <a:t>Impl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71" name="모서리가 둥근 직사각형 170"/>
          <p:cNvSpPr/>
          <p:nvPr/>
        </p:nvSpPr>
        <p:spPr>
          <a:xfrm>
            <a:off x="4031940" y="5518165"/>
            <a:ext cx="756084" cy="215091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 smtClean="0">
                <a:solidFill>
                  <a:schemeClr val="bg1"/>
                </a:solidFill>
              </a:rPr>
              <a:t>Impl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72" name="모서리가 둥근 직사각형 171"/>
          <p:cNvSpPr/>
          <p:nvPr/>
        </p:nvSpPr>
        <p:spPr>
          <a:xfrm>
            <a:off x="683568" y="5518165"/>
            <a:ext cx="756084" cy="215091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 smtClean="0">
                <a:solidFill>
                  <a:schemeClr val="bg1"/>
                </a:solidFill>
              </a:rPr>
              <a:t>Impl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73" name="모서리가 둥근 직사각형 172"/>
          <p:cNvSpPr/>
          <p:nvPr/>
        </p:nvSpPr>
        <p:spPr>
          <a:xfrm>
            <a:off x="2303748" y="4221088"/>
            <a:ext cx="756084" cy="215091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 smtClean="0">
                <a:solidFill>
                  <a:schemeClr val="bg1"/>
                </a:solidFill>
              </a:rPr>
              <a:t>Impl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0581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" name="직선 화살표 연결선 83"/>
          <p:cNvCxnSpPr/>
          <p:nvPr/>
        </p:nvCxnSpPr>
        <p:spPr>
          <a:xfrm>
            <a:off x="3923928" y="5800296"/>
            <a:ext cx="1944216" cy="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/>
          <p:nvPr/>
        </p:nvCxnSpPr>
        <p:spPr>
          <a:xfrm flipH="1">
            <a:off x="3923928" y="5952696"/>
            <a:ext cx="1944216" cy="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/>
          <p:nvPr/>
        </p:nvCxnSpPr>
        <p:spPr>
          <a:xfrm>
            <a:off x="3923928" y="1906896"/>
            <a:ext cx="3456384" cy="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/>
          <p:nvPr/>
        </p:nvCxnSpPr>
        <p:spPr>
          <a:xfrm flipH="1">
            <a:off x="3923928" y="2059296"/>
            <a:ext cx="3456384" cy="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/>
          <p:nvPr/>
        </p:nvCxnSpPr>
        <p:spPr>
          <a:xfrm flipH="1">
            <a:off x="467544" y="2059296"/>
            <a:ext cx="2160240" cy="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/>
          <p:nvPr/>
        </p:nvCxnSpPr>
        <p:spPr>
          <a:xfrm>
            <a:off x="467544" y="1906896"/>
            <a:ext cx="1944216" cy="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 flipV="1">
            <a:off x="3599892" y="2059296"/>
            <a:ext cx="0" cy="4468532"/>
          </a:xfrm>
          <a:prstGeom prst="straightConnector1">
            <a:avLst/>
          </a:prstGeom>
          <a:ln w="254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>
            <a:off x="2699792" y="2194933"/>
            <a:ext cx="0" cy="4119352"/>
          </a:xfrm>
          <a:prstGeom prst="straightConnector1">
            <a:avLst/>
          </a:prstGeom>
          <a:ln w="254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2411760" y="6314285"/>
            <a:ext cx="1512168" cy="42708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DAO</a:t>
            </a:r>
            <a:endParaRPr lang="ko-KR" altLang="en-US" sz="1200" dirty="0"/>
          </a:p>
        </p:txBody>
      </p:sp>
      <p:sp>
        <p:nvSpPr>
          <p:cNvPr id="5" name="직사각형 4"/>
          <p:cNvSpPr/>
          <p:nvPr/>
        </p:nvSpPr>
        <p:spPr>
          <a:xfrm>
            <a:off x="2411760" y="5661245"/>
            <a:ext cx="1512168" cy="42708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Manager</a:t>
            </a:r>
            <a:endParaRPr lang="ko-KR" altLang="en-US" sz="1200" dirty="0"/>
          </a:p>
        </p:txBody>
      </p:sp>
      <p:sp>
        <p:nvSpPr>
          <p:cNvPr id="6" name="직사각형 5"/>
          <p:cNvSpPr/>
          <p:nvPr/>
        </p:nvSpPr>
        <p:spPr>
          <a:xfrm>
            <a:off x="2411760" y="5018137"/>
            <a:ext cx="1512168" cy="42708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Service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2411760" y="4370066"/>
            <a:ext cx="1512168" cy="4270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Controller</a:t>
            </a:r>
            <a:endParaRPr lang="ko-KR" altLang="en-US" sz="1200" dirty="0"/>
          </a:p>
        </p:txBody>
      </p:sp>
      <p:sp>
        <p:nvSpPr>
          <p:cNvPr id="8" name="직사각형 7"/>
          <p:cNvSpPr/>
          <p:nvPr/>
        </p:nvSpPr>
        <p:spPr>
          <a:xfrm>
            <a:off x="2411760" y="2415921"/>
            <a:ext cx="1512168" cy="4270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Dispatcher Servlet</a:t>
            </a:r>
            <a:endParaRPr lang="ko-KR" altLang="en-US" sz="1200" dirty="0"/>
          </a:p>
        </p:txBody>
      </p:sp>
      <p:sp>
        <p:nvSpPr>
          <p:cNvPr id="9" name="직사각형 8"/>
          <p:cNvSpPr/>
          <p:nvPr/>
        </p:nvSpPr>
        <p:spPr>
          <a:xfrm>
            <a:off x="2411760" y="3721995"/>
            <a:ext cx="1512168" cy="4270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Handler Interceptor</a:t>
            </a:r>
            <a:endParaRPr lang="ko-KR" altLang="en-US" sz="1200" dirty="0"/>
          </a:p>
        </p:txBody>
      </p:sp>
      <p:sp>
        <p:nvSpPr>
          <p:cNvPr id="10" name="직사각형 9"/>
          <p:cNvSpPr/>
          <p:nvPr/>
        </p:nvSpPr>
        <p:spPr>
          <a:xfrm>
            <a:off x="4067944" y="4370066"/>
            <a:ext cx="1512168" cy="4270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Handler Exception Resolver</a:t>
            </a:r>
            <a:endParaRPr lang="ko-KR" altLang="en-US" sz="1200" dirty="0"/>
          </a:p>
        </p:txBody>
      </p:sp>
      <p:sp>
        <p:nvSpPr>
          <p:cNvPr id="11" name="직사각형 10"/>
          <p:cNvSpPr/>
          <p:nvPr/>
        </p:nvSpPr>
        <p:spPr>
          <a:xfrm>
            <a:off x="2411760" y="1767850"/>
            <a:ext cx="1512168" cy="42708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Filter</a:t>
            </a:r>
            <a:endParaRPr lang="ko-KR" altLang="en-US" sz="1200" dirty="0"/>
          </a:p>
        </p:txBody>
      </p:sp>
      <p:sp>
        <p:nvSpPr>
          <p:cNvPr id="12" name="직사각형 11"/>
          <p:cNvSpPr/>
          <p:nvPr/>
        </p:nvSpPr>
        <p:spPr>
          <a:xfrm>
            <a:off x="755576" y="1767850"/>
            <a:ext cx="1512168" cy="42708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Request Listener</a:t>
            </a:r>
            <a:endParaRPr lang="ko-KR" altLang="en-US" sz="1200" dirty="0"/>
          </a:p>
        </p:txBody>
      </p:sp>
      <p:sp>
        <p:nvSpPr>
          <p:cNvPr id="13" name="직사각형 12"/>
          <p:cNvSpPr/>
          <p:nvPr/>
        </p:nvSpPr>
        <p:spPr>
          <a:xfrm>
            <a:off x="5724128" y="1767850"/>
            <a:ext cx="1512168" cy="4270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Theme Resolver</a:t>
            </a:r>
            <a:endParaRPr lang="ko-KR" altLang="en-US" sz="1200" dirty="0"/>
          </a:p>
        </p:txBody>
      </p:sp>
      <p:sp>
        <p:nvSpPr>
          <p:cNvPr id="14" name="직사각형 13"/>
          <p:cNvSpPr/>
          <p:nvPr/>
        </p:nvSpPr>
        <p:spPr>
          <a:xfrm>
            <a:off x="755576" y="1124744"/>
            <a:ext cx="1512168" cy="42708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Context Listener</a:t>
            </a:r>
            <a:endParaRPr lang="ko-KR" altLang="en-US" sz="1200" dirty="0"/>
          </a:p>
        </p:txBody>
      </p:sp>
      <p:sp>
        <p:nvSpPr>
          <p:cNvPr id="15" name="직사각형 14"/>
          <p:cNvSpPr/>
          <p:nvPr/>
        </p:nvSpPr>
        <p:spPr>
          <a:xfrm>
            <a:off x="4067944" y="5661245"/>
            <a:ext cx="1512168" cy="42708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Adapter</a:t>
            </a:r>
            <a:endParaRPr lang="ko-KR" altLang="en-US" sz="1200" dirty="0"/>
          </a:p>
        </p:txBody>
      </p:sp>
      <p:sp>
        <p:nvSpPr>
          <p:cNvPr id="18" name="직사각형 17"/>
          <p:cNvSpPr/>
          <p:nvPr/>
        </p:nvSpPr>
        <p:spPr>
          <a:xfrm>
            <a:off x="4067944" y="1772815"/>
            <a:ext cx="1512168" cy="4270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Locale Resolver</a:t>
            </a:r>
            <a:endParaRPr lang="ko-KR" altLang="en-US" sz="1200" dirty="0"/>
          </a:p>
        </p:txBody>
      </p:sp>
      <p:sp>
        <p:nvSpPr>
          <p:cNvPr id="19" name="직사각형 18"/>
          <p:cNvSpPr/>
          <p:nvPr/>
        </p:nvSpPr>
        <p:spPr>
          <a:xfrm>
            <a:off x="755576" y="2420886"/>
            <a:ext cx="1512168" cy="42708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Session Listener</a:t>
            </a:r>
            <a:endParaRPr lang="ko-KR" altLang="en-US" sz="1200" dirty="0"/>
          </a:p>
        </p:txBody>
      </p:sp>
      <p:sp>
        <p:nvSpPr>
          <p:cNvPr id="20" name="직사각형 19"/>
          <p:cNvSpPr/>
          <p:nvPr/>
        </p:nvSpPr>
        <p:spPr>
          <a:xfrm>
            <a:off x="7380312" y="1772815"/>
            <a:ext cx="1512168" cy="4270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Multipart File Resolver</a:t>
            </a:r>
            <a:endParaRPr lang="ko-KR" altLang="en-US" sz="1200" dirty="0"/>
          </a:p>
        </p:txBody>
      </p:sp>
      <p:sp>
        <p:nvSpPr>
          <p:cNvPr id="21" name="직사각형 20"/>
          <p:cNvSpPr/>
          <p:nvPr/>
        </p:nvSpPr>
        <p:spPr>
          <a:xfrm>
            <a:off x="2411760" y="3068957"/>
            <a:ext cx="1512168" cy="4270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Handler Mappings</a:t>
            </a:r>
            <a:endParaRPr lang="ko-KR" altLang="en-US" sz="1200" dirty="0"/>
          </a:p>
        </p:txBody>
      </p:sp>
      <p:sp>
        <p:nvSpPr>
          <p:cNvPr id="22" name="직사각형 21"/>
          <p:cNvSpPr/>
          <p:nvPr/>
        </p:nvSpPr>
        <p:spPr>
          <a:xfrm>
            <a:off x="4067944" y="3059024"/>
            <a:ext cx="1512168" cy="4270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Web Argument Resolver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179512" y="260648"/>
            <a:ext cx="49282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Java Web Application with </a:t>
            </a:r>
            <a:r>
              <a:rPr lang="en-US" altLang="ko-KR" dirty="0" err="1" smtClean="0"/>
              <a:t>Springframework</a:t>
            </a:r>
            <a:endParaRPr lang="en-US" altLang="ko-KR" dirty="0" smtClean="0"/>
          </a:p>
          <a:p>
            <a:r>
              <a:rPr lang="en-US" altLang="ko-KR" dirty="0" smtClean="0"/>
              <a:t>: User Friendly Message vs. System Message 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755576" y="5684856"/>
            <a:ext cx="1512168" cy="42708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Utility</a:t>
            </a:r>
            <a:endParaRPr lang="ko-KR" altLang="en-US" sz="1200" dirty="0"/>
          </a:p>
        </p:txBody>
      </p:sp>
      <p:sp>
        <p:nvSpPr>
          <p:cNvPr id="26" name="직사각형 25"/>
          <p:cNvSpPr/>
          <p:nvPr/>
        </p:nvSpPr>
        <p:spPr>
          <a:xfrm>
            <a:off x="7456571" y="119118"/>
            <a:ext cx="1512168" cy="15047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sz="1200" b="1" dirty="0" smtClean="0"/>
              <a:t>Legend</a:t>
            </a:r>
            <a:endParaRPr lang="ko-KR" altLang="en-US" sz="1200" b="1" dirty="0"/>
          </a:p>
        </p:txBody>
      </p:sp>
      <p:sp>
        <p:nvSpPr>
          <p:cNvPr id="23" name="직사각형 22"/>
          <p:cNvSpPr/>
          <p:nvPr/>
        </p:nvSpPr>
        <p:spPr>
          <a:xfrm>
            <a:off x="7600587" y="692696"/>
            <a:ext cx="1224136" cy="21850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Spring</a:t>
            </a:r>
            <a:endParaRPr lang="ko-KR" altLang="en-US" sz="1000" dirty="0"/>
          </a:p>
        </p:txBody>
      </p:sp>
      <p:sp>
        <p:nvSpPr>
          <p:cNvPr id="24" name="직사각형 23"/>
          <p:cNvSpPr/>
          <p:nvPr/>
        </p:nvSpPr>
        <p:spPr>
          <a:xfrm>
            <a:off x="7600587" y="978245"/>
            <a:ext cx="1224136" cy="21850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Java EE</a:t>
            </a:r>
            <a:endParaRPr lang="ko-KR" altLang="en-US" sz="1000" dirty="0"/>
          </a:p>
        </p:txBody>
      </p:sp>
      <p:sp>
        <p:nvSpPr>
          <p:cNvPr id="25" name="직사각형 24"/>
          <p:cNvSpPr/>
          <p:nvPr/>
        </p:nvSpPr>
        <p:spPr>
          <a:xfrm>
            <a:off x="7600587" y="1268760"/>
            <a:ext cx="1224136" cy="21850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Java SE</a:t>
            </a:r>
            <a:endParaRPr lang="ko-KR" altLang="en-US" sz="1000" dirty="0"/>
          </a:p>
        </p:txBody>
      </p:sp>
      <p:cxnSp>
        <p:nvCxnSpPr>
          <p:cNvPr id="57" name="직선 화살표 연결선 56"/>
          <p:cNvCxnSpPr/>
          <p:nvPr/>
        </p:nvCxnSpPr>
        <p:spPr>
          <a:xfrm flipV="1">
            <a:off x="8608699" y="465640"/>
            <a:ext cx="216024" cy="5516"/>
          </a:xfrm>
          <a:prstGeom prst="straightConnector1">
            <a:avLst/>
          </a:prstGeom>
          <a:ln w="254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7600587" y="332656"/>
            <a:ext cx="10785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Control Flow</a:t>
            </a:r>
            <a:endParaRPr lang="ko-KR" altLang="en-US" sz="1200" dirty="0"/>
          </a:p>
        </p:txBody>
      </p:sp>
      <p:sp>
        <p:nvSpPr>
          <p:cNvPr id="63" name="직사각형 62"/>
          <p:cNvSpPr/>
          <p:nvPr/>
        </p:nvSpPr>
        <p:spPr>
          <a:xfrm>
            <a:off x="7380312" y="3059024"/>
            <a:ext cx="1512168" cy="4270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Flash Map Manager</a:t>
            </a:r>
            <a:endParaRPr lang="ko-KR" altLang="en-US" sz="1200" dirty="0"/>
          </a:p>
        </p:txBody>
      </p:sp>
      <p:sp>
        <p:nvSpPr>
          <p:cNvPr id="64" name="직사각형 63"/>
          <p:cNvSpPr/>
          <p:nvPr/>
        </p:nvSpPr>
        <p:spPr>
          <a:xfrm>
            <a:off x="4067944" y="2410953"/>
            <a:ext cx="1512168" cy="4270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Handler Adapter</a:t>
            </a:r>
            <a:endParaRPr lang="ko-KR" altLang="en-US" sz="1200" dirty="0"/>
          </a:p>
        </p:txBody>
      </p:sp>
      <p:cxnSp>
        <p:nvCxnSpPr>
          <p:cNvPr id="81" name="직선 화살표 연결선 80"/>
          <p:cNvCxnSpPr/>
          <p:nvPr/>
        </p:nvCxnSpPr>
        <p:spPr>
          <a:xfrm>
            <a:off x="3923928" y="3928088"/>
            <a:ext cx="3456384" cy="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5724128" y="2410952"/>
            <a:ext cx="1512168" cy="4270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Message Converter</a:t>
            </a:r>
            <a:endParaRPr lang="ko-KR" altLang="en-US" sz="1200" dirty="0"/>
          </a:p>
        </p:txBody>
      </p:sp>
      <p:sp>
        <p:nvSpPr>
          <p:cNvPr id="66" name="직사각형 65"/>
          <p:cNvSpPr/>
          <p:nvPr/>
        </p:nvSpPr>
        <p:spPr>
          <a:xfrm>
            <a:off x="5724128" y="3063989"/>
            <a:ext cx="1512168" cy="4270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WebDataBinder</a:t>
            </a:r>
            <a:endParaRPr lang="ko-KR" altLang="en-US" sz="1200" dirty="0"/>
          </a:p>
        </p:txBody>
      </p:sp>
      <p:sp>
        <p:nvSpPr>
          <p:cNvPr id="82" name="직사각형 81"/>
          <p:cNvSpPr/>
          <p:nvPr/>
        </p:nvSpPr>
        <p:spPr>
          <a:xfrm>
            <a:off x="4067944" y="3721995"/>
            <a:ext cx="1512168" cy="4270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View Resolver</a:t>
            </a:r>
            <a:endParaRPr lang="ko-KR" altLang="en-US" sz="1200" dirty="0"/>
          </a:p>
        </p:txBody>
      </p:sp>
      <p:sp>
        <p:nvSpPr>
          <p:cNvPr id="83" name="직사각형 82"/>
          <p:cNvSpPr/>
          <p:nvPr/>
        </p:nvSpPr>
        <p:spPr>
          <a:xfrm>
            <a:off x="5724128" y="3721995"/>
            <a:ext cx="1512168" cy="4270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View</a:t>
            </a:r>
            <a:endParaRPr lang="ko-KR" altLang="en-US" sz="1200" dirty="0"/>
          </a:p>
        </p:txBody>
      </p:sp>
      <p:sp>
        <p:nvSpPr>
          <p:cNvPr id="98" name="직사각형 97"/>
          <p:cNvSpPr/>
          <p:nvPr/>
        </p:nvSpPr>
        <p:spPr>
          <a:xfrm>
            <a:off x="5834410" y="122205"/>
            <a:ext cx="1512168" cy="9677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sz="1200" b="1" dirty="0" smtClean="0"/>
              <a:t>Legend</a:t>
            </a:r>
            <a:endParaRPr lang="ko-KR" altLang="en-US" sz="1200" b="1" dirty="0"/>
          </a:p>
        </p:txBody>
      </p:sp>
      <p:sp>
        <p:nvSpPr>
          <p:cNvPr id="95" name="모서리가 둥근 직사각형 94"/>
          <p:cNvSpPr/>
          <p:nvPr/>
        </p:nvSpPr>
        <p:spPr>
          <a:xfrm>
            <a:off x="5981388" y="404664"/>
            <a:ext cx="1224136" cy="21850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User Message</a:t>
            </a:r>
            <a:endParaRPr lang="ko-KR" altLang="en-US" sz="1000" b="1" dirty="0"/>
          </a:p>
        </p:txBody>
      </p:sp>
      <p:sp>
        <p:nvSpPr>
          <p:cNvPr id="96" name="모서리가 둥근 직사각형 95"/>
          <p:cNvSpPr/>
          <p:nvPr/>
        </p:nvSpPr>
        <p:spPr>
          <a:xfrm>
            <a:off x="5981389" y="692696"/>
            <a:ext cx="1224136" cy="21850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System Message</a:t>
            </a:r>
            <a:endParaRPr lang="ko-KR" altLang="en-US" sz="1000" b="1" dirty="0"/>
          </a:p>
        </p:txBody>
      </p:sp>
      <p:sp>
        <p:nvSpPr>
          <p:cNvPr id="122" name="모서리가 둥근 직사각형 121"/>
          <p:cNvSpPr/>
          <p:nvPr/>
        </p:nvSpPr>
        <p:spPr>
          <a:xfrm>
            <a:off x="4896036" y="3568048"/>
            <a:ext cx="756084" cy="21509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System</a:t>
            </a:r>
            <a:endParaRPr lang="ko-KR" altLang="en-US" sz="1000" b="1" dirty="0"/>
          </a:p>
        </p:txBody>
      </p:sp>
      <p:sp>
        <p:nvSpPr>
          <p:cNvPr id="123" name="모서리가 둥근 직사각형 122"/>
          <p:cNvSpPr/>
          <p:nvPr/>
        </p:nvSpPr>
        <p:spPr>
          <a:xfrm>
            <a:off x="4896036" y="2919976"/>
            <a:ext cx="756084" cy="21509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System</a:t>
            </a:r>
            <a:endParaRPr lang="ko-KR" altLang="en-US" sz="1000" b="1" dirty="0"/>
          </a:p>
        </p:txBody>
      </p:sp>
      <p:sp>
        <p:nvSpPr>
          <p:cNvPr id="128" name="모서리가 둥근 직사각형 127"/>
          <p:cNvSpPr/>
          <p:nvPr/>
        </p:nvSpPr>
        <p:spPr>
          <a:xfrm>
            <a:off x="6516216" y="2920909"/>
            <a:ext cx="756084" cy="21509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System</a:t>
            </a:r>
            <a:endParaRPr lang="ko-KR" altLang="en-US" sz="1000" b="1" dirty="0"/>
          </a:p>
        </p:txBody>
      </p:sp>
      <p:sp>
        <p:nvSpPr>
          <p:cNvPr id="131" name="모서리가 둥근 직사각형 130"/>
          <p:cNvSpPr/>
          <p:nvPr/>
        </p:nvSpPr>
        <p:spPr>
          <a:xfrm>
            <a:off x="3221850" y="3572849"/>
            <a:ext cx="756084" cy="21509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System</a:t>
            </a:r>
            <a:endParaRPr lang="ko-KR" altLang="en-US" sz="1000" b="1" dirty="0"/>
          </a:p>
        </p:txBody>
      </p:sp>
      <p:sp>
        <p:nvSpPr>
          <p:cNvPr id="132" name="모서리가 둥근 직사각형 131"/>
          <p:cNvSpPr/>
          <p:nvPr/>
        </p:nvSpPr>
        <p:spPr>
          <a:xfrm>
            <a:off x="6516216" y="3568981"/>
            <a:ext cx="756084" cy="21509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User</a:t>
            </a:r>
            <a:endParaRPr lang="ko-KR" altLang="en-US" sz="1000" b="1" dirty="0"/>
          </a:p>
        </p:txBody>
      </p:sp>
      <p:sp>
        <p:nvSpPr>
          <p:cNvPr id="133" name="모서리가 둥근 직사각형 132"/>
          <p:cNvSpPr/>
          <p:nvPr/>
        </p:nvSpPr>
        <p:spPr>
          <a:xfrm>
            <a:off x="4896036" y="4222021"/>
            <a:ext cx="756084" cy="21509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User</a:t>
            </a:r>
            <a:endParaRPr lang="ko-KR" altLang="en-US" sz="1000" b="1" dirty="0"/>
          </a:p>
        </p:txBody>
      </p:sp>
      <p:sp>
        <p:nvSpPr>
          <p:cNvPr id="134" name="모서리가 둥근 직사각형 133"/>
          <p:cNvSpPr/>
          <p:nvPr/>
        </p:nvSpPr>
        <p:spPr>
          <a:xfrm>
            <a:off x="3239852" y="4221088"/>
            <a:ext cx="756084" cy="21509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User</a:t>
            </a:r>
            <a:endParaRPr lang="ko-KR" altLang="en-US" sz="1000" b="1" dirty="0"/>
          </a:p>
        </p:txBody>
      </p:sp>
      <p:sp>
        <p:nvSpPr>
          <p:cNvPr id="135" name="모서리가 둥근 직사각형 134"/>
          <p:cNvSpPr/>
          <p:nvPr/>
        </p:nvSpPr>
        <p:spPr>
          <a:xfrm>
            <a:off x="3239852" y="4869160"/>
            <a:ext cx="756084" cy="21509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User</a:t>
            </a:r>
            <a:endParaRPr lang="ko-KR" altLang="en-US" sz="1000" b="1" dirty="0"/>
          </a:p>
        </p:txBody>
      </p:sp>
      <p:sp>
        <p:nvSpPr>
          <p:cNvPr id="136" name="모서리가 둥근 직사각형 135"/>
          <p:cNvSpPr/>
          <p:nvPr/>
        </p:nvSpPr>
        <p:spPr>
          <a:xfrm>
            <a:off x="3203848" y="5518165"/>
            <a:ext cx="756084" cy="21509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System</a:t>
            </a:r>
            <a:endParaRPr lang="ko-KR" altLang="en-US" sz="1000" b="1" dirty="0"/>
          </a:p>
        </p:txBody>
      </p:sp>
      <p:sp>
        <p:nvSpPr>
          <p:cNvPr id="137" name="모서리가 둥근 직사각형 136"/>
          <p:cNvSpPr/>
          <p:nvPr/>
        </p:nvSpPr>
        <p:spPr>
          <a:xfrm>
            <a:off x="4896036" y="5517232"/>
            <a:ext cx="756084" cy="21509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System</a:t>
            </a:r>
            <a:endParaRPr lang="ko-KR" altLang="en-US" sz="1000" b="1" dirty="0"/>
          </a:p>
        </p:txBody>
      </p:sp>
      <p:sp>
        <p:nvSpPr>
          <p:cNvPr id="138" name="모서리가 둥근 직사각형 137"/>
          <p:cNvSpPr/>
          <p:nvPr/>
        </p:nvSpPr>
        <p:spPr>
          <a:xfrm>
            <a:off x="1547664" y="5517232"/>
            <a:ext cx="756084" cy="21509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System</a:t>
            </a:r>
            <a:endParaRPr lang="ko-KR" altLang="en-US" sz="1000" b="1" dirty="0"/>
          </a:p>
        </p:txBody>
      </p:sp>
      <p:sp>
        <p:nvSpPr>
          <p:cNvPr id="139" name="모서리가 둥근 직사각형 138"/>
          <p:cNvSpPr/>
          <p:nvPr/>
        </p:nvSpPr>
        <p:spPr>
          <a:xfrm>
            <a:off x="3203848" y="6165304"/>
            <a:ext cx="756084" cy="21509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System</a:t>
            </a:r>
            <a:endParaRPr lang="ko-KR" altLang="en-US" sz="1000" b="1" dirty="0"/>
          </a:p>
        </p:txBody>
      </p:sp>
      <p:sp>
        <p:nvSpPr>
          <p:cNvPr id="140" name="모서리가 둥근 직사각형 139"/>
          <p:cNvSpPr/>
          <p:nvPr/>
        </p:nvSpPr>
        <p:spPr>
          <a:xfrm>
            <a:off x="1547664" y="981661"/>
            <a:ext cx="756084" cy="21509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System</a:t>
            </a:r>
            <a:endParaRPr lang="ko-KR" altLang="en-US" sz="1000" b="1" dirty="0"/>
          </a:p>
        </p:txBody>
      </p:sp>
      <p:sp>
        <p:nvSpPr>
          <p:cNvPr id="141" name="모서리가 둥근 직사각형 140"/>
          <p:cNvSpPr/>
          <p:nvPr/>
        </p:nvSpPr>
        <p:spPr>
          <a:xfrm>
            <a:off x="1547664" y="1629733"/>
            <a:ext cx="756084" cy="21509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System</a:t>
            </a:r>
            <a:endParaRPr lang="ko-KR" altLang="en-US" sz="1000" b="1" dirty="0"/>
          </a:p>
        </p:txBody>
      </p:sp>
      <p:sp>
        <p:nvSpPr>
          <p:cNvPr id="142" name="모서리가 둥근 직사각형 141"/>
          <p:cNvSpPr/>
          <p:nvPr/>
        </p:nvSpPr>
        <p:spPr>
          <a:xfrm>
            <a:off x="1547664" y="2277805"/>
            <a:ext cx="756084" cy="21509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System</a:t>
            </a:r>
            <a:endParaRPr lang="ko-KR" altLang="en-US" sz="1000" b="1" dirty="0"/>
          </a:p>
        </p:txBody>
      </p:sp>
      <p:sp>
        <p:nvSpPr>
          <p:cNvPr id="144" name="모서리가 둥근 직사각형 143"/>
          <p:cNvSpPr/>
          <p:nvPr/>
        </p:nvSpPr>
        <p:spPr>
          <a:xfrm>
            <a:off x="3239852" y="1629733"/>
            <a:ext cx="756084" cy="21509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User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1722891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" name="직선 화살표 연결선 83"/>
          <p:cNvCxnSpPr/>
          <p:nvPr/>
        </p:nvCxnSpPr>
        <p:spPr>
          <a:xfrm>
            <a:off x="3923928" y="5800296"/>
            <a:ext cx="1944216" cy="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/>
          <p:nvPr/>
        </p:nvCxnSpPr>
        <p:spPr>
          <a:xfrm flipH="1">
            <a:off x="3923928" y="5952696"/>
            <a:ext cx="1944216" cy="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/>
          <p:nvPr/>
        </p:nvCxnSpPr>
        <p:spPr>
          <a:xfrm>
            <a:off x="3923928" y="1906896"/>
            <a:ext cx="3456384" cy="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/>
          <p:nvPr/>
        </p:nvCxnSpPr>
        <p:spPr>
          <a:xfrm flipH="1">
            <a:off x="3923928" y="2059296"/>
            <a:ext cx="3456384" cy="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/>
          <p:nvPr/>
        </p:nvCxnSpPr>
        <p:spPr>
          <a:xfrm flipH="1">
            <a:off x="467544" y="2059296"/>
            <a:ext cx="2160240" cy="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/>
          <p:nvPr/>
        </p:nvCxnSpPr>
        <p:spPr>
          <a:xfrm>
            <a:off x="467544" y="1906896"/>
            <a:ext cx="1944216" cy="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 flipV="1">
            <a:off x="3599892" y="2059296"/>
            <a:ext cx="0" cy="4468532"/>
          </a:xfrm>
          <a:prstGeom prst="straightConnector1">
            <a:avLst/>
          </a:prstGeom>
          <a:ln w="254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>
            <a:off x="2699792" y="2194933"/>
            <a:ext cx="0" cy="4119352"/>
          </a:xfrm>
          <a:prstGeom prst="straightConnector1">
            <a:avLst/>
          </a:prstGeom>
          <a:ln w="254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2411760" y="6314285"/>
            <a:ext cx="1512168" cy="42708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DAO</a:t>
            </a:r>
            <a:endParaRPr lang="ko-KR" altLang="en-US" sz="1200" dirty="0"/>
          </a:p>
        </p:txBody>
      </p:sp>
      <p:sp>
        <p:nvSpPr>
          <p:cNvPr id="5" name="직사각형 4"/>
          <p:cNvSpPr/>
          <p:nvPr/>
        </p:nvSpPr>
        <p:spPr>
          <a:xfrm>
            <a:off x="2411760" y="5661245"/>
            <a:ext cx="1512168" cy="42708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Manager</a:t>
            </a:r>
            <a:endParaRPr lang="ko-KR" altLang="en-US" sz="1200" dirty="0"/>
          </a:p>
        </p:txBody>
      </p:sp>
      <p:sp>
        <p:nvSpPr>
          <p:cNvPr id="6" name="직사각형 5"/>
          <p:cNvSpPr/>
          <p:nvPr/>
        </p:nvSpPr>
        <p:spPr>
          <a:xfrm>
            <a:off x="2411760" y="5018137"/>
            <a:ext cx="1512168" cy="42708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Service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2411760" y="4370066"/>
            <a:ext cx="1512168" cy="4270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Controller</a:t>
            </a:r>
            <a:endParaRPr lang="ko-KR" altLang="en-US" sz="1200" dirty="0"/>
          </a:p>
        </p:txBody>
      </p:sp>
      <p:sp>
        <p:nvSpPr>
          <p:cNvPr id="8" name="직사각형 7"/>
          <p:cNvSpPr/>
          <p:nvPr/>
        </p:nvSpPr>
        <p:spPr>
          <a:xfrm>
            <a:off x="2411760" y="2415921"/>
            <a:ext cx="1512168" cy="4270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Dispatcher Servlet</a:t>
            </a:r>
            <a:endParaRPr lang="ko-KR" altLang="en-US" sz="1200" dirty="0"/>
          </a:p>
        </p:txBody>
      </p:sp>
      <p:sp>
        <p:nvSpPr>
          <p:cNvPr id="9" name="직사각형 8"/>
          <p:cNvSpPr/>
          <p:nvPr/>
        </p:nvSpPr>
        <p:spPr>
          <a:xfrm>
            <a:off x="2411760" y="3721995"/>
            <a:ext cx="1512168" cy="4270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Handler Interceptor</a:t>
            </a:r>
            <a:endParaRPr lang="ko-KR" altLang="en-US" sz="1200" dirty="0"/>
          </a:p>
        </p:txBody>
      </p:sp>
      <p:sp>
        <p:nvSpPr>
          <p:cNvPr id="10" name="직사각형 9"/>
          <p:cNvSpPr/>
          <p:nvPr/>
        </p:nvSpPr>
        <p:spPr>
          <a:xfrm>
            <a:off x="4067944" y="4370066"/>
            <a:ext cx="1512168" cy="4270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Handler Exception Resolver</a:t>
            </a:r>
            <a:endParaRPr lang="ko-KR" altLang="en-US" sz="1200" dirty="0"/>
          </a:p>
        </p:txBody>
      </p:sp>
      <p:sp>
        <p:nvSpPr>
          <p:cNvPr id="11" name="직사각형 10"/>
          <p:cNvSpPr/>
          <p:nvPr/>
        </p:nvSpPr>
        <p:spPr>
          <a:xfrm>
            <a:off x="2411760" y="1767850"/>
            <a:ext cx="1512168" cy="42708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Filter</a:t>
            </a:r>
            <a:endParaRPr lang="ko-KR" altLang="en-US" sz="1200" dirty="0"/>
          </a:p>
        </p:txBody>
      </p:sp>
      <p:sp>
        <p:nvSpPr>
          <p:cNvPr id="12" name="직사각형 11"/>
          <p:cNvSpPr/>
          <p:nvPr/>
        </p:nvSpPr>
        <p:spPr>
          <a:xfrm>
            <a:off x="755576" y="1767850"/>
            <a:ext cx="1512168" cy="42708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Request Listener</a:t>
            </a:r>
            <a:endParaRPr lang="ko-KR" altLang="en-US" sz="1200" dirty="0"/>
          </a:p>
        </p:txBody>
      </p:sp>
      <p:sp>
        <p:nvSpPr>
          <p:cNvPr id="13" name="직사각형 12"/>
          <p:cNvSpPr/>
          <p:nvPr/>
        </p:nvSpPr>
        <p:spPr>
          <a:xfrm>
            <a:off x="5724128" y="1767850"/>
            <a:ext cx="1512168" cy="4270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Theme Resolver</a:t>
            </a:r>
            <a:endParaRPr lang="ko-KR" altLang="en-US" sz="1200" dirty="0"/>
          </a:p>
        </p:txBody>
      </p:sp>
      <p:sp>
        <p:nvSpPr>
          <p:cNvPr id="14" name="직사각형 13"/>
          <p:cNvSpPr/>
          <p:nvPr/>
        </p:nvSpPr>
        <p:spPr>
          <a:xfrm>
            <a:off x="755576" y="1124744"/>
            <a:ext cx="1512168" cy="42708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Context Listener</a:t>
            </a:r>
            <a:endParaRPr lang="ko-KR" altLang="en-US" sz="1200" dirty="0"/>
          </a:p>
        </p:txBody>
      </p:sp>
      <p:sp>
        <p:nvSpPr>
          <p:cNvPr id="15" name="직사각형 14"/>
          <p:cNvSpPr/>
          <p:nvPr/>
        </p:nvSpPr>
        <p:spPr>
          <a:xfrm>
            <a:off x="4067944" y="5661245"/>
            <a:ext cx="1512168" cy="42708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Adapter</a:t>
            </a:r>
            <a:endParaRPr lang="ko-KR" altLang="en-US" sz="1200" dirty="0"/>
          </a:p>
        </p:txBody>
      </p:sp>
      <p:sp>
        <p:nvSpPr>
          <p:cNvPr id="18" name="직사각형 17"/>
          <p:cNvSpPr/>
          <p:nvPr/>
        </p:nvSpPr>
        <p:spPr>
          <a:xfrm>
            <a:off x="4067944" y="1772815"/>
            <a:ext cx="1512168" cy="4270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Locale Resolver</a:t>
            </a:r>
            <a:endParaRPr lang="ko-KR" altLang="en-US" sz="1200" dirty="0"/>
          </a:p>
        </p:txBody>
      </p:sp>
      <p:sp>
        <p:nvSpPr>
          <p:cNvPr id="19" name="직사각형 18"/>
          <p:cNvSpPr/>
          <p:nvPr/>
        </p:nvSpPr>
        <p:spPr>
          <a:xfrm>
            <a:off x="755576" y="2420886"/>
            <a:ext cx="1512168" cy="42708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Session Listener</a:t>
            </a:r>
            <a:endParaRPr lang="ko-KR" altLang="en-US" sz="1200" dirty="0"/>
          </a:p>
        </p:txBody>
      </p:sp>
      <p:sp>
        <p:nvSpPr>
          <p:cNvPr id="20" name="직사각형 19"/>
          <p:cNvSpPr/>
          <p:nvPr/>
        </p:nvSpPr>
        <p:spPr>
          <a:xfrm>
            <a:off x="7380312" y="1772815"/>
            <a:ext cx="1512168" cy="4270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Multipart File Resolver</a:t>
            </a:r>
            <a:endParaRPr lang="ko-KR" altLang="en-US" sz="1200" dirty="0"/>
          </a:p>
        </p:txBody>
      </p:sp>
      <p:sp>
        <p:nvSpPr>
          <p:cNvPr id="21" name="직사각형 20"/>
          <p:cNvSpPr/>
          <p:nvPr/>
        </p:nvSpPr>
        <p:spPr>
          <a:xfrm>
            <a:off x="2411760" y="3068957"/>
            <a:ext cx="1512168" cy="4270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Handler Mappings</a:t>
            </a:r>
            <a:endParaRPr lang="ko-KR" altLang="en-US" sz="1200" dirty="0"/>
          </a:p>
        </p:txBody>
      </p:sp>
      <p:sp>
        <p:nvSpPr>
          <p:cNvPr id="22" name="직사각형 21"/>
          <p:cNvSpPr/>
          <p:nvPr/>
        </p:nvSpPr>
        <p:spPr>
          <a:xfrm>
            <a:off x="4067944" y="3059024"/>
            <a:ext cx="1512168" cy="4270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Web Argument Resolver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179512" y="260648"/>
            <a:ext cx="49282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Java Web Application with </a:t>
            </a:r>
            <a:r>
              <a:rPr lang="en-US" altLang="ko-KR" dirty="0" err="1" smtClean="0"/>
              <a:t>Springframework</a:t>
            </a:r>
            <a:endParaRPr lang="en-US" altLang="ko-KR" dirty="0" smtClean="0"/>
          </a:p>
          <a:p>
            <a:r>
              <a:rPr lang="en-US" altLang="ko-KR" dirty="0" smtClean="0"/>
              <a:t>: Error / Exception Handling Point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755576" y="5684856"/>
            <a:ext cx="1512168" cy="42708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Utility</a:t>
            </a:r>
            <a:endParaRPr lang="ko-KR" altLang="en-US" sz="1200" dirty="0"/>
          </a:p>
        </p:txBody>
      </p:sp>
      <p:sp>
        <p:nvSpPr>
          <p:cNvPr id="26" name="직사각형 25"/>
          <p:cNvSpPr/>
          <p:nvPr/>
        </p:nvSpPr>
        <p:spPr>
          <a:xfrm>
            <a:off x="7456571" y="119118"/>
            <a:ext cx="1512168" cy="15047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sz="1200" b="1" dirty="0" smtClean="0"/>
              <a:t>Legend</a:t>
            </a:r>
            <a:endParaRPr lang="ko-KR" altLang="en-US" sz="1200" b="1" dirty="0"/>
          </a:p>
        </p:txBody>
      </p:sp>
      <p:sp>
        <p:nvSpPr>
          <p:cNvPr id="23" name="직사각형 22"/>
          <p:cNvSpPr/>
          <p:nvPr/>
        </p:nvSpPr>
        <p:spPr>
          <a:xfrm>
            <a:off x="7600587" y="692696"/>
            <a:ext cx="1224136" cy="21850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Spring</a:t>
            </a:r>
            <a:endParaRPr lang="ko-KR" altLang="en-US" sz="1000" dirty="0"/>
          </a:p>
        </p:txBody>
      </p:sp>
      <p:sp>
        <p:nvSpPr>
          <p:cNvPr id="24" name="직사각형 23"/>
          <p:cNvSpPr/>
          <p:nvPr/>
        </p:nvSpPr>
        <p:spPr>
          <a:xfrm>
            <a:off x="7600587" y="978245"/>
            <a:ext cx="1224136" cy="21850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Java EE</a:t>
            </a:r>
            <a:endParaRPr lang="ko-KR" altLang="en-US" sz="1000" dirty="0"/>
          </a:p>
        </p:txBody>
      </p:sp>
      <p:sp>
        <p:nvSpPr>
          <p:cNvPr id="25" name="직사각형 24"/>
          <p:cNvSpPr/>
          <p:nvPr/>
        </p:nvSpPr>
        <p:spPr>
          <a:xfrm>
            <a:off x="7600587" y="1268760"/>
            <a:ext cx="1224136" cy="21850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Java SE</a:t>
            </a:r>
            <a:endParaRPr lang="ko-KR" altLang="en-US" sz="1000" dirty="0"/>
          </a:p>
        </p:txBody>
      </p:sp>
      <p:cxnSp>
        <p:nvCxnSpPr>
          <p:cNvPr id="57" name="직선 화살표 연결선 56"/>
          <p:cNvCxnSpPr/>
          <p:nvPr/>
        </p:nvCxnSpPr>
        <p:spPr>
          <a:xfrm flipV="1">
            <a:off x="8608699" y="465640"/>
            <a:ext cx="216024" cy="5516"/>
          </a:xfrm>
          <a:prstGeom prst="straightConnector1">
            <a:avLst/>
          </a:prstGeom>
          <a:ln w="254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7600587" y="332656"/>
            <a:ext cx="10785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Control Flow</a:t>
            </a:r>
            <a:endParaRPr lang="ko-KR" altLang="en-US" sz="1200" dirty="0"/>
          </a:p>
        </p:txBody>
      </p:sp>
      <p:sp>
        <p:nvSpPr>
          <p:cNvPr id="63" name="직사각형 62"/>
          <p:cNvSpPr/>
          <p:nvPr/>
        </p:nvSpPr>
        <p:spPr>
          <a:xfrm>
            <a:off x="7380312" y="3059024"/>
            <a:ext cx="1512168" cy="4270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Flash Map Manager</a:t>
            </a:r>
            <a:endParaRPr lang="ko-KR" altLang="en-US" sz="1200" dirty="0"/>
          </a:p>
        </p:txBody>
      </p:sp>
      <p:sp>
        <p:nvSpPr>
          <p:cNvPr id="64" name="직사각형 63"/>
          <p:cNvSpPr/>
          <p:nvPr/>
        </p:nvSpPr>
        <p:spPr>
          <a:xfrm>
            <a:off x="4067944" y="2410953"/>
            <a:ext cx="1512168" cy="4270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Handler Adapter</a:t>
            </a:r>
            <a:endParaRPr lang="ko-KR" altLang="en-US" sz="1200" dirty="0"/>
          </a:p>
        </p:txBody>
      </p:sp>
      <p:cxnSp>
        <p:nvCxnSpPr>
          <p:cNvPr id="81" name="직선 화살표 연결선 80"/>
          <p:cNvCxnSpPr/>
          <p:nvPr/>
        </p:nvCxnSpPr>
        <p:spPr>
          <a:xfrm>
            <a:off x="3923928" y="3928088"/>
            <a:ext cx="3456384" cy="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5724128" y="2410952"/>
            <a:ext cx="1512168" cy="4270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Message Converter</a:t>
            </a:r>
            <a:endParaRPr lang="ko-KR" altLang="en-US" sz="1200" dirty="0"/>
          </a:p>
        </p:txBody>
      </p:sp>
      <p:sp>
        <p:nvSpPr>
          <p:cNvPr id="66" name="직사각형 65"/>
          <p:cNvSpPr/>
          <p:nvPr/>
        </p:nvSpPr>
        <p:spPr>
          <a:xfrm>
            <a:off x="5724128" y="3063989"/>
            <a:ext cx="1512168" cy="4270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WebDataBinder</a:t>
            </a:r>
            <a:endParaRPr lang="ko-KR" altLang="en-US" sz="1200" dirty="0"/>
          </a:p>
        </p:txBody>
      </p:sp>
      <p:sp>
        <p:nvSpPr>
          <p:cNvPr id="82" name="직사각형 81"/>
          <p:cNvSpPr/>
          <p:nvPr/>
        </p:nvSpPr>
        <p:spPr>
          <a:xfrm>
            <a:off x="4067944" y="3721995"/>
            <a:ext cx="1512168" cy="4270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View Resolver</a:t>
            </a:r>
            <a:endParaRPr lang="ko-KR" altLang="en-US" sz="1200" dirty="0"/>
          </a:p>
        </p:txBody>
      </p:sp>
      <p:sp>
        <p:nvSpPr>
          <p:cNvPr id="83" name="직사각형 82"/>
          <p:cNvSpPr/>
          <p:nvPr/>
        </p:nvSpPr>
        <p:spPr>
          <a:xfrm>
            <a:off x="5724128" y="3721995"/>
            <a:ext cx="1512168" cy="4270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View</a:t>
            </a:r>
            <a:endParaRPr lang="ko-KR" altLang="en-US" sz="1200" dirty="0"/>
          </a:p>
        </p:txBody>
      </p:sp>
      <p:sp>
        <p:nvSpPr>
          <p:cNvPr id="98" name="직사각형 97"/>
          <p:cNvSpPr/>
          <p:nvPr/>
        </p:nvSpPr>
        <p:spPr>
          <a:xfrm>
            <a:off x="5834410" y="122205"/>
            <a:ext cx="1512168" cy="12558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sz="1200" b="1" dirty="0" smtClean="0"/>
              <a:t>Legend</a:t>
            </a:r>
            <a:endParaRPr lang="ko-KR" altLang="en-US" sz="1200" b="1" dirty="0"/>
          </a:p>
        </p:txBody>
      </p:sp>
      <p:sp>
        <p:nvSpPr>
          <p:cNvPr id="95" name="모서리가 둥근 직사각형 94"/>
          <p:cNvSpPr/>
          <p:nvPr/>
        </p:nvSpPr>
        <p:spPr>
          <a:xfrm>
            <a:off x="5981388" y="404664"/>
            <a:ext cx="1224136" cy="21850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User Message</a:t>
            </a:r>
            <a:endParaRPr lang="ko-KR" altLang="en-US" sz="1000" b="1" dirty="0"/>
          </a:p>
        </p:txBody>
      </p:sp>
      <p:sp>
        <p:nvSpPr>
          <p:cNvPr id="96" name="모서리가 둥근 직사각형 95"/>
          <p:cNvSpPr/>
          <p:nvPr/>
        </p:nvSpPr>
        <p:spPr>
          <a:xfrm>
            <a:off x="5981389" y="692696"/>
            <a:ext cx="1224136" cy="21850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Spring</a:t>
            </a:r>
            <a:endParaRPr lang="ko-KR" altLang="en-US" sz="1000" b="1" dirty="0"/>
          </a:p>
        </p:txBody>
      </p:sp>
      <p:sp>
        <p:nvSpPr>
          <p:cNvPr id="133" name="모서리가 둥근 직사각형 132"/>
          <p:cNvSpPr/>
          <p:nvPr/>
        </p:nvSpPr>
        <p:spPr>
          <a:xfrm>
            <a:off x="4896036" y="4222021"/>
            <a:ext cx="756084" cy="215091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User</a:t>
            </a:r>
            <a:endParaRPr lang="ko-KR" altLang="en-US" sz="1000" b="1" dirty="0"/>
          </a:p>
        </p:txBody>
      </p:sp>
      <p:sp>
        <p:nvSpPr>
          <p:cNvPr id="144" name="모서리가 둥근 직사각형 143"/>
          <p:cNvSpPr/>
          <p:nvPr/>
        </p:nvSpPr>
        <p:spPr>
          <a:xfrm>
            <a:off x="3239852" y="1629733"/>
            <a:ext cx="756084" cy="215091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User</a:t>
            </a:r>
            <a:endParaRPr lang="ko-KR" altLang="en-US" sz="1000" b="1" dirty="0"/>
          </a:p>
        </p:txBody>
      </p:sp>
      <p:sp>
        <p:nvSpPr>
          <p:cNvPr id="61" name="모서리가 둥근 직사각형 60"/>
          <p:cNvSpPr/>
          <p:nvPr/>
        </p:nvSpPr>
        <p:spPr>
          <a:xfrm>
            <a:off x="-324544" y="1917765"/>
            <a:ext cx="756084" cy="215091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User</a:t>
            </a:r>
            <a:endParaRPr lang="ko-KR" altLang="en-US" sz="1000" b="1" dirty="0"/>
          </a:p>
        </p:txBody>
      </p:sp>
      <p:sp>
        <p:nvSpPr>
          <p:cNvPr id="62" name="모서리가 둥근 직사각형 61"/>
          <p:cNvSpPr/>
          <p:nvPr/>
        </p:nvSpPr>
        <p:spPr>
          <a:xfrm>
            <a:off x="6012160" y="980728"/>
            <a:ext cx="1224136" cy="21850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Container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2640725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260648"/>
            <a:ext cx="54024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User Friendly Message Break Down Structure</a:t>
            </a:r>
          </a:p>
          <a:p>
            <a:r>
              <a:rPr lang="en-US" altLang="ko-KR" dirty="0" smtClean="0"/>
              <a:t>: Common Message vs. Business Specific Message</a:t>
            </a:r>
            <a:endParaRPr lang="ko-KR" altLang="en-US" dirty="0"/>
          </a:p>
        </p:txBody>
      </p:sp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0426656"/>
              </p:ext>
            </p:extLst>
          </p:nvPr>
        </p:nvGraphicFramePr>
        <p:xfrm>
          <a:off x="1323975" y="2376488"/>
          <a:ext cx="6496050" cy="210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워크시트" r:id="rId3" imgW="6496185" imgH="2105115" progId="Excel.Sheet.12">
                  <p:link updateAutomatic="1"/>
                </p:oleObj>
              </mc:Choice>
              <mc:Fallback>
                <p:oleObj name="워크시트" r:id="rId3" imgW="6496185" imgH="2105115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23975" y="2376488"/>
                        <a:ext cx="6496050" cy="2105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8267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260648"/>
            <a:ext cx="43887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Message Type</a:t>
            </a:r>
          </a:p>
          <a:p>
            <a:r>
              <a:rPr lang="en-US" altLang="ko-KR" dirty="0" smtClean="0"/>
              <a:t>: Info / Warn / Confirm / Prompt / Error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8075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260648"/>
            <a:ext cx="25903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Message Target</a:t>
            </a:r>
          </a:p>
          <a:p>
            <a:r>
              <a:rPr lang="en-US" altLang="ko-KR" dirty="0" smtClean="0"/>
              <a:t>: User Interface vs. Log</a:t>
            </a:r>
            <a:endParaRPr lang="ko-KR" altLang="en-US" dirty="0"/>
          </a:p>
        </p:txBody>
      </p:sp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3092936"/>
              </p:ext>
            </p:extLst>
          </p:nvPr>
        </p:nvGraphicFramePr>
        <p:xfrm>
          <a:off x="251520" y="1196752"/>
          <a:ext cx="3867150" cy="294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워크시트" r:id="rId3" imgW="3867285" imgH="2943225" progId="Excel.Sheet.12">
                  <p:link updateAutomatic="1"/>
                </p:oleObj>
              </mc:Choice>
              <mc:Fallback>
                <p:oleObj name="워크시트" r:id="rId3" imgW="3867285" imgH="2943225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1520" y="1196752"/>
                        <a:ext cx="3867150" cy="2943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89008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</TotalTime>
  <Words>333</Words>
  <Application>Microsoft Office PowerPoint</Application>
  <PresentationFormat>화면 슬라이드 쇼(4:3)</PresentationFormat>
  <Paragraphs>176</Paragraphs>
  <Slides>7</Slides>
  <Notes>0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연결</vt:lpstr>
      </vt:variant>
      <vt:variant>
        <vt:i4>2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Office 테마</vt:lpstr>
      <vt:lpstr>E:\CODELABOR\documentation\draft\message\message-target.xlsx</vt:lpstr>
      <vt:lpstr>E:\CODELABOR\documentation\draft\message\message-list.xlsx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bomber</cp:lastModifiedBy>
  <cp:revision>56</cp:revision>
  <dcterms:created xsi:type="dcterms:W3CDTF">2006-10-05T04:04:58Z</dcterms:created>
  <dcterms:modified xsi:type="dcterms:W3CDTF">2012-06-22T13:57:00Z</dcterms:modified>
</cp:coreProperties>
</file>