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A4923AF-97CA-41D3-ADEE-5F91F999089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XPlatform Runtime: </a:t>
            </a:r>
            <a:r>
              <a:rPr lang="en-US" sz="2000">
                <a:latin typeface="Arial"/>
              </a:rPr>
              <a:t>웹서버에 배포되어 사용자 </a:t>
            </a:r>
            <a:r>
              <a:rPr lang="en-US" sz="2000">
                <a:latin typeface="Arial"/>
              </a:rPr>
              <a:t>client</a:t>
            </a:r>
            <a:r>
              <a:rPr lang="en-US" sz="2000">
                <a:latin typeface="Arial"/>
              </a:rPr>
              <a:t>에 설치되는 </a:t>
            </a:r>
            <a:r>
              <a:rPr lang="en-US" sz="2000">
                <a:latin typeface="Arial"/>
              </a:rPr>
              <a:t>XPlatform </a:t>
            </a:r>
            <a:r>
              <a:rPr lang="en-US" sz="2000">
                <a:latin typeface="Arial"/>
              </a:rPr>
              <a:t>모듈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Filter: </a:t>
            </a:r>
            <a:r>
              <a:rPr lang="en-US" sz="2000">
                <a:latin typeface="Arial"/>
              </a:rPr>
              <a:t>표준 </a:t>
            </a:r>
            <a:r>
              <a:rPr lang="en-US" sz="2000">
                <a:latin typeface="Arial"/>
              </a:rPr>
              <a:t>Servlet Filter</a:t>
            </a:r>
            <a:r>
              <a:rPr lang="en-US" sz="2000">
                <a:latin typeface="Arial"/>
              </a:rPr>
              <a:t>로 인증</a:t>
            </a:r>
            <a:r>
              <a:rPr lang="en-US" sz="2000">
                <a:latin typeface="Arial"/>
              </a:rPr>
              <a:t>, </a:t>
            </a:r>
            <a:r>
              <a:rPr lang="en-US" sz="2000">
                <a:latin typeface="Arial"/>
              </a:rPr>
              <a:t>인가</a:t>
            </a:r>
            <a:r>
              <a:rPr lang="en-US" sz="2000">
                <a:latin typeface="Arial"/>
              </a:rPr>
              <a:t>, </a:t>
            </a:r>
            <a:r>
              <a:rPr lang="en-US" sz="2000">
                <a:latin typeface="Arial"/>
              </a:rPr>
              <a:t>로그 처리</a:t>
            </a:r>
            <a:r>
              <a:rPr lang="en-US" sz="2000">
                <a:latin typeface="Arial"/>
              </a:rPr>
              <a:t>, </a:t>
            </a:r>
            <a:r>
              <a:rPr lang="en-US" sz="2000">
                <a:latin typeface="Arial"/>
              </a:rPr>
              <a:t>인코딩</a:t>
            </a:r>
            <a:r>
              <a:rPr lang="en-US" sz="2000">
                <a:latin typeface="Arial"/>
              </a:rPr>
              <a:t>, Thread local </a:t>
            </a:r>
            <a:r>
              <a:rPr lang="en-US" sz="2000">
                <a:latin typeface="Arial"/>
              </a:rPr>
              <a:t>변수 설정</a:t>
            </a:r>
            <a:r>
              <a:rPr lang="en-US" sz="2000">
                <a:latin typeface="Arial"/>
              </a:rPr>
              <a:t>/</a:t>
            </a:r>
            <a:r>
              <a:rPr lang="en-US" sz="2000">
                <a:latin typeface="Arial"/>
              </a:rPr>
              <a:t>초기화 시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Listener: </a:t>
            </a:r>
            <a:r>
              <a:rPr lang="en-US" sz="2000">
                <a:latin typeface="Arial"/>
              </a:rPr>
              <a:t>표준 </a:t>
            </a:r>
            <a:r>
              <a:rPr lang="en-US" sz="2000">
                <a:latin typeface="Arial"/>
              </a:rPr>
              <a:t>HttpSession</a:t>
            </a:r>
            <a:r>
              <a:rPr lang="en-US" sz="2000">
                <a:latin typeface="Arial"/>
              </a:rPr>
              <a:t>으로 세션 변화 이벤트에 따른 처리 시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Locale Resolver: </a:t>
            </a:r>
            <a:r>
              <a:rPr lang="en-US" sz="2000">
                <a:latin typeface="Arial"/>
              </a:rPr>
              <a:t>로케일 설정에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Theme Resolver: </a:t>
            </a:r>
            <a:r>
              <a:rPr lang="en-US" sz="2000">
                <a:latin typeface="Arial"/>
              </a:rPr>
              <a:t>테마 설정에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Multipart File Resolver: </a:t>
            </a:r>
            <a:r>
              <a:rPr lang="en-US" sz="2000">
                <a:latin typeface="Arial"/>
              </a:rPr>
              <a:t>파일 업로드에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Handler Mappings: </a:t>
            </a:r>
            <a:r>
              <a:rPr lang="en-US" sz="2000">
                <a:latin typeface="Arial"/>
              </a:rPr>
              <a:t>요청 </a:t>
            </a:r>
            <a:r>
              <a:rPr lang="en-US" sz="2000">
                <a:latin typeface="Arial"/>
              </a:rPr>
              <a:t>URL</a:t>
            </a:r>
            <a:r>
              <a:rPr lang="en-US" sz="2000">
                <a:latin typeface="Arial"/>
              </a:rPr>
              <a:t>에 대한 </a:t>
            </a:r>
            <a:r>
              <a:rPr lang="en-US" sz="2000">
                <a:latin typeface="Arial"/>
              </a:rPr>
              <a:t>Controller </a:t>
            </a:r>
            <a:r>
              <a:rPr lang="en-US" sz="2000">
                <a:latin typeface="Arial"/>
              </a:rPr>
              <a:t>매핑에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Handler Interceptor: Controller </a:t>
            </a:r>
            <a:r>
              <a:rPr lang="en-US" sz="2000">
                <a:latin typeface="Arial"/>
              </a:rPr>
              <a:t>실행 전</a:t>
            </a:r>
            <a:r>
              <a:rPr lang="en-US" sz="2000">
                <a:latin typeface="Arial"/>
              </a:rPr>
              <a:t>, </a:t>
            </a:r>
            <a:r>
              <a:rPr lang="en-US" sz="2000">
                <a:latin typeface="Arial"/>
              </a:rPr>
              <a:t>후 처리에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Handler Exception Resolver: Controller</a:t>
            </a:r>
            <a:r>
              <a:rPr lang="en-US" sz="2000">
                <a:latin typeface="Arial"/>
              </a:rPr>
              <a:t>에서 발생한 </a:t>
            </a:r>
            <a:r>
              <a:rPr lang="en-US" sz="2000">
                <a:latin typeface="Arial"/>
              </a:rPr>
              <a:t>Exception </a:t>
            </a:r>
            <a:r>
              <a:rPr lang="en-US" sz="2000">
                <a:latin typeface="Arial"/>
              </a:rPr>
              <a:t>처리에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View Resolver: Controller </a:t>
            </a:r>
            <a:r>
              <a:rPr lang="en-US" sz="2000">
                <a:latin typeface="Arial"/>
              </a:rPr>
              <a:t>실행 후</a:t>
            </a:r>
            <a:r>
              <a:rPr lang="en-US" sz="2000">
                <a:latin typeface="Arial"/>
              </a:rPr>
              <a:t>, </a:t>
            </a:r>
            <a:r>
              <a:rPr lang="en-US" sz="2000">
                <a:latin typeface="Arial"/>
              </a:rPr>
              <a:t>표시 화면 결정 시 사용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View: </a:t>
            </a:r>
            <a:r>
              <a:rPr lang="en-US" sz="2000">
                <a:latin typeface="Arial"/>
              </a:rPr>
              <a:t>화면 표시에 사용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Application/Domain Layer </a:t>
            </a:r>
            <a:r>
              <a:rPr lang="en-US" sz="2000">
                <a:latin typeface="Arial"/>
              </a:rPr>
              <a:t>구성 요소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Service: </a:t>
            </a:r>
            <a:r>
              <a:rPr lang="en-US" sz="2000">
                <a:latin typeface="Arial"/>
              </a:rPr>
              <a:t>비즈니스 로직을 수행</a:t>
            </a:r>
            <a:r>
              <a:rPr lang="en-US" sz="2000">
                <a:latin typeface="Arial"/>
              </a:rPr>
              <a:t>, </a:t>
            </a:r>
            <a:r>
              <a:rPr lang="en-US" sz="2000">
                <a:latin typeface="Arial"/>
              </a:rPr>
              <a:t>비즈니스 로직이 없을 경우 생략 가능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Manager: </a:t>
            </a:r>
            <a:r>
              <a:rPr lang="en-US" sz="2000">
                <a:latin typeface="Arial"/>
              </a:rPr>
              <a:t>도메인 객체</a:t>
            </a:r>
            <a:r>
              <a:rPr lang="en-US" sz="2000">
                <a:latin typeface="Arial"/>
              </a:rPr>
              <a:t>(</a:t>
            </a:r>
            <a:r>
              <a:rPr lang="en-US" sz="2000">
                <a:latin typeface="Arial"/>
              </a:rPr>
              <a:t>비즈니스 객체</a:t>
            </a:r>
            <a:r>
              <a:rPr lang="en-US" sz="2000">
                <a:latin typeface="Arial"/>
              </a:rPr>
              <a:t>)</a:t>
            </a:r>
            <a:r>
              <a:rPr lang="en-US" sz="2000">
                <a:latin typeface="Arial"/>
              </a:rPr>
              <a:t>의 관리를 수행</a:t>
            </a:r>
            <a:r>
              <a:rPr lang="en-US" sz="2000">
                <a:latin typeface="Arial"/>
              </a:rPr>
              <a:t>, </a:t>
            </a:r>
            <a:r>
              <a:rPr lang="en-US" sz="2000">
                <a:latin typeface="Arial"/>
              </a:rPr>
              <a:t>실제 구체적인 데이터 처리는 </a:t>
            </a:r>
            <a:r>
              <a:rPr lang="en-US" sz="2000">
                <a:latin typeface="Arial"/>
              </a:rPr>
              <a:t>DAO</a:t>
            </a:r>
            <a:r>
              <a:rPr lang="en-US" sz="2000">
                <a:latin typeface="Arial"/>
              </a:rPr>
              <a:t>나 </a:t>
            </a:r>
            <a:r>
              <a:rPr lang="en-US" sz="2000">
                <a:latin typeface="Arial"/>
              </a:rPr>
              <a:t>Adaptor</a:t>
            </a:r>
            <a:r>
              <a:rPr lang="en-US" sz="2000">
                <a:latin typeface="Arial"/>
              </a:rPr>
              <a:t>를 사용함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Persistence Layer </a:t>
            </a:r>
            <a:r>
              <a:rPr lang="en-US" sz="2000">
                <a:latin typeface="Arial"/>
              </a:rPr>
              <a:t>구성 요소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Arial"/>
              </a:rPr>
              <a:t>DAO: </a:t>
            </a:r>
            <a:r>
              <a:rPr lang="en-US" sz="2000">
                <a:latin typeface="Arial"/>
              </a:rPr>
              <a:t>주로 </a:t>
            </a:r>
            <a:r>
              <a:rPr lang="en-US" sz="2000">
                <a:latin typeface="Arial"/>
              </a:rPr>
              <a:t>DBMS</a:t>
            </a:r>
            <a:r>
              <a:rPr lang="en-US" sz="2000">
                <a:latin typeface="Arial"/>
              </a:rPr>
              <a:t>로 데이터 접근 시 사용</a:t>
            </a:r>
            <a:endParaRPr/>
          </a:p>
        </p:txBody>
      </p:sp>
      <p:sp>
        <p:nvSpPr>
          <p:cNvPr id="4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3898606-3713-441C-A8B1-535C2B66323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Click to edit the title text format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2/23/15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9E2671-A552-46EB-B6E7-C23B3559AB48}" type="slidenum">
              <a:rPr lang="en-US" sz="1200">
                <a:solidFill>
                  <a:srgbClr val="8b8b8b"/>
                </a:solidFill>
                <a:latin typeface="맑은 고딕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32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2/23/15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24E74B-34B9-4D2B-BD04-D802BCC47408}" type="slidenum">
              <a:rPr lang="en-US" sz="1200">
                <a:solidFill>
                  <a:srgbClr val="8b8b8b"/>
                </a:solidFill>
                <a:latin typeface="맑은 고딕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ko-KR">
                <a:latin typeface="맑은 고딕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32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60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889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5889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5889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560520" y="5949360"/>
            <a:ext cx="7272360" cy="503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런타임 구성 관점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8049240" y="1124640"/>
            <a:ext cx="151164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(Option)</a:t>
            </a:r>
            <a:endParaRPr/>
          </a:p>
        </p:txBody>
      </p:sp>
      <p:sp>
        <p:nvSpPr>
          <p:cNvPr id="90" name="CustomShape 8"/>
          <p:cNvSpPr/>
          <p:nvPr/>
        </p:nvSpPr>
        <p:spPr>
          <a:xfrm>
            <a:off x="7977240" y="692640"/>
            <a:ext cx="1728000" cy="136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91" name="CustomShape 9"/>
          <p:cNvSpPr/>
          <p:nvPr/>
        </p:nvSpPr>
        <p:spPr>
          <a:xfrm>
            <a:off x="8562240" y="1556640"/>
            <a:ext cx="4982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</a:t>
            </a:r>
            <a:endParaRPr/>
          </a:p>
        </p:txBody>
      </p:sp>
      <p:sp>
        <p:nvSpPr>
          <p:cNvPr id="92" name="CustomShape 10"/>
          <p:cNvSpPr/>
          <p:nvPr/>
        </p:nvSpPr>
        <p:spPr>
          <a:xfrm>
            <a:off x="8049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3" name="CustomShape 11"/>
          <p:cNvSpPr/>
          <p:nvPr/>
        </p:nvSpPr>
        <p:spPr>
          <a:xfrm>
            <a:off x="8049240" y="1340640"/>
            <a:ext cx="151164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94" name="CustomShape 12"/>
          <p:cNvSpPr/>
          <p:nvPr/>
        </p:nvSpPr>
        <p:spPr>
          <a:xfrm>
            <a:off x="632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XPlatform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Runtime</a:t>
            </a:r>
            <a:endParaRPr/>
          </a:p>
        </p:txBody>
      </p:sp>
      <p:sp>
        <p:nvSpPr>
          <p:cNvPr id="95" name="CustomShape 13"/>
          <p:cNvSpPr/>
          <p:nvPr/>
        </p:nvSpPr>
        <p:spPr>
          <a:xfrm>
            <a:off x="1712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96" name="CustomShape 14"/>
          <p:cNvSpPr/>
          <p:nvPr/>
        </p:nvSpPr>
        <p:spPr>
          <a:xfrm>
            <a:off x="2648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97" name="CustomShape 15"/>
          <p:cNvSpPr/>
          <p:nvPr/>
        </p:nvSpPr>
        <p:spPr>
          <a:xfrm>
            <a:off x="4736880" y="3429000"/>
            <a:ext cx="1007640" cy="359640"/>
          </a:xfrm>
          <a:prstGeom prst="rect">
            <a:avLst/>
          </a:prstGeom>
          <a:solidFill>
            <a:srgbClr val="d99694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98" name="CustomShape 16"/>
          <p:cNvSpPr/>
          <p:nvPr/>
        </p:nvSpPr>
        <p:spPr>
          <a:xfrm>
            <a:off x="3584880" y="2925000"/>
            <a:ext cx="863640" cy="3596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99" name="CustomShape 17"/>
          <p:cNvSpPr/>
          <p:nvPr/>
        </p:nvSpPr>
        <p:spPr>
          <a:xfrm>
            <a:off x="3584880" y="4581000"/>
            <a:ext cx="863640" cy="3596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00" name="CustomShape 18"/>
          <p:cNvSpPr/>
          <p:nvPr/>
        </p:nvSpPr>
        <p:spPr>
          <a:xfrm>
            <a:off x="3584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01" name="CustomShape 19"/>
          <p:cNvSpPr/>
          <p:nvPr/>
        </p:nvSpPr>
        <p:spPr>
          <a:xfrm>
            <a:off x="3584880" y="1917000"/>
            <a:ext cx="863640" cy="35964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02" name="CustomShape 20"/>
          <p:cNvSpPr/>
          <p:nvPr/>
        </p:nvSpPr>
        <p:spPr>
          <a:xfrm>
            <a:off x="3584880" y="2421000"/>
            <a:ext cx="863640" cy="35964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03" name="CustomShape 21"/>
          <p:cNvSpPr/>
          <p:nvPr/>
        </p:nvSpPr>
        <p:spPr>
          <a:xfrm>
            <a:off x="4736880" y="4077000"/>
            <a:ext cx="1007640" cy="35964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04" name="CustomShape 22"/>
          <p:cNvSpPr/>
          <p:nvPr/>
        </p:nvSpPr>
        <p:spPr>
          <a:xfrm>
            <a:off x="6897240" y="3429000"/>
            <a:ext cx="791640" cy="359640"/>
          </a:xfrm>
          <a:prstGeom prst="rect">
            <a:avLst/>
          </a:prstGeom>
          <a:solidFill>
            <a:srgbClr val="d99694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05" name="CustomShape 23"/>
          <p:cNvSpPr/>
          <p:nvPr/>
        </p:nvSpPr>
        <p:spPr>
          <a:xfrm>
            <a:off x="6897240" y="4437000"/>
            <a:ext cx="791640" cy="359640"/>
          </a:xfrm>
          <a:prstGeom prst="rect">
            <a:avLst/>
          </a:prstGeom>
          <a:solidFill>
            <a:srgbClr val="d99694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06" name="CustomShape 24"/>
          <p:cNvSpPr/>
          <p:nvPr/>
        </p:nvSpPr>
        <p:spPr>
          <a:xfrm>
            <a:off x="6897240" y="5445360"/>
            <a:ext cx="791640" cy="359640"/>
          </a:xfrm>
          <a:prstGeom prst="rect">
            <a:avLst/>
          </a:prstGeom>
          <a:solidFill>
            <a:srgbClr val="d99694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07" name="CustomShape 25"/>
          <p:cNvSpPr/>
          <p:nvPr/>
        </p:nvSpPr>
        <p:spPr>
          <a:xfrm>
            <a:off x="6897240" y="6021360"/>
            <a:ext cx="863640" cy="359640"/>
          </a:xfrm>
          <a:prstGeom prst="rect">
            <a:avLst/>
          </a:prstGeom>
          <a:solidFill>
            <a:srgbClr val="d99694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Query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08" name="CustomShape 26"/>
          <p:cNvSpPr/>
          <p:nvPr/>
        </p:nvSpPr>
        <p:spPr>
          <a:xfrm>
            <a:off x="5889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ID Generation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09" name="CustomShape 27"/>
          <p:cNvSpPr/>
          <p:nvPr/>
        </p:nvSpPr>
        <p:spPr>
          <a:xfrm>
            <a:off x="430488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Properties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10" name="CustomShape 28"/>
          <p:cNvSpPr/>
          <p:nvPr/>
        </p:nvSpPr>
        <p:spPr>
          <a:xfrm>
            <a:off x="3584880" y="3429000"/>
            <a:ext cx="863640" cy="100764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111" name="CustomShape 29"/>
          <p:cNvSpPr/>
          <p:nvPr/>
        </p:nvSpPr>
        <p:spPr>
          <a:xfrm>
            <a:off x="3584880" y="5085360"/>
            <a:ext cx="863640" cy="3596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12" name="CustomShape 30"/>
          <p:cNvSpPr/>
          <p:nvPr/>
        </p:nvSpPr>
        <p:spPr>
          <a:xfrm>
            <a:off x="3296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3" name="CustomShape 31"/>
          <p:cNvSpPr/>
          <p:nvPr/>
        </p:nvSpPr>
        <p:spPr>
          <a:xfrm>
            <a:off x="5745240" y="3609000"/>
            <a:ext cx="1151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4" name="CustomShape 32"/>
          <p:cNvSpPr/>
          <p:nvPr/>
        </p:nvSpPr>
        <p:spPr>
          <a:xfrm rot="5400000">
            <a:off x="6790320" y="411300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5" name="CustomShape 33"/>
          <p:cNvSpPr/>
          <p:nvPr/>
        </p:nvSpPr>
        <p:spPr>
          <a:xfrm rot="5400000">
            <a:off x="6789600" y="5121360"/>
            <a:ext cx="64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6" name="CustomShape 34"/>
          <p:cNvSpPr/>
          <p:nvPr/>
        </p:nvSpPr>
        <p:spPr>
          <a:xfrm flipH="1" flipV="1" rot="5400000">
            <a:off x="7149600" y="411228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7" name="CustomShape 35"/>
          <p:cNvSpPr/>
          <p:nvPr/>
        </p:nvSpPr>
        <p:spPr>
          <a:xfrm flipH="1" flipV="1" rot="5400000">
            <a:off x="7149960" y="5119560"/>
            <a:ext cx="64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8" name="CustomShape 36"/>
          <p:cNvSpPr/>
          <p:nvPr/>
        </p:nvSpPr>
        <p:spPr>
          <a:xfrm rot="5400000">
            <a:off x="3944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9" name="CustomShape 37"/>
          <p:cNvSpPr/>
          <p:nvPr/>
        </p:nvSpPr>
        <p:spPr>
          <a:xfrm rot="5400000">
            <a:off x="3944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0" name="CustomShape 38"/>
          <p:cNvSpPr/>
          <p:nvPr/>
        </p:nvSpPr>
        <p:spPr>
          <a:xfrm>
            <a:off x="3296880" y="602136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3</a:t>
            </a:r>
            <a:r>
              <a:rPr lang="en-US" sz="800" baseline="30000">
                <a:solidFill>
                  <a:srgbClr val="000000"/>
                </a:solidFill>
                <a:latin typeface="Arial"/>
              </a:rPr>
              <a:t>rd</a:t>
            </a:r>
            <a:r>
              <a:rPr lang="en-US" sz="800">
                <a:solidFill>
                  <a:srgbClr val="000000"/>
                </a:solidFill>
                <a:latin typeface="Arial"/>
              </a:rPr>
              <a:t> Party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Spring Beans</a:t>
            </a:r>
            <a:endParaRPr/>
          </a:p>
        </p:txBody>
      </p:sp>
      <p:sp>
        <p:nvSpPr>
          <p:cNvPr id="121" name="CustomShape 39"/>
          <p:cNvSpPr/>
          <p:nvPr/>
        </p:nvSpPr>
        <p:spPr>
          <a:xfrm>
            <a:off x="1712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122" name="CustomShape 40"/>
          <p:cNvSpPr/>
          <p:nvPr/>
        </p:nvSpPr>
        <p:spPr>
          <a:xfrm>
            <a:off x="8573400" y="1772640"/>
            <a:ext cx="10879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(Conditional)</a:t>
            </a:r>
            <a:endParaRPr/>
          </a:p>
        </p:txBody>
      </p:sp>
      <p:sp>
        <p:nvSpPr>
          <p:cNvPr id="123" name="CustomShape 41"/>
          <p:cNvSpPr/>
          <p:nvPr/>
        </p:nvSpPr>
        <p:spPr>
          <a:xfrm>
            <a:off x="8049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24" name="CustomShape 42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125" name="CustomShape 43"/>
          <p:cNvSpPr/>
          <p:nvPr/>
        </p:nvSpPr>
        <p:spPr>
          <a:xfrm>
            <a:off x="3296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6" name="CustomShape 44"/>
          <p:cNvSpPr/>
          <p:nvPr/>
        </p:nvSpPr>
        <p:spPr>
          <a:xfrm>
            <a:off x="3296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27" name="CustomShape 45"/>
          <p:cNvSpPr/>
          <p:nvPr/>
        </p:nvSpPr>
        <p:spPr>
          <a:xfrm>
            <a:off x="3296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28" name="CustomShape 46"/>
          <p:cNvSpPr/>
          <p:nvPr/>
        </p:nvSpPr>
        <p:spPr>
          <a:xfrm>
            <a:off x="329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29" name="CustomShape 47"/>
          <p:cNvSpPr/>
          <p:nvPr/>
        </p:nvSpPr>
        <p:spPr>
          <a:xfrm>
            <a:off x="2360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0" name="CustomShape 48"/>
          <p:cNvSpPr/>
          <p:nvPr/>
        </p:nvSpPr>
        <p:spPr>
          <a:xfrm>
            <a:off x="1424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1" name="CustomShape 49"/>
          <p:cNvSpPr/>
          <p:nvPr/>
        </p:nvSpPr>
        <p:spPr>
          <a:xfrm rot="10800000">
            <a:off x="4449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32" name="CustomShape 50"/>
          <p:cNvSpPr/>
          <p:nvPr/>
        </p:nvSpPr>
        <p:spPr>
          <a:xfrm rot="10800000">
            <a:off x="3297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3" name="CustomShape 51"/>
          <p:cNvSpPr/>
          <p:nvPr/>
        </p:nvSpPr>
        <p:spPr>
          <a:xfrm rot="10800000">
            <a:off x="2361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4" name="CustomShape 52"/>
          <p:cNvSpPr/>
          <p:nvPr/>
        </p:nvSpPr>
        <p:spPr>
          <a:xfrm rot="10800000">
            <a:off x="1424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5" name="CustomShape 53"/>
          <p:cNvSpPr/>
          <p:nvPr/>
        </p:nvSpPr>
        <p:spPr>
          <a:xfrm rot="10800000">
            <a:off x="4449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6" name="CustomShape 54"/>
          <p:cNvSpPr/>
          <p:nvPr/>
        </p:nvSpPr>
        <p:spPr>
          <a:xfrm>
            <a:off x="4448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7" name="CustomShape 55"/>
          <p:cNvSpPr/>
          <p:nvPr/>
        </p:nvSpPr>
        <p:spPr>
          <a:xfrm rot="5400000">
            <a:off x="5097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38" name="CustomShape 56"/>
          <p:cNvSpPr/>
          <p:nvPr/>
        </p:nvSpPr>
        <p:spPr>
          <a:xfrm rot="5400000">
            <a:off x="7005600" y="5913360"/>
            <a:ext cx="215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9" name="CustomShape 57"/>
          <p:cNvSpPr/>
          <p:nvPr/>
        </p:nvSpPr>
        <p:spPr>
          <a:xfrm flipV="1" rot="5400000">
            <a:off x="7365960" y="5912280"/>
            <a:ext cx="214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0" name="CustomShape 58"/>
          <p:cNvSpPr/>
          <p:nvPr/>
        </p:nvSpPr>
        <p:spPr>
          <a:xfrm>
            <a:off x="2881440" y="4071960"/>
            <a:ext cx="863640" cy="3596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Web Argument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60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889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5889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889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560520" y="5949360"/>
            <a:ext cx="7272360" cy="503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8049240" y="1124640"/>
            <a:ext cx="151164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(Option)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>
            <a:off x="7977240" y="692640"/>
            <a:ext cx="1728000" cy="136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148" name="CustomShape 8"/>
          <p:cNvSpPr/>
          <p:nvPr/>
        </p:nvSpPr>
        <p:spPr>
          <a:xfrm>
            <a:off x="8555040" y="1556640"/>
            <a:ext cx="10285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/ Data flow</a:t>
            </a:r>
            <a:endParaRPr/>
          </a:p>
        </p:txBody>
      </p:sp>
      <p:sp>
        <p:nvSpPr>
          <p:cNvPr id="149" name="CustomShape 9"/>
          <p:cNvSpPr/>
          <p:nvPr/>
        </p:nvSpPr>
        <p:spPr>
          <a:xfrm>
            <a:off x="8049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0" name="CustomShape 10"/>
          <p:cNvSpPr/>
          <p:nvPr/>
        </p:nvSpPr>
        <p:spPr>
          <a:xfrm>
            <a:off x="8049240" y="1340640"/>
            <a:ext cx="151164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151" name="CustomShape 11"/>
          <p:cNvSpPr/>
          <p:nvPr/>
        </p:nvSpPr>
        <p:spPr>
          <a:xfrm>
            <a:off x="632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XPlatform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Runtime</a:t>
            </a:r>
            <a:endParaRPr/>
          </a:p>
        </p:txBody>
      </p:sp>
      <p:sp>
        <p:nvSpPr>
          <p:cNvPr id="152" name="CustomShape 12"/>
          <p:cNvSpPr/>
          <p:nvPr/>
        </p:nvSpPr>
        <p:spPr>
          <a:xfrm>
            <a:off x="1712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153" name="CustomShape 13"/>
          <p:cNvSpPr/>
          <p:nvPr/>
        </p:nvSpPr>
        <p:spPr>
          <a:xfrm>
            <a:off x="2648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154" name="CustomShape 14"/>
          <p:cNvSpPr/>
          <p:nvPr/>
        </p:nvSpPr>
        <p:spPr>
          <a:xfrm>
            <a:off x="4736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55" name="CustomShape 15"/>
          <p:cNvSpPr/>
          <p:nvPr/>
        </p:nvSpPr>
        <p:spPr>
          <a:xfrm>
            <a:off x="3584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156" name="CustomShape 16"/>
          <p:cNvSpPr/>
          <p:nvPr/>
        </p:nvSpPr>
        <p:spPr>
          <a:xfrm>
            <a:off x="3584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57" name="CustomShape 17"/>
          <p:cNvSpPr/>
          <p:nvPr/>
        </p:nvSpPr>
        <p:spPr>
          <a:xfrm>
            <a:off x="3584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58" name="CustomShape 18"/>
          <p:cNvSpPr/>
          <p:nvPr/>
        </p:nvSpPr>
        <p:spPr>
          <a:xfrm>
            <a:off x="3584880" y="1917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59" name="CustomShape 19"/>
          <p:cNvSpPr/>
          <p:nvPr/>
        </p:nvSpPr>
        <p:spPr>
          <a:xfrm>
            <a:off x="3584880" y="2421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60" name="CustomShape 20"/>
          <p:cNvSpPr/>
          <p:nvPr/>
        </p:nvSpPr>
        <p:spPr>
          <a:xfrm>
            <a:off x="4736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161" name="CustomShape 21"/>
          <p:cNvSpPr/>
          <p:nvPr/>
        </p:nvSpPr>
        <p:spPr>
          <a:xfrm>
            <a:off x="6897240" y="3429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62" name="CustomShape 22"/>
          <p:cNvSpPr/>
          <p:nvPr/>
        </p:nvSpPr>
        <p:spPr>
          <a:xfrm>
            <a:off x="6897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Query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63" name="CustomShape 23"/>
          <p:cNvSpPr/>
          <p:nvPr/>
        </p:nvSpPr>
        <p:spPr>
          <a:xfrm>
            <a:off x="5889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ID Generation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64" name="CustomShape 24"/>
          <p:cNvSpPr/>
          <p:nvPr/>
        </p:nvSpPr>
        <p:spPr>
          <a:xfrm>
            <a:off x="430488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Properties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65" name="CustomShape 25"/>
          <p:cNvSpPr/>
          <p:nvPr/>
        </p:nvSpPr>
        <p:spPr>
          <a:xfrm>
            <a:off x="3584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166" name="CustomShape 26"/>
          <p:cNvSpPr/>
          <p:nvPr/>
        </p:nvSpPr>
        <p:spPr>
          <a:xfrm>
            <a:off x="3584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67" name="CustomShape 27"/>
          <p:cNvSpPr/>
          <p:nvPr/>
        </p:nvSpPr>
        <p:spPr>
          <a:xfrm>
            <a:off x="3296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8" name="CustomShape 28"/>
          <p:cNvSpPr/>
          <p:nvPr/>
        </p:nvSpPr>
        <p:spPr>
          <a:xfrm rot="5400000">
            <a:off x="3944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9" name="CustomShape 29"/>
          <p:cNvSpPr/>
          <p:nvPr/>
        </p:nvSpPr>
        <p:spPr>
          <a:xfrm rot="5400000">
            <a:off x="3944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0" name="CustomShape 30"/>
          <p:cNvSpPr/>
          <p:nvPr/>
        </p:nvSpPr>
        <p:spPr>
          <a:xfrm>
            <a:off x="3296880" y="602136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3</a:t>
            </a:r>
            <a:r>
              <a:rPr lang="en-US" sz="800" baseline="30000">
                <a:solidFill>
                  <a:srgbClr val="000000"/>
                </a:solidFill>
                <a:latin typeface="Arial"/>
              </a:rPr>
              <a:t>rd</a:t>
            </a:r>
            <a:r>
              <a:rPr lang="en-US" sz="800">
                <a:solidFill>
                  <a:srgbClr val="000000"/>
                </a:solidFill>
                <a:latin typeface="Arial"/>
              </a:rPr>
              <a:t> Party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Spring Beans</a:t>
            </a:r>
            <a:endParaRPr/>
          </a:p>
        </p:txBody>
      </p:sp>
      <p:sp>
        <p:nvSpPr>
          <p:cNvPr id="171" name="CustomShape 31"/>
          <p:cNvSpPr/>
          <p:nvPr/>
        </p:nvSpPr>
        <p:spPr>
          <a:xfrm>
            <a:off x="1712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172" name="CustomShape 32"/>
          <p:cNvSpPr/>
          <p:nvPr/>
        </p:nvSpPr>
        <p:spPr>
          <a:xfrm>
            <a:off x="8573400" y="1772640"/>
            <a:ext cx="10879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(Conditional)</a:t>
            </a:r>
            <a:endParaRPr/>
          </a:p>
        </p:txBody>
      </p:sp>
      <p:sp>
        <p:nvSpPr>
          <p:cNvPr id="173" name="CustomShape 33"/>
          <p:cNvSpPr/>
          <p:nvPr/>
        </p:nvSpPr>
        <p:spPr>
          <a:xfrm>
            <a:off x="8049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74" name="CustomShape 34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175" name="CustomShape 35"/>
          <p:cNvSpPr/>
          <p:nvPr/>
        </p:nvSpPr>
        <p:spPr>
          <a:xfrm>
            <a:off x="3296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6" name="CustomShape 36"/>
          <p:cNvSpPr/>
          <p:nvPr/>
        </p:nvSpPr>
        <p:spPr>
          <a:xfrm>
            <a:off x="3296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77" name="CustomShape 37"/>
          <p:cNvSpPr/>
          <p:nvPr/>
        </p:nvSpPr>
        <p:spPr>
          <a:xfrm>
            <a:off x="3296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78" name="CustomShape 38"/>
          <p:cNvSpPr/>
          <p:nvPr/>
        </p:nvSpPr>
        <p:spPr>
          <a:xfrm>
            <a:off x="329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79" name="CustomShape 39"/>
          <p:cNvSpPr/>
          <p:nvPr/>
        </p:nvSpPr>
        <p:spPr>
          <a:xfrm>
            <a:off x="2360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0" name="CustomShape 40"/>
          <p:cNvSpPr/>
          <p:nvPr/>
        </p:nvSpPr>
        <p:spPr>
          <a:xfrm>
            <a:off x="1424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1" name="CustomShape 41"/>
          <p:cNvSpPr/>
          <p:nvPr/>
        </p:nvSpPr>
        <p:spPr>
          <a:xfrm rot="10800000">
            <a:off x="4449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82" name="CustomShape 42"/>
          <p:cNvSpPr/>
          <p:nvPr/>
        </p:nvSpPr>
        <p:spPr>
          <a:xfrm rot="10800000">
            <a:off x="3297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3" name="CustomShape 43"/>
          <p:cNvSpPr/>
          <p:nvPr/>
        </p:nvSpPr>
        <p:spPr>
          <a:xfrm rot="10800000">
            <a:off x="2361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4" name="CustomShape 44"/>
          <p:cNvSpPr/>
          <p:nvPr/>
        </p:nvSpPr>
        <p:spPr>
          <a:xfrm rot="10800000">
            <a:off x="1424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5" name="CustomShape 45"/>
          <p:cNvSpPr/>
          <p:nvPr/>
        </p:nvSpPr>
        <p:spPr>
          <a:xfrm rot="10800000">
            <a:off x="4449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6" name="CustomShape 46"/>
          <p:cNvSpPr/>
          <p:nvPr/>
        </p:nvSpPr>
        <p:spPr>
          <a:xfrm>
            <a:off x="4448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7" name="CustomShape 47"/>
          <p:cNvSpPr/>
          <p:nvPr/>
        </p:nvSpPr>
        <p:spPr>
          <a:xfrm rot="5400000">
            <a:off x="5097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188" name="CustomShape 48"/>
          <p:cNvSpPr/>
          <p:nvPr/>
        </p:nvSpPr>
        <p:spPr>
          <a:xfrm>
            <a:off x="5745240" y="3571560"/>
            <a:ext cx="1151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89" name="CustomShape 49"/>
          <p:cNvSpPr/>
          <p:nvPr/>
        </p:nvSpPr>
        <p:spPr>
          <a:xfrm rot="10800000">
            <a:off x="5745600" y="3717720"/>
            <a:ext cx="1151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0" name="CustomShape 50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런타임 구성 관점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(Type 1)</a:t>
            </a:r>
            <a:endParaRPr/>
          </a:p>
        </p:txBody>
      </p:sp>
      <p:sp>
        <p:nvSpPr>
          <p:cNvPr id="191" name="CustomShape 51"/>
          <p:cNvSpPr/>
          <p:nvPr/>
        </p:nvSpPr>
        <p:spPr>
          <a:xfrm>
            <a:off x="579240" y="683280"/>
            <a:ext cx="20142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비즈니스 로직 </a:t>
            </a:r>
            <a:r>
              <a:rPr lang="en-US">
                <a:solidFill>
                  <a:srgbClr val="000000"/>
                </a:solidFill>
                <a:latin typeface="맑은 고딕"/>
              </a:rPr>
              <a:t>(O)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런타임 구성 관점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(Type 2)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60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5889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5889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5889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197" name="CustomShape 6"/>
          <p:cNvSpPr/>
          <p:nvPr/>
        </p:nvSpPr>
        <p:spPr>
          <a:xfrm>
            <a:off x="560520" y="5949360"/>
            <a:ext cx="7272360" cy="503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198" name="CustomShape 7"/>
          <p:cNvSpPr/>
          <p:nvPr/>
        </p:nvSpPr>
        <p:spPr>
          <a:xfrm>
            <a:off x="8049240" y="1124640"/>
            <a:ext cx="151164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(Option)</a:t>
            </a:r>
            <a:endParaRPr/>
          </a:p>
        </p:txBody>
      </p:sp>
      <p:sp>
        <p:nvSpPr>
          <p:cNvPr id="199" name="CustomShape 8"/>
          <p:cNvSpPr/>
          <p:nvPr/>
        </p:nvSpPr>
        <p:spPr>
          <a:xfrm>
            <a:off x="7977240" y="692640"/>
            <a:ext cx="1728000" cy="136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200" name="CustomShape 9"/>
          <p:cNvSpPr/>
          <p:nvPr/>
        </p:nvSpPr>
        <p:spPr>
          <a:xfrm>
            <a:off x="8555040" y="1556640"/>
            <a:ext cx="10285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/ Data flow</a:t>
            </a:r>
            <a:endParaRPr/>
          </a:p>
        </p:txBody>
      </p:sp>
      <p:sp>
        <p:nvSpPr>
          <p:cNvPr id="201" name="CustomShape 10"/>
          <p:cNvSpPr/>
          <p:nvPr/>
        </p:nvSpPr>
        <p:spPr>
          <a:xfrm>
            <a:off x="8049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02" name="CustomShape 11"/>
          <p:cNvSpPr/>
          <p:nvPr/>
        </p:nvSpPr>
        <p:spPr>
          <a:xfrm>
            <a:off x="8049240" y="1340640"/>
            <a:ext cx="151164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203" name="CustomShape 12"/>
          <p:cNvSpPr/>
          <p:nvPr/>
        </p:nvSpPr>
        <p:spPr>
          <a:xfrm>
            <a:off x="632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XPlatform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Runtime</a:t>
            </a:r>
            <a:endParaRPr/>
          </a:p>
        </p:txBody>
      </p:sp>
      <p:sp>
        <p:nvSpPr>
          <p:cNvPr id="204" name="CustomShape 13"/>
          <p:cNvSpPr/>
          <p:nvPr/>
        </p:nvSpPr>
        <p:spPr>
          <a:xfrm>
            <a:off x="1712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205" name="CustomShape 14"/>
          <p:cNvSpPr/>
          <p:nvPr/>
        </p:nvSpPr>
        <p:spPr>
          <a:xfrm>
            <a:off x="2648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206" name="CustomShape 15"/>
          <p:cNvSpPr/>
          <p:nvPr/>
        </p:nvSpPr>
        <p:spPr>
          <a:xfrm>
            <a:off x="4736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07" name="CustomShape 16"/>
          <p:cNvSpPr/>
          <p:nvPr/>
        </p:nvSpPr>
        <p:spPr>
          <a:xfrm>
            <a:off x="3584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208" name="CustomShape 17"/>
          <p:cNvSpPr/>
          <p:nvPr/>
        </p:nvSpPr>
        <p:spPr>
          <a:xfrm>
            <a:off x="3584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09" name="CustomShape 18"/>
          <p:cNvSpPr/>
          <p:nvPr/>
        </p:nvSpPr>
        <p:spPr>
          <a:xfrm>
            <a:off x="3584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10" name="CustomShape 19"/>
          <p:cNvSpPr/>
          <p:nvPr/>
        </p:nvSpPr>
        <p:spPr>
          <a:xfrm>
            <a:off x="3584880" y="1917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11" name="CustomShape 20"/>
          <p:cNvSpPr/>
          <p:nvPr/>
        </p:nvSpPr>
        <p:spPr>
          <a:xfrm>
            <a:off x="3584880" y="2421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12" name="CustomShape 21"/>
          <p:cNvSpPr/>
          <p:nvPr/>
        </p:nvSpPr>
        <p:spPr>
          <a:xfrm>
            <a:off x="4736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13" name="CustomShape 22"/>
          <p:cNvSpPr/>
          <p:nvPr/>
        </p:nvSpPr>
        <p:spPr>
          <a:xfrm>
            <a:off x="6897240" y="3429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14" name="CustomShape 23"/>
          <p:cNvSpPr/>
          <p:nvPr/>
        </p:nvSpPr>
        <p:spPr>
          <a:xfrm>
            <a:off x="6897240" y="4437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15" name="CustomShape 24"/>
          <p:cNvSpPr/>
          <p:nvPr/>
        </p:nvSpPr>
        <p:spPr>
          <a:xfrm>
            <a:off x="6897240" y="544536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16" name="CustomShape 25"/>
          <p:cNvSpPr/>
          <p:nvPr/>
        </p:nvSpPr>
        <p:spPr>
          <a:xfrm>
            <a:off x="6897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Query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17" name="CustomShape 26"/>
          <p:cNvSpPr/>
          <p:nvPr/>
        </p:nvSpPr>
        <p:spPr>
          <a:xfrm>
            <a:off x="5889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ID Generation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18" name="CustomShape 27"/>
          <p:cNvSpPr/>
          <p:nvPr/>
        </p:nvSpPr>
        <p:spPr>
          <a:xfrm>
            <a:off x="430488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Properties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19" name="CustomShape 28"/>
          <p:cNvSpPr/>
          <p:nvPr/>
        </p:nvSpPr>
        <p:spPr>
          <a:xfrm>
            <a:off x="3584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220" name="CustomShape 29"/>
          <p:cNvSpPr/>
          <p:nvPr/>
        </p:nvSpPr>
        <p:spPr>
          <a:xfrm>
            <a:off x="3584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21" name="CustomShape 30"/>
          <p:cNvSpPr/>
          <p:nvPr/>
        </p:nvSpPr>
        <p:spPr>
          <a:xfrm>
            <a:off x="3296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2" name="CustomShape 31"/>
          <p:cNvSpPr/>
          <p:nvPr/>
        </p:nvSpPr>
        <p:spPr>
          <a:xfrm>
            <a:off x="5745240" y="3571560"/>
            <a:ext cx="1151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3" name="CustomShape 32"/>
          <p:cNvSpPr/>
          <p:nvPr/>
        </p:nvSpPr>
        <p:spPr>
          <a:xfrm rot="5400000">
            <a:off x="6790320" y="411300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4" name="CustomShape 33"/>
          <p:cNvSpPr/>
          <p:nvPr/>
        </p:nvSpPr>
        <p:spPr>
          <a:xfrm rot="5400000">
            <a:off x="6789600" y="5121360"/>
            <a:ext cx="64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5" name="CustomShape 34"/>
          <p:cNvSpPr/>
          <p:nvPr/>
        </p:nvSpPr>
        <p:spPr>
          <a:xfrm flipH="1" flipV="1" rot="5400000">
            <a:off x="7149600" y="411228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6" name="CustomShape 35"/>
          <p:cNvSpPr/>
          <p:nvPr/>
        </p:nvSpPr>
        <p:spPr>
          <a:xfrm flipH="1" flipV="1" rot="5400000">
            <a:off x="7149960" y="5119560"/>
            <a:ext cx="64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7" name="CustomShape 36"/>
          <p:cNvSpPr/>
          <p:nvPr/>
        </p:nvSpPr>
        <p:spPr>
          <a:xfrm rot="5400000">
            <a:off x="3944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8" name="CustomShape 37"/>
          <p:cNvSpPr/>
          <p:nvPr/>
        </p:nvSpPr>
        <p:spPr>
          <a:xfrm rot="5400000">
            <a:off x="3944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9" name="CustomShape 38"/>
          <p:cNvSpPr/>
          <p:nvPr/>
        </p:nvSpPr>
        <p:spPr>
          <a:xfrm>
            <a:off x="3296880" y="602136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3</a:t>
            </a:r>
            <a:r>
              <a:rPr lang="en-US" sz="800" baseline="30000">
                <a:solidFill>
                  <a:srgbClr val="000000"/>
                </a:solidFill>
                <a:latin typeface="Arial"/>
              </a:rPr>
              <a:t>rd</a:t>
            </a:r>
            <a:r>
              <a:rPr lang="en-US" sz="800">
                <a:solidFill>
                  <a:srgbClr val="000000"/>
                </a:solidFill>
                <a:latin typeface="Arial"/>
              </a:rPr>
              <a:t> Party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Spring Beans</a:t>
            </a:r>
            <a:endParaRPr/>
          </a:p>
        </p:txBody>
      </p:sp>
      <p:sp>
        <p:nvSpPr>
          <p:cNvPr id="230" name="CustomShape 39"/>
          <p:cNvSpPr/>
          <p:nvPr/>
        </p:nvSpPr>
        <p:spPr>
          <a:xfrm>
            <a:off x="1712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231" name="CustomShape 40"/>
          <p:cNvSpPr/>
          <p:nvPr/>
        </p:nvSpPr>
        <p:spPr>
          <a:xfrm>
            <a:off x="8573400" y="1772640"/>
            <a:ext cx="10879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(Conditional)</a:t>
            </a:r>
            <a:endParaRPr/>
          </a:p>
        </p:txBody>
      </p:sp>
      <p:sp>
        <p:nvSpPr>
          <p:cNvPr id="232" name="CustomShape 41"/>
          <p:cNvSpPr/>
          <p:nvPr/>
        </p:nvSpPr>
        <p:spPr>
          <a:xfrm>
            <a:off x="8049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33" name="CustomShape 42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234" name="CustomShape 43"/>
          <p:cNvSpPr/>
          <p:nvPr/>
        </p:nvSpPr>
        <p:spPr>
          <a:xfrm>
            <a:off x="3296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5" name="CustomShape 44"/>
          <p:cNvSpPr/>
          <p:nvPr/>
        </p:nvSpPr>
        <p:spPr>
          <a:xfrm>
            <a:off x="3296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36" name="CustomShape 45"/>
          <p:cNvSpPr/>
          <p:nvPr/>
        </p:nvSpPr>
        <p:spPr>
          <a:xfrm>
            <a:off x="3296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37" name="CustomShape 46"/>
          <p:cNvSpPr/>
          <p:nvPr/>
        </p:nvSpPr>
        <p:spPr>
          <a:xfrm>
            <a:off x="329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38" name="CustomShape 47"/>
          <p:cNvSpPr/>
          <p:nvPr/>
        </p:nvSpPr>
        <p:spPr>
          <a:xfrm>
            <a:off x="2360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9" name="CustomShape 48"/>
          <p:cNvSpPr/>
          <p:nvPr/>
        </p:nvSpPr>
        <p:spPr>
          <a:xfrm>
            <a:off x="1424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0" name="CustomShape 49"/>
          <p:cNvSpPr/>
          <p:nvPr/>
        </p:nvSpPr>
        <p:spPr>
          <a:xfrm rot="10800000">
            <a:off x="4449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41" name="CustomShape 50"/>
          <p:cNvSpPr/>
          <p:nvPr/>
        </p:nvSpPr>
        <p:spPr>
          <a:xfrm rot="10800000">
            <a:off x="3297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2" name="CustomShape 51"/>
          <p:cNvSpPr/>
          <p:nvPr/>
        </p:nvSpPr>
        <p:spPr>
          <a:xfrm rot="10800000">
            <a:off x="2361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3" name="CustomShape 52"/>
          <p:cNvSpPr/>
          <p:nvPr/>
        </p:nvSpPr>
        <p:spPr>
          <a:xfrm rot="10800000">
            <a:off x="1424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4" name="CustomShape 53"/>
          <p:cNvSpPr/>
          <p:nvPr/>
        </p:nvSpPr>
        <p:spPr>
          <a:xfrm rot="10800000">
            <a:off x="4449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5" name="CustomShape 54"/>
          <p:cNvSpPr/>
          <p:nvPr/>
        </p:nvSpPr>
        <p:spPr>
          <a:xfrm>
            <a:off x="4448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6" name="CustomShape 55"/>
          <p:cNvSpPr/>
          <p:nvPr/>
        </p:nvSpPr>
        <p:spPr>
          <a:xfrm rot="5400000">
            <a:off x="5097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47" name="CustomShape 56"/>
          <p:cNvSpPr/>
          <p:nvPr/>
        </p:nvSpPr>
        <p:spPr>
          <a:xfrm rot="5400000">
            <a:off x="7005600" y="5913360"/>
            <a:ext cx="215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8" name="CustomShape 57"/>
          <p:cNvSpPr/>
          <p:nvPr/>
        </p:nvSpPr>
        <p:spPr>
          <a:xfrm flipV="1" rot="5400000">
            <a:off x="7365960" y="5912280"/>
            <a:ext cx="214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9" name="CustomShape 58"/>
          <p:cNvSpPr/>
          <p:nvPr/>
        </p:nvSpPr>
        <p:spPr>
          <a:xfrm rot="10800000">
            <a:off x="5745600" y="3717720"/>
            <a:ext cx="1151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0" name="CustomShape 59"/>
          <p:cNvSpPr/>
          <p:nvPr/>
        </p:nvSpPr>
        <p:spPr>
          <a:xfrm>
            <a:off x="593640" y="683280"/>
            <a:ext cx="6677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비즈니스 로직 </a:t>
            </a:r>
            <a:r>
              <a:rPr lang="en-US">
                <a:solidFill>
                  <a:srgbClr val="000000"/>
                </a:solidFill>
                <a:latin typeface="맑은 고딕"/>
              </a:rPr>
              <a:t>(O), </a:t>
            </a:r>
            <a:r>
              <a:rPr lang="en-US">
                <a:solidFill>
                  <a:srgbClr val="000000"/>
                </a:solidFill>
                <a:latin typeface="맑은 고딕"/>
              </a:rPr>
              <a:t>데이터 입출력이 있는 경우 </a:t>
            </a:r>
            <a:r>
              <a:rPr lang="en-US">
                <a:solidFill>
                  <a:srgbClr val="000000"/>
                </a:solidFill>
                <a:latin typeface="맑은 고딕"/>
              </a:rPr>
              <a:t>(Persistence) (O)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런타임 구성 관점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(Type 3)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560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5889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5889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5889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256" name="CustomShape 6"/>
          <p:cNvSpPr/>
          <p:nvPr/>
        </p:nvSpPr>
        <p:spPr>
          <a:xfrm>
            <a:off x="560520" y="5949360"/>
            <a:ext cx="7272360" cy="503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257" name="CustomShape 7"/>
          <p:cNvSpPr/>
          <p:nvPr/>
        </p:nvSpPr>
        <p:spPr>
          <a:xfrm>
            <a:off x="8049240" y="1124640"/>
            <a:ext cx="151164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(Option)</a:t>
            </a:r>
            <a:endParaRPr/>
          </a:p>
        </p:txBody>
      </p:sp>
      <p:sp>
        <p:nvSpPr>
          <p:cNvPr id="258" name="CustomShape 8"/>
          <p:cNvSpPr/>
          <p:nvPr/>
        </p:nvSpPr>
        <p:spPr>
          <a:xfrm>
            <a:off x="7977240" y="692640"/>
            <a:ext cx="1728000" cy="136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259" name="CustomShape 9"/>
          <p:cNvSpPr/>
          <p:nvPr/>
        </p:nvSpPr>
        <p:spPr>
          <a:xfrm>
            <a:off x="8555040" y="1556640"/>
            <a:ext cx="10285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/ Data flow</a:t>
            </a:r>
            <a:endParaRPr/>
          </a:p>
        </p:txBody>
      </p:sp>
      <p:sp>
        <p:nvSpPr>
          <p:cNvPr id="260" name="CustomShape 10"/>
          <p:cNvSpPr/>
          <p:nvPr/>
        </p:nvSpPr>
        <p:spPr>
          <a:xfrm>
            <a:off x="8049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1" name="CustomShape 11"/>
          <p:cNvSpPr/>
          <p:nvPr/>
        </p:nvSpPr>
        <p:spPr>
          <a:xfrm>
            <a:off x="8049240" y="1340640"/>
            <a:ext cx="151164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262" name="CustomShape 12"/>
          <p:cNvSpPr/>
          <p:nvPr/>
        </p:nvSpPr>
        <p:spPr>
          <a:xfrm>
            <a:off x="632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XPlatform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Runtime</a:t>
            </a:r>
            <a:endParaRPr/>
          </a:p>
        </p:txBody>
      </p:sp>
      <p:sp>
        <p:nvSpPr>
          <p:cNvPr id="263" name="CustomShape 13"/>
          <p:cNvSpPr/>
          <p:nvPr/>
        </p:nvSpPr>
        <p:spPr>
          <a:xfrm>
            <a:off x="1712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264" name="CustomShape 14"/>
          <p:cNvSpPr/>
          <p:nvPr/>
        </p:nvSpPr>
        <p:spPr>
          <a:xfrm>
            <a:off x="2648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265" name="CustomShape 15"/>
          <p:cNvSpPr/>
          <p:nvPr/>
        </p:nvSpPr>
        <p:spPr>
          <a:xfrm>
            <a:off x="4736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66" name="CustomShape 16"/>
          <p:cNvSpPr/>
          <p:nvPr/>
        </p:nvSpPr>
        <p:spPr>
          <a:xfrm>
            <a:off x="3584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267" name="CustomShape 17"/>
          <p:cNvSpPr/>
          <p:nvPr/>
        </p:nvSpPr>
        <p:spPr>
          <a:xfrm>
            <a:off x="3584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68" name="CustomShape 18"/>
          <p:cNvSpPr/>
          <p:nvPr/>
        </p:nvSpPr>
        <p:spPr>
          <a:xfrm>
            <a:off x="3584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69" name="CustomShape 19"/>
          <p:cNvSpPr/>
          <p:nvPr/>
        </p:nvSpPr>
        <p:spPr>
          <a:xfrm>
            <a:off x="3584880" y="1917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70" name="CustomShape 20"/>
          <p:cNvSpPr/>
          <p:nvPr/>
        </p:nvSpPr>
        <p:spPr>
          <a:xfrm>
            <a:off x="3584880" y="2421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71" name="CustomShape 21"/>
          <p:cNvSpPr/>
          <p:nvPr/>
        </p:nvSpPr>
        <p:spPr>
          <a:xfrm>
            <a:off x="4736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272" name="CustomShape 22"/>
          <p:cNvSpPr/>
          <p:nvPr/>
        </p:nvSpPr>
        <p:spPr>
          <a:xfrm>
            <a:off x="6897240" y="4437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73" name="CustomShape 23"/>
          <p:cNvSpPr/>
          <p:nvPr/>
        </p:nvSpPr>
        <p:spPr>
          <a:xfrm>
            <a:off x="5889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Query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74" name="CustomShape 24"/>
          <p:cNvSpPr/>
          <p:nvPr/>
        </p:nvSpPr>
        <p:spPr>
          <a:xfrm>
            <a:off x="488088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ID Generation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75" name="CustomShape 25"/>
          <p:cNvSpPr/>
          <p:nvPr/>
        </p:nvSpPr>
        <p:spPr>
          <a:xfrm>
            <a:off x="387288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Properties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76" name="CustomShape 26"/>
          <p:cNvSpPr/>
          <p:nvPr/>
        </p:nvSpPr>
        <p:spPr>
          <a:xfrm>
            <a:off x="3584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277" name="CustomShape 27"/>
          <p:cNvSpPr/>
          <p:nvPr/>
        </p:nvSpPr>
        <p:spPr>
          <a:xfrm>
            <a:off x="3584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78" name="CustomShape 28"/>
          <p:cNvSpPr/>
          <p:nvPr/>
        </p:nvSpPr>
        <p:spPr>
          <a:xfrm>
            <a:off x="3296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9" name="CustomShape 29"/>
          <p:cNvSpPr/>
          <p:nvPr/>
        </p:nvSpPr>
        <p:spPr>
          <a:xfrm rot="5400000">
            <a:off x="6502680" y="5409720"/>
            <a:ext cx="122292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0" name="CustomShape 30"/>
          <p:cNvSpPr/>
          <p:nvPr/>
        </p:nvSpPr>
        <p:spPr>
          <a:xfrm flipH="1" flipV="1" rot="5400000">
            <a:off x="6862680" y="5408640"/>
            <a:ext cx="122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1" name="CustomShape 31"/>
          <p:cNvSpPr/>
          <p:nvPr/>
        </p:nvSpPr>
        <p:spPr>
          <a:xfrm rot="5400000">
            <a:off x="3944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2" name="CustomShape 32"/>
          <p:cNvSpPr/>
          <p:nvPr/>
        </p:nvSpPr>
        <p:spPr>
          <a:xfrm rot="5400000">
            <a:off x="3944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3" name="CustomShape 33"/>
          <p:cNvSpPr/>
          <p:nvPr/>
        </p:nvSpPr>
        <p:spPr>
          <a:xfrm>
            <a:off x="2864880" y="602136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3</a:t>
            </a:r>
            <a:r>
              <a:rPr lang="en-US" sz="800" baseline="30000">
                <a:solidFill>
                  <a:srgbClr val="000000"/>
                </a:solidFill>
                <a:latin typeface="Arial"/>
              </a:rPr>
              <a:t>rd</a:t>
            </a:r>
            <a:r>
              <a:rPr lang="en-US" sz="800">
                <a:solidFill>
                  <a:srgbClr val="000000"/>
                </a:solidFill>
                <a:latin typeface="Arial"/>
              </a:rPr>
              <a:t> Party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Spring Beans</a:t>
            </a:r>
            <a:endParaRPr/>
          </a:p>
        </p:txBody>
      </p:sp>
      <p:sp>
        <p:nvSpPr>
          <p:cNvPr id="284" name="CustomShape 34"/>
          <p:cNvSpPr/>
          <p:nvPr/>
        </p:nvSpPr>
        <p:spPr>
          <a:xfrm>
            <a:off x="1712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285" name="CustomShape 35"/>
          <p:cNvSpPr/>
          <p:nvPr/>
        </p:nvSpPr>
        <p:spPr>
          <a:xfrm>
            <a:off x="8573400" y="1772640"/>
            <a:ext cx="10879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(Conditional)</a:t>
            </a:r>
            <a:endParaRPr/>
          </a:p>
        </p:txBody>
      </p:sp>
      <p:sp>
        <p:nvSpPr>
          <p:cNvPr id="286" name="CustomShape 36"/>
          <p:cNvSpPr/>
          <p:nvPr/>
        </p:nvSpPr>
        <p:spPr>
          <a:xfrm>
            <a:off x="8049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87" name="CustomShape 37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288" name="CustomShape 38"/>
          <p:cNvSpPr/>
          <p:nvPr/>
        </p:nvSpPr>
        <p:spPr>
          <a:xfrm>
            <a:off x="3296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9" name="CustomShape 39"/>
          <p:cNvSpPr/>
          <p:nvPr/>
        </p:nvSpPr>
        <p:spPr>
          <a:xfrm>
            <a:off x="3296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90" name="CustomShape 40"/>
          <p:cNvSpPr/>
          <p:nvPr/>
        </p:nvSpPr>
        <p:spPr>
          <a:xfrm>
            <a:off x="3296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91" name="CustomShape 41"/>
          <p:cNvSpPr/>
          <p:nvPr/>
        </p:nvSpPr>
        <p:spPr>
          <a:xfrm>
            <a:off x="329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92" name="CustomShape 42"/>
          <p:cNvSpPr/>
          <p:nvPr/>
        </p:nvSpPr>
        <p:spPr>
          <a:xfrm>
            <a:off x="2360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3" name="CustomShape 43"/>
          <p:cNvSpPr/>
          <p:nvPr/>
        </p:nvSpPr>
        <p:spPr>
          <a:xfrm>
            <a:off x="1424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4" name="CustomShape 44"/>
          <p:cNvSpPr/>
          <p:nvPr/>
        </p:nvSpPr>
        <p:spPr>
          <a:xfrm rot="10800000">
            <a:off x="4449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295" name="CustomShape 45"/>
          <p:cNvSpPr/>
          <p:nvPr/>
        </p:nvSpPr>
        <p:spPr>
          <a:xfrm rot="10800000">
            <a:off x="3297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6" name="CustomShape 46"/>
          <p:cNvSpPr/>
          <p:nvPr/>
        </p:nvSpPr>
        <p:spPr>
          <a:xfrm rot="10800000">
            <a:off x="2361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7" name="CustomShape 47"/>
          <p:cNvSpPr/>
          <p:nvPr/>
        </p:nvSpPr>
        <p:spPr>
          <a:xfrm rot="10800000">
            <a:off x="1424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8" name="CustomShape 48"/>
          <p:cNvSpPr/>
          <p:nvPr/>
        </p:nvSpPr>
        <p:spPr>
          <a:xfrm rot="10800000">
            <a:off x="4449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9" name="CustomShape 49"/>
          <p:cNvSpPr/>
          <p:nvPr/>
        </p:nvSpPr>
        <p:spPr>
          <a:xfrm>
            <a:off x="4448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0" name="CustomShape 50"/>
          <p:cNvSpPr/>
          <p:nvPr/>
        </p:nvSpPr>
        <p:spPr>
          <a:xfrm rot="5400000">
            <a:off x="5097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01" name="CustomShape 51"/>
          <p:cNvSpPr/>
          <p:nvPr/>
        </p:nvSpPr>
        <p:spPr>
          <a:xfrm>
            <a:off x="6825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Apapter</a:t>
            </a:r>
            <a:endParaRPr/>
          </a:p>
        </p:txBody>
      </p:sp>
      <p:sp>
        <p:nvSpPr>
          <p:cNvPr id="302" name="CustomShape 52"/>
          <p:cNvSpPr/>
          <p:nvPr/>
        </p:nvSpPr>
        <p:spPr>
          <a:xfrm>
            <a:off x="6897240" y="3429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03" name="CustomShape 53"/>
          <p:cNvSpPr/>
          <p:nvPr/>
        </p:nvSpPr>
        <p:spPr>
          <a:xfrm rot="5400000">
            <a:off x="6790320" y="411300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4" name="CustomShape 54"/>
          <p:cNvSpPr/>
          <p:nvPr/>
        </p:nvSpPr>
        <p:spPr>
          <a:xfrm flipH="1" flipV="1" rot="5400000">
            <a:off x="7149600" y="4112280"/>
            <a:ext cx="646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5" name="CustomShape 55"/>
          <p:cNvSpPr/>
          <p:nvPr/>
        </p:nvSpPr>
        <p:spPr>
          <a:xfrm>
            <a:off x="5745240" y="3571560"/>
            <a:ext cx="1151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6" name="CustomShape 56"/>
          <p:cNvSpPr/>
          <p:nvPr/>
        </p:nvSpPr>
        <p:spPr>
          <a:xfrm rot="10800000">
            <a:off x="5745600" y="3717720"/>
            <a:ext cx="1151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7" name="CustomShape 57"/>
          <p:cNvSpPr/>
          <p:nvPr/>
        </p:nvSpPr>
        <p:spPr>
          <a:xfrm>
            <a:off x="619560" y="683280"/>
            <a:ext cx="6384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비즈니스 로직 </a:t>
            </a:r>
            <a:r>
              <a:rPr lang="en-US">
                <a:solidFill>
                  <a:srgbClr val="000000"/>
                </a:solidFill>
                <a:latin typeface="맑은 고딕"/>
              </a:rPr>
              <a:t>(O), </a:t>
            </a:r>
            <a:r>
              <a:rPr lang="en-US">
                <a:solidFill>
                  <a:srgbClr val="000000"/>
                </a:solidFill>
                <a:latin typeface="맑은 고딕"/>
              </a:rPr>
              <a:t>데이터 입출력이 있는 경우 </a:t>
            </a:r>
            <a:r>
              <a:rPr lang="en-US">
                <a:solidFill>
                  <a:srgbClr val="000000"/>
                </a:solidFill>
                <a:latin typeface="맑은 고딕"/>
              </a:rPr>
              <a:t>(Interface) (O)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런타임 구성 관점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(Type 4)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560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5889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311" name="CustomShape 4"/>
          <p:cNvSpPr/>
          <p:nvPr/>
        </p:nvSpPr>
        <p:spPr>
          <a:xfrm>
            <a:off x="5889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312" name="CustomShape 5"/>
          <p:cNvSpPr/>
          <p:nvPr/>
        </p:nvSpPr>
        <p:spPr>
          <a:xfrm>
            <a:off x="5889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313" name="CustomShape 6"/>
          <p:cNvSpPr/>
          <p:nvPr/>
        </p:nvSpPr>
        <p:spPr>
          <a:xfrm>
            <a:off x="560520" y="5949360"/>
            <a:ext cx="7272360" cy="503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314" name="CustomShape 7"/>
          <p:cNvSpPr/>
          <p:nvPr/>
        </p:nvSpPr>
        <p:spPr>
          <a:xfrm>
            <a:off x="8049240" y="1124640"/>
            <a:ext cx="151164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(Option)</a:t>
            </a:r>
            <a:endParaRPr/>
          </a:p>
        </p:txBody>
      </p:sp>
      <p:sp>
        <p:nvSpPr>
          <p:cNvPr id="315" name="CustomShape 8"/>
          <p:cNvSpPr/>
          <p:nvPr/>
        </p:nvSpPr>
        <p:spPr>
          <a:xfrm>
            <a:off x="7977240" y="692640"/>
            <a:ext cx="1728000" cy="136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316" name="CustomShape 9"/>
          <p:cNvSpPr/>
          <p:nvPr/>
        </p:nvSpPr>
        <p:spPr>
          <a:xfrm>
            <a:off x="8555040" y="1556640"/>
            <a:ext cx="10285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/ Data flow</a:t>
            </a:r>
            <a:endParaRPr/>
          </a:p>
        </p:txBody>
      </p:sp>
      <p:sp>
        <p:nvSpPr>
          <p:cNvPr id="317" name="CustomShape 10"/>
          <p:cNvSpPr/>
          <p:nvPr/>
        </p:nvSpPr>
        <p:spPr>
          <a:xfrm>
            <a:off x="8049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8" name="CustomShape 11"/>
          <p:cNvSpPr/>
          <p:nvPr/>
        </p:nvSpPr>
        <p:spPr>
          <a:xfrm>
            <a:off x="8049240" y="1340640"/>
            <a:ext cx="151164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319" name="CustomShape 12"/>
          <p:cNvSpPr/>
          <p:nvPr/>
        </p:nvSpPr>
        <p:spPr>
          <a:xfrm>
            <a:off x="632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XPlatform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Runtime</a:t>
            </a:r>
            <a:endParaRPr/>
          </a:p>
        </p:txBody>
      </p:sp>
      <p:sp>
        <p:nvSpPr>
          <p:cNvPr id="320" name="CustomShape 13"/>
          <p:cNvSpPr/>
          <p:nvPr/>
        </p:nvSpPr>
        <p:spPr>
          <a:xfrm>
            <a:off x="1712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321" name="CustomShape 14"/>
          <p:cNvSpPr/>
          <p:nvPr/>
        </p:nvSpPr>
        <p:spPr>
          <a:xfrm>
            <a:off x="2648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322" name="CustomShape 15"/>
          <p:cNvSpPr/>
          <p:nvPr/>
        </p:nvSpPr>
        <p:spPr>
          <a:xfrm>
            <a:off x="4736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23" name="CustomShape 16"/>
          <p:cNvSpPr/>
          <p:nvPr/>
        </p:nvSpPr>
        <p:spPr>
          <a:xfrm>
            <a:off x="3584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324" name="CustomShape 17"/>
          <p:cNvSpPr/>
          <p:nvPr/>
        </p:nvSpPr>
        <p:spPr>
          <a:xfrm>
            <a:off x="3584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25" name="CustomShape 18"/>
          <p:cNvSpPr/>
          <p:nvPr/>
        </p:nvSpPr>
        <p:spPr>
          <a:xfrm>
            <a:off x="3584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26" name="CustomShape 19"/>
          <p:cNvSpPr/>
          <p:nvPr/>
        </p:nvSpPr>
        <p:spPr>
          <a:xfrm>
            <a:off x="3584880" y="1917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27" name="CustomShape 20"/>
          <p:cNvSpPr/>
          <p:nvPr/>
        </p:nvSpPr>
        <p:spPr>
          <a:xfrm>
            <a:off x="3584880" y="2421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28" name="CustomShape 21"/>
          <p:cNvSpPr/>
          <p:nvPr/>
        </p:nvSpPr>
        <p:spPr>
          <a:xfrm>
            <a:off x="4736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29" name="CustomShape 22"/>
          <p:cNvSpPr/>
          <p:nvPr/>
        </p:nvSpPr>
        <p:spPr>
          <a:xfrm>
            <a:off x="6897240" y="4437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30" name="CustomShape 23"/>
          <p:cNvSpPr/>
          <p:nvPr/>
        </p:nvSpPr>
        <p:spPr>
          <a:xfrm>
            <a:off x="6897240" y="544536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31" name="CustomShape 24"/>
          <p:cNvSpPr/>
          <p:nvPr/>
        </p:nvSpPr>
        <p:spPr>
          <a:xfrm>
            <a:off x="6897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Query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32" name="CustomShape 25"/>
          <p:cNvSpPr/>
          <p:nvPr/>
        </p:nvSpPr>
        <p:spPr>
          <a:xfrm>
            <a:off x="5889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ID Generation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33" name="CustomShape 26"/>
          <p:cNvSpPr/>
          <p:nvPr/>
        </p:nvSpPr>
        <p:spPr>
          <a:xfrm>
            <a:off x="430488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Properties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34" name="CustomShape 27"/>
          <p:cNvSpPr/>
          <p:nvPr/>
        </p:nvSpPr>
        <p:spPr>
          <a:xfrm>
            <a:off x="3584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335" name="CustomShape 28"/>
          <p:cNvSpPr/>
          <p:nvPr/>
        </p:nvSpPr>
        <p:spPr>
          <a:xfrm>
            <a:off x="3584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36" name="CustomShape 29"/>
          <p:cNvSpPr/>
          <p:nvPr/>
        </p:nvSpPr>
        <p:spPr>
          <a:xfrm>
            <a:off x="3296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7" name="CustomShape 30"/>
          <p:cNvSpPr/>
          <p:nvPr/>
        </p:nvSpPr>
        <p:spPr>
          <a:xfrm rot="5400000">
            <a:off x="6789600" y="5121360"/>
            <a:ext cx="64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8" name="CustomShape 31"/>
          <p:cNvSpPr/>
          <p:nvPr/>
        </p:nvSpPr>
        <p:spPr>
          <a:xfrm flipH="1" flipV="1" rot="5400000">
            <a:off x="7149960" y="5119560"/>
            <a:ext cx="64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9" name="CustomShape 32"/>
          <p:cNvSpPr/>
          <p:nvPr/>
        </p:nvSpPr>
        <p:spPr>
          <a:xfrm rot="5400000">
            <a:off x="3944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0" name="CustomShape 33"/>
          <p:cNvSpPr/>
          <p:nvPr/>
        </p:nvSpPr>
        <p:spPr>
          <a:xfrm rot="5400000">
            <a:off x="3944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1" name="CustomShape 34"/>
          <p:cNvSpPr/>
          <p:nvPr/>
        </p:nvSpPr>
        <p:spPr>
          <a:xfrm>
            <a:off x="3296880" y="602136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3</a:t>
            </a:r>
            <a:r>
              <a:rPr lang="en-US" sz="800" baseline="30000">
                <a:solidFill>
                  <a:srgbClr val="000000"/>
                </a:solidFill>
                <a:latin typeface="Arial"/>
              </a:rPr>
              <a:t>rd</a:t>
            </a:r>
            <a:r>
              <a:rPr lang="en-US" sz="800">
                <a:solidFill>
                  <a:srgbClr val="000000"/>
                </a:solidFill>
                <a:latin typeface="Arial"/>
              </a:rPr>
              <a:t> Party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Spring Beans</a:t>
            </a:r>
            <a:endParaRPr/>
          </a:p>
        </p:txBody>
      </p:sp>
      <p:sp>
        <p:nvSpPr>
          <p:cNvPr id="342" name="CustomShape 35"/>
          <p:cNvSpPr/>
          <p:nvPr/>
        </p:nvSpPr>
        <p:spPr>
          <a:xfrm>
            <a:off x="1712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343" name="CustomShape 36"/>
          <p:cNvSpPr/>
          <p:nvPr/>
        </p:nvSpPr>
        <p:spPr>
          <a:xfrm>
            <a:off x="8573400" y="1772640"/>
            <a:ext cx="10879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(Conditional)</a:t>
            </a:r>
            <a:endParaRPr/>
          </a:p>
        </p:txBody>
      </p:sp>
      <p:sp>
        <p:nvSpPr>
          <p:cNvPr id="344" name="CustomShape 37"/>
          <p:cNvSpPr/>
          <p:nvPr/>
        </p:nvSpPr>
        <p:spPr>
          <a:xfrm>
            <a:off x="8049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45" name="CustomShape 38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346" name="CustomShape 39"/>
          <p:cNvSpPr/>
          <p:nvPr/>
        </p:nvSpPr>
        <p:spPr>
          <a:xfrm>
            <a:off x="3296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7" name="CustomShape 40"/>
          <p:cNvSpPr/>
          <p:nvPr/>
        </p:nvSpPr>
        <p:spPr>
          <a:xfrm>
            <a:off x="3296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48" name="CustomShape 41"/>
          <p:cNvSpPr/>
          <p:nvPr/>
        </p:nvSpPr>
        <p:spPr>
          <a:xfrm>
            <a:off x="3296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49" name="CustomShape 42"/>
          <p:cNvSpPr/>
          <p:nvPr/>
        </p:nvSpPr>
        <p:spPr>
          <a:xfrm>
            <a:off x="329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50" name="CustomShape 43"/>
          <p:cNvSpPr/>
          <p:nvPr/>
        </p:nvSpPr>
        <p:spPr>
          <a:xfrm>
            <a:off x="2360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1" name="CustomShape 44"/>
          <p:cNvSpPr/>
          <p:nvPr/>
        </p:nvSpPr>
        <p:spPr>
          <a:xfrm>
            <a:off x="1424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2" name="CustomShape 45"/>
          <p:cNvSpPr/>
          <p:nvPr/>
        </p:nvSpPr>
        <p:spPr>
          <a:xfrm rot="10800000">
            <a:off x="4449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53" name="CustomShape 46"/>
          <p:cNvSpPr/>
          <p:nvPr/>
        </p:nvSpPr>
        <p:spPr>
          <a:xfrm rot="10800000">
            <a:off x="3297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4" name="CustomShape 47"/>
          <p:cNvSpPr/>
          <p:nvPr/>
        </p:nvSpPr>
        <p:spPr>
          <a:xfrm rot="10800000">
            <a:off x="2361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5" name="CustomShape 48"/>
          <p:cNvSpPr/>
          <p:nvPr/>
        </p:nvSpPr>
        <p:spPr>
          <a:xfrm rot="10800000">
            <a:off x="1424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6" name="CustomShape 49"/>
          <p:cNvSpPr/>
          <p:nvPr/>
        </p:nvSpPr>
        <p:spPr>
          <a:xfrm rot="10800000">
            <a:off x="4449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7" name="CustomShape 50"/>
          <p:cNvSpPr/>
          <p:nvPr/>
        </p:nvSpPr>
        <p:spPr>
          <a:xfrm>
            <a:off x="4448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8" name="CustomShape 51"/>
          <p:cNvSpPr/>
          <p:nvPr/>
        </p:nvSpPr>
        <p:spPr>
          <a:xfrm rot="5400000">
            <a:off x="5097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359" name="CustomShape 52"/>
          <p:cNvSpPr/>
          <p:nvPr/>
        </p:nvSpPr>
        <p:spPr>
          <a:xfrm rot="5400000">
            <a:off x="7005600" y="5913360"/>
            <a:ext cx="215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0" name="CustomShape 53"/>
          <p:cNvSpPr/>
          <p:nvPr/>
        </p:nvSpPr>
        <p:spPr>
          <a:xfrm flipV="1" rot="5400000">
            <a:off x="7365960" y="5912280"/>
            <a:ext cx="21492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1" name="CustomShape 54"/>
          <p:cNvSpPr/>
          <p:nvPr/>
        </p:nvSpPr>
        <p:spPr>
          <a:xfrm>
            <a:off x="5745240" y="3717000"/>
            <a:ext cx="1367640" cy="719640"/>
          </a:xfrm>
          <a:prstGeom prst="bentConnector3">
            <a:avLst>
              <a:gd name="adj1" fmla="val 99925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2" name="CustomShape 55"/>
          <p:cNvSpPr/>
          <p:nvPr/>
        </p:nvSpPr>
        <p:spPr>
          <a:xfrm rot="10800000">
            <a:off x="5745240" y="3537000"/>
            <a:ext cx="1728000" cy="899640"/>
          </a:xfrm>
          <a:prstGeom prst="bentConnector3">
            <a:avLst>
              <a:gd name="adj1" fmla="val -998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3" name="CustomShape 56"/>
          <p:cNvSpPr/>
          <p:nvPr/>
        </p:nvSpPr>
        <p:spPr>
          <a:xfrm>
            <a:off x="591840" y="683280"/>
            <a:ext cx="5122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비즈니스 로직 </a:t>
            </a:r>
            <a:r>
              <a:rPr lang="en-US">
                <a:solidFill>
                  <a:srgbClr val="000000"/>
                </a:solidFill>
                <a:latin typeface="맑은 고딕"/>
              </a:rPr>
              <a:t>(O), </a:t>
            </a:r>
            <a:r>
              <a:rPr lang="en-US">
                <a:solidFill>
                  <a:srgbClr val="000000"/>
                </a:solidFill>
                <a:latin typeface="맑은 고딕"/>
              </a:rPr>
              <a:t>데이터 입출력 </a:t>
            </a:r>
            <a:r>
              <a:rPr lang="en-US">
                <a:solidFill>
                  <a:srgbClr val="000000"/>
                </a:solidFill>
                <a:latin typeface="맑은 고딕"/>
              </a:rPr>
              <a:t>(Interface) (O)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런타임 구성 관점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(Type 5)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560520" y="1124640"/>
            <a:ext cx="5256360" cy="4752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Presentation Layer</a:t>
            </a:r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5889240" y="1124640"/>
            <a:ext cx="1944000" cy="2736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Application Layer</a:t>
            </a:r>
            <a:endParaRPr/>
          </a:p>
        </p:txBody>
      </p:sp>
      <p:sp>
        <p:nvSpPr>
          <p:cNvPr id="367" name="CustomShape 4"/>
          <p:cNvSpPr/>
          <p:nvPr/>
        </p:nvSpPr>
        <p:spPr>
          <a:xfrm>
            <a:off x="5889240" y="3933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Domain Layer</a:t>
            </a:r>
            <a:endParaRPr/>
          </a:p>
        </p:txBody>
      </p:sp>
      <p:sp>
        <p:nvSpPr>
          <p:cNvPr id="368" name="CustomShape 5"/>
          <p:cNvSpPr/>
          <p:nvPr/>
        </p:nvSpPr>
        <p:spPr>
          <a:xfrm>
            <a:off x="5889240" y="4941000"/>
            <a:ext cx="1944000" cy="935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Persistence Layer</a:t>
            </a:r>
            <a:endParaRPr/>
          </a:p>
        </p:txBody>
      </p:sp>
      <p:sp>
        <p:nvSpPr>
          <p:cNvPr id="369" name="CustomShape 6"/>
          <p:cNvSpPr/>
          <p:nvPr/>
        </p:nvSpPr>
        <p:spPr>
          <a:xfrm>
            <a:off x="560520" y="5949360"/>
            <a:ext cx="7272360" cy="503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Infrastructure Layer</a:t>
            </a:r>
            <a:endParaRPr/>
          </a:p>
        </p:txBody>
      </p:sp>
      <p:sp>
        <p:nvSpPr>
          <p:cNvPr id="370" name="CustomShape 7"/>
          <p:cNvSpPr/>
          <p:nvPr/>
        </p:nvSpPr>
        <p:spPr>
          <a:xfrm>
            <a:off x="8049240" y="1124640"/>
            <a:ext cx="1511640" cy="143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(Option)</a:t>
            </a:r>
            <a:endParaRPr/>
          </a:p>
        </p:txBody>
      </p:sp>
      <p:sp>
        <p:nvSpPr>
          <p:cNvPr id="371" name="CustomShape 8"/>
          <p:cNvSpPr/>
          <p:nvPr/>
        </p:nvSpPr>
        <p:spPr>
          <a:xfrm>
            <a:off x="7977240" y="692640"/>
            <a:ext cx="1728000" cy="136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372" name="CustomShape 9"/>
          <p:cNvSpPr/>
          <p:nvPr/>
        </p:nvSpPr>
        <p:spPr>
          <a:xfrm>
            <a:off x="8555040" y="1556640"/>
            <a:ext cx="10285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/ Data flow</a:t>
            </a:r>
            <a:endParaRPr/>
          </a:p>
        </p:txBody>
      </p:sp>
      <p:sp>
        <p:nvSpPr>
          <p:cNvPr id="373" name="CustomShape 10"/>
          <p:cNvSpPr/>
          <p:nvPr/>
        </p:nvSpPr>
        <p:spPr>
          <a:xfrm>
            <a:off x="8049240" y="170064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4" name="CustomShape 11"/>
          <p:cNvSpPr/>
          <p:nvPr/>
        </p:nvSpPr>
        <p:spPr>
          <a:xfrm>
            <a:off x="8049240" y="1340640"/>
            <a:ext cx="1511640" cy="143640"/>
          </a:xfrm>
          <a:prstGeom prst="rect">
            <a:avLst/>
          </a:prstGeom>
          <a:solidFill>
            <a:srgbClr val="bfbfb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Layer</a:t>
            </a:r>
            <a:endParaRPr/>
          </a:p>
        </p:txBody>
      </p:sp>
      <p:sp>
        <p:nvSpPr>
          <p:cNvPr id="375" name="CustomShape 12"/>
          <p:cNvSpPr/>
          <p:nvPr/>
        </p:nvSpPr>
        <p:spPr>
          <a:xfrm>
            <a:off x="632520" y="141264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XPlatform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Runtime</a:t>
            </a:r>
            <a:endParaRPr/>
          </a:p>
        </p:txBody>
      </p:sp>
      <p:sp>
        <p:nvSpPr>
          <p:cNvPr id="376" name="CustomShape 13"/>
          <p:cNvSpPr/>
          <p:nvPr/>
        </p:nvSpPr>
        <p:spPr>
          <a:xfrm>
            <a:off x="1712520" y="1412640"/>
            <a:ext cx="647640" cy="388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Filter</a:t>
            </a:r>
            <a:endParaRPr/>
          </a:p>
        </p:txBody>
      </p:sp>
      <p:sp>
        <p:nvSpPr>
          <p:cNvPr id="377" name="CustomShape 14"/>
          <p:cNvSpPr/>
          <p:nvPr/>
        </p:nvSpPr>
        <p:spPr>
          <a:xfrm>
            <a:off x="2648880" y="1412640"/>
            <a:ext cx="647640" cy="439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Servlet</a:t>
            </a:r>
            <a:endParaRPr/>
          </a:p>
        </p:txBody>
      </p:sp>
      <p:sp>
        <p:nvSpPr>
          <p:cNvPr id="378" name="CustomShape 15"/>
          <p:cNvSpPr/>
          <p:nvPr/>
        </p:nvSpPr>
        <p:spPr>
          <a:xfrm>
            <a:off x="4736880" y="3429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79" name="CustomShape 16"/>
          <p:cNvSpPr/>
          <p:nvPr/>
        </p:nvSpPr>
        <p:spPr>
          <a:xfrm>
            <a:off x="3584880" y="292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Handler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Mappings</a:t>
            </a:r>
            <a:endParaRPr/>
          </a:p>
        </p:txBody>
      </p:sp>
      <p:sp>
        <p:nvSpPr>
          <p:cNvPr id="380" name="CustomShape 17"/>
          <p:cNvSpPr/>
          <p:nvPr/>
        </p:nvSpPr>
        <p:spPr>
          <a:xfrm>
            <a:off x="3584880" y="458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81" name="CustomShape 18"/>
          <p:cNvSpPr/>
          <p:nvPr/>
        </p:nvSpPr>
        <p:spPr>
          <a:xfrm>
            <a:off x="3584880" y="141264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82" name="CustomShape 19"/>
          <p:cNvSpPr/>
          <p:nvPr/>
        </p:nvSpPr>
        <p:spPr>
          <a:xfrm>
            <a:off x="3584880" y="1917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83" name="CustomShape 20"/>
          <p:cNvSpPr/>
          <p:nvPr/>
        </p:nvSpPr>
        <p:spPr>
          <a:xfrm>
            <a:off x="3584880" y="242100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Multipart File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84" name="CustomShape 21"/>
          <p:cNvSpPr/>
          <p:nvPr/>
        </p:nvSpPr>
        <p:spPr>
          <a:xfrm>
            <a:off x="4736880" y="4077000"/>
            <a:ext cx="100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Handler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Resolver</a:t>
            </a:r>
            <a:endParaRPr/>
          </a:p>
        </p:txBody>
      </p:sp>
      <p:sp>
        <p:nvSpPr>
          <p:cNvPr id="385" name="CustomShape 22"/>
          <p:cNvSpPr/>
          <p:nvPr/>
        </p:nvSpPr>
        <p:spPr>
          <a:xfrm>
            <a:off x="6897240" y="4437000"/>
            <a:ext cx="791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86" name="CustomShape 23"/>
          <p:cNvSpPr/>
          <p:nvPr/>
        </p:nvSpPr>
        <p:spPr>
          <a:xfrm>
            <a:off x="5889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Query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87" name="CustomShape 24"/>
          <p:cNvSpPr/>
          <p:nvPr/>
        </p:nvSpPr>
        <p:spPr>
          <a:xfrm>
            <a:off x="488088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ID Generation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88" name="CustomShape 25"/>
          <p:cNvSpPr/>
          <p:nvPr/>
        </p:nvSpPr>
        <p:spPr>
          <a:xfrm>
            <a:off x="387288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Properties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89" name="CustomShape 26"/>
          <p:cNvSpPr/>
          <p:nvPr/>
        </p:nvSpPr>
        <p:spPr>
          <a:xfrm>
            <a:off x="3584880" y="3429000"/>
            <a:ext cx="863640" cy="10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Hander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Inteceptor</a:t>
            </a:r>
            <a:endParaRPr/>
          </a:p>
        </p:txBody>
      </p:sp>
      <p:sp>
        <p:nvSpPr>
          <p:cNvPr id="390" name="CustomShape 27"/>
          <p:cNvSpPr/>
          <p:nvPr/>
        </p:nvSpPr>
        <p:spPr>
          <a:xfrm>
            <a:off x="3584880" y="5085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91" name="CustomShape 28"/>
          <p:cNvSpPr/>
          <p:nvPr/>
        </p:nvSpPr>
        <p:spPr>
          <a:xfrm>
            <a:off x="3296880" y="4003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92" name="CustomShape 29"/>
          <p:cNvSpPr/>
          <p:nvPr/>
        </p:nvSpPr>
        <p:spPr>
          <a:xfrm rot="5400000">
            <a:off x="6502680" y="5409720"/>
            <a:ext cx="122292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93" name="CustomShape 30"/>
          <p:cNvSpPr/>
          <p:nvPr/>
        </p:nvSpPr>
        <p:spPr>
          <a:xfrm flipH="1" flipV="1" rot="5400000">
            <a:off x="6862680" y="5408640"/>
            <a:ext cx="122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94" name="CustomShape 31"/>
          <p:cNvSpPr/>
          <p:nvPr/>
        </p:nvSpPr>
        <p:spPr>
          <a:xfrm rot="5400000">
            <a:off x="3944520" y="4508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95" name="CustomShape 32"/>
          <p:cNvSpPr/>
          <p:nvPr/>
        </p:nvSpPr>
        <p:spPr>
          <a:xfrm rot="5400000">
            <a:off x="3944520" y="5012280"/>
            <a:ext cx="14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96" name="CustomShape 33"/>
          <p:cNvSpPr/>
          <p:nvPr/>
        </p:nvSpPr>
        <p:spPr>
          <a:xfrm>
            <a:off x="2864880" y="6021360"/>
            <a:ext cx="863640" cy="35964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3</a:t>
            </a:r>
            <a:r>
              <a:rPr lang="en-US" sz="800" baseline="30000">
                <a:solidFill>
                  <a:srgbClr val="000000"/>
                </a:solidFill>
                <a:latin typeface="Arial"/>
              </a:rPr>
              <a:t>rd</a:t>
            </a:r>
            <a:r>
              <a:rPr lang="en-US" sz="800">
                <a:solidFill>
                  <a:srgbClr val="000000"/>
                </a:solidFill>
                <a:latin typeface="Arial"/>
              </a:rPr>
              <a:t> Party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Spring Beans</a:t>
            </a:r>
            <a:endParaRPr/>
          </a:p>
        </p:txBody>
      </p:sp>
      <p:sp>
        <p:nvSpPr>
          <p:cNvPr id="397" name="CustomShape 34"/>
          <p:cNvSpPr/>
          <p:nvPr/>
        </p:nvSpPr>
        <p:spPr>
          <a:xfrm>
            <a:off x="1712520" y="5445360"/>
            <a:ext cx="647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Listener</a:t>
            </a:r>
            <a:endParaRPr/>
          </a:p>
        </p:txBody>
      </p:sp>
      <p:sp>
        <p:nvSpPr>
          <p:cNvPr id="398" name="CustomShape 35"/>
          <p:cNvSpPr/>
          <p:nvPr/>
        </p:nvSpPr>
        <p:spPr>
          <a:xfrm>
            <a:off x="8573400" y="1772640"/>
            <a:ext cx="108792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Access (Conditional)</a:t>
            </a:r>
            <a:endParaRPr/>
          </a:p>
        </p:txBody>
      </p:sp>
      <p:sp>
        <p:nvSpPr>
          <p:cNvPr id="399" name="CustomShape 36"/>
          <p:cNvSpPr/>
          <p:nvPr/>
        </p:nvSpPr>
        <p:spPr>
          <a:xfrm>
            <a:off x="8049240" y="1917000"/>
            <a:ext cx="503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00" name="CustomShape 37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401" name="CustomShape 38"/>
          <p:cNvSpPr/>
          <p:nvPr/>
        </p:nvSpPr>
        <p:spPr>
          <a:xfrm>
            <a:off x="3296880" y="314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2" name="CustomShape 39"/>
          <p:cNvSpPr/>
          <p:nvPr/>
        </p:nvSpPr>
        <p:spPr>
          <a:xfrm>
            <a:off x="3296880" y="2565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03" name="CustomShape 40"/>
          <p:cNvSpPr/>
          <p:nvPr/>
        </p:nvSpPr>
        <p:spPr>
          <a:xfrm>
            <a:off x="3296880" y="2061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04" name="CustomShape 41"/>
          <p:cNvSpPr/>
          <p:nvPr/>
        </p:nvSpPr>
        <p:spPr>
          <a:xfrm>
            <a:off x="3296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05" name="CustomShape 42"/>
          <p:cNvSpPr/>
          <p:nvPr/>
        </p:nvSpPr>
        <p:spPr>
          <a:xfrm>
            <a:off x="2360880" y="155664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6" name="CustomShape 43"/>
          <p:cNvSpPr/>
          <p:nvPr/>
        </p:nvSpPr>
        <p:spPr>
          <a:xfrm>
            <a:off x="1424520" y="15552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7" name="CustomShape 44"/>
          <p:cNvSpPr/>
          <p:nvPr/>
        </p:nvSpPr>
        <p:spPr>
          <a:xfrm rot="10800000">
            <a:off x="4449240" y="4293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08" name="CustomShape 45"/>
          <p:cNvSpPr/>
          <p:nvPr/>
        </p:nvSpPr>
        <p:spPr>
          <a:xfrm rot="10800000">
            <a:off x="3297240" y="5229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9" name="CustomShape 46"/>
          <p:cNvSpPr/>
          <p:nvPr/>
        </p:nvSpPr>
        <p:spPr>
          <a:xfrm rot="10800000">
            <a:off x="2361240" y="4941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0" name="CustomShape 47"/>
          <p:cNvSpPr/>
          <p:nvPr/>
        </p:nvSpPr>
        <p:spPr>
          <a:xfrm rot="10800000">
            <a:off x="1424880" y="17013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1" name="CustomShape 48"/>
          <p:cNvSpPr/>
          <p:nvPr/>
        </p:nvSpPr>
        <p:spPr>
          <a:xfrm rot="10800000">
            <a:off x="4449240" y="371772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2" name="CustomShape 49"/>
          <p:cNvSpPr/>
          <p:nvPr/>
        </p:nvSpPr>
        <p:spPr>
          <a:xfrm>
            <a:off x="4448880" y="357156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3" name="CustomShape 50"/>
          <p:cNvSpPr/>
          <p:nvPr/>
        </p:nvSpPr>
        <p:spPr>
          <a:xfrm rot="5400000">
            <a:off x="5097600" y="3933000"/>
            <a:ext cx="2876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custDash>
              <a:ds d="280000" sp="105000"/>
            </a:custDash>
            <a:round/>
            <a:tailEnd len="med" type="arrow" w="med"/>
          </a:ln>
        </p:spPr>
      </p:sp>
      <p:sp>
        <p:nvSpPr>
          <p:cNvPr id="414" name="CustomShape 51"/>
          <p:cNvSpPr/>
          <p:nvPr/>
        </p:nvSpPr>
        <p:spPr>
          <a:xfrm>
            <a:off x="6825240" y="6021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</a:rPr>
              <a:t>Apapter</a:t>
            </a:r>
            <a:endParaRPr/>
          </a:p>
        </p:txBody>
      </p:sp>
      <p:sp>
        <p:nvSpPr>
          <p:cNvPr id="415" name="CustomShape 52"/>
          <p:cNvSpPr/>
          <p:nvPr/>
        </p:nvSpPr>
        <p:spPr>
          <a:xfrm>
            <a:off x="5745240" y="3717000"/>
            <a:ext cx="1367640" cy="719640"/>
          </a:xfrm>
          <a:prstGeom prst="bentConnector3">
            <a:avLst>
              <a:gd name="adj1" fmla="val 99925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6" name="CustomShape 53"/>
          <p:cNvSpPr/>
          <p:nvPr/>
        </p:nvSpPr>
        <p:spPr>
          <a:xfrm rot="10800000">
            <a:off x="5745240" y="3537000"/>
            <a:ext cx="1728000" cy="899640"/>
          </a:xfrm>
          <a:prstGeom prst="bentConnector3">
            <a:avLst>
              <a:gd name="adj1" fmla="val -998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7" name="CustomShape 54"/>
          <p:cNvSpPr/>
          <p:nvPr/>
        </p:nvSpPr>
        <p:spPr>
          <a:xfrm>
            <a:off x="586080" y="683280"/>
            <a:ext cx="5095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비즈니스 로직 </a:t>
            </a:r>
            <a:r>
              <a:rPr lang="en-US">
                <a:solidFill>
                  <a:srgbClr val="000000"/>
                </a:solidFill>
                <a:latin typeface="맑은 고딕"/>
              </a:rPr>
              <a:t>(X), </a:t>
            </a:r>
            <a:r>
              <a:rPr lang="en-US">
                <a:solidFill>
                  <a:srgbClr val="000000"/>
                </a:solidFill>
                <a:latin typeface="맑은 고딕"/>
              </a:rPr>
              <a:t>데이터 입출력 </a:t>
            </a:r>
            <a:r>
              <a:rPr lang="en-US">
                <a:solidFill>
                  <a:srgbClr val="000000"/>
                </a:solidFill>
                <a:latin typeface="맑은 고딕"/>
              </a:rPr>
              <a:t>(Interface) (O)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